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diagrams/quickStyle1.xml" ContentType="application/vnd.openxmlformats-officedocument.drawingml.diagramStyle+xml"/>
  <Override PartName="/ppt/theme/theme2.xml" ContentType="application/vnd.openxmlformats-officedocument.theme+xml"/>
  <Override PartName="/ppt/diagrams/layout1.xml" ContentType="application/vnd.openxmlformats-officedocument.drawingml.diagramLayout+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3.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ppt/tags/tag8.xml" ContentType="application/vnd.openxmlformats-officedocument.presentationml.tags+xml"/>
  <Override PartName="/ppt/tags/tag1.xml" ContentType="application/vnd.openxmlformats-officedocument.presentationml.tags+xml"/>
  <Override PartName="/ppt/tags/tag7.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2.xml" ContentType="application/vnd.openxmlformats-officedocument.presentationml.tags+xml"/>
  <Override PartName="/ppt/tags/tag6.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0" r:id="rId2"/>
    <p:sldId id="281" r:id="rId3"/>
    <p:sldId id="282" r:id="rId4"/>
    <p:sldId id="260" r:id="rId5"/>
    <p:sldId id="283" r:id="rId6"/>
    <p:sldId id="284" r:id="rId7"/>
    <p:sldId id="286" r:id="rId8"/>
    <p:sldId id="293" r:id="rId9"/>
    <p:sldId id="303" r:id="rId10"/>
    <p:sldId id="308" r:id="rId11"/>
    <p:sldId id="304" r:id="rId12"/>
    <p:sldId id="29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99771" autoAdjust="0"/>
  </p:normalViewPr>
  <p:slideViewPr>
    <p:cSldViewPr>
      <p:cViewPr varScale="1">
        <p:scale>
          <a:sx n="66" d="100"/>
          <a:sy n="66" d="100"/>
        </p:scale>
        <p:origin x="1212" y="32"/>
      </p:cViewPr>
      <p:guideLst>
        <p:guide orient="horz" pos="2160"/>
        <p:guide pos="2880"/>
      </p:guideLst>
    </p:cSldViewPr>
  </p:slideViewPr>
  <p:outlineViewPr>
    <p:cViewPr>
      <p:scale>
        <a:sx n="33" d="100"/>
        <a:sy n="33" d="100"/>
      </p:scale>
      <p:origin x="42" y="706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DB183E-8205-4117-BBEB-CF6E77DFCCC7}" type="doc">
      <dgm:prSet loTypeId="urn:microsoft.com/office/officeart/2005/8/layout/cycle4" loCatId="cycle" qsTypeId="urn:microsoft.com/office/officeart/2005/8/quickstyle/simple4" qsCatId="simple" csTypeId="urn:microsoft.com/office/officeart/2005/8/colors/accent2_2" csCatId="accent2" phldr="1"/>
      <dgm:spPr/>
      <dgm:t>
        <a:bodyPr/>
        <a:lstStyle/>
        <a:p>
          <a:endParaRPr lang="en-US"/>
        </a:p>
      </dgm:t>
    </dgm:pt>
    <dgm:pt modelId="{A86BC3C5-9C53-4B37-8F31-B7B90556C43C}">
      <dgm:prSet phldrT="[Text]"/>
      <dgm:spPr/>
      <dgm:t>
        <a:bodyPr/>
        <a:lstStyle/>
        <a:p>
          <a:r>
            <a:rPr lang="en-US" dirty="0" smtClean="0"/>
            <a:t>634</a:t>
          </a:r>
          <a:endParaRPr lang="en-US" dirty="0"/>
        </a:p>
      </dgm:t>
    </dgm:pt>
    <dgm:pt modelId="{02141F7A-EE1E-4024-B7A4-9D38B573B151}" type="parTrans" cxnId="{191ED49B-B5EB-4D31-B674-12134A0A7935}">
      <dgm:prSet/>
      <dgm:spPr/>
      <dgm:t>
        <a:bodyPr/>
        <a:lstStyle/>
        <a:p>
          <a:endParaRPr lang="en-US"/>
        </a:p>
      </dgm:t>
    </dgm:pt>
    <dgm:pt modelId="{CD9002A0-9DB9-4B50-8981-250760E86249}" type="sibTrans" cxnId="{191ED49B-B5EB-4D31-B674-12134A0A7935}">
      <dgm:prSet/>
      <dgm:spPr/>
      <dgm:t>
        <a:bodyPr/>
        <a:lstStyle/>
        <a:p>
          <a:endParaRPr lang="en-US"/>
        </a:p>
      </dgm:t>
    </dgm:pt>
    <dgm:pt modelId="{ED57269B-D119-4833-9BB5-17D33FEE13EF}">
      <dgm:prSet phldrT="[Text]"/>
      <dgm:spPr/>
      <dgm:t>
        <a:bodyPr/>
        <a:lstStyle/>
        <a:p>
          <a:r>
            <a:rPr lang="en-US" dirty="0" smtClean="0"/>
            <a:t>JROTC Permits</a:t>
          </a:r>
          <a:endParaRPr lang="en-US" dirty="0"/>
        </a:p>
      </dgm:t>
    </dgm:pt>
    <dgm:pt modelId="{B92B57F5-C6DF-422B-B0AF-6E14B402B8E9}" type="parTrans" cxnId="{4B234DCC-0671-40E7-ABDF-16BDD2F09856}">
      <dgm:prSet/>
      <dgm:spPr/>
      <dgm:t>
        <a:bodyPr/>
        <a:lstStyle/>
        <a:p>
          <a:endParaRPr lang="en-US"/>
        </a:p>
      </dgm:t>
    </dgm:pt>
    <dgm:pt modelId="{D29C7E33-7D06-4910-98BE-C4815E75552D}" type="sibTrans" cxnId="{4B234DCC-0671-40E7-ABDF-16BDD2F09856}">
      <dgm:prSet/>
      <dgm:spPr/>
      <dgm:t>
        <a:bodyPr/>
        <a:lstStyle/>
        <a:p>
          <a:endParaRPr lang="en-US"/>
        </a:p>
      </dgm:t>
    </dgm:pt>
    <dgm:pt modelId="{649EDA0B-7243-4D98-BEB3-EE2D4511554A}">
      <dgm:prSet phldrT="[Text]"/>
      <dgm:spPr/>
      <dgm:t>
        <a:bodyPr/>
        <a:lstStyle/>
        <a:p>
          <a:r>
            <a:rPr lang="en-US" dirty="0" smtClean="0"/>
            <a:t>2</a:t>
          </a:r>
          <a:endParaRPr lang="en-US" dirty="0"/>
        </a:p>
      </dgm:t>
    </dgm:pt>
    <dgm:pt modelId="{E4404447-272C-481F-8BC5-1EFAE7AF9AFE}" type="parTrans" cxnId="{4F51C89F-AEB7-4209-9D52-14D915AA68BF}">
      <dgm:prSet/>
      <dgm:spPr/>
      <dgm:t>
        <a:bodyPr/>
        <a:lstStyle/>
        <a:p>
          <a:endParaRPr lang="en-US"/>
        </a:p>
      </dgm:t>
    </dgm:pt>
    <dgm:pt modelId="{C078DB63-BE54-48C0-B28A-29696AE31149}" type="sibTrans" cxnId="{4F51C89F-AEB7-4209-9D52-14D915AA68BF}">
      <dgm:prSet/>
      <dgm:spPr/>
      <dgm:t>
        <a:bodyPr/>
        <a:lstStyle/>
        <a:p>
          <a:endParaRPr lang="en-US"/>
        </a:p>
      </dgm:t>
    </dgm:pt>
    <dgm:pt modelId="{AD221A58-3A35-486C-A8DA-F7A9C0D10636}">
      <dgm:prSet phldrT="[Text]"/>
      <dgm:spPr/>
      <dgm:t>
        <a:bodyPr/>
        <a:lstStyle/>
        <a:p>
          <a:r>
            <a:rPr lang="en-US" dirty="0" smtClean="0"/>
            <a:t>Certificate based on Reciprocity</a:t>
          </a:r>
          <a:endParaRPr lang="en-US" dirty="0"/>
        </a:p>
      </dgm:t>
    </dgm:pt>
    <dgm:pt modelId="{4D1FB5BB-EA9F-4ED7-BE2F-778F067DFE45}" type="parTrans" cxnId="{A3D1469A-6429-4A5B-B6A9-89C55FFE8F0D}">
      <dgm:prSet/>
      <dgm:spPr/>
      <dgm:t>
        <a:bodyPr/>
        <a:lstStyle/>
        <a:p>
          <a:endParaRPr lang="en-US"/>
        </a:p>
      </dgm:t>
    </dgm:pt>
    <dgm:pt modelId="{CF1C9D21-5B00-4104-A41F-5A9D4FC3B6AC}" type="sibTrans" cxnId="{A3D1469A-6429-4A5B-B6A9-89C55FFE8F0D}">
      <dgm:prSet/>
      <dgm:spPr/>
      <dgm:t>
        <a:bodyPr/>
        <a:lstStyle/>
        <a:p>
          <a:endParaRPr lang="en-US"/>
        </a:p>
      </dgm:t>
    </dgm:pt>
    <dgm:pt modelId="{07FDDE2C-0E52-4D90-8220-87A9294CBD76}">
      <dgm:prSet phldrT="[Text]"/>
      <dgm:spPr/>
      <dgm:t>
        <a:bodyPr/>
        <a:lstStyle/>
        <a:p>
          <a:r>
            <a:rPr lang="en-US" dirty="0" smtClean="0"/>
            <a:t>0</a:t>
          </a:r>
          <a:endParaRPr lang="en-US" dirty="0"/>
        </a:p>
      </dgm:t>
    </dgm:pt>
    <dgm:pt modelId="{49D01A1A-9001-4C5D-BCA7-B5EF26856568}" type="parTrans" cxnId="{F7B16CC1-6C98-490A-B412-4242F0D1B28F}">
      <dgm:prSet/>
      <dgm:spPr/>
      <dgm:t>
        <a:bodyPr/>
        <a:lstStyle/>
        <a:p>
          <a:endParaRPr lang="en-US"/>
        </a:p>
      </dgm:t>
    </dgm:pt>
    <dgm:pt modelId="{97D88450-5698-4089-93BB-70113B3B643C}" type="sibTrans" cxnId="{F7B16CC1-6C98-490A-B412-4242F0D1B28F}">
      <dgm:prSet/>
      <dgm:spPr/>
      <dgm:t>
        <a:bodyPr/>
        <a:lstStyle/>
        <a:p>
          <a:endParaRPr lang="en-US"/>
        </a:p>
      </dgm:t>
    </dgm:pt>
    <dgm:pt modelId="{4B8C0898-4034-4E37-83C3-FD4F07D43739}">
      <dgm:prSet phldrT="[Text]"/>
      <dgm:spPr/>
      <dgm:t>
        <a:bodyPr/>
        <a:lstStyle/>
        <a:p>
          <a:r>
            <a:rPr lang="en-US" dirty="0" smtClean="0"/>
            <a:t>Currently in </a:t>
          </a:r>
          <a:r>
            <a:rPr lang="en-US" dirty="0" err="1" smtClean="0"/>
            <a:t>GaTAPP</a:t>
          </a:r>
          <a:r>
            <a:rPr lang="en-US" dirty="0" smtClean="0"/>
            <a:t> program</a:t>
          </a:r>
          <a:endParaRPr lang="en-US" dirty="0"/>
        </a:p>
      </dgm:t>
    </dgm:pt>
    <dgm:pt modelId="{19348670-3B02-48D1-9624-BB361C48C21E}" type="parTrans" cxnId="{0D43F470-B944-4081-85D8-A7D568A405C0}">
      <dgm:prSet/>
      <dgm:spPr/>
      <dgm:t>
        <a:bodyPr/>
        <a:lstStyle/>
        <a:p>
          <a:endParaRPr lang="en-US"/>
        </a:p>
      </dgm:t>
    </dgm:pt>
    <dgm:pt modelId="{D9C39162-B121-4687-A974-C9E8DF279950}" type="sibTrans" cxnId="{0D43F470-B944-4081-85D8-A7D568A405C0}">
      <dgm:prSet/>
      <dgm:spPr/>
      <dgm:t>
        <a:bodyPr/>
        <a:lstStyle/>
        <a:p>
          <a:endParaRPr lang="en-US"/>
        </a:p>
      </dgm:t>
    </dgm:pt>
    <dgm:pt modelId="{8A04BAFD-E06D-4519-8DB3-14F5C8DB79DB}">
      <dgm:prSet phldrT="[Text]"/>
      <dgm:spPr/>
      <dgm:t>
        <a:bodyPr/>
        <a:lstStyle/>
        <a:p>
          <a:r>
            <a:rPr lang="en-US" smtClean="0"/>
            <a:t>7</a:t>
          </a:r>
          <a:endParaRPr lang="en-US" dirty="0"/>
        </a:p>
      </dgm:t>
    </dgm:pt>
    <dgm:pt modelId="{14CA0D89-BF3D-49D7-A32E-9B67254FDC5A}" type="parTrans" cxnId="{C75F6426-80E6-4A36-8A34-974E1FA09594}">
      <dgm:prSet/>
      <dgm:spPr/>
      <dgm:t>
        <a:bodyPr/>
        <a:lstStyle/>
        <a:p>
          <a:endParaRPr lang="en-US"/>
        </a:p>
      </dgm:t>
    </dgm:pt>
    <dgm:pt modelId="{B6576236-0227-403D-B5C5-FCCA6F89FA95}" type="sibTrans" cxnId="{C75F6426-80E6-4A36-8A34-974E1FA09594}">
      <dgm:prSet/>
      <dgm:spPr/>
      <dgm:t>
        <a:bodyPr/>
        <a:lstStyle/>
        <a:p>
          <a:endParaRPr lang="en-US"/>
        </a:p>
      </dgm:t>
    </dgm:pt>
    <dgm:pt modelId="{6E3857E5-506E-4DEA-8A04-FA66132134D2}">
      <dgm:prSet phldrT="[Text]"/>
      <dgm:spPr/>
      <dgm:t>
        <a:bodyPr/>
        <a:lstStyle/>
        <a:p>
          <a:r>
            <a:rPr lang="en-US" dirty="0" smtClean="0"/>
            <a:t>Professional Certificate based on </a:t>
          </a:r>
          <a:r>
            <a:rPr lang="en-US" dirty="0" err="1" smtClean="0"/>
            <a:t>GaTAPP</a:t>
          </a:r>
          <a:r>
            <a:rPr lang="en-US" dirty="0" smtClean="0"/>
            <a:t> Completion</a:t>
          </a:r>
          <a:endParaRPr lang="en-US" dirty="0"/>
        </a:p>
      </dgm:t>
    </dgm:pt>
    <dgm:pt modelId="{6B544EC1-58DF-4AC2-A2B2-905143EA86F4}" type="parTrans" cxnId="{3F2CF177-974A-4DF7-9BEA-A0A4D577DD29}">
      <dgm:prSet/>
      <dgm:spPr/>
      <dgm:t>
        <a:bodyPr/>
        <a:lstStyle/>
        <a:p>
          <a:endParaRPr lang="en-US"/>
        </a:p>
      </dgm:t>
    </dgm:pt>
    <dgm:pt modelId="{F9CEF42E-09E3-478D-A650-D7D9DD7039F5}" type="sibTrans" cxnId="{3F2CF177-974A-4DF7-9BEA-A0A4D577DD29}">
      <dgm:prSet/>
      <dgm:spPr/>
      <dgm:t>
        <a:bodyPr/>
        <a:lstStyle/>
        <a:p>
          <a:endParaRPr lang="en-US"/>
        </a:p>
      </dgm:t>
    </dgm:pt>
    <dgm:pt modelId="{5DADEC76-1D6C-474F-9793-0ECBBB64AB81}" type="pres">
      <dgm:prSet presAssocID="{5CDB183E-8205-4117-BBEB-CF6E77DFCCC7}" presName="cycleMatrixDiagram" presStyleCnt="0">
        <dgm:presLayoutVars>
          <dgm:chMax val="1"/>
          <dgm:dir/>
          <dgm:animLvl val="lvl"/>
          <dgm:resizeHandles val="exact"/>
        </dgm:presLayoutVars>
      </dgm:prSet>
      <dgm:spPr/>
      <dgm:t>
        <a:bodyPr/>
        <a:lstStyle/>
        <a:p>
          <a:endParaRPr lang="en-US"/>
        </a:p>
      </dgm:t>
    </dgm:pt>
    <dgm:pt modelId="{153AEEDC-786E-44C3-9EC4-D95D8764AE5D}" type="pres">
      <dgm:prSet presAssocID="{5CDB183E-8205-4117-BBEB-CF6E77DFCCC7}" presName="children" presStyleCnt="0"/>
      <dgm:spPr/>
    </dgm:pt>
    <dgm:pt modelId="{B9770C96-2CA2-4F1D-A152-81CB42A3523B}" type="pres">
      <dgm:prSet presAssocID="{5CDB183E-8205-4117-BBEB-CF6E77DFCCC7}" presName="child1group" presStyleCnt="0"/>
      <dgm:spPr/>
    </dgm:pt>
    <dgm:pt modelId="{54892F76-6BA4-41E5-B83C-B19618D06961}" type="pres">
      <dgm:prSet presAssocID="{5CDB183E-8205-4117-BBEB-CF6E77DFCCC7}" presName="child1" presStyleLbl="bgAcc1" presStyleIdx="0" presStyleCnt="4" custLinFactNeighborX="6326" custLinFactNeighborY="9766"/>
      <dgm:spPr/>
      <dgm:t>
        <a:bodyPr/>
        <a:lstStyle/>
        <a:p>
          <a:endParaRPr lang="en-US"/>
        </a:p>
      </dgm:t>
    </dgm:pt>
    <dgm:pt modelId="{7E6E7781-E7F0-4652-8F3A-455AC6F6615B}" type="pres">
      <dgm:prSet presAssocID="{5CDB183E-8205-4117-BBEB-CF6E77DFCCC7}" presName="child1Text" presStyleLbl="bgAcc1" presStyleIdx="0" presStyleCnt="4">
        <dgm:presLayoutVars>
          <dgm:bulletEnabled val="1"/>
        </dgm:presLayoutVars>
      </dgm:prSet>
      <dgm:spPr/>
      <dgm:t>
        <a:bodyPr/>
        <a:lstStyle/>
        <a:p>
          <a:endParaRPr lang="en-US"/>
        </a:p>
      </dgm:t>
    </dgm:pt>
    <dgm:pt modelId="{699CC708-FDC0-4A3C-87C3-25C3A2607DB6}" type="pres">
      <dgm:prSet presAssocID="{5CDB183E-8205-4117-BBEB-CF6E77DFCCC7}" presName="child2group" presStyleCnt="0"/>
      <dgm:spPr/>
    </dgm:pt>
    <dgm:pt modelId="{0F79BFE1-1C64-4969-A7F4-804376DFD945}" type="pres">
      <dgm:prSet presAssocID="{5CDB183E-8205-4117-BBEB-CF6E77DFCCC7}" presName="child2" presStyleLbl="bgAcc1" presStyleIdx="1" presStyleCnt="4" custLinFactNeighborX="183" custLinFactNeighborY="9766"/>
      <dgm:spPr/>
      <dgm:t>
        <a:bodyPr/>
        <a:lstStyle/>
        <a:p>
          <a:endParaRPr lang="en-US"/>
        </a:p>
      </dgm:t>
    </dgm:pt>
    <dgm:pt modelId="{DF1AD7D9-986E-45D3-9B2D-722D9D578C69}" type="pres">
      <dgm:prSet presAssocID="{5CDB183E-8205-4117-BBEB-CF6E77DFCCC7}" presName="child2Text" presStyleLbl="bgAcc1" presStyleIdx="1" presStyleCnt="4">
        <dgm:presLayoutVars>
          <dgm:bulletEnabled val="1"/>
        </dgm:presLayoutVars>
      </dgm:prSet>
      <dgm:spPr/>
      <dgm:t>
        <a:bodyPr/>
        <a:lstStyle/>
        <a:p>
          <a:endParaRPr lang="en-US"/>
        </a:p>
      </dgm:t>
    </dgm:pt>
    <dgm:pt modelId="{C9C31A1B-9AD0-4831-B763-B5F112E45A71}" type="pres">
      <dgm:prSet presAssocID="{5CDB183E-8205-4117-BBEB-CF6E77DFCCC7}" presName="child3group" presStyleCnt="0"/>
      <dgm:spPr/>
    </dgm:pt>
    <dgm:pt modelId="{899C11B2-4950-4538-A1BE-09EA826011E4}" type="pres">
      <dgm:prSet presAssocID="{5CDB183E-8205-4117-BBEB-CF6E77DFCCC7}" presName="child3" presStyleLbl="bgAcc1" presStyleIdx="2" presStyleCnt="4" custLinFactNeighborX="6377" custLinFactNeighborY="-3516"/>
      <dgm:spPr/>
      <dgm:t>
        <a:bodyPr/>
        <a:lstStyle/>
        <a:p>
          <a:endParaRPr lang="en-US"/>
        </a:p>
      </dgm:t>
    </dgm:pt>
    <dgm:pt modelId="{66A6BEA3-84A2-4A2A-96EA-825E1A2D9FCD}" type="pres">
      <dgm:prSet presAssocID="{5CDB183E-8205-4117-BBEB-CF6E77DFCCC7}" presName="child3Text" presStyleLbl="bgAcc1" presStyleIdx="2" presStyleCnt="4">
        <dgm:presLayoutVars>
          <dgm:bulletEnabled val="1"/>
        </dgm:presLayoutVars>
      </dgm:prSet>
      <dgm:spPr/>
      <dgm:t>
        <a:bodyPr/>
        <a:lstStyle/>
        <a:p>
          <a:endParaRPr lang="en-US"/>
        </a:p>
      </dgm:t>
    </dgm:pt>
    <dgm:pt modelId="{2DA5D0B4-6E2F-4231-BA95-F63C83F68E81}" type="pres">
      <dgm:prSet presAssocID="{5CDB183E-8205-4117-BBEB-CF6E77DFCCC7}" presName="child4group" presStyleCnt="0"/>
      <dgm:spPr/>
    </dgm:pt>
    <dgm:pt modelId="{D5F359BE-E4FD-4289-A872-D284C9353C30}" type="pres">
      <dgm:prSet presAssocID="{5CDB183E-8205-4117-BBEB-CF6E77DFCCC7}" presName="child4" presStyleLbl="bgAcc1" presStyleIdx="3" presStyleCnt="4" custLinFactNeighborX="-1265" custLinFactNeighborY="-3516"/>
      <dgm:spPr/>
      <dgm:t>
        <a:bodyPr/>
        <a:lstStyle/>
        <a:p>
          <a:endParaRPr lang="en-US"/>
        </a:p>
      </dgm:t>
    </dgm:pt>
    <dgm:pt modelId="{7883988D-B833-48D4-98E1-1E8C4E469FBF}" type="pres">
      <dgm:prSet presAssocID="{5CDB183E-8205-4117-BBEB-CF6E77DFCCC7}" presName="child4Text" presStyleLbl="bgAcc1" presStyleIdx="3" presStyleCnt="4">
        <dgm:presLayoutVars>
          <dgm:bulletEnabled val="1"/>
        </dgm:presLayoutVars>
      </dgm:prSet>
      <dgm:spPr/>
      <dgm:t>
        <a:bodyPr/>
        <a:lstStyle/>
        <a:p>
          <a:endParaRPr lang="en-US"/>
        </a:p>
      </dgm:t>
    </dgm:pt>
    <dgm:pt modelId="{DF2EEB9C-8B1C-462A-8CC3-6FC1141941FE}" type="pres">
      <dgm:prSet presAssocID="{5CDB183E-8205-4117-BBEB-CF6E77DFCCC7}" presName="childPlaceholder" presStyleCnt="0"/>
      <dgm:spPr/>
    </dgm:pt>
    <dgm:pt modelId="{CD02B34C-3350-4775-9B21-B1D210B58A79}" type="pres">
      <dgm:prSet presAssocID="{5CDB183E-8205-4117-BBEB-CF6E77DFCCC7}" presName="circle" presStyleCnt="0"/>
      <dgm:spPr/>
    </dgm:pt>
    <dgm:pt modelId="{ECB9F73C-B85A-4F07-AAC0-207217EDE4EB}" type="pres">
      <dgm:prSet presAssocID="{5CDB183E-8205-4117-BBEB-CF6E77DFCCC7}" presName="quadrant1" presStyleLbl="node1" presStyleIdx="0" presStyleCnt="4">
        <dgm:presLayoutVars>
          <dgm:chMax val="1"/>
          <dgm:bulletEnabled val="1"/>
        </dgm:presLayoutVars>
      </dgm:prSet>
      <dgm:spPr/>
      <dgm:t>
        <a:bodyPr/>
        <a:lstStyle/>
        <a:p>
          <a:endParaRPr lang="en-US"/>
        </a:p>
      </dgm:t>
    </dgm:pt>
    <dgm:pt modelId="{E23C9DF1-F4D9-4767-849A-F9D2FAEAE097}" type="pres">
      <dgm:prSet presAssocID="{5CDB183E-8205-4117-BBEB-CF6E77DFCCC7}" presName="quadrant2" presStyleLbl="node1" presStyleIdx="1" presStyleCnt="4">
        <dgm:presLayoutVars>
          <dgm:chMax val="1"/>
          <dgm:bulletEnabled val="1"/>
        </dgm:presLayoutVars>
      </dgm:prSet>
      <dgm:spPr/>
      <dgm:t>
        <a:bodyPr/>
        <a:lstStyle/>
        <a:p>
          <a:endParaRPr lang="en-US"/>
        </a:p>
      </dgm:t>
    </dgm:pt>
    <dgm:pt modelId="{03863A00-5BD5-439D-AED8-5839E2905B49}" type="pres">
      <dgm:prSet presAssocID="{5CDB183E-8205-4117-BBEB-CF6E77DFCCC7}" presName="quadrant3" presStyleLbl="node1" presStyleIdx="2" presStyleCnt="4">
        <dgm:presLayoutVars>
          <dgm:chMax val="1"/>
          <dgm:bulletEnabled val="1"/>
        </dgm:presLayoutVars>
      </dgm:prSet>
      <dgm:spPr/>
      <dgm:t>
        <a:bodyPr/>
        <a:lstStyle/>
        <a:p>
          <a:endParaRPr lang="en-US"/>
        </a:p>
      </dgm:t>
    </dgm:pt>
    <dgm:pt modelId="{D3B71EF2-0652-41DA-9632-1ABA6D4C8163}" type="pres">
      <dgm:prSet presAssocID="{5CDB183E-8205-4117-BBEB-CF6E77DFCCC7}" presName="quadrant4" presStyleLbl="node1" presStyleIdx="3" presStyleCnt="4">
        <dgm:presLayoutVars>
          <dgm:chMax val="1"/>
          <dgm:bulletEnabled val="1"/>
        </dgm:presLayoutVars>
      </dgm:prSet>
      <dgm:spPr/>
      <dgm:t>
        <a:bodyPr/>
        <a:lstStyle/>
        <a:p>
          <a:endParaRPr lang="en-US"/>
        </a:p>
      </dgm:t>
    </dgm:pt>
    <dgm:pt modelId="{69D97A11-98ED-4CFE-8DCD-42E71E192A86}" type="pres">
      <dgm:prSet presAssocID="{5CDB183E-8205-4117-BBEB-CF6E77DFCCC7}" presName="quadrantPlaceholder" presStyleCnt="0"/>
      <dgm:spPr/>
    </dgm:pt>
    <dgm:pt modelId="{AC60447D-1A20-41C5-9574-7EB6DDD4A696}" type="pres">
      <dgm:prSet presAssocID="{5CDB183E-8205-4117-BBEB-CF6E77DFCCC7}" presName="center1" presStyleLbl="fgShp" presStyleIdx="0" presStyleCnt="2"/>
      <dgm:spPr/>
    </dgm:pt>
    <dgm:pt modelId="{BDDA0DC1-D527-4618-94AA-8E2254A60002}" type="pres">
      <dgm:prSet presAssocID="{5CDB183E-8205-4117-BBEB-CF6E77DFCCC7}" presName="center2" presStyleLbl="fgShp" presStyleIdx="1" presStyleCnt="2"/>
      <dgm:spPr/>
    </dgm:pt>
  </dgm:ptLst>
  <dgm:cxnLst>
    <dgm:cxn modelId="{C75F6426-80E6-4A36-8A34-974E1FA09594}" srcId="{5CDB183E-8205-4117-BBEB-CF6E77DFCCC7}" destId="{8A04BAFD-E06D-4519-8DB3-14F5C8DB79DB}" srcOrd="3" destOrd="0" parTransId="{14CA0D89-BF3D-49D7-A32E-9B67254FDC5A}" sibTransId="{B6576236-0227-403D-B5C5-FCCA6F89FA95}"/>
    <dgm:cxn modelId="{46C04CF7-4539-4185-BEDB-A0F39A8D8E11}" type="presOf" srcId="{4B8C0898-4034-4E37-83C3-FD4F07D43739}" destId="{899C11B2-4950-4538-A1BE-09EA826011E4}" srcOrd="0" destOrd="0" presId="urn:microsoft.com/office/officeart/2005/8/layout/cycle4"/>
    <dgm:cxn modelId="{4DAC3F0E-AC9E-4502-8D9C-323080AF30F4}" type="presOf" srcId="{6E3857E5-506E-4DEA-8A04-FA66132134D2}" destId="{D5F359BE-E4FD-4289-A872-D284C9353C30}" srcOrd="0" destOrd="0" presId="urn:microsoft.com/office/officeart/2005/8/layout/cycle4"/>
    <dgm:cxn modelId="{0D43F470-B944-4081-85D8-A7D568A405C0}" srcId="{07FDDE2C-0E52-4D90-8220-87A9294CBD76}" destId="{4B8C0898-4034-4E37-83C3-FD4F07D43739}" srcOrd="0" destOrd="0" parTransId="{19348670-3B02-48D1-9624-BB361C48C21E}" sibTransId="{D9C39162-B121-4687-A974-C9E8DF279950}"/>
    <dgm:cxn modelId="{AF41B936-80A3-4282-BC86-FF60A3901D16}" type="presOf" srcId="{8A04BAFD-E06D-4519-8DB3-14F5C8DB79DB}" destId="{D3B71EF2-0652-41DA-9632-1ABA6D4C8163}" srcOrd="0" destOrd="0" presId="urn:microsoft.com/office/officeart/2005/8/layout/cycle4"/>
    <dgm:cxn modelId="{10529744-8A9C-4C4D-BBA5-4B4424FB3C86}" type="presOf" srcId="{AD221A58-3A35-486C-A8DA-F7A9C0D10636}" destId="{0F79BFE1-1C64-4969-A7F4-804376DFD945}" srcOrd="0" destOrd="0" presId="urn:microsoft.com/office/officeart/2005/8/layout/cycle4"/>
    <dgm:cxn modelId="{4F51C89F-AEB7-4209-9D52-14D915AA68BF}" srcId="{5CDB183E-8205-4117-BBEB-CF6E77DFCCC7}" destId="{649EDA0B-7243-4D98-BEB3-EE2D4511554A}" srcOrd="1" destOrd="0" parTransId="{E4404447-272C-481F-8BC5-1EFAE7AF9AFE}" sibTransId="{C078DB63-BE54-48C0-B28A-29696AE31149}"/>
    <dgm:cxn modelId="{3DC92FB7-5E75-4166-B9AE-360D7CE7DD69}" type="presOf" srcId="{5CDB183E-8205-4117-BBEB-CF6E77DFCCC7}" destId="{5DADEC76-1D6C-474F-9793-0ECBBB64AB81}" srcOrd="0" destOrd="0" presId="urn:microsoft.com/office/officeart/2005/8/layout/cycle4"/>
    <dgm:cxn modelId="{A3D1469A-6429-4A5B-B6A9-89C55FFE8F0D}" srcId="{649EDA0B-7243-4D98-BEB3-EE2D4511554A}" destId="{AD221A58-3A35-486C-A8DA-F7A9C0D10636}" srcOrd="0" destOrd="0" parTransId="{4D1FB5BB-EA9F-4ED7-BE2F-778F067DFE45}" sibTransId="{CF1C9D21-5B00-4104-A41F-5A9D4FC3B6AC}"/>
    <dgm:cxn modelId="{4B234DCC-0671-40E7-ABDF-16BDD2F09856}" srcId="{A86BC3C5-9C53-4B37-8F31-B7B90556C43C}" destId="{ED57269B-D119-4833-9BB5-17D33FEE13EF}" srcOrd="0" destOrd="0" parTransId="{B92B57F5-C6DF-422B-B0AF-6E14B402B8E9}" sibTransId="{D29C7E33-7D06-4910-98BE-C4815E75552D}"/>
    <dgm:cxn modelId="{19B0D5CF-A49A-4357-B2E2-D84B10CF00A9}" type="presOf" srcId="{649EDA0B-7243-4D98-BEB3-EE2D4511554A}" destId="{E23C9DF1-F4D9-4767-849A-F9D2FAEAE097}" srcOrd="0" destOrd="0" presId="urn:microsoft.com/office/officeart/2005/8/layout/cycle4"/>
    <dgm:cxn modelId="{4DF0EC1B-D89F-46A0-9226-BEE93EE8EE47}" type="presOf" srcId="{4B8C0898-4034-4E37-83C3-FD4F07D43739}" destId="{66A6BEA3-84A2-4A2A-96EA-825E1A2D9FCD}" srcOrd="1" destOrd="0" presId="urn:microsoft.com/office/officeart/2005/8/layout/cycle4"/>
    <dgm:cxn modelId="{E1156A43-CAA7-45BF-9FDF-539159B31DAB}" type="presOf" srcId="{07FDDE2C-0E52-4D90-8220-87A9294CBD76}" destId="{03863A00-5BD5-439D-AED8-5839E2905B49}" srcOrd="0" destOrd="0" presId="urn:microsoft.com/office/officeart/2005/8/layout/cycle4"/>
    <dgm:cxn modelId="{534C8BF0-ED85-43EF-A81E-3FE8488BFB60}" type="presOf" srcId="{6E3857E5-506E-4DEA-8A04-FA66132134D2}" destId="{7883988D-B833-48D4-98E1-1E8C4E469FBF}" srcOrd="1" destOrd="0" presId="urn:microsoft.com/office/officeart/2005/8/layout/cycle4"/>
    <dgm:cxn modelId="{A207428F-D7FA-448D-9A14-96347F44AD9E}" type="presOf" srcId="{ED57269B-D119-4833-9BB5-17D33FEE13EF}" destId="{54892F76-6BA4-41E5-B83C-B19618D06961}" srcOrd="0" destOrd="0" presId="urn:microsoft.com/office/officeart/2005/8/layout/cycle4"/>
    <dgm:cxn modelId="{3078D061-E433-4278-AD4F-1ED7AD344C2A}" type="presOf" srcId="{A86BC3C5-9C53-4B37-8F31-B7B90556C43C}" destId="{ECB9F73C-B85A-4F07-AAC0-207217EDE4EB}" srcOrd="0" destOrd="0" presId="urn:microsoft.com/office/officeart/2005/8/layout/cycle4"/>
    <dgm:cxn modelId="{CDEA3EDC-6447-44EF-8B99-1AE246F65E77}" type="presOf" srcId="{ED57269B-D119-4833-9BB5-17D33FEE13EF}" destId="{7E6E7781-E7F0-4652-8F3A-455AC6F6615B}" srcOrd="1" destOrd="0" presId="urn:microsoft.com/office/officeart/2005/8/layout/cycle4"/>
    <dgm:cxn modelId="{191ED49B-B5EB-4D31-B674-12134A0A7935}" srcId="{5CDB183E-8205-4117-BBEB-CF6E77DFCCC7}" destId="{A86BC3C5-9C53-4B37-8F31-B7B90556C43C}" srcOrd="0" destOrd="0" parTransId="{02141F7A-EE1E-4024-B7A4-9D38B573B151}" sibTransId="{CD9002A0-9DB9-4B50-8981-250760E86249}"/>
    <dgm:cxn modelId="{42DA23C4-A731-4234-A90F-2F95E7672F92}" type="presOf" srcId="{AD221A58-3A35-486C-A8DA-F7A9C0D10636}" destId="{DF1AD7D9-986E-45D3-9B2D-722D9D578C69}" srcOrd="1" destOrd="0" presId="urn:microsoft.com/office/officeart/2005/8/layout/cycle4"/>
    <dgm:cxn modelId="{3F2CF177-974A-4DF7-9BEA-A0A4D577DD29}" srcId="{8A04BAFD-E06D-4519-8DB3-14F5C8DB79DB}" destId="{6E3857E5-506E-4DEA-8A04-FA66132134D2}" srcOrd="0" destOrd="0" parTransId="{6B544EC1-58DF-4AC2-A2B2-905143EA86F4}" sibTransId="{F9CEF42E-09E3-478D-A650-D7D9DD7039F5}"/>
    <dgm:cxn modelId="{F7B16CC1-6C98-490A-B412-4242F0D1B28F}" srcId="{5CDB183E-8205-4117-BBEB-CF6E77DFCCC7}" destId="{07FDDE2C-0E52-4D90-8220-87A9294CBD76}" srcOrd="2" destOrd="0" parTransId="{49D01A1A-9001-4C5D-BCA7-B5EF26856568}" sibTransId="{97D88450-5698-4089-93BB-70113B3B643C}"/>
    <dgm:cxn modelId="{795BF7AA-59D3-4915-84F5-0A7F24D729FE}" type="presParOf" srcId="{5DADEC76-1D6C-474F-9793-0ECBBB64AB81}" destId="{153AEEDC-786E-44C3-9EC4-D95D8764AE5D}" srcOrd="0" destOrd="0" presId="urn:microsoft.com/office/officeart/2005/8/layout/cycle4"/>
    <dgm:cxn modelId="{2DF401BA-495F-4A2B-9A34-F9714224E057}" type="presParOf" srcId="{153AEEDC-786E-44C3-9EC4-D95D8764AE5D}" destId="{B9770C96-2CA2-4F1D-A152-81CB42A3523B}" srcOrd="0" destOrd="0" presId="urn:microsoft.com/office/officeart/2005/8/layout/cycle4"/>
    <dgm:cxn modelId="{25684306-42A1-4E50-98C9-97EEB89CA744}" type="presParOf" srcId="{B9770C96-2CA2-4F1D-A152-81CB42A3523B}" destId="{54892F76-6BA4-41E5-B83C-B19618D06961}" srcOrd="0" destOrd="0" presId="urn:microsoft.com/office/officeart/2005/8/layout/cycle4"/>
    <dgm:cxn modelId="{D8094B49-DA4A-4829-87ED-3D7946A0E014}" type="presParOf" srcId="{B9770C96-2CA2-4F1D-A152-81CB42A3523B}" destId="{7E6E7781-E7F0-4652-8F3A-455AC6F6615B}" srcOrd="1" destOrd="0" presId="urn:microsoft.com/office/officeart/2005/8/layout/cycle4"/>
    <dgm:cxn modelId="{1A745603-9FF0-4152-B611-62A1EE097CD9}" type="presParOf" srcId="{153AEEDC-786E-44C3-9EC4-D95D8764AE5D}" destId="{699CC708-FDC0-4A3C-87C3-25C3A2607DB6}" srcOrd="1" destOrd="0" presId="urn:microsoft.com/office/officeart/2005/8/layout/cycle4"/>
    <dgm:cxn modelId="{728BC1E3-2096-405A-93EB-FBC615E1067F}" type="presParOf" srcId="{699CC708-FDC0-4A3C-87C3-25C3A2607DB6}" destId="{0F79BFE1-1C64-4969-A7F4-804376DFD945}" srcOrd="0" destOrd="0" presId="urn:microsoft.com/office/officeart/2005/8/layout/cycle4"/>
    <dgm:cxn modelId="{8A978E23-4AC0-416E-87F9-A47ADAB73AB0}" type="presParOf" srcId="{699CC708-FDC0-4A3C-87C3-25C3A2607DB6}" destId="{DF1AD7D9-986E-45D3-9B2D-722D9D578C69}" srcOrd="1" destOrd="0" presId="urn:microsoft.com/office/officeart/2005/8/layout/cycle4"/>
    <dgm:cxn modelId="{E6CFDC8D-DC73-4874-BB06-91B629889C17}" type="presParOf" srcId="{153AEEDC-786E-44C3-9EC4-D95D8764AE5D}" destId="{C9C31A1B-9AD0-4831-B763-B5F112E45A71}" srcOrd="2" destOrd="0" presId="urn:microsoft.com/office/officeart/2005/8/layout/cycle4"/>
    <dgm:cxn modelId="{9ED4426C-4B5E-4A39-9F0C-4D057298E906}" type="presParOf" srcId="{C9C31A1B-9AD0-4831-B763-B5F112E45A71}" destId="{899C11B2-4950-4538-A1BE-09EA826011E4}" srcOrd="0" destOrd="0" presId="urn:microsoft.com/office/officeart/2005/8/layout/cycle4"/>
    <dgm:cxn modelId="{28ECB11B-8B5D-4564-AA82-C4B8CB8E02D2}" type="presParOf" srcId="{C9C31A1B-9AD0-4831-B763-B5F112E45A71}" destId="{66A6BEA3-84A2-4A2A-96EA-825E1A2D9FCD}" srcOrd="1" destOrd="0" presId="urn:microsoft.com/office/officeart/2005/8/layout/cycle4"/>
    <dgm:cxn modelId="{A1BA1587-D2FA-4AA8-90E8-F274B7CF922B}" type="presParOf" srcId="{153AEEDC-786E-44C3-9EC4-D95D8764AE5D}" destId="{2DA5D0B4-6E2F-4231-BA95-F63C83F68E81}" srcOrd="3" destOrd="0" presId="urn:microsoft.com/office/officeart/2005/8/layout/cycle4"/>
    <dgm:cxn modelId="{6162CB52-65CC-4095-A01C-FD630E6A77B6}" type="presParOf" srcId="{2DA5D0B4-6E2F-4231-BA95-F63C83F68E81}" destId="{D5F359BE-E4FD-4289-A872-D284C9353C30}" srcOrd="0" destOrd="0" presId="urn:microsoft.com/office/officeart/2005/8/layout/cycle4"/>
    <dgm:cxn modelId="{5CD0A6E1-FA78-4EF7-BCFD-90D02F52C29E}" type="presParOf" srcId="{2DA5D0B4-6E2F-4231-BA95-F63C83F68E81}" destId="{7883988D-B833-48D4-98E1-1E8C4E469FBF}" srcOrd="1" destOrd="0" presId="urn:microsoft.com/office/officeart/2005/8/layout/cycle4"/>
    <dgm:cxn modelId="{FDE7841C-AD04-4B25-B6DF-B6A784133412}" type="presParOf" srcId="{153AEEDC-786E-44C3-9EC4-D95D8764AE5D}" destId="{DF2EEB9C-8B1C-462A-8CC3-6FC1141941FE}" srcOrd="4" destOrd="0" presId="urn:microsoft.com/office/officeart/2005/8/layout/cycle4"/>
    <dgm:cxn modelId="{5EE890B8-1810-4F59-9346-0864F298F0E7}" type="presParOf" srcId="{5DADEC76-1D6C-474F-9793-0ECBBB64AB81}" destId="{CD02B34C-3350-4775-9B21-B1D210B58A79}" srcOrd="1" destOrd="0" presId="urn:microsoft.com/office/officeart/2005/8/layout/cycle4"/>
    <dgm:cxn modelId="{907C4B8F-E6C5-498B-A8E4-A0173B0A2AB1}" type="presParOf" srcId="{CD02B34C-3350-4775-9B21-B1D210B58A79}" destId="{ECB9F73C-B85A-4F07-AAC0-207217EDE4EB}" srcOrd="0" destOrd="0" presId="urn:microsoft.com/office/officeart/2005/8/layout/cycle4"/>
    <dgm:cxn modelId="{3D356665-3E95-4235-844C-8DEF968ED890}" type="presParOf" srcId="{CD02B34C-3350-4775-9B21-B1D210B58A79}" destId="{E23C9DF1-F4D9-4767-849A-F9D2FAEAE097}" srcOrd="1" destOrd="0" presId="urn:microsoft.com/office/officeart/2005/8/layout/cycle4"/>
    <dgm:cxn modelId="{DAD87CD6-FD80-418B-8BED-F338AC60D2F5}" type="presParOf" srcId="{CD02B34C-3350-4775-9B21-B1D210B58A79}" destId="{03863A00-5BD5-439D-AED8-5839E2905B49}" srcOrd="2" destOrd="0" presId="urn:microsoft.com/office/officeart/2005/8/layout/cycle4"/>
    <dgm:cxn modelId="{B20007FB-4067-4AB2-AF34-819A45D910EF}" type="presParOf" srcId="{CD02B34C-3350-4775-9B21-B1D210B58A79}" destId="{D3B71EF2-0652-41DA-9632-1ABA6D4C8163}" srcOrd="3" destOrd="0" presId="urn:microsoft.com/office/officeart/2005/8/layout/cycle4"/>
    <dgm:cxn modelId="{CCC362DE-EDB1-4B33-A4D0-BB0AD673F035}" type="presParOf" srcId="{CD02B34C-3350-4775-9B21-B1D210B58A79}" destId="{69D97A11-98ED-4CFE-8DCD-42E71E192A86}" srcOrd="4" destOrd="0" presId="urn:microsoft.com/office/officeart/2005/8/layout/cycle4"/>
    <dgm:cxn modelId="{19467782-35EE-4DDC-889D-171F2DE29381}" type="presParOf" srcId="{5DADEC76-1D6C-474F-9793-0ECBBB64AB81}" destId="{AC60447D-1A20-41C5-9574-7EB6DDD4A696}" srcOrd="2" destOrd="0" presId="urn:microsoft.com/office/officeart/2005/8/layout/cycle4"/>
    <dgm:cxn modelId="{5E16BC5A-CACA-449C-BDC3-05DD87C22735}" type="presParOf" srcId="{5DADEC76-1D6C-474F-9793-0ECBBB64AB81}" destId="{BDDA0DC1-D527-4618-94AA-8E2254A60002}"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C11B2-4950-4538-A1BE-09EA826011E4}">
      <dsp:nvSpPr>
        <dsp:cNvPr id="0" name=""/>
        <dsp:cNvSpPr/>
      </dsp:nvSpPr>
      <dsp:spPr>
        <a:xfrm>
          <a:off x="3810009" y="2717795"/>
          <a:ext cx="2007616" cy="130048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Currently in </a:t>
          </a:r>
          <a:r>
            <a:rPr lang="en-US" sz="1200" kern="1200" dirty="0" err="1" smtClean="0"/>
            <a:t>GaTAPP</a:t>
          </a:r>
          <a:r>
            <a:rPr lang="en-US" sz="1200" kern="1200" dirty="0" smtClean="0"/>
            <a:t> program</a:t>
          </a:r>
          <a:endParaRPr lang="en-US" sz="1200" kern="1200" dirty="0"/>
        </a:p>
      </dsp:txBody>
      <dsp:txXfrm>
        <a:off x="4440861" y="3071482"/>
        <a:ext cx="1348197" cy="918226"/>
      </dsp:txXfrm>
    </dsp:sp>
    <dsp:sp modelId="{D5F359BE-E4FD-4289-A872-D284C9353C30}">
      <dsp:nvSpPr>
        <dsp:cNvPr id="0" name=""/>
        <dsp:cNvSpPr/>
      </dsp:nvSpPr>
      <dsp:spPr>
        <a:xfrm>
          <a:off x="381003" y="2717795"/>
          <a:ext cx="2007616" cy="130048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Professional Certificate based on </a:t>
          </a:r>
          <a:r>
            <a:rPr lang="en-US" sz="1200" kern="1200" dirty="0" err="1" smtClean="0"/>
            <a:t>GaTAPP</a:t>
          </a:r>
          <a:r>
            <a:rPr lang="en-US" sz="1200" kern="1200" dirty="0" smtClean="0"/>
            <a:t> Completion</a:t>
          </a:r>
          <a:endParaRPr lang="en-US" sz="1200" kern="1200" dirty="0"/>
        </a:p>
      </dsp:txBody>
      <dsp:txXfrm>
        <a:off x="409570" y="3071482"/>
        <a:ext cx="1348197" cy="918226"/>
      </dsp:txXfrm>
    </dsp:sp>
    <dsp:sp modelId="{0F79BFE1-1C64-4969-A7F4-804376DFD945}">
      <dsp:nvSpPr>
        <dsp:cNvPr id="0" name=""/>
        <dsp:cNvSpPr/>
      </dsp:nvSpPr>
      <dsp:spPr>
        <a:xfrm>
          <a:off x="3685657" y="127004"/>
          <a:ext cx="2007616" cy="130048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Certificate based on Reciprocity</a:t>
          </a:r>
          <a:endParaRPr lang="en-US" sz="1200" kern="1200" dirty="0"/>
        </a:p>
      </dsp:txBody>
      <dsp:txXfrm>
        <a:off x="4316509" y="155571"/>
        <a:ext cx="1348197" cy="918226"/>
      </dsp:txXfrm>
    </dsp:sp>
    <dsp:sp modelId="{54892F76-6BA4-41E5-B83C-B19618D06961}">
      <dsp:nvSpPr>
        <dsp:cNvPr id="0" name=""/>
        <dsp:cNvSpPr/>
      </dsp:nvSpPr>
      <dsp:spPr>
        <a:xfrm>
          <a:off x="533401" y="127004"/>
          <a:ext cx="2007616" cy="130048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JROTC Permits</a:t>
          </a:r>
          <a:endParaRPr lang="en-US" sz="1200" kern="1200" dirty="0"/>
        </a:p>
      </dsp:txBody>
      <dsp:txXfrm>
        <a:off x="561968" y="155571"/>
        <a:ext cx="1348197" cy="918226"/>
      </dsp:txXfrm>
    </dsp:sp>
    <dsp:sp modelId="{ECB9F73C-B85A-4F07-AAC0-207217EDE4EB}">
      <dsp:nvSpPr>
        <dsp:cNvPr id="0" name=""/>
        <dsp:cNvSpPr/>
      </dsp:nvSpPr>
      <dsp:spPr>
        <a:xfrm>
          <a:off x="1247648" y="231647"/>
          <a:ext cx="1759712" cy="175971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US" sz="3700" kern="1200" dirty="0" smtClean="0"/>
            <a:t>634</a:t>
          </a:r>
          <a:endParaRPr lang="en-US" sz="3700" kern="1200" dirty="0"/>
        </a:p>
      </dsp:txBody>
      <dsp:txXfrm>
        <a:off x="1763056" y="747055"/>
        <a:ext cx="1244304" cy="1244304"/>
      </dsp:txXfrm>
    </dsp:sp>
    <dsp:sp modelId="{E23C9DF1-F4D9-4767-849A-F9D2FAEAE097}">
      <dsp:nvSpPr>
        <dsp:cNvPr id="0" name=""/>
        <dsp:cNvSpPr/>
      </dsp:nvSpPr>
      <dsp:spPr>
        <a:xfrm rot="5400000">
          <a:off x="3088640" y="231647"/>
          <a:ext cx="1759712" cy="175971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US" sz="3700" kern="1200" dirty="0" smtClean="0"/>
            <a:t>2</a:t>
          </a:r>
          <a:endParaRPr lang="en-US" sz="3700" kern="1200" dirty="0"/>
        </a:p>
      </dsp:txBody>
      <dsp:txXfrm rot="-5400000">
        <a:off x="3088640" y="747055"/>
        <a:ext cx="1244304" cy="1244304"/>
      </dsp:txXfrm>
    </dsp:sp>
    <dsp:sp modelId="{03863A00-5BD5-439D-AED8-5839E2905B49}">
      <dsp:nvSpPr>
        <dsp:cNvPr id="0" name=""/>
        <dsp:cNvSpPr/>
      </dsp:nvSpPr>
      <dsp:spPr>
        <a:xfrm rot="10800000">
          <a:off x="3088640" y="2072640"/>
          <a:ext cx="1759712" cy="175971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US" sz="3700" kern="1200" dirty="0" smtClean="0"/>
            <a:t>0</a:t>
          </a:r>
          <a:endParaRPr lang="en-US" sz="3700" kern="1200" dirty="0"/>
        </a:p>
      </dsp:txBody>
      <dsp:txXfrm rot="10800000">
        <a:off x="3088640" y="2072640"/>
        <a:ext cx="1244304" cy="1244304"/>
      </dsp:txXfrm>
    </dsp:sp>
    <dsp:sp modelId="{D3B71EF2-0652-41DA-9632-1ABA6D4C8163}">
      <dsp:nvSpPr>
        <dsp:cNvPr id="0" name=""/>
        <dsp:cNvSpPr/>
      </dsp:nvSpPr>
      <dsp:spPr>
        <a:xfrm rot="16200000">
          <a:off x="1247648" y="2072640"/>
          <a:ext cx="1759712" cy="175971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US" sz="3700" kern="1200" smtClean="0"/>
            <a:t>7</a:t>
          </a:r>
          <a:endParaRPr lang="en-US" sz="3700" kern="1200" dirty="0"/>
        </a:p>
      </dsp:txBody>
      <dsp:txXfrm rot="5400000">
        <a:off x="1763056" y="2072640"/>
        <a:ext cx="1244304" cy="1244304"/>
      </dsp:txXfrm>
    </dsp:sp>
    <dsp:sp modelId="{AC60447D-1A20-41C5-9574-7EB6DDD4A696}">
      <dsp:nvSpPr>
        <dsp:cNvPr id="0" name=""/>
        <dsp:cNvSpPr/>
      </dsp:nvSpPr>
      <dsp:spPr>
        <a:xfrm>
          <a:off x="2744216" y="1666240"/>
          <a:ext cx="607568" cy="528320"/>
        </a:xfrm>
        <a:prstGeom prst="circularArrow">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BDDA0DC1-D527-4618-94AA-8E2254A60002}">
      <dsp:nvSpPr>
        <dsp:cNvPr id="0" name=""/>
        <dsp:cNvSpPr/>
      </dsp:nvSpPr>
      <dsp:spPr>
        <a:xfrm rot="10800000">
          <a:off x="2744216" y="1869440"/>
          <a:ext cx="607568" cy="528320"/>
        </a:xfrm>
        <a:prstGeom prst="circularArrow">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483A07-055D-4217-96DF-57C8587A82CD}" type="datetimeFigureOut">
              <a:rPr lang="en-US" smtClean="0"/>
              <a:t>8/11/2020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E63AD3-44BE-498D-BF84-9760B3E983BC}" type="slidenum">
              <a:rPr lang="en-US" smtClean="0"/>
              <a:t>‹#›</a:t>
            </a:fld>
            <a:endParaRPr lang="en-US"/>
          </a:p>
        </p:txBody>
      </p:sp>
    </p:spTree>
    <p:extLst>
      <p:ext uri="{BB962C8B-B14F-4D97-AF65-F5344CB8AC3E}">
        <p14:creationId xmlns:p14="http://schemas.microsoft.com/office/powerpoint/2010/main" val="349239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629F512-6419-455A-875B-817A9F164763}" type="slidenum">
              <a:rPr lang="en-US" smtClean="0">
                <a:latin typeface="Arial" pitchFamily="34" charset="0"/>
              </a:rPr>
              <a:pPr/>
              <a:t>1</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0" tIns="45716" rIns="91430" bIns="45716" anchor="b"/>
          <a:lstStyle/>
          <a:p>
            <a:pPr algn="r" defTabSz="914437"/>
            <a:fld id="{8CFFC4B2-CDA6-4F3C-B9B2-74E869DFE9FE}" type="slidenum">
              <a:rPr lang="en-US" sz="1200"/>
              <a:pPr algn="r" defTabSz="914437"/>
              <a:t>11</a:t>
            </a:fld>
            <a:endParaRPr lang="en-US" sz="120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lIns="91430" tIns="45716" rIns="91430" bIns="45716"/>
          <a:lstStyle/>
          <a:p>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0" tIns="45716" rIns="91430" bIns="45716" anchor="b"/>
          <a:lstStyle/>
          <a:p>
            <a:pPr algn="r" defTabSz="914437"/>
            <a:fld id="{8CFFC4B2-CDA6-4F3C-B9B2-74E869DFE9FE}" type="slidenum">
              <a:rPr lang="en-US" sz="1200"/>
              <a:pPr algn="r" defTabSz="914437"/>
              <a:t>12</a:t>
            </a:fld>
            <a:endParaRPr lang="en-US" sz="120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lIns="91430" tIns="45716" rIns="91430" bIns="45716"/>
          <a:lstStyle/>
          <a:p>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0" tIns="45716" rIns="91430" bIns="45716" anchor="b"/>
          <a:lstStyle/>
          <a:p>
            <a:pPr algn="r" defTabSz="914437"/>
            <a:fld id="{8CFFC4B2-CDA6-4F3C-B9B2-74E869DFE9FE}" type="slidenum">
              <a:rPr lang="en-US" sz="1200"/>
              <a:pPr algn="r" defTabSz="914437"/>
              <a:t>2</a:t>
            </a:fld>
            <a:endParaRPr lang="en-US" sz="120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lIns="91430" tIns="45716" rIns="91430" bIns="45716"/>
          <a:lstStyle/>
          <a:p>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0" tIns="45716" rIns="91430" bIns="45716" anchor="b"/>
          <a:lstStyle/>
          <a:p>
            <a:pPr algn="r" defTabSz="914437"/>
            <a:fld id="{8CFFC4B2-CDA6-4F3C-B9B2-74E869DFE9FE}" type="slidenum">
              <a:rPr lang="en-US" sz="1200"/>
              <a:pPr algn="r" defTabSz="914437"/>
              <a:t>3</a:t>
            </a:fld>
            <a:endParaRPr lang="en-US" sz="120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lIns="91430" tIns="45716" rIns="91430" bIns="45716"/>
          <a:lstStyle/>
          <a:p>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0" tIns="45716" rIns="91430" bIns="45716" anchor="b"/>
          <a:lstStyle/>
          <a:p>
            <a:pPr algn="r" defTabSz="914437"/>
            <a:fld id="{8CFFC4B2-CDA6-4F3C-B9B2-74E869DFE9FE}" type="slidenum">
              <a:rPr lang="en-US" sz="1200"/>
              <a:pPr algn="r" defTabSz="914437"/>
              <a:t>5</a:t>
            </a:fld>
            <a:endParaRPr lang="en-US" sz="120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lIns="91430" tIns="45716" rIns="91430" bIns="45716"/>
          <a:lstStyle/>
          <a:p>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0" tIns="45716" rIns="91430" bIns="45716" anchor="b"/>
          <a:lstStyle/>
          <a:p>
            <a:pPr algn="r" defTabSz="914437"/>
            <a:fld id="{8CFFC4B2-CDA6-4F3C-B9B2-74E869DFE9FE}" type="slidenum">
              <a:rPr lang="en-US" sz="1200"/>
              <a:pPr algn="r" defTabSz="914437"/>
              <a:t>6</a:t>
            </a:fld>
            <a:endParaRPr lang="en-US" sz="120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lIns="91430" tIns="45716" rIns="91430" bIns="45716"/>
          <a:lstStyle/>
          <a:p>
            <a:r>
              <a:rPr lang="en-US" smtClean="0">
                <a:latin typeface="Arial" pitchFamily="34" charset="0"/>
              </a:rPr>
              <a:t>The GAPSC, in collaboration with DOE, is responsible for the implementation of NCLB particularly the “Highly Qualified” teacher program</a:t>
            </a:r>
          </a:p>
          <a:p>
            <a:endParaRPr lang="en-US" smtClean="0">
              <a:latin typeface="Arial" pitchFamily="34" charset="0"/>
            </a:endParaRPr>
          </a:p>
          <a:p>
            <a:r>
              <a:rPr lang="en-US" smtClean="0">
                <a:latin typeface="Arial" pitchFamily="34" charset="0"/>
              </a:rPr>
              <a:t>We utilize data from many sources, our Certification records, the tri-annual CPI reports and the Student Records</a:t>
            </a:r>
          </a:p>
          <a:p>
            <a:endParaRPr lang="en-US" smtClean="0">
              <a:latin typeface="Arial" pitchFamily="34" charset="0"/>
            </a:endParaRPr>
          </a:p>
          <a:p>
            <a:r>
              <a:rPr lang="en-US" smtClean="0">
                <a:latin typeface="Arial" pitchFamily="34" charset="0"/>
              </a:rPr>
              <a:t>Assist schools in ensuring that all students, including the poor and minority students have access and equitable opportunities to highly qualified instruction.</a:t>
            </a:r>
          </a:p>
          <a:p>
            <a:endParaRPr lang="en-US" smtClean="0">
              <a:latin typeface="Arial" pitchFamily="34" charset="0"/>
            </a:endParaRPr>
          </a:p>
          <a:p>
            <a:r>
              <a:rPr lang="en-US" smtClean="0">
                <a:latin typeface="Arial" pitchFamily="34" charset="0"/>
              </a:rPr>
              <a:t>These measures include teachers’ instructional experience, ability to meet the diverse learning needs, and classroom size</a:t>
            </a:r>
          </a:p>
          <a:p>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0" tIns="45716" rIns="91430" bIns="45716" anchor="b"/>
          <a:lstStyle/>
          <a:p>
            <a:pPr algn="r" defTabSz="914437"/>
            <a:fld id="{8CFFC4B2-CDA6-4F3C-B9B2-74E869DFE9FE}" type="slidenum">
              <a:rPr lang="en-US" sz="1200"/>
              <a:pPr algn="r" defTabSz="914437"/>
              <a:t>7</a:t>
            </a:fld>
            <a:endParaRPr lang="en-US" sz="120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lIns="91430" tIns="45716" rIns="91430" bIns="45716"/>
          <a:lstStyle/>
          <a:p>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0" tIns="45716" rIns="91430" bIns="45716" anchor="b"/>
          <a:lstStyle/>
          <a:p>
            <a:pPr algn="r" defTabSz="914437"/>
            <a:fld id="{8CFFC4B2-CDA6-4F3C-B9B2-74E869DFE9FE}" type="slidenum">
              <a:rPr lang="en-US" sz="1200"/>
              <a:pPr algn="r" defTabSz="914437"/>
              <a:t>8</a:t>
            </a:fld>
            <a:endParaRPr lang="en-US" sz="120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lIns="91430" tIns="45716" rIns="91430" bIns="45716"/>
          <a:lstStyle/>
          <a:p>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0" tIns="45716" rIns="91430" bIns="45716" anchor="b"/>
          <a:lstStyle/>
          <a:p>
            <a:pPr algn="r" defTabSz="914437"/>
            <a:fld id="{8CFFC4B2-CDA6-4F3C-B9B2-74E869DFE9FE}" type="slidenum">
              <a:rPr lang="en-US" sz="1200"/>
              <a:pPr algn="r" defTabSz="914437"/>
              <a:t>9</a:t>
            </a:fld>
            <a:endParaRPr lang="en-US" sz="120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lIns="91430" tIns="45716" rIns="91430" bIns="45716"/>
          <a:lstStyle/>
          <a:p>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0" tIns="45716" rIns="91430" bIns="45716" anchor="b"/>
          <a:lstStyle/>
          <a:p>
            <a:pPr algn="r" defTabSz="914437"/>
            <a:fld id="{8CFFC4B2-CDA6-4F3C-B9B2-74E869DFE9FE}" type="slidenum">
              <a:rPr lang="en-US" sz="1200"/>
              <a:pPr algn="r" defTabSz="914437"/>
              <a:t>10</a:t>
            </a:fld>
            <a:endParaRPr lang="en-US" sz="120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lIns="91430" tIns="45716" rIns="91430" bIns="45716"/>
          <a:lstStyle/>
          <a:p>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66941-EDC0-460C-AA9F-16ECDDB68F51}"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A6D48-3913-447E-A0B0-EFB22448662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66941-EDC0-460C-AA9F-16ECDDB68F51}"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A6D48-3913-447E-A0B0-EFB22448662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66941-EDC0-460C-AA9F-16ECDDB68F51}"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A6D48-3913-447E-A0B0-EFB22448662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_Slide Color">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 name="Title 1"/>
          <p:cNvSpPr>
            <a:spLocks noGrp="1"/>
          </p:cNvSpPr>
          <p:nvPr>
            <p:ph type="title"/>
          </p:nvPr>
        </p:nvSpPr>
        <p:spPr>
          <a:xfrm>
            <a:off x="0" y="1"/>
            <a:ext cx="9144000" cy="685800"/>
          </a:xfrm>
        </p:spPr>
        <p:txBody>
          <a:bodyPr>
            <a:normAutofit/>
          </a:bodyPr>
          <a:lstStyle>
            <a:lvl1pPr algn="ctr">
              <a:defRPr sz="2800">
                <a:latin typeface="Arial Black" pitchFamily="34" charset="0"/>
              </a:defRPr>
            </a:lvl1pPr>
          </a:lstStyle>
          <a:p>
            <a:r>
              <a:rPr lang="en-US" smtClean="0"/>
              <a:t>Click to edit Master title style</a:t>
            </a:r>
            <a:endParaRPr lang="en-US" dirty="0"/>
          </a:p>
        </p:txBody>
      </p:sp>
      <p:sp>
        <p:nvSpPr>
          <p:cNvPr id="12" name="Content Placeholder 2"/>
          <p:cNvSpPr>
            <a:spLocks noGrp="1"/>
          </p:cNvSpPr>
          <p:nvPr>
            <p:ph idx="1"/>
          </p:nvPr>
        </p:nvSpPr>
        <p:spPr>
          <a:xfrm>
            <a:off x="457200" y="1600201"/>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021690A-2968-40C7-AB42-426B2B630272}" type="datetimeFigureOut">
              <a:rPr lang="en-US"/>
              <a:pPr>
                <a:defRPr/>
              </a:pPr>
              <a:t>8/11/2020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4CB69F-64E4-4B38-A112-7989C55DD81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66941-EDC0-460C-AA9F-16ECDDB68F51}"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A6D48-3913-447E-A0B0-EFB22448662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66941-EDC0-460C-AA9F-16ECDDB68F51}"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A6D48-3913-447E-A0B0-EFB22448662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66941-EDC0-460C-AA9F-16ECDDB68F51}"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A6D48-3913-447E-A0B0-EFB22448662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66941-EDC0-460C-AA9F-16ECDDB68F51}" type="datetimeFigureOut">
              <a:rPr lang="en-US" smtClean="0"/>
              <a:t>8/11/2020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AA6D48-3913-447E-A0B0-EFB22448662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66941-EDC0-460C-AA9F-16ECDDB68F51}" type="datetimeFigureOut">
              <a:rPr lang="en-US" smtClean="0"/>
              <a:t>8/11/2020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AA6D48-3913-447E-A0B0-EFB22448662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66941-EDC0-460C-AA9F-16ECDDB68F51}" type="datetimeFigureOut">
              <a:rPr lang="en-US" smtClean="0"/>
              <a:t>8/11/2020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AA6D48-3913-447E-A0B0-EFB22448662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66941-EDC0-460C-AA9F-16ECDDB68F51}"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A6D48-3913-447E-A0B0-EFB22448662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66941-EDC0-460C-AA9F-16ECDDB68F51}"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A6D48-3913-447E-A0B0-EFB22448662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66941-EDC0-460C-AA9F-16ECDDB68F51}" type="datetimeFigureOut">
              <a:rPr lang="en-US" smtClean="0"/>
              <a:t>8/11/2020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A6D48-3913-447E-A0B0-EFB22448662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10.xml"/><Relationship Id="rId7" Type="http://schemas.openxmlformats.org/officeDocument/2006/relationships/diagramLayout" Target="../diagrams/layout1.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diagramData" Target="../diagrams/data1.xm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8" Type="http://schemas.openxmlformats.org/officeDocument/2006/relationships/hyperlink" Target="http://www.gapsc.com/Rules/Current/Certification/505-2-.36.pdf" TargetMode="External"/><Relationship Id="rId3" Type="http://schemas.openxmlformats.org/officeDocument/2006/relationships/notesSlide" Target="../notesSlides/notesSlide11.xml"/><Relationship Id="rId7" Type="http://schemas.openxmlformats.org/officeDocument/2006/relationships/hyperlink" Target="http://www.gapsc.com/Rules/Current/Certification/505-2-.05.pdf" TargetMode="Externa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www.gapsc.com/Rules/Current/Certification/505-2-.10.pdf" TargetMode="External"/><Relationship Id="rId5" Type="http://schemas.openxmlformats.org/officeDocument/2006/relationships/image" Target="../media/image5.png"/><Relationship Id="rId10" Type="http://schemas.openxmlformats.org/officeDocument/2006/relationships/hyperlink" Target="http://www.gapsc.com/Rules/Current/Certification/505-2-.90.pdf" TargetMode="External"/><Relationship Id="rId4" Type="http://schemas.openxmlformats.org/officeDocument/2006/relationships/image" Target="../media/image4.png"/><Relationship Id="rId9" Type="http://schemas.openxmlformats.org/officeDocument/2006/relationships/hyperlink" Target="http://www.gapsc.com/Rules/Current/Certification/505-2-.24.pdf"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228600"/>
            <a:ext cx="8686800" cy="3048000"/>
          </a:xfrm>
          <a:solidFill>
            <a:srgbClr val="A71C1F"/>
          </a:solidFill>
          <a:ln w="3175">
            <a:solidFill>
              <a:srgbClr val="E7C581"/>
            </a:solidFill>
          </a:ln>
        </p:spPr>
        <p:txBody>
          <a:bodyPr>
            <a:normAutofit fontScale="90000"/>
          </a:bodyPr>
          <a:lstStyle/>
          <a:p>
            <a:r>
              <a:rPr lang="en-US" sz="3600" b="1" dirty="0" smtClean="0">
                <a:solidFill>
                  <a:schemeClr val="tx1">
                    <a:lumMod val="95000"/>
                    <a:lumOff val="5000"/>
                  </a:schemeClr>
                </a:solidFill>
                <a:ea typeface="Adobe Fan Heiti Std B" pitchFamily="34" charset="-128"/>
              </a:rPr>
              <a:t/>
            </a:r>
            <a:br>
              <a:rPr lang="en-US" sz="3600" b="1" dirty="0" smtClean="0">
                <a:solidFill>
                  <a:schemeClr val="tx1">
                    <a:lumMod val="95000"/>
                    <a:lumOff val="5000"/>
                  </a:schemeClr>
                </a:solidFill>
                <a:ea typeface="Adobe Fan Heiti Std B" pitchFamily="34" charset="-128"/>
              </a:rPr>
            </a:br>
            <a:r>
              <a:rPr lang="en-US" sz="3600" b="1" dirty="0">
                <a:solidFill>
                  <a:schemeClr val="tx1">
                    <a:lumMod val="95000"/>
                    <a:lumOff val="5000"/>
                  </a:schemeClr>
                </a:solidFill>
                <a:ea typeface="Adobe Fan Heiti Std B" pitchFamily="34" charset="-128"/>
              </a:rPr>
              <a:t/>
            </a:r>
            <a:br>
              <a:rPr lang="en-US" sz="3600" b="1" dirty="0">
                <a:solidFill>
                  <a:schemeClr val="tx1">
                    <a:lumMod val="95000"/>
                    <a:lumOff val="5000"/>
                  </a:schemeClr>
                </a:solidFill>
                <a:ea typeface="Adobe Fan Heiti Std B" pitchFamily="34" charset="-128"/>
              </a:rPr>
            </a:br>
            <a:r>
              <a:rPr lang="en-US" sz="3600" b="1" dirty="0" smtClean="0">
                <a:solidFill>
                  <a:schemeClr val="bg1"/>
                </a:solidFill>
                <a:ea typeface="Adobe Fan Heiti Std B" pitchFamily="34" charset="-128"/>
              </a:rPr>
              <a:t>JROTC Certification</a:t>
            </a:r>
            <a:r>
              <a:rPr lang="en-US" sz="3600" b="1" dirty="0">
                <a:solidFill>
                  <a:schemeClr val="tx1">
                    <a:lumMod val="95000"/>
                    <a:lumOff val="5000"/>
                  </a:schemeClr>
                </a:solidFill>
                <a:ea typeface="Adobe Fan Heiti Std B" pitchFamily="34" charset="-128"/>
              </a:rPr>
              <a:t/>
            </a:r>
            <a:br>
              <a:rPr lang="en-US" sz="3600" b="1" dirty="0">
                <a:solidFill>
                  <a:schemeClr val="tx1">
                    <a:lumMod val="95000"/>
                    <a:lumOff val="5000"/>
                  </a:schemeClr>
                </a:solidFill>
                <a:ea typeface="Adobe Fan Heiti Std B" pitchFamily="34" charset="-128"/>
              </a:rPr>
            </a:br>
            <a:r>
              <a:rPr lang="en-US" sz="2700" b="1" dirty="0" smtClean="0">
                <a:solidFill>
                  <a:schemeClr val="bg1"/>
                </a:solidFill>
              </a:rPr>
              <a:t/>
            </a:r>
            <a:br>
              <a:rPr lang="en-US" sz="2700" b="1" dirty="0" smtClean="0">
                <a:solidFill>
                  <a:schemeClr val="bg1"/>
                </a:solidFill>
              </a:rPr>
            </a:br>
            <a:r>
              <a:rPr lang="en-US" sz="2700" b="1" dirty="0" smtClean="0">
                <a:solidFill>
                  <a:schemeClr val="bg1"/>
                </a:solidFill>
              </a:rPr>
              <a:t>January 24, 2019</a:t>
            </a:r>
            <a:r>
              <a:rPr lang="en-US" sz="3600" b="1" dirty="0" smtClean="0">
                <a:solidFill>
                  <a:schemeClr val="bg1"/>
                </a:solidFill>
              </a:rPr>
              <a:t/>
            </a:r>
            <a:br>
              <a:rPr lang="en-US" sz="3600" b="1" dirty="0" smtClean="0">
                <a:solidFill>
                  <a:schemeClr val="bg1"/>
                </a:solidFill>
              </a:rPr>
            </a:br>
            <a:r>
              <a:rPr lang="en-US" sz="3600" b="1" dirty="0">
                <a:solidFill>
                  <a:schemeClr val="tx1">
                    <a:lumMod val="95000"/>
                    <a:lumOff val="5000"/>
                  </a:schemeClr>
                </a:solidFill>
                <a:ea typeface="Adobe Fan Heiti Std B" pitchFamily="34" charset="-128"/>
              </a:rPr>
              <a:t/>
            </a:r>
            <a:br>
              <a:rPr lang="en-US" sz="3600" b="1" dirty="0">
                <a:solidFill>
                  <a:schemeClr val="tx1">
                    <a:lumMod val="95000"/>
                    <a:lumOff val="5000"/>
                  </a:schemeClr>
                </a:solidFill>
                <a:ea typeface="Adobe Fan Heiti Std B" pitchFamily="34" charset="-128"/>
              </a:rPr>
            </a:br>
            <a:r>
              <a:rPr lang="en-US" sz="3600" b="1" dirty="0" smtClean="0">
                <a:solidFill>
                  <a:schemeClr val="bg1"/>
                </a:solidFill>
              </a:rPr>
              <a:t/>
            </a:r>
            <a:br>
              <a:rPr lang="en-US" sz="3600" b="1" dirty="0" smtClean="0">
                <a:solidFill>
                  <a:schemeClr val="bg1"/>
                </a:solidFill>
              </a:rPr>
            </a:br>
            <a:endParaRPr lang="en-US" sz="4000" dirty="0" smtClean="0">
              <a:solidFill>
                <a:schemeClr val="bg1"/>
              </a:solidFill>
            </a:endParaRPr>
          </a:p>
        </p:txBody>
      </p:sp>
      <p:sp>
        <p:nvSpPr>
          <p:cNvPr id="2051" name="Rectangle 3"/>
          <p:cNvSpPr>
            <a:spLocks noChangeArrowheads="1"/>
          </p:cNvSpPr>
          <p:nvPr/>
        </p:nvSpPr>
        <p:spPr bwMode="auto">
          <a:xfrm>
            <a:off x="228600" y="282575"/>
            <a:ext cx="8686800" cy="6324600"/>
          </a:xfrm>
          <a:prstGeom prst="rect">
            <a:avLst/>
          </a:prstGeom>
          <a:noFill/>
          <a:ln w="19050">
            <a:solidFill>
              <a:srgbClr val="A71C1F"/>
            </a:solidFill>
            <a:miter lim="800000"/>
            <a:headEnd/>
            <a:tailEnd/>
          </a:ln>
        </p:spPr>
        <p:txBody>
          <a:bodyPr wrap="none" anchor="ctr"/>
          <a:lstStyle/>
          <a:p>
            <a:endParaRPr lang="en-US"/>
          </a:p>
        </p:txBody>
      </p:sp>
      <p:pic>
        <p:nvPicPr>
          <p:cNvPr id="2052" name="Picture 5" descr="psc_h"/>
          <p:cNvPicPr>
            <a:picLocks noChangeAspect="1" noChangeArrowheads="1"/>
          </p:cNvPicPr>
          <p:nvPr/>
        </p:nvPicPr>
        <p:blipFill>
          <a:blip r:embed="rId3" cstate="print"/>
          <a:srcRect/>
          <a:stretch>
            <a:fillRect/>
          </a:stretch>
        </p:blipFill>
        <p:spPr bwMode="auto">
          <a:xfrm>
            <a:off x="609600" y="5410200"/>
            <a:ext cx="7902575" cy="1190625"/>
          </a:xfrm>
          <a:prstGeom prst="rect">
            <a:avLst/>
          </a:prstGeom>
          <a:noFill/>
          <a:ln w="9525">
            <a:noFill/>
            <a:miter lim="800000"/>
            <a:headEnd/>
            <a:tailEnd/>
          </a:ln>
        </p:spPr>
      </p:pic>
      <p:sp>
        <p:nvSpPr>
          <p:cNvPr id="2053" name="Text Box 6"/>
          <p:cNvSpPr txBox="1">
            <a:spLocks noChangeArrowheads="1"/>
          </p:cNvSpPr>
          <p:nvPr/>
        </p:nvSpPr>
        <p:spPr bwMode="auto">
          <a:xfrm>
            <a:off x="3429000" y="4267200"/>
            <a:ext cx="1828800" cy="366713"/>
          </a:xfrm>
          <a:prstGeom prst="rect">
            <a:avLst/>
          </a:prstGeom>
          <a:noFill/>
          <a:ln w="9525">
            <a:noFill/>
            <a:miter lim="800000"/>
            <a:headEnd/>
            <a:tailEnd/>
          </a:ln>
        </p:spPr>
        <p:txBody>
          <a:bodyPr>
            <a:spAutoFit/>
          </a:bodyPr>
          <a:lstStyle/>
          <a:p>
            <a:pPr algn="l">
              <a:spcBef>
                <a:spcPct val="50000"/>
              </a:spcBef>
            </a:pPr>
            <a:endParaRPr lang="en-US"/>
          </a:p>
        </p:txBody>
      </p:sp>
      <p:pic>
        <p:nvPicPr>
          <p:cNvPr id="2054" name="Picture 7"/>
          <p:cNvPicPr>
            <a:picLocks noChangeAspect="1" noChangeArrowheads="1"/>
          </p:cNvPicPr>
          <p:nvPr/>
        </p:nvPicPr>
        <p:blipFill>
          <a:blip r:embed="rId4" cstate="print"/>
          <a:srcRect/>
          <a:stretch>
            <a:fillRect/>
          </a:stretch>
        </p:blipFill>
        <p:spPr bwMode="auto">
          <a:xfrm>
            <a:off x="3962400" y="3505200"/>
            <a:ext cx="1116013" cy="1828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28600" y="304800"/>
            <a:ext cx="8610600" cy="6324600"/>
          </a:xfrm>
          <a:prstGeom prst="rect">
            <a:avLst/>
          </a:prstGeom>
          <a:noFill/>
          <a:ln w="19050">
            <a:solidFill>
              <a:srgbClr val="A71C1F"/>
            </a:solidFill>
            <a:miter lim="800000"/>
            <a:headEnd/>
            <a:tailEnd/>
          </a:ln>
        </p:spPr>
        <p:txBody>
          <a:bodyPr wrap="none" anchor="ctr"/>
          <a:lstStyle/>
          <a:p>
            <a:endParaRPr lang="en-US"/>
          </a:p>
        </p:txBody>
      </p:sp>
      <p:sp>
        <p:nvSpPr>
          <p:cNvPr id="3075" name="Rectangle 3"/>
          <p:cNvSpPr>
            <a:spLocks noChangeArrowheads="1"/>
          </p:cNvSpPr>
          <p:nvPr/>
        </p:nvSpPr>
        <p:spPr bwMode="auto">
          <a:xfrm>
            <a:off x="260350" y="1143000"/>
            <a:ext cx="7893050" cy="152400"/>
          </a:xfrm>
          <a:prstGeom prst="rect">
            <a:avLst/>
          </a:prstGeom>
          <a:gradFill rotWithShape="1">
            <a:gsLst>
              <a:gs pos="0">
                <a:srgbClr val="A71C1F"/>
              </a:gs>
              <a:gs pos="100000">
                <a:schemeClr val="bg1"/>
              </a:gs>
            </a:gsLst>
            <a:lin ang="0" scaled="1"/>
          </a:gradFill>
          <a:ln w="9525">
            <a:noFill/>
            <a:miter lim="800000"/>
            <a:headEnd/>
            <a:tailEnd/>
          </a:ln>
        </p:spPr>
        <p:txBody>
          <a:bodyPr wrap="none" anchor="ctr"/>
          <a:lstStyle/>
          <a:p>
            <a:pPr algn="l"/>
            <a:endParaRPr lang="en-US"/>
          </a:p>
        </p:txBody>
      </p:sp>
      <p:pic>
        <p:nvPicPr>
          <p:cNvPr id="3076" name="Picture 4" descr="psc_H_text_xsmall"/>
          <p:cNvPicPr>
            <a:picLocks noChangeAspect="1" noChangeArrowheads="1"/>
          </p:cNvPicPr>
          <p:nvPr/>
        </p:nvPicPr>
        <p:blipFill>
          <a:blip r:embed="rId4" cstate="print"/>
          <a:srcRect/>
          <a:stretch>
            <a:fillRect/>
          </a:stretch>
        </p:blipFill>
        <p:spPr bwMode="auto">
          <a:xfrm>
            <a:off x="381000" y="6477000"/>
            <a:ext cx="4572000" cy="304800"/>
          </a:xfrm>
          <a:prstGeom prst="rect">
            <a:avLst/>
          </a:prstGeom>
          <a:noFill/>
          <a:ln w="9525">
            <a:noFill/>
            <a:miter lim="800000"/>
            <a:headEnd/>
            <a:tailEnd/>
          </a:ln>
        </p:spPr>
      </p:pic>
      <p:sp>
        <p:nvSpPr>
          <p:cNvPr id="3077" name="Text Box 5"/>
          <p:cNvSpPr txBox="1">
            <a:spLocks noChangeArrowheads="1"/>
          </p:cNvSpPr>
          <p:nvPr/>
        </p:nvSpPr>
        <p:spPr bwMode="auto">
          <a:xfrm>
            <a:off x="457200" y="1620440"/>
            <a:ext cx="8153400" cy="4524315"/>
          </a:xfrm>
          <a:prstGeom prst="rect">
            <a:avLst/>
          </a:prstGeom>
          <a:noFill/>
          <a:ln w="9525">
            <a:noFill/>
            <a:miter lim="800000"/>
            <a:headEnd/>
            <a:tailEnd/>
          </a:ln>
        </p:spPr>
        <p:txBody>
          <a:bodyPr wrap="square">
            <a:spAutoFit/>
          </a:bodyPr>
          <a:lstStyle/>
          <a:p>
            <a:r>
              <a:rPr lang="en-US" dirty="0" smtClean="0"/>
              <a:t>JROTC Permit holders have the option to convert to the Professional certificate, but it is not required.  The </a:t>
            </a:r>
            <a:r>
              <a:rPr lang="en-US" dirty="0" err="1" smtClean="0"/>
              <a:t>GaPSC</a:t>
            </a:r>
            <a:r>
              <a:rPr lang="en-US" dirty="0" smtClean="0"/>
              <a:t> will continue to issue and renew JROTC Permits to eligible individuals.   </a:t>
            </a:r>
          </a:p>
          <a:p>
            <a:endParaRPr lang="en-US" dirty="0" smtClean="0"/>
          </a:p>
          <a:p>
            <a:r>
              <a:rPr lang="en-US" dirty="0" smtClean="0"/>
              <a:t>Many JROTC Permit holders felt that their qualifications, achievements and passion for education was not recognized because there was no option for JROTC certification beyond the permit.    </a:t>
            </a:r>
            <a:endParaRPr lang="en-US" dirty="0"/>
          </a:p>
          <a:p>
            <a:endParaRPr lang="en-US" dirty="0" smtClean="0"/>
          </a:p>
          <a:p>
            <a:r>
              <a:rPr lang="en-US" dirty="0" smtClean="0"/>
              <a:t>Once the </a:t>
            </a:r>
            <a:r>
              <a:rPr lang="en-US" dirty="0" err="1" smtClean="0"/>
              <a:t>GaTAPP</a:t>
            </a:r>
            <a:r>
              <a:rPr lang="en-US" dirty="0" smtClean="0"/>
              <a:t> program is completed and the Professional JROTC certificate is issued, the certificate holder may add new teaching fields by passing the appropriate GACE content assessment (in most cases).  </a:t>
            </a:r>
          </a:p>
          <a:p>
            <a:endParaRPr lang="en-US" dirty="0" smtClean="0"/>
          </a:p>
          <a:p>
            <a:r>
              <a:rPr lang="en-US" dirty="0" smtClean="0"/>
              <a:t>Once Professional JROTC certification is obtained, the certificate holder may complete certification programs to add new fields that cannot be added based on simply passing the GACE (i.e. Educational Leadership, Early Childhood Education, various endorsement fields).  </a:t>
            </a:r>
            <a:endParaRPr lang="en-US" dirty="0"/>
          </a:p>
        </p:txBody>
      </p:sp>
      <p:pic>
        <p:nvPicPr>
          <p:cNvPr id="3078" name="Picture 7"/>
          <p:cNvPicPr>
            <a:picLocks noChangeAspect="1" noChangeArrowheads="1"/>
          </p:cNvPicPr>
          <p:nvPr/>
        </p:nvPicPr>
        <p:blipFill>
          <a:blip r:embed="rId5" cstate="print"/>
          <a:srcRect/>
          <a:stretch>
            <a:fillRect/>
          </a:stretch>
        </p:blipFill>
        <p:spPr bwMode="auto">
          <a:xfrm>
            <a:off x="8124825" y="76200"/>
            <a:ext cx="790575" cy="1295400"/>
          </a:xfrm>
          <a:prstGeom prst="rect">
            <a:avLst/>
          </a:prstGeom>
          <a:noFill/>
          <a:ln w="9525">
            <a:noFill/>
            <a:miter lim="800000"/>
            <a:headEnd/>
            <a:tailEnd/>
          </a:ln>
        </p:spPr>
      </p:pic>
      <p:sp>
        <p:nvSpPr>
          <p:cNvPr id="3079" name="Rectangle 1032"/>
          <p:cNvSpPr>
            <a:spLocks noGrp="1" noChangeArrowheads="1"/>
          </p:cNvSpPr>
          <p:nvPr>
            <p:ph type="title"/>
          </p:nvPr>
        </p:nvSpPr>
        <p:spPr/>
        <p:txBody>
          <a:bodyPr>
            <a:normAutofit/>
          </a:bodyPr>
          <a:lstStyle/>
          <a:p>
            <a:r>
              <a:rPr lang="en-US" sz="3600" dirty="0" smtClean="0"/>
              <a:t>Why Convert? </a:t>
            </a:r>
            <a:endParaRPr lang="en-US" sz="3600" b="1" dirty="0" smtClean="0"/>
          </a:p>
        </p:txBody>
      </p:sp>
      <p:sp>
        <p:nvSpPr>
          <p:cNvPr id="3081" name="Text Box 1035"/>
          <p:cNvSpPr txBox="1">
            <a:spLocks noChangeArrowheads="1"/>
          </p:cNvSpPr>
          <p:nvPr/>
        </p:nvSpPr>
        <p:spPr bwMode="auto">
          <a:xfrm flipH="1">
            <a:off x="6019800" y="7924800"/>
            <a:ext cx="193675" cy="69035613"/>
          </a:xfrm>
          <a:prstGeom prst="rect">
            <a:avLst/>
          </a:prstGeom>
          <a:solidFill>
            <a:schemeClr val="bg1">
              <a:alpha val="52156"/>
            </a:schemeClr>
          </a:solidFill>
          <a:ln w="9525">
            <a:solidFill>
              <a:srgbClr val="A71C1F"/>
            </a:solidFill>
            <a:miter lim="800000"/>
            <a:headEnd/>
            <a:tailEnd/>
          </a:ln>
        </p:spPr>
        <p:txBody>
          <a:bodyPr>
            <a:spAutoFit/>
          </a:bodyPr>
          <a:lstStyle/>
          <a:p>
            <a:pPr algn="l"/>
            <a:r>
              <a:rPr lang="en-US"/>
              <a:t>So, Georgia will accept professional out-of-state certificates to establish professional certification. However, the individual will be subject to our Special Georgia Requirements if they did not meet them for the professional out-of-state</a:t>
            </a:r>
          </a:p>
          <a:p>
            <a:pPr algn="l"/>
            <a:r>
              <a:rPr lang="en-US"/>
              <a:t>certificate.</a:t>
            </a:r>
          </a:p>
        </p:txBody>
      </p:sp>
    </p:spTree>
    <p:custDataLst>
      <p:tags r:id="rId1"/>
    </p:custDataLst>
    <p:extLst>
      <p:ext uri="{BB962C8B-B14F-4D97-AF65-F5344CB8AC3E}">
        <p14:creationId xmlns:p14="http://schemas.microsoft.com/office/powerpoint/2010/main" val="397428835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28600" y="304800"/>
            <a:ext cx="8610600" cy="6324600"/>
          </a:xfrm>
          <a:prstGeom prst="rect">
            <a:avLst/>
          </a:prstGeom>
          <a:noFill/>
          <a:ln w="19050">
            <a:solidFill>
              <a:srgbClr val="A71C1F"/>
            </a:solidFill>
            <a:miter lim="800000"/>
            <a:headEnd/>
            <a:tailEnd/>
          </a:ln>
        </p:spPr>
        <p:txBody>
          <a:bodyPr wrap="none" anchor="ctr"/>
          <a:lstStyle/>
          <a:p>
            <a:endParaRPr lang="en-US"/>
          </a:p>
        </p:txBody>
      </p:sp>
      <p:sp>
        <p:nvSpPr>
          <p:cNvPr id="3075" name="Rectangle 3"/>
          <p:cNvSpPr>
            <a:spLocks noChangeArrowheads="1"/>
          </p:cNvSpPr>
          <p:nvPr/>
        </p:nvSpPr>
        <p:spPr bwMode="auto">
          <a:xfrm>
            <a:off x="260350" y="1143000"/>
            <a:ext cx="7893050" cy="152400"/>
          </a:xfrm>
          <a:prstGeom prst="rect">
            <a:avLst/>
          </a:prstGeom>
          <a:gradFill rotWithShape="1">
            <a:gsLst>
              <a:gs pos="0">
                <a:srgbClr val="A71C1F"/>
              </a:gs>
              <a:gs pos="100000">
                <a:schemeClr val="bg1"/>
              </a:gs>
            </a:gsLst>
            <a:lin ang="0" scaled="1"/>
          </a:gradFill>
          <a:ln w="9525">
            <a:noFill/>
            <a:miter lim="800000"/>
            <a:headEnd/>
            <a:tailEnd/>
          </a:ln>
        </p:spPr>
        <p:txBody>
          <a:bodyPr wrap="none" anchor="ctr"/>
          <a:lstStyle/>
          <a:p>
            <a:pPr algn="l"/>
            <a:endParaRPr lang="en-US"/>
          </a:p>
        </p:txBody>
      </p:sp>
      <p:pic>
        <p:nvPicPr>
          <p:cNvPr id="3076" name="Picture 4" descr="psc_H_text_xsmall"/>
          <p:cNvPicPr>
            <a:picLocks noChangeAspect="1" noChangeArrowheads="1"/>
          </p:cNvPicPr>
          <p:nvPr/>
        </p:nvPicPr>
        <p:blipFill>
          <a:blip r:embed="rId4" cstate="print"/>
          <a:srcRect/>
          <a:stretch>
            <a:fillRect/>
          </a:stretch>
        </p:blipFill>
        <p:spPr bwMode="auto">
          <a:xfrm>
            <a:off x="381000" y="6477000"/>
            <a:ext cx="4572000" cy="304800"/>
          </a:xfrm>
          <a:prstGeom prst="rect">
            <a:avLst/>
          </a:prstGeom>
          <a:noFill/>
          <a:ln w="9525">
            <a:noFill/>
            <a:miter lim="800000"/>
            <a:headEnd/>
            <a:tailEnd/>
          </a:ln>
        </p:spPr>
      </p:pic>
      <p:pic>
        <p:nvPicPr>
          <p:cNvPr id="3078" name="Picture 7"/>
          <p:cNvPicPr>
            <a:picLocks noChangeAspect="1" noChangeArrowheads="1"/>
          </p:cNvPicPr>
          <p:nvPr/>
        </p:nvPicPr>
        <p:blipFill>
          <a:blip r:embed="rId5" cstate="print"/>
          <a:srcRect/>
          <a:stretch>
            <a:fillRect/>
          </a:stretch>
        </p:blipFill>
        <p:spPr bwMode="auto">
          <a:xfrm>
            <a:off x="8124825" y="76200"/>
            <a:ext cx="790575" cy="1295400"/>
          </a:xfrm>
          <a:prstGeom prst="rect">
            <a:avLst/>
          </a:prstGeom>
          <a:noFill/>
          <a:ln w="9525">
            <a:noFill/>
            <a:miter lim="800000"/>
            <a:headEnd/>
            <a:tailEnd/>
          </a:ln>
        </p:spPr>
      </p:pic>
      <p:sp>
        <p:nvSpPr>
          <p:cNvPr id="3079" name="Rectangle 1032"/>
          <p:cNvSpPr>
            <a:spLocks noGrp="1" noChangeArrowheads="1"/>
          </p:cNvSpPr>
          <p:nvPr>
            <p:ph type="title"/>
          </p:nvPr>
        </p:nvSpPr>
        <p:spPr>
          <a:xfrm>
            <a:off x="381000" y="228600"/>
            <a:ext cx="8229600" cy="1143000"/>
          </a:xfrm>
        </p:spPr>
        <p:txBody>
          <a:bodyPr/>
          <a:lstStyle/>
          <a:p>
            <a:r>
              <a:rPr lang="en-US" sz="3600" dirty="0" smtClean="0"/>
              <a:t>JROTC Certification Statistics</a:t>
            </a:r>
            <a:endParaRPr lang="en-US" sz="3600" b="1" dirty="0" smtClean="0"/>
          </a:p>
        </p:txBody>
      </p:sp>
      <p:sp>
        <p:nvSpPr>
          <p:cNvPr id="3081" name="Text Box 1035"/>
          <p:cNvSpPr txBox="1">
            <a:spLocks noChangeArrowheads="1"/>
          </p:cNvSpPr>
          <p:nvPr/>
        </p:nvSpPr>
        <p:spPr bwMode="auto">
          <a:xfrm flipH="1">
            <a:off x="6019800" y="7924800"/>
            <a:ext cx="193675" cy="69035613"/>
          </a:xfrm>
          <a:prstGeom prst="rect">
            <a:avLst/>
          </a:prstGeom>
          <a:solidFill>
            <a:schemeClr val="bg1">
              <a:alpha val="52156"/>
            </a:schemeClr>
          </a:solidFill>
          <a:ln w="9525">
            <a:solidFill>
              <a:srgbClr val="A71C1F"/>
            </a:solidFill>
            <a:miter lim="800000"/>
            <a:headEnd/>
            <a:tailEnd/>
          </a:ln>
        </p:spPr>
        <p:txBody>
          <a:bodyPr>
            <a:spAutoFit/>
          </a:bodyPr>
          <a:lstStyle/>
          <a:p>
            <a:pPr algn="l"/>
            <a:r>
              <a:rPr lang="en-US"/>
              <a:t>So, Georgia will accept professional out-of-state certificates to establish professional certification. However, the individual will be subject to our Special Georgia Requirements if they did not meet them for the professional out-of-state</a:t>
            </a:r>
          </a:p>
          <a:p>
            <a:pPr algn="l"/>
            <a:r>
              <a:rPr lang="en-US"/>
              <a:t>certificate.</a:t>
            </a:r>
          </a:p>
        </p:txBody>
      </p:sp>
      <p:graphicFrame>
        <p:nvGraphicFramePr>
          <p:cNvPr id="4" name="Diagram 3"/>
          <p:cNvGraphicFramePr/>
          <p:nvPr>
            <p:extLst>
              <p:ext uri="{D42A27DB-BD31-4B8C-83A1-F6EECF244321}">
                <p14:modId xmlns:p14="http://schemas.microsoft.com/office/powerpoint/2010/main" val="4019506369"/>
              </p:ext>
            </p:extLst>
          </p:nvPr>
        </p:nvGraphicFramePr>
        <p:xfrm>
          <a:off x="1485900" y="16764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87702484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28600" y="304800"/>
            <a:ext cx="8610600" cy="6324600"/>
          </a:xfrm>
          <a:prstGeom prst="rect">
            <a:avLst/>
          </a:prstGeom>
          <a:noFill/>
          <a:ln w="19050">
            <a:solidFill>
              <a:srgbClr val="A71C1F"/>
            </a:solidFill>
            <a:miter lim="800000"/>
            <a:headEnd/>
            <a:tailEnd/>
          </a:ln>
        </p:spPr>
        <p:txBody>
          <a:bodyPr wrap="none" anchor="ctr"/>
          <a:lstStyle/>
          <a:p>
            <a:endParaRPr lang="en-US"/>
          </a:p>
        </p:txBody>
      </p:sp>
      <p:sp>
        <p:nvSpPr>
          <p:cNvPr id="3075" name="Rectangle 3"/>
          <p:cNvSpPr>
            <a:spLocks noChangeArrowheads="1"/>
          </p:cNvSpPr>
          <p:nvPr/>
        </p:nvSpPr>
        <p:spPr bwMode="auto">
          <a:xfrm>
            <a:off x="260350" y="1143000"/>
            <a:ext cx="7893050" cy="152400"/>
          </a:xfrm>
          <a:prstGeom prst="rect">
            <a:avLst/>
          </a:prstGeom>
          <a:gradFill rotWithShape="1">
            <a:gsLst>
              <a:gs pos="0">
                <a:srgbClr val="A71C1F"/>
              </a:gs>
              <a:gs pos="100000">
                <a:schemeClr val="bg1"/>
              </a:gs>
            </a:gsLst>
            <a:lin ang="0" scaled="1"/>
          </a:gradFill>
          <a:ln w="9525">
            <a:noFill/>
            <a:miter lim="800000"/>
            <a:headEnd/>
            <a:tailEnd/>
          </a:ln>
        </p:spPr>
        <p:txBody>
          <a:bodyPr wrap="none" anchor="ctr"/>
          <a:lstStyle/>
          <a:p>
            <a:pPr algn="l"/>
            <a:endParaRPr lang="en-US"/>
          </a:p>
        </p:txBody>
      </p:sp>
      <p:pic>
        <p:nvPicPr>
          <p:cNvPr id="3076" name="Picture 4" descr="psc_H_text_xsmall"/>
          <p:cNvPicPr>
            <a:picLocks noChangeAspect="1" noChangeArrowheads="1"/>
          </p:cNvPicPr>
          <p:nvPr/>
        </p:nvPicPr>
        <p:blipFill>
          <a:blip r:embed="rId4" cstate="print"/>
          <a:srcRect/>
          <a:stretch>
            <a:fillRect/>
          </a:stretch>
        </p:blipFill>
        <p:spPr bwMode="auto">
          <a:xfrm>
            <a:off x="381000" y="6477000"/>
            <a:ext cx="4572000" cy="304800"/>
          </a:xfrm>
          <a:prstGeom prst="rect">
            <a:avLst/>
          </a:prstGeom>
          <a:noFill/>
          <a:ln w="9525">
            <a:noFill/>
            <a:miter lim="800000"/>
            <a:headEnd/>
            <a:tailEnd/>
          </a:ln>
        </p:spPr>
      </p:pic>
      <p:pic>
        <p:nvPicPr>
          <p:cNvPr id="3078" name="Picture 7"/>
          <p:cNvPicPr>
            <a:picLocks noChangeAspect="1" noChangeArrowheads="1"/>
          </p:cNvPicPr>
          <p:nvPr/>
        </p:nvPicPr>
        <p:blipFill>
          <a:blip r:embed="rId5" cstate="print"/>
          <a:srcRect/>
          <a:stretch>
            <a:fillRect/>
          </a:stretch>
        </p:blipFill>
        <p:spPr bwMode="auto">
          <a:xfrm>
            <a:off x="8124825" y="76200"/>
            <a:ext cx="790575" cy="1295400"/>
          </a:xfrm>
          <a:prstGeom prst="rect">
            <a:avLst/>
          </a:prstGeom>
          <a:noFill/>
          <a:ln w="9525">
            <a:noFill/>
            <a:miter lim="800000"/>
            <a:headEnd/>
            <a:tailEnd/>
          </a:ln>
        </p:spPr>
      </p:pic>
      <p:sp>
        <p:nvSpPr>
          <p:cNvPr id="3079" name="Rectangle 1032"/>
          <p:cNvSpPr>
            <a:spLocks noGrp="1" noChangeArrowheads="1"/>
          </p:cNvSpPr>
          <p:nvPr>
            <p:ph type="title"/>
          </p:nvPr>
        </p:nvSpPr>
        <p:spPr/>
        <p:txBody>
          <a:bodyPr/>
          <a:lstStyle/>
          <a:p>
            <a:r>
              <a:rPr lang="en-US" sz="3600" dirty="0" smtClean="0"/>
              <a:t>	</a:t>
            </a:r>
            <a:endParaRPr lang="en-US" sz="3600" b="1" dirty="0" smtClean="0"/>
          </a:p>
        </p:txBody>
      </p:sp>
      <p:sp>
        <p:nvSpPr>
          <p:cNvPr id="3080" name="Rectangle 1062"/>
          <p:cNvSpPr>
            <a:spLocks noGrp="1" noChangeArrowheads="1"/>
          </p:cNvSpPr>
          <p:nvPr>
            <p:ph idx="1"/>
          </p:nvPr>
        </p:nvSpPr>
        <p:spPr/>
        <p:txBody>
          <a:bodyPr>
            <a:normAutofit/>
          </a:bodyPr>
          <a:lstStyle/>
          <a:p>
            <a:pPr>
              <a:defRPr/>
            </a:pPr>
            <a:endParaRPr lang="en-US" sz="2000" dirty="0"/>
          </a:p>
          <a:p>
            <a:endParaRPr lang="en-US" sz="2000" b="1" dirty="0"/>
          </a:p>
        </p:txBody>
      </p:sp>
      <p:sp>
        <p:nvSpPr>
          <p:cNvPr id="3081" name="Text Box 1035"/>
          <p:cNvSpPr txBox="1">
            <a:spLocks noChangeArrowheads="1"/>
          </p:cNvSpPr>
          <p:nvPr/>
        </p:nvSpPr>
        <p:spPr bwMode="auto">
          <a:xfrm flipH="1">
            <a:off x="6019800" y="7924800"/>
            <a:ext cx="193675" cy="69035613"/>
          </a:xfrm>
          <a:prstGeom prst="rect">
            <a:avLst/>
          </a:prstGeom>
          <a:solidFill>
            <a:schemeClr val="bg1">
              <a:alpha val="52156"/>
            </a:schemeClr>
          </a:solidFill>
          <a:ln w="9525">
            <a:solidFill>
              <a:srgbClr val="A71C1F"/>
            </a:solidFill>
            <a:miter lim="800000"/>
            <a:headEnd/>
            <a:tailEnd/>
          </a:ln>
        </p:spPr>
        <p:txBody>
          <a:bodyPr>
            <a:spAutoFit/>
          </a:bodyPr>
          <a:lstStyle/>
          <a:p>
            <a:pPr algn="l"/>
            <a:r>
              <a:rPr lang="en-US"/>
              <a:t>So, Georgia will accept professional out-of-state certificates to establish professional certification. However, the individual will be subject to our Special Georgia Requirements if they did not meet them for the professional out-of-state</a:t>
            </a:r>
          </a:p>
          <a:p>
            <a:pPr algn="l"/>
            <a:r>
              <a:rPr lang="en-US"/>
              <a:t>certificate.</a:t>
            </a:r>
          </a:p>
        </p:txBody>
      </p:sp>
      <p:sp>
        <p:nvSpPr>
          <p:cNvPr id="10" name="Rectangle 9"/>
          <p:cNvSpPr/>
          <p:nvPr/>
        </p:nvSpPr>
        <p:spPr>
          <a:xfrm>
            <a:off x="228600" y="381000"/>
            <a:ext cx="7924800" cy="646331"/>
          </a:xfrm>
          <a:prstGeom prst="rect">
            <a:avLst/>
          </a:prstGeom>
        </p:spPr>
        <p:txBody>
          <a:bodyPr wrap="square">
            <a:spAutoFit/>
          </a:bodyPr>
          <a:lstStyle/>
          <a:p>
            <a:pPr algn="ctr"/>
            <a:r>
              <a:rPr lang="en-US" sz="3600" dirty="0" smtClean="0">
                <a:solidFill>
                  <a:schemeClr val="tx1"/>
                </a:solidFill>
              </a:rPr>
              <a:t>Pertinent Certification Rules</a:t>
            </a:r>
            <a:endParaRPr lang="en-US" sz="3200" dirty="0"/>
          </a:p>
        </p:txBody>
      </p:sp>
      <p:sp>
        <p:nvSpPr>
          <p:cNvPr id="12" name="Rectangle 11"/>
          <p:cNvSpPr/>
          <p:nvPr/>
        </p:nvSpPr>
        <p:spPr>
          <a:xfrm>
            <a:off x="0" y="1295400"/>
            <a:ext cx="8077200" cy="1384995"/>
          </a:xfrm>
          <a:prstGeom prst="rect">
            <a:avLst/>
          </a:prstGeom>
        </p:spPr>
        <p:txBody>
          <a:bodyPr wrap="square">
            <a:spAutoFit/>
          </a:bodyPr>
          <a:lstStyle/>
          <a:p>
            <a:pPr algn="ctr"/>
            <a:endParaRPr lang="en-US" sz="2800" b="1" dirty="0" smtClean="0"/>
          </a:p>
          <a:p>
            <a:pPr algn="ctr"/>
            <a:endParaRPr lang="en-US" sz="2800" b="1" dirty="0"/>
          </a:p>
          <a:p>
            <a:pPr algn="ctr"/>
            <a:endParaRPr lang="en-US" sz="2800" b="1" dirty="0" smtClean="0"/>
          </a:p>
        </p:txBody>
      </p:sp>
      <p:sp>
        <p:nvSpPr>
          <p:cNvPr id="11" name="Rectangle 10"/>
          <p:cNvSpPr/>
          <p:nvPr/>
        </p:nvSpPr>
        <p:spPr>
          <a:xfrm>
            <a:off x="228600" y="1295400"/>
            <a:ext cx="8610600" cy="3693319"/>
          </a:xfrm>
          <a:prstGeom prst="rect">
            <a:avLst/>
          </a:prstGeom>
        </p:spPr>
        <p:txBody>
          <a:bodyPr wrap="square">
            <a:spAutoFit/>
          </a:bodyPr>
          <a:lstStyle/>
          <a:p>
            <a:endParaRPr lang="en-US" dirty="0" smtClean="0"/>
          </a:p>
          <a:p>
            <a:r>
              <a:rPr lang="en-US" dirty="0"/>
              <a:t>Permit: </a:t>
            </a:r>
            <a:r>
              <a:rPr lang="en-US" dirty="0">
                <a:hlinkClick r:id="rId6"/>
              </a:rPr>
              <a:t>http://www.gapsc.com/Rules/Current/Certification/505-2-.</a:t>
            </a:r>
            <a:r>
              <a:rPr lang="en-US" dirty="0" smtClean="0">
                <a:hlinkClick r:id="rId6"/>
              </a:rPr>
              <a:t>10.pdf</a:t>
            </a:r>
            <a:endParaRPr lang="en-US" dirty="0" smtClean="0"/>
          </a:p>
          <a:p>
            <a:endParaRPr lang="en-US" dirty="0"/>
          </a:p>
          <a:p>
            <a:r>
              <a:rPr lang="en-US" dirty="0"/>
              <a:t>Professional Certificate: </a:t>
            </a:r>
            <a:r>
              <a:rPr lang="en-US" dirty="0">
                <a:hlinkClick r:id="rId7"/>
              </a:rPr>
              <a:t>http://www.gapsc.com/Rules/Current/Certification/505-2-.</a:t>
            </a:r>
            <a:r>
              <a:rPr lang="en-US" dirty="0" smtClean="0">
                <a:hlinkClick r:id="rId7"/>
              </a:rPr>
              <a:t>05.pdf</a:t>
            </a:r>
            <a:r>
              <a:rPr lang="en-US" dirty="0" smtClean="0"/>
              <a:t> </a:t>
            </a:r>
          </a:p>
          <a:p>
            <a:endParaRPr lang="en-US" dirty="0"/>
          </a:p>
          <a:p>
            <a:r>
              <a:rPr lang="en-US" dirty="0" smtClean="0"/>
              <a:t>Standard </a:t>
            </a:r>
            <a:r>
              <a:rPr lang="en-US" dirty="0"/>
              <a:t>Renewal Requirements: </a:t>
            </a:r>
            <a:r>
              <a:rPr lang="en-US" dirty="0">
                <a:hlinkClick r:id="rId8"/>
              </a:rPr>
              <a:t>http://www.gapsc.com/Rules/Current/Certification/505-2-.</a:t>
            </a:r>
            <a:r>
              <a:rPr lang="en-US" dirty="0" smtClean="0">
                <a:hlinkClick r:id="rId8"/>
              </a:rPr>
              <a:t>36.pdf</a:t>
            </a:r>
            <a:r>
              <a:rPr lang="en-US" dirty="0" smtClean="0"/>
              <a:t> </a:t>
            </a:r>
          </a:p>
          <a:p>
            <a:endParaRPr lang="en-US" dirty="0"/>
          </a:p>
          <a:p>
            <a:r>
              <a:rPr lang="en-US" dirty="0" smtClean="0"/>
              <a:t>Special Georgia Requirements: </a:t>
            </a:r>
            <a:r>
              <a:rPr lang="en-US" dirty="0">
                <a:hlinkClick r:id="rId9"/>
              </a:rPr>
              <a:t>http://www.gapsc.com/Rules/Current/Certification/505-2-.</a:t>
            </a:r>
            <a:r>
              <a:rPr lang="en-US" dirty="0" smtClean="0">
                <a:hlinkClick r:id="rId9"/>
              </a:rPr>
              <a:t>24.pdf</a:t>
            </a:r>
            <a:endParaRPr lang="en-US" dirty="0" smtClean="0"/>
          </a:p>
          <a:p>
            <a:endParaRPr lang="en-US" dirty="0"/>
          </a:p>
          <a:p>
            <a:r>
              <a:rPr lang="en-US" dirty="0" smtClean="0"/>
              <a:t>Career and Technical Specializations:</a:t>
            </a:r>
          </a:p>
          <a:p>
            <a:r>
              <a:rPr lang="en-US" dirty="0">
                <a:hlinkClick r:id="rId10"/>
              </a:rPr>
              <a:t>http://www.gapsc.com/Rules/Current/Certification/505-2-.</a:t>
            </a:r>
            <a:r>
              <a:rPr lang="en-US" dirty="0" smtClean="0">
                <a:hlinkClick r:id="rId10"/>
              </a:rPr>
              <a:t>90.pdf</a:t>
            </a:r>
            <a:r>
              <a:rPr lang="en-US" dirty="0" smtClean="0"/>
              <a:t> </a:t>
            </a:r>
            <a:endParaRPr lang="en-US" dirty="0"/>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28600" y="304800"/>
            <a:ext cx="8610600" cy="6324600"/>
          </a:xfrm>
          <a:prstGeom prst="rect">
            <a:avLst/>
          </a:prstGeom>
          <a:noFill/>
          <a:ln w="19050">
            <a:solidFill>
              <a:srgbClr val="A71C1F"/>
            </a:solidFill>
            <a:miter lim="800000"/>
            <a:headEnd/>
            <a:tailEnd/>
          </a:ln>
        </p:spPr>
        <p:txBody>
          <a:bodyPr wrap="none" anchor="ctr"/>
          <a:lstStyle/>
          <a:p>
            <a:endParaRPr lang="en-US"/>
          </a:p>
        </p:txBody>
      </p:sp>
      <p:sp>
        <p:nvSpPr>
          <p:cNvPr id="3075" name="Rectangle 3"/>
          <p:cNvSpPr>
            <a:spLocks noChangeArrowheads="1"/>
          </p:cNvSpPr>
          <p:nvPr/>
        </p:nvSpPr>
        <p:spPr bwMode="auto">
          <a:xfrm>
            <a:off x="260350" y="1143000"/>
            <a:ext cx="7893050" cy="152400"/>
          </a:xfrm>
          <a:prstGeom prst="rect">
            <a:avLst/>
          </a:prstGeom>
          <a:gradFill rotWithShape="1">
            <a:gsLst>
              <a:gs pos="0">
                <a:srgbClr val="A71C1F"/>
              </a:gs>
              <a:gs pos="100000">
                <a:schemeClr val="bg1"/>
              </a:gs>
            </a:gsLst>
            <a:lin ang="0" scaled="1"/>
          </a:gradFill>
          <a:ln w="9525">
            <a:noFill/>
            <a:miter lim="800000"/>
            <a:headEnd/>
            <a:tailEnd/>
          </a:ln>
        </p:spPr>
        <p:txBody>
          <a:bodyPr wrap="none" anchor="ctr"/>
          <a:lstStyle/>
          <a:p>
            <a:pPr algn="l"/>
            <a:endParaRPr lang="en-US"/>
          </a:p>
        </p:txBody>
      </p:sp>
      <p:pic>
        <p:nvPicPr>
          <p:cNvPr id="3076" name="Picture 4" descr="psc_H_text_xsmall"/>
          <p:cNvPicPr>
            <a:picLocks noChangeAspect="1" noChangeArrowheads="1"/>
          </p:cNvPicPr>
          <p:nvPr/>
        </p:nvPicPr>
        <p:blipFill>
          <a:blip r:embed="rId4" cstate="print"/>
          <a:srcRect/>
          <a:stretch>
            <a:fillRect/>
          </a:stretch>
        </p:blipFill>
        <p:spPr bwMode="auto">
          <a:xfrm>
            <a:off x="381000" y="6477000"/>
            <a:ext cx="4572000" cy="304800"/>
          </a:xfrm>
          <a:prstGeom prst="rect">
            <a:avLst/>
          </a:prstGeom>
          <a:noFill/>
          <a:ln w="9525">
            <a:noFill/>
            <a:miter lim="800000"/>
            <a:headEnd/>
            <a:tailEnd/>
          </a:ln>
        </p:spPr>
      </p:pic>
      <p:sp>
        <p:nvSpPr>
          <p:cNvPr id="3077" name="Text Box 5"/>
          <p:cNvSpPr txBox="1">
            <a:spLocks noChangeArrowheads="1"/>
          </p:cNvSpPr>
          <p:nvPr/>
        </p:nvSpPr>
        <p:spPr bwMode="auto">
          <a:xfrm>
            <a:off x="533400" y="1981200"/>
            <a:ext cx="2209800" cy="366713"/>
          </a:xfrm>
          <a:prstGeom prst="rect">
            <a:avLst/>
          </a:prstGeom>
          <a:noFill/>
          <a:ln w="9525">
            <a:noFill/>
            <a:miter lim="800000"/>
            <a:headEnd/>
            <a:tailEnd/>
          </a:ln>
        </p:spPr>
        <p:txBody>
          <a:bodyPr>
            <a:spAutoFit/>
          </a:bodyPr>
          <a:lstStyle/>
          <a:p>
            <a:pPr algn="l">
              <a:spcBef>
                <a:spcPct val="50000"/>
              </a:spcBef>
            </a:pPr>
            <a:endParaRPr lang="en-US"/>
          </a:p>
        </p:txBody>
      </p:sp>
      <p:pic>
        <p:nvPicPr>
          <p:cNvPr id="3078" name="Picture 7"/>
          <p:cNvPicPr>
            <a:picLocks noChangeAspect="1" noChangeArrowheads="1"/>
          </p:cNvPicPr>
          <p:nvPr/>
        </p:nvPicPr>
        <p:blipFill>
          <a:blip r:embed="rId5" cstate="print"/>
          <a:srcRect/>
          <a:stretch>
            <a:fillRect/>
          </a:stretch>
        </p:blipFill>
        <p:spPr bwMode="auto">
          <a:xfrm>
            <a:off x="8124825" y="76200"/>
            <a:ext cx="790575" cy="1295400"/>
          </a:xfrm>
          <a:prstGeom prst="rect">
            <a:avLst/>
          </a:prstGeom>
          <a:noFill/>
          <a:ln w="9525">
            <a:noFill/>
            <a:miter lim="800000"/>
            <a:headEnd/>
            <a:tailEnd/>
          </a:ln>
        </p:spPr>
      </p:pic>
      <p:sp>
        <p:nvSpPr>
          <p:cNvPr id="3079" name="Rectangle 1032"/>
          <p:cNvSpPr>
            <a:spLocks noGrp="1" noChangeArrowheads="1"/>
          </p:cNvSpPr>
          <p:nvPr>
            <p:ph type="title"/>
          </p:nvPr>
        </p:nvSpPr>
        <p:spPr/>
        <p:txBody>
          <a:bodyPr/>
          <a:lstStyle/>
          <a:p>
            <a:r>
              <a:rPr lang="en-US" sz="3600" b="1" smtClean="0"/>
              <a:t>Agenda</a:t>
            </a:r>
          </a:p>
        </p:txBody>
      </p:sp>
      <p:sp>
        <p:nvSpPr>
          <p:cNvPr id="3080" name="Rectangle 1062"/>
          <p:cNvSpPr>
            <a:spLocks noGrp="1" noChangeArrowheads="1"/>
          </p:cNvSpPr>
          <p:nvPr>
            <p:ph sz="half" idx="1"/>
          </p:nvPr>
        </p:nvSpPr>
        <p:spPr>
          <a:xfrm>
            <a:off x="1216025" y="1924456"/>
            <a:ext cx="5981700" cy="4525963"/>
          </a:xfrm>
        </p:spPr>
        <p:txBody>
          <a:bodyPr/>
          <a:lstStyle/>
          <a:p>
            <a:pPr>
              <a:defRPr/>
            </a:pPr>
            <a:r>
              <a:rPr lang="en-US" b="1" dirty="0" smtClean="0"/>
              <a:t>Overview of Certification Structure</a:t>
            </a:r>
          </a:p>
          <a:p>
            <a:pPr>
              <a:defRPr/>
            </a:pPr>
            <a:r>
              <a:rPr lang="en-US" b="1" dirty="0" smtClean="0"/>
              <a:t>The Permit </a:t>
            </a:r>
          </a:p>
          <a:p>
            <a:pPr>
              <a:defRPr/>
            </a:pPr>
            <a:r>
              <a:rPr lang="en-US" b="1" dirty="0" err="1" smtClean="0"/>
              <a:t>GaTAPP</a:t>
            </a:r>
            <a:endParaRPr lang="en-US" b="1" dirty="0" smtClean="0"/>
          </a:p>
          <a:p>
            <a:pPr>
              <a:defRPr/>
            </a:pPr>
            <a:r>
              <a:rPr lang="en-US" b="1" dirty="0" smtClean="0"/>
              <a:t>Professional Certification</a:t>
            </a:r>
          </a:p>
          <a:p>
            <a:pPr>
              <a:defRPr/>
            </a:pPr>
            <a:r>
              <a:rPr lang="en-US" b="1" dirty="0" smtClean="0"/>
              <a:t>Stats</a:t>
            </a:r>
          </a:p>
          <a:p>
            <a:pPr>
              <a:lnSpc>
                <a:spcPct val="90000"/>
              </a:lnSpc>
              <a:buFontTx/>
              <a:buNone/>
            </a:pPr>
            <a:endParaRPr lang="en-US" sz="2000" dirty="0" smtClean="0"/>
          </a:p>
          <a:p>
            <a:pPr>
              <a:lnSpc>
                <a:spcPct val="90000"/>
              </a:lnSpc>
            </a:pPr>
            <a:endParaRPr lang="en-US" sz="2000" dirty="0" smtClean="0"/>
          </a:p>
          <a:p>
            <a:pPr>
              <a:lnSpc>
                <a:spcPct val="90000"/>
              </a:lnSpc>
            </a:pPr>
            <a:endParaRPr lang="en-US" sz="2000" dirty="0" smtClean="0"/>
          </a:p>
          <a:p>
            <a:pPr>
              <a:lnSpc>
                <a:spcPct val="90000"/>
              </a:lnSpc>
            </a:pPr>
            <a:endParaRPr lang="en-US" sz="3200" dirty="0" smtClean="0"/>
          </a:p>
        </p:txBody>
      </p:sp>
      <p:sp>
        <p:nvSpPr>
          <p:cNvPr id="3081" name="Text Box 1035"/>
          <p:cNvSpPr txBox="1">
            <a:spLocks noChangeArrowheads="1"/>
          </p:cNvSpPr>
          <p:nvPr/>
        </p:nvSpPr>
        <p:spPr bwMode="auto">
          <a:xfrm flipH="1">
            <a:off x="6019800" y="7924800"/>
            <a:ext cx="193675" cy="69035613"/>
          </a:xfrm>
          <a:prstGeom prst="rect">
            <a:avLst/>
          </a:prstGeom>
          <a:solidFill>
            <a:schemeClr val="bg1">
              <a:alpha val="52156"/>
            </a:schemeClr>
          </a:solidFill>
          <a:ln w="9525">
            <a:solidFill>
              <a:srgbClr val="A71C1F"/>
            </a:solidFill>
            <a:miter lim="800000"/>
            <a:headEnd/>
            <a:tailEnd/>
          </a:ln>
        </p:spPr>
        <p:txBody>
          <a:bodyPr>
            <a:spAutoFit/>
          </a:bodyPr>
          <a:lstStyle/>
          <a:p>
            <a:pPr algn="l"/>
            <a:r>
              <a:rPr lang="en-US"/>
              <a:t>So, Georgia will accept professional out-of-state certificates to establish professional certification. However, the individual will be subject to our Special Georgia Requirements if they did not meet them for the professional out-of-state</a:t>
            </a:r>
          </a:p>
          <a:p>
            <a:pPr algn="l"/>
            <a:r>
              <a:rPr lang="en-US"/>
              <a:t>certificate.</a:t>
            </a:r>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28600" y="304800"/>
            <a:ext cx="8610600" cy="6324600"/>
          </a:xfrm>
          <a:prstGeom prst="rect">
            <a:avLst/>
          </a:prstGeom>
          <a:noFill/>
          <a:ln w="19050">
            <a:solidFill>
              <a:srgbClr val="A71C1F"/>
            </a:solidFill>
            <a:miter lim="800000"/>
            <a:headEnd/>
            <a:tailEnd/>
          </a:ln>
        </p:spPr>
        <p:txBody>
          <a:bodyPr wrap="none" anchor="ctr"/>
          <a:lstStyle/>
          <a:p>
            <a:endParaRPr lang="en-US"/>
          </a:p>
        </p:txBody>
      </p:sp>
      <p:sp>
        <p:nvSpPr>
          <p:cNvPr id="3075" name="Rectangle 3"/>
          <p:cNvSpPr>
            <a:spLocks noChangeArrowheads="1"/>
          </p:cNvSpPr>
          <p:nvPr/>
        </p:nvSpPr>
        <p:spPr bwMode="auto">
          <a:xfrm>
            <a:off x="260350" y="1143000"/>
            <a:ext cx="7893050" cy="152400"/>
          </a:xfrm>
          <a:prstGeom prst="rect">
            <a:avLst/>
          </a:prstGeom>
          <a:gradFill rotWithShape="1">
            <a:gsLst>
              <a:gs pos="0">
                <a:srgbClr val="A71C1F"/>
              </a:gs>
              <a:gs pos="100000">
                <a:schemeClr val="bg1"/>
              </a:gs>
            </a:gsLst>
            <a:lin ang="0" scaled="1"/>
          </a:gradFill>
          <a:ln w="9525">
            <a:noFill/>
            <a:miter lim="800000"/>
            <a:headEnd/>
            <a:tailEnd/>
          </a:ln>
        </p:spPr>
        <p:txBody>
          <a:bodyPr wrap="none" anchor="ctr"/>
          <a:lstStyle/>
          <a:p>
            <a:pPr algn="l"/>
            <a:endParaRPr lang="en-US"/>
          </a:p>
        </p:txBody>
      </p:sp>
      <p:pic>
        <p:nvPicPr>
          <p:cNvPr id="3076" name="Picture 4" descr="psc_H_text_xsmall"/>
          <p:cNvPicPr>
            <a:picLocks noChangeAspect="1" noChangeArrowheads="1"/>
          </p:cNvPicPr>
          <p:nvPr/>
        </p:nvPicPr>
        <p:blipFill>
          <a:blip r:embed="rId4" cstate="print"/>
          <a:srcRect/>
          <a:stretch>
            <a:fillRect/>
          </a:stretch>
        </p:blipFill>
        <p:spPr bwMode="auto">
          <a:xfrm>
            <a:off x="381000" y="6477000"/>
            <a:ext cx="4572000" cy="304800"/>
          </a:xfrm>
          <a:prstGeom prst="rect">
            <a:avLst/>
          </a:prstGeom>
          <a:noFill/>
          <a:ln w="9525">
            <a:noFill/>
            <a:miter lim="800000"/>
            <a:headEnd/>
            <a:tailEnd/>
          </a:ln>
        </p:spPr>
      </p:pic>
      <p:sp>
        <p:nvSpPr>
          <p:cNvPr id="3077" name="Text Box 5"/>
          <p:cNvSpPr txBox="1">
            <a:spLocks noChangeArrowheads="1"/>
          </p:cNvSpPr>
          <p:nvPr/>
        </p:nvSpPr>
        <p:spPr bwMode="auto">
          <a:xfrm>
            <a:off x="533400" y="1981200"/>
            <a:ext cx="2209800" cy="366713"/>
          </a:xfrm>
          <a:prstGeom prst="rect">
            <a:avLst/>
          </a:prstGeom>
          <a:noFill/>
          <a:ln w="9525">
            <a:noFill/>
            <a:miter lim="800000"/>
            <a:headEnd/>
            <a:tailEnd/>
          </a:ln>
        </p:spPr>
        <p:txBody>
          <a:bodyPr>
            <a:spAutoFit/>
          </a:bodyPr>
          <a:lstStyle/>
          <a:p>
            <a:pPr algn="l">
              <a:spcBef>
                <a:spcPct val="50000"/>
              </a:spcBef>
            </a:pPr>
            <a:endParaRPr lang="en-US"/>
          </a:p>
        </p:txBody>
      </p:sp>
      <p:pic>
        <p:nvPicPr>
          <p:cNvPr id="3078" name="Picture 7"/>
          <p:cNvPicPr>
            <a:picLocks noChangeAspect="1" noChangeArrowheads="1"/>
          </p:cNvPicPr>
          <p:nvPr/>
        </p:nvPicPr>
        <p:blipFill>
          <a:blip r:embed="rId5" cstate="print"/>
          <a:srcRect/>
          <a:stretch>
            <a:fillRect/>
          </a:stretch>
        </p:blipFill>
        <p:spPr bwMode="auto">
          <a:xfrm>
            <a:off x="8124825" y="76200"/>
            <a:ext cx="790575" cy="1295400"/>
          </a:xfrm>
          <a:prstGeom prst="rect">
            <a:avLst/>
          </a:prstGeom>
          <a:noFill/>
          <a:ln w="9525">
            <a:noFill/>
            <a:miter lim="800000"/>
            <a:headEnd/>
            <a:tailEnd/>
          </a:ln>
        </p:spPr>
      </p:pic>
      <p:sp>
        <p:nvSpPr>
          <p:cNvPr id="3079" name="Rectangle 1032"/>
          <p:cNvSpPr>
            <a:spLocks noGrp="1" noChangeArrowheads="1"/>
          </p:cNvSpPr>
          <p:nvPr>
            <p:ph type="title"/>
          </p:nvPr>
        </p:nvSpPr>
        <p:spPr/>
        <p:txBody>
          <a:bodyPr>
            <a:normAutofit/>
          </a:bodyPr>
          <a:lstStyle/>
          <a:p>
            <a:r>
              <a:rPr lang="en-US" sz="3600" dirty="0" smtClean="0"/>
              <a:t>Certification </a:t>
            </a:r>
            <a:r>
              <a:rPr lang="en-US" sz="3600" dirty="0"/>
              <a:t>Classification Structure</a:t>
            </a:r>
            <a:r>
              <a:rPr lang="en-US" sz="3600" dirty="0" smtClean="0"/>
              <a:t>	</a:t>
            </a:r>
            <a:endParaRPr lang="en-US" sz="3600" b="1" dirty="0" smtClean="0"/>
          </a:p>
        </p:txBody>
      </p:sp>
      <p:sp>
        <p:nvSpPr>
          <p:cNvPr id="3080" name="Rectangle 1062"/>
          <p:cNvSpPr>
            <a:spLocks noGrp="1" noChangeArrowheads="1"/>
          </p:cNvSpPr>
          <p:nvPr>
            <p:ph idx="1"/>
          </p:nvPr>
        </p:nvSpPr>
        <p:spPr>
          <a:xfrm>
            <a:off x="381000" y="1371600"/>
            <a:ext cx="8229600" cy="4906963"/>
          </a:xfrm>
        </p:spPr>
        <p:txBody>
          <a:bodyPr>
            <a:normAutofit fontScale="92500" lnSpcReduction="10000"/>
          </a:bodyPr>
          <a:lstStyle/>
          <a:p>
            <a:r>
              <a:rPr lang="en-US" sz="1800" dirty="0" smtClean="0"/>
              <a:t>Certification is classified according to</a:t>
            </a:r>
            <a:r>
              <a:rPr lang="en-US" sz="1800" b="1" dirty="0" smtClean="0"/>
              <a:t> category, title, type, field, </a:t>
            </a:r>
            <a:r>
              <a:rPr lang="en-US" sz="1800" dirty="0" smtClean="0"/>
              <a:t>and</a:t>
            </a:r>
            <a:r>
              <a:rPr lang="en-US" sz="1800" b="1" dirty="0" smtClean="0"/>
              <a:t> level</a:t>
            </a:r>
            <a:r>
              <a:rPr lang="en-US" sz="1800" dirty="0" smtClean="0"/>
              <a:t>.</a:t>
            </a:r>
          </a:p>
          <a:p>
            <a:endParaRPr lang="en-US" sz="1800" dirty="0" smtClean="0"/>
          </a:p>
          <a:p>
            <a:r>
              <a:rPr lang="en-US" sz="1800" dirty="0" smtClean="0"/>
              <a:t>Certificates are grouped under two major categories based upon requirements needed for continued certification. </a:t>
            </a:r>
          </a:p>
          <a:p>
            <a:pPr lvl="1"/>
            <a:r>
              <a:rPr lang="en-US" sz="1800" dirty="0" smtClean="0"/>
              <a:t>The </a:t>
            </a:r>
            <a:r>
              <a:rPr lang="en-US" sz="1800" b="1" dirty="0" smtClean="0"/>
              <a:t>categories</a:t>
            </a:r>
            <a:r>
              <a:rPr lang="en-US" sz="1800" dirty="0" smtClean="0"/>
              <a:t> are: Renewable and Non-Renewable. </a:t>
            </a:r>
          </a:p>
          <a:p>
            <a:pPr lvl="1"/>
            <a:endParaRPr lang="en-US" sz="1800" dirty="0" smtClean="0"/>
          </a:p>
          <a:p>
            <a:r>
              <a:rPr lang="en-US" sz="1800" dirty="0" smtClean="0"/>
              <a:t>Titles of certificates identify the subcategories of certificates. The </a:t>
            </a:r>
            <a:r>
              <a:rPr lang="en-US" sz="1800" b="1" dirty="0" smtClean="0"/>
              <a:t>Standard Professional</a:t>
            </a:r>
            <a:r>
              <a:rPr lang="en-US" sz="1800" dirty="0" smtClean="0"/>
              <a:t> is one of ten titles.</a:t>
            </a:r>
          </a:p>
          <a:p>
            <a:endParaRPr lang="en-US" sz="1800" dirty="0" smtClean="0"/>
          </a:p>
          <a:p>
            <a:r>
              <a:rPr lang="en-US" sz="1800" dirty="0" smtClean="0"/>
              <a:t>Types of certification identify ten school personnel functions, including teaching, service, leadership and </a:t>
            </a:r>
            <a:r>
              <a:rPr lang="en-US" sz="1800" b="1" dirty="0" smtClean="0"/>
              <a:t>permitted personnel</a:t>
            </a:r>
            <a:r>
              <a:rPr lang="en-US" sz="1800" dirty="0" smtClean="0"/>
              <a:t>.</a:t>
            </a:r>
          </a:p>
          <a:p>
            <a:endParaRPr lang="en-US" sz="1800" dirty="0" smtClean="0"/>
          </a:p>
          <a:p>
            <a:r>
              <a:rPr lang="en-US" sz="1800" dirty="0" smtClean="0"/>
              <a:t>Teaching certificates are issued in </a:t>
            </a:r>
            <a:r>
              <a:rPr lang="en-US" sz="1800" b="1" dirty="0" smtClean="0"/>
              <a:t>fields</a:t>
            </a:r>
            <a:r>
              <a:rPr lang="en-US" sz="1800" dirty="0" smtClean="0"/>
              <a:t> that prepare an individual to teach the subject matter offered as a part of the school curriculum. These certificates are identified by the letter " T.“</a:t>
            </a:r>
          </a:p>
          <a:p>
            <a:endParaRPr lang="en-US" sz="1800" dirty="0" smtClean="0"/>
          </a:p>
          <a:p>
            <a:r>
              <a:rPr lang="en-US" sz="1800" dirty="0" smtClean="0"/>
              <a:t>The </a:t>
            </a:r>
            <a:r>
              <a:rPr lang="en-US" sz="1800" b="1" dirty="0" smtClean="0"/>
              <a:t>level </a:t>
            </a:r>
            <a:r>
              <a:rPr lang="en-US" sz="1800" dirty="0" smtClean="0"/>
              <a:t>assigned to a certificate indicates the highest degree level recognized by the PSC that has been awarded to the certificate holder.</a:t>
            </a:r>
          </a:p>
          <a:p>
            <a:endParaRPr lang="en-US" sz="1600" dirty="0" smtClean="0"/>
          </a:p>
          <a:p>
            <a:endParaRPr lang="en-US" sz="1600" dirty="0" smtClean="0"/>
          </a:p>
          <a:p>
            <a:endParaRPr lang="en-US" sz="1600" dirty="0" smtClean="0"/>
          </a:p>
          <a:p>
            <a:endParaRPr lang="en-US" sz="2000" dirty="0"/>
          </a:p>
        </p:txBody>
      </p:sp>
      <p:sp>
        <p:nvSpPr>
          <p:cNvPr id="3081" name="Text Box 1035"/>
          <p:cNvSpPr txBox="1">
            <a:spLocks noChangeArrowheads="1"/>
          </p:cNvSpPr>
          <p:nvPr/>
        </p:nvSpPr>
        <p:spPr bwMode="auto">
          <a:xfrm flipH="1">
            <a:off x="6019800" y="7924800"/>
            <a:ext cx="193675" cy="69035613"/>
          </a:xfrm>
          <a:prstGeom prst="rect">
            <a:avLst/>
          </a:prstGeom>
          <a:solidFill>
            <a:schemeClr val="bg1">
              <a:alpha val="52156"/>
            </a:schemeClr>
          </a:solidFill>
          <a:ln w="9525">
            <a:solidFill>
              <a:srgbClr val="A71C1F"/>
            </a:solidFill>
            <a:miter lim="800000"/>
            <a:headEnd/>
            <a:tailEnd/>
          </a:ln>
        </p:spPr>
        <p:txBody>
          <a:bodyPr>
            <a:spAutoFit/>
          </a:bodyPr>
          <a:lstStyle/>
          <a:p>
            <a:pPr algn="l"/>
            <a:r>
              <a:rPr lang="en-US"/>
              <a:t>So, Georgia will accept professional out-of-state certificates to establish professional certification. However, the individual will be subject to our Special Georgia Requirements if they did not meet them for the professional out-of-state</a:t>
            </a:r>
          </a:p>
          <a:p>
            <a:pPr algn="l"/>
            <a:r>
              <a:rPr lang="en-US"/>
              <a:t>certificate.</a:t>
            </a:r>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5"/>
          <p:cNvPicPr>
            <a:picLocks noGrp="1" noChangeAspect="1"/>
          </p:cNvPicPr>
          <p:nvPr>
            <p:ph idx="4294967295"/>
          </p:nvPr>
        </p:nvPicPr>
        <p:blipFill>
          <a:blip r:embed="rId2" cstate="print"/>
          <a:stretch>
            <a:fillRect/>
          </a:stretch>
        </p:blipFill>
        <p:spPr>
          <a:xfrm>
            <a:off x="0" y="1676400"/>
            <a:ext cx="6034088" cy="4525963"/>
          </a:xfrm>
        </p:spPr>
      </p:pic>
      <p:pic>
        <p:nvPicPr>
          <p:cNvPr id="7" name="Picture 6"/>
          <p:cNvPicPr>
            <a:picLocks noChangeAspect="1"/>
          </p:cNvPicPr>
          <p:nvPr/>
        </p:nvPicPr>
        <p:blipFill>
          <a:blip r:embed="rId3" cstate="print"/>
          <a:srcRect/>
          <a:stretch>
            <a:fillRect/>
          </a:stretch>
        </p:blipFill>
        <p:spPr bwMode="auto">
          <a:xfrm>
            <a:off x="5659439" y="290513"/>
            <a:ext cx="2265362" cy="1485900"/>
          </a:xfrm>
          <a:prstGeom prst="rect">
            <a:avLst/>
          </a:prstGeom>
          <a:noFill/>
          <a:ln w="9525">
            <a:noFill/>
            <a:miter lim="800000"/>
            <a:headEnd/>
            <a:tailEnd/>
          </a:ln>
        </p:spPr>
      </p:pic>
      <p:cxnSp>
        <p:nvCxnSpPr>
          <p:cNvPr id="8" name="Straight Arrow Connector 10"/>
          <p:cNvCxnSpPr/>
          <p:nvPr/>
        </p:nvCxnSpPr>
        <p:spPr>
          <a:xfrm rot="16200000" flipH="1">
            <a:off x="6107113" y="2584450"/>
            <a:ext cx="1752600" cy="304800"/>
          </a:xfrm>
          <a:prstGeom prst="curvedConnector3">
            <a:avLst>
              <a:gd name="adj1" fmla="val 50000"/>
            </a:avLst>
          </a:prstGeom>
          <a:ln w="666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srcRect/>
          <a:stretch>
            <a:fillRect/>
          </a:stretch>
        </p:blipFill>
        <p:spPr bwMode="auto">
          <a:xfrm>
            <a:off x="2693988" y="336550"/>
            <a:ext cx="1801812" cy="931863"/>
          </a:xfrm>
          <a:prstGeom prst="rect">
            <a:avLst/>
          </a:prstGeom>
          <a:noFill/>
          <a:ln w="9525">
            <a:noFill/>
            <a:miter lim="800000"/>
            <a:headEnd/>
            <a:tailEnd/>
          </a:ln>
        </p:spPr>
      </p:pic>
      <p:pic>
        <p:nvPicPr>
          <p:cNvPr id="10" name="Picture 9"/>
          <p:cNvPicPr>
            <a:picLocks noChangeAspect="1"/>
          </p:cNvPicPr>
          <p:nvPr/>
        </p:nvPicPr>
        <p:blipFill>
          <a:blip r:embed="rId5" cstate="print"/>
          <a:srcRect/>
          <a:stretch>
            <a:fillRect/>
          </a:stretch>
        </p:blipFill>
        <p:spPr bwMode="auto">
          <a:xfrm>
            <a:off x="3186113" y="1617663"/>
            <a:ext cx="1757362" cy="1023937"/>
          </a:xfrm>
          <a:prstGeom prst="rect">
            <a:avLst/>
          </a:prstGeom>
          <a:noFill/>
          <a:ln w="9525">
            <a:noFill/>
            <a:miter lim="800000"/>
            <a:headEnd/>
            <a:tailEnd/>
          </a:ln>
        </p:spPr>
      </p:pic>
      <p:pic>
        <p:nvPicPr>
          <p:cNvPr id="11" name="Picture 10"/>
          <p:cNvPicPr>
            <a:picLocks noChangeAspect="1"/>
          </p:cNvPicPr>
          <p:nvPr/>
        </p:nvPicPr>
        <p:blipFill>
          <a:blip r:embed="rId6" cstate="print"/>
          <a:srcRect/>
          <a:stretch>
            <a:fillRect/>
          </a:stretch>
        </p:blipFill>
        <p:spPr bwMode="auto">
          <a:xfrm>
            <a:off x="6524625" y="3697288"/>
            <a:ext cx="1820863" cy="1101725"/>
          </a:xfrm>
          <a:prstGeom prst="rect">
            <a:avLst/>
          </a:prstGeom>
          <a:noFill/>
          <a:ln w="9525">
            <a:noFill/>
            <a:miter lim="800000"/>
            <a:headEnd/>
            <a:tailEnd/>
          </a:ln>
        </p:spPr>
      </p:pic>
      <p:cxnSp>
        <p:nvCxnSpPr>
          <p:cNvPr id="12" name="Straight Arrow Connector 10"/>
          <p:cNvCxnSpPr/>
          <p:nvPr/>
        </p:nvCxnSpPr>
        <p:spPr>
          <a:xfrm>
            <a:off x="4899025" y="2586038"/>
            <a:ext cx="1520825" cy="1404937"/>
          </a:xfrm>
          <a:prstGeom prst="curvedConnector3">
            <a:avLst>
              <a:gd name="adj1" fmla="val 50000"/>
            </a:avLst>
          </a:prstGeom>
          <a:ln w="666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0"/>
          <p:cNvCxnSpPr>
            <a:endCxn id="0" idx="1"/>
          </p:cNvCxnSpPr>
          <p:nvPr/>
        </p:nvCxnSpPr>
        <p:spPr>
          <a:xfrm>
            <a:off x="4495800" y="700088"/>
            <a:ext cx="1163638" cy="333375"/>
          </a:xfrm>
          <a:prstGeom prst="curvedConnector3">
            <a:avLst>
              <a:gd name="adj1" fmla="val 50000"/>
            </a:avLst>
          </a:prstGeom>
          <a:ln w="666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a:off x="1524000" y="1776413"/>
            <a:ext cx="1785938" cy="493712"/>
          </a:xfrm>
          <a:prstGeom prst="curvedConnector3">
            <a:avLst>
              <a:gd name="adj1" fmla="val 50000"/>
            </a:avLst>
          </a:prstGeom>
          <a:ln w="539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flipV="1">
            <a:off x="1808163" y="727075"/>
            <a:ext cx="773112" cy="212725"/>
          </a:xfrm>
          <a:prstGeom prst="curvedConnector3">
            <a:avLst/>
          </a:prstGeom>
          <a:ln w="539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0"/>
          <p:cNvCxnSpPr/>
          <p:nvPr/>
        </p:nvCxnSpPr>
        <p:spPr>
          <a:xfrm rot="10800000" flipV="1">
            <a:off x="3482975" y="4419600"/>
            <a:ext cx="2895600" cy="457200"/>
          </a:xfrm>
          <a:prstGeom prst="curvedConnector3">
            <a:avLst>
              <a:gd name="adj1" fmla="val 50000"/>
            </a:avLst>
          </a:prstGeom>
          <a:ln w="666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2835275" y="665163"/>
            <a:ext cx="1525588" cy="368300"/>
          </a:xfrm>
          <a:prstGeom prst="rect">
            <a:avLst/>
          </a:prstGeom>
          <a:noFill/>
          <a:ln w="9525">
            <a:noFill/>
            <a:miter lim="800000"/>
            <a:headEnd/>
            <a:tailEnd/>
          </a:ln>
        </p:spPr>
        <p:txBody>
          <a:bodyPr>
            <a:spAutoFit/>
          </a:bodyPr>
          <a:lstStyle/>
          <a:p>
            <a:r>
              <a:rPr lang="en-US" dirty="0"/>
              <a:t>  Renewable</a:t>
            </a:r>
          </a:p>
        </p:txBody>
      </p:sp>
      <p:sp>
        <p:nvSpPr>
          <p:cNvPr id="18" name="TextBox 17"/>
          <p:cNvSpPr txBox="1">
            <a:spLocks noChangeArrowheads="1"/>
          </p:cNvSpPr>
          <p:nvPr/>
        </p:nvSpPr>
        <p:spPr bwMode="auto">
          <a:xfrm>
            <a:off x="3386138" y="1822450"/>
            <a:ext cx="1525587" cy="646113"/>
          </a:xfrm>
          <a:prstGeom prst="rect">
            <a:avLst/>
          </a:prstGeom>
          <a:noFill/>
          <a:ln w="9525">
            <a:noFill/>
            <a:miter lim="800000"/>
            <a:headEnd/>
            <a:tailEnd/>
          </a:ln>
        </p:spPr>
        <p:txBody>
          <a:bodyPr>
            <a:spAutoFit/>
          </a:bodyPr>
          <a:lstStyle/>
          <a:p>
            <a:r>
              <a:rPr lang="en-US"/>
              <a:t>Non-Renewable</a:t>
            </a:r>
          </a:p>
        </p:txBody>
      </p:sp>
      <p:sp>
        <p:nvSpPr>
          <p:cNvPr id="19" name="TextBox 18"/>
          <p:cNvSpPr txBox="1">
            <a:spLocks noChangeArrowheads="1"/>
          </p:cNvSpPr>
          <p:nvPr/>
        </p:nvSpPr>
        <p:spPr bwMode="auto">
          <a:xfrm>
            <a:off x="492125" y="987425"/>
            <a:ext cx="1316038" cy="646113"/>
          </a:xfrm>
          <a:prstGeom prst="rect">
            <a:avLst/>
          </a:prstGeom>
          <a:noFill/>
          <a:ln w="9525">
            <a:noFill/>
            <a:miter lim="800000"/>
            <a:headEnd/>
            <a:tailEnd/>
          </a:ln>
        </p:spPr>
        <p:txBody>
          <a:bodyPr>
            <a:spAutoFit/>
          </a:bodyPr>
          <a:lstStyle/>
          <a:p>
            <a:r>
              <a:rPr lang="en-US"/>
              <a:t>Teaching</a:t>
            </a:r>
          </a:p>
          <a:p>
            <a:r>
              <a:rPr lang="en-US"/>
              <a:t>Categories</a:t>
            </a:r>
          </a:p>
        </p:txBody>
      </p:sp>
      <p:sp>
        <p:nvSpPr>
          <p:cNvPr id="20" name="TextBox 19"/>
          <p:cNvSpPr txBox="1">
            <a:spLocks noChangeArrowheads="1"/>
          </p:cNvSpPr>
          <p:nvPr/>
        </p:nvSpPr>
        <p:spPr bwMode="auto">
          <a:xfrm>
            <a:off x="6508750" y="849313"/>
            <a:ext cx="1665288" cy="369887"/>
          </a:xfrm>
          <a:prstGeom prst="rect">
            <a:avLst/>
          </a:prstGeom>
          <a:noFill/>
          <a:ln w="9525">
            <a:noFill/>
            <a:miter lim="800000"/>
            <a:headEnd/>
            <a:tailEnd/>
          </a:ln>
        </p:spPr>
        <p:txBody>
          <a:bodyPr>
            <a:spAutoFit/>
          </a:bodyPr>
          <a:lstStyle/>
          <a:p>
            <a:r>
              <a:rPr lang="en-US"/>
              <a:t>Permit</a:t>
            </a:r>
          </a:p>
        </p:txBody>
      </p:sp>
      <p:pic>
        <p:nvPicPr>
          <p:cNvPr id="21" name="Picture 20"/>
          <p:cNvPicPr>
            <a:picLocks noChangeAspect="1"/>
          </p:cNvPicPr>
          <p:nvPr/>
        </p:nvPicPr>
        <p:blipFill>
          <a:blip r:embed="rId6" cstate="print"/>
          <a:srcRect/>
          <a:stretch>
            <a:fillRect/>
          </a:stretch>
        </p:blipFill>
        <p:spPr bwMode="auto">
          <a:xfrm>
            <a:off x="1660525" y="4325938"/>
            <a:ext cx="1822450" cy="1101725"/>
          </a:xfrm>
          <a:prstGeom prst="rect">
            <a:avLst/>
          </a:prstGeom>
          <a:noFill/>
          <a:ln w="9525">
            <a:noFill/>
            <a:miter lim="800000"/>
            <a:headEnd/>
            <a:tailEnd/>
          </a:ln>
        </p:spPr>
      </p:pic>
      <p:sp>
        <p:nvSpPr>
          <p:cNvPr id="22" name="TextBox 21"/>
          <p:cNvSpPr txBox="1">
            <a:spLocks noChangeArrowheads="1"/>
          </p:cNvSpPr>
          <p:nvPr/>
        </p:nvSpPr>
        <p:spPr bwMode="auto">
          <a:xfrm>
            <a:off x="6792120" y="3924300"/>
            <a:ext cx="980910" cy="646331"/>
          </a:xfrm>
          <a:prstGeom prst="rect">
            <a:avLst/>
          </a:prstGeom>
          <a:noFill/>
          <a:ln w="9525">
            <a:noFill/>
            <a:miter lim="800000"/>
            <a:headEnd/>
            <a:tailEnd/>
          </a:ln>
        </p:spPr>
        <p:txBody>
          <a:bodyPr wrap="none">
            <a:spAutoFit/>
          </a:bodyPr>
          <a:lstStyle/>
          <a:p>
            <a:r>
              <a:rPr lang="en-US" dirty="0" err="1"/>
              <a:t>GaTAPP</a:t>
            </a:r>
            <a:endParaRPr lang="en-US" dirty="0"/>
          </a:p>
          <a:p>
            <a:r>
              <a:rPr lang="en-US" dirty="0" smtClean="0"/>
              <a:t>Program</a:t>
            </a:r>
            <a:endParaRPr lang="en-US" dirty="0"/>
          </a:p>
        </p:txBody>
      </p:sp>
      <p:sp>
        <p:nvSpPr>
          <p:cNvPr id="23" name="TextBox 22"/>
          <p:cNvSpPr txBox="1">
            <a:spLocks noChangeArrowheads="1"/>
          </p:cNvSpPr>
          <p:nvPr/>
        </p:nvSpPr>
        <p:spPr bwMode="auto">
          <a:xfrm>
            <a:off x="1808163" y="4552950"/>
            <a:ext cx="1365250" cy="646113"/>
          </a:xfrm>
          <a:prstGeom prst="rect">
            <a:avLst/>
          </a:prstGeom>
          <a:noFill/>
          <a:ln w="9525">
            <a:noFill/>
            <a:miter lim="800000"/>
            <a:headEnd/>
            <a:tailEnd/>
          </a:ln>
        </p:spPr>
        <p:txBody>
          <a:bodyPr>
            <a:spAutoFit/>
          </a:bodyPr>
          <a:lstStyle/>
          <a:p>
            <a:r>
              <a:rPr lang="en-US"/>
              <a:t>Professional Certification</a:t>
            </a:r>
          </a:p>
        </p:txBody>
      </p:sp>
      <p:cxnSp>
        <p:nvCxnSpPr>
          <p:cNvPr id="24" name="Curved Connector 23"/>
          <p:cNvCxnSpPr/>
          <p:nvPr/>
        </p:nvCxnSpPr>
        <p:spPr>
          <a:xfrm rot="5400000">
            <a:off x="2586038" y="3384550"/>
            <a:ext cx="1600200" cy="152400"/>
          </a:xfrm>
          <a:prstGeom prst="curvedConnector3">
            <a:avLst>
              <a:gd name="adj1" fmla="val 50000"/>
            </a:avLst>
          </a:prstGeom>
          <a:ln w="539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10"/>
          <p:cNvCxnSpPr/>
          <p:nvPr/>
        </p:nvCxnSpPr>
        <p:spPr>
          <a:xfrm rot="5400000">
            <a:off x="1304925" y="2490788"/>
            <a:ext cx="2892425" cy="647700"/>
          </a:xfrm>
          <a:prstGeom prst="curvedConnector3">
            <a:avLst>
              <a:gd name="adj1" fmla="val 50000"/>
            </a:avLst>
          </a:prstGeom>
          <a:ln w="666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7" cstate="print"/>
          <a:srcRect/>
          <a:stretch>
            <a:fillRect/>
          </a:stretch>
        </p:blipFill>
        <p:spPr bwMode="auto">
          <a:xfrm>
            <a:off x="0" y="381000"/>
            <a:ext cx="2028825" cy="1828800"/>
          </a:xfrm>
          <a:prstGeom prst="rect">
            <a:avLst/>
          </a:prstGeom>
          <a:noFill/>
          <a:ln w="9525">
            <a:noFill/>
            <a:miter lim="800000"/>
            <a:headEnd/>
            <a:tailEnd/>
          </a:ln>
        </p:spPr>
      </p:pic>
      <p:sp>
        <p:nvSpPr>
          <p:cNvPr id="26" name="Rectangle 2"/>
          <p:cNvSpPr>
            <a:spLocks noChangeArrowheads="1"/>
          </p:cNvSpPr>
          <p:nvPr/>
        </p:nvSpPr>
        <p:spPr bwMode="auto">
          <a:xfrm>
            <a:off x="228600" y="304800"/>
            <a:ext cx="8610600" cy="6324600"/>
          </a:xfrm>
          <a:prstGeom prst="rect">
            <a:avLst/>
          </a:prstGeom>
          <a:noFill/>
          <a:ln w="19050">
            <a:solidFill>
              <a:srgbClr val="A71C1F"/>
            </a:solidFill>
            <a:miter lim="800000"/>
            <a:headEnd/>
            <a:tailEnd/>
          </a:ln>
        </p:spPr>
        <p:txBody>
          <a:bodyPr wrap="none" anchor="ctr"/>
          <a:lstStyle/>
          <a:p>
            <a:endParaRPr lang="en-US"/>
          </a:p>
        </p:txBody>
      </p:sp>
      <p:pic>
        <p:nvPicPr>
          <p:cNvPr id="27" name="Picture 7"/>
          <p:cNvPicPr>
            <a:picLocks noChangeAspect="1" noChangeArrowheads="1"/>
          </p:cNvPicPr>
          <p:nvPr/>
        </p:nvPicPr>
        <p:blipFill>
          <a:blip r:embed="rId8" cstate="print"/>
          <a:srcRect/>
          <a:stretch>
            <a:fillRect/>
          </a:stretch>
        </p:blipFill>
        <p:spPr bwMode="auto">
          <a:xfrm>
            <a:off x="8124825" y="76200"/>
            <a:ext cx="790575"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28600" y="304800"/>
            <a:ext cx="8610600" cy="6324600"/>
          </a:xfrm>
          <a:prstGeom prst="rect">
            <a:avLst/>
          </a:prstGeom>
          <a:noFill/>
          <a:ln w="19050">
            <a:solidFill>
              <a:srgbClr val="A71C1F"/>
            </a:solidFill>
            <a:miter lim="800000"/>
            <a:headEnd/>
            <a:tailEnd/>
          </a:ln>
        </p:spPr>
        <p:txBody>
          <a:bodyPr wrap="none" anchor="ctr"/>
          <a:lstStyle/>
          <a:p>
            <a:endParaRPr lang="en-US"/>
          </a:p>
        </p:txBody>
      </p:sp>
      <p:sp>
        <p:nvSpPr>
          <p:cNvPr id="3075" name="Rectangle 3"/>
          <p:cNvSpPr>
            <a:spLocks noChangeArrowheads="1"/>
          </p:cNvSpPr>
          <p:nvPr/>
        </p:nvSpPr>
        <p:spPr bwMode="auto">
          <a:xfrm>
            <a:off x="260350" y="1143000"/>
            <a:ext cx="7893050" cy="152400"/>
          </a:xfrm>
          <a:prstGeom prst="rect">
            <a:avLst/>
          </a:prstGeom>
          <a:gradFill rotWithShape="1">
            <a:gsLst>
              <a:gs pos="0">
                <a:srgbClr val="A71C1F"/>
              </a:gs>
              <a:gs pos="100000">
                <a:schemeClr val="bg1"/>
              </a:gs>
            </a:gsLst>
            <a:lin ang="0" scaled="1"/>
          </a:gradFill>
          <a:ln w="9525">
            <a:noFill/>
            <a:miter lim="800000"/>
            <a:headEnd/>
            <a:tailEnd/>
          </a:ln>
        </p:spPr>
        <p:txBody>
          <a:bodyPr wrap="none" anchor="ctr"/>
          <a:lstStyle/>
          <a:p>
            <a:pPr algn="l"/>
            <a:endParaRPr lang="en-US"/>
          </a:p>
        </p:txBody>
      </p:sp>
      <p:pic>
        <p:nvPicPr>
          <p:cNvPr id="3076" name="Picture 4" descr="psc_H_text_xsmall"/>
          <p:cNvPicPr>
            <a:picLocks noChangeAspect="1" noChangeArrowheads="1"/>
          </p:cNvPicPr>
          <p:nvPr/>
        </p:nvPicPr>
        <p:blipFill>
          <a:blip r:embed="rId4" cstate="print"/>
          <a:srcRect/>
          <a:stretch>
            <a:fillRect/>
          </a:stretch>
        </p:blipFill>
        <p:spPr bwMode="auto">
          <a:xfrm>
            <a:off x="381000" y="6477000"/>
            <a:ext cx="4572000" cy="304800"/>
          </a:xfrm>
          <a:prstGeom prst="rect">
            <a:avLst/>
          </a:prstGeom>
          <a:noFill/>
          <a:ln w="9525">
            <a:noFill/>
            <a:miter lim="800000"/>
            <a:headEnd/>
            <a:tailEnd/>
          </a:ln>
        </p:spPr>
      </p:pic>
      <p:sp>
        <p:nvSpPr>
          <p:cNvPr id="3077" name="Text Box 5"/>
          <p:cNvSpPr txBox="1">
            <a:spLocks noChangeArrowheads="1"/>
          </p:cNvSpPr>
          <p:nvPr/>
        </p:nvSpPr>
        <p:spPr bwMode="auto">
          <a:xfrm>
            <a:off x="533400" y="1981200"/>
            <a:ext cx="2209800" cy="366713"/>
          </a:xfrm>
          <a:prstGeom prst="rect">
            <a:avLst/>
          </a:prstGeom>
          <a:noFill/>
          <a:ln w="9525">
            <a:noFill/>
            <a:miter lim="800000"/>
            <a:headEnd/>
            <a:tailEnd/>
          </a:ln>
        </p:spPr>
        <p:txBody>
          <a:bodyPr>
            <a:spAutoFit/>
          </a:bodyPr>
          <a:lstStyle/>
          <a:p>
            <a:pPr algn="l">
              <a:spcBef>
                <a:spcPct val="50000"/>
              </a:spcBef>
            </a:pPr>
            <a:endParaRPr lang="en-US"/>
          </a:p>
        </p:txBody>
      </p:sp>
      <p:pic>
        <p:nvPicPr>
          <p:cNvPr id="3078" name="Picture 7"/>
          <p:cNvPicPr>
            <a:picLocks noChangeAspect="1" noChangeArrowheads="1"/>
          </p:cNvPicPr>
          <p:nvPr/>
        </p:nvPicPr>
        <p:blipFill>
          <a:blip r:embed="rId5" cstate="print"/>
          <a:srcRect/>
          <a:stretch>
            <a:fillRect/>
          </a:stretch>
        </p:blipFill>
        <p:spPr bwMode="auto">
          <a:xfrm>
            <a:off x="8124825" y="76200"/>
            <a:ext cx="790575" cy="1295400"/>
          </a:xfrm>
          <a:prstGeom prst="rect">
            <a:avLst/>
          </a:prstGeom>
          <a:noFill/>
          <a:ln w="9525">
            <a:noFill/>
            <a:miter lim="800000"/>
            <a:headEnd/>
            <a:tailEnd/>
          </a:ln>
        </p:spPr>
      </p:pic>
      <p:sp>
        <p:nvSpPr>
          <p:cNvPr id="3079" name="Rectangle 1032"/>
          <p:cNvSpPr>
            <a:spLocks noGrp="1" noChangeArrowheads="1"/>
          </p:cNvSpPr>
          <p:nvPr>
            <p:ph type="title"/>
          </p:nvPr>
        </p:nvSpPr>
        <p:spPr/>
        <p:txBody>
          <a:bodyPr/>
          <a:lstStyle/>
          <a:p>
            <a:r>
              <a:rPr lang="en-US" sz="3600" dirty="0"/>
              <a:t>The Permit</a:t>
            </a:r>
            <a:endParaRPr lang="en-US" sz="3600" b="1" dirty="0" smtClean="0"/>
          </a:p>
        </p:txBody>
      </p:sp>
      <p:sp>
        <p:nvSpPr>
          <p:cNvPr id="3080" name="Rectangle 1062"/>
          <p:cNvSpPr>
            <a:spLocks noGrp="1" noChangeArrowheads="1"/>
          </p:cNvSpPr>
          <p:nvPr>
            <p:ph sz="half" idx="1"/>
          </p:nvPr>
        </p:nvSpPr>
        <p:spPr>
          <a:xfrm>
            <a:off x="533400" y="1600200"/>
            <a:ext cx="7924800" cy="4525963"/>
          </a:xfrm>
        </p:spPr>
        <p:txBody>
          <a:bodyPr>
            <a:normAutofit/>
          </a:bodyPr>
          <a:lstStyle/>
          <a:p>
            <a:endParaRPr lang="en-US" sz="2000" dirty="0" smtClean="0"/>
          </a:p>
          <a:p>
            <a:r>
              <a:rPr lang="en-US" sz="2000" dirty="0" smtClean="0"/>
              <a:t>The Permit is a type of certificate designed for individuals who qualify for fields with a combination of work experience, specified educational requirements and assessment(s). </a:t>
            </a:r>
          </a:p>
          <a:p>
            <a:endParaRPr lang="en-US" sz="2000" dirty="0" smtClean="0"/>
          </a:p>
          <a:p>
            <a:r>
              <a:rPr lang="en-US" sz="2000" dirty="0" smtClean="0"/>
              <a:t>Permitted personnel function in the educational programs in the same manner as other certificate holders, and include: foreign language native speakers; performing artists from the fields of art, CTAE, dance, drama or music; </a:t>
            </a:r>
            <a:r>
              <a:rPr lang="en-US" sz="2000" b="1" dirty="0" smtClean="0"/>
              <a:t>Junior Reserve Officer’s Training Corps (JROTC) personnel</a:t>
            </a:r>
            <a:r>
              <a:rPr lang="en-US" sz="2000" dirty="0" smtClean="0"/>
              <a:t>;  and leaders from business or other professions, government, military, etc. </a:t>
            </a:r>
            <a:endParaRPr lang="en-US" sz="2000" dirty="0"/>
          </a:p>
          <a:p>
            <a:pPr>
              <a:lnSpc>
                <a:spcPct val="90000"/>
              </a:lnSpc>
              <a:buFontTx/>
              <a:buNone/>
            </a:pPr>
            <a:endParaRPr lang="en-US" sz="2000" dirty="0" smtClean="0"/>
          </a:p>
          <a:p>
            <a:pPr>
              <a:lnSpc>
                <a:spcPct val="90000"/>
              </a:lnSpc>
            </a:pPr>
            <a:endParaRPr lang="en-US" sz="2000" dirty="0" smtClean="0"/>
          </a:p>
          <a:p>
            <a:pPr>
              <a:lnSpc>
                <a:spcPct val="90000"/>
              </a:lnSpc>
            </a:pPr>
            <a:endParaRPr lang="en-US" sz="3200" dirty="0" smtClean="0"/>
          </a:p>
        </p:txBody>
      </p:sp>
      <p:sp>
        <p:nvSpPr>
          <p:cNvPr id="3081" name="Text Box 1035"/>
          <p:cNvSpPr txBox="1">
            <a:spLocks noChangeArrowheads="1"/>
          </p:cNvSpPr>
          <p:nvPr/>
        </p:nvSpPr>
        <p:spPr bwMode="auto">
          <a:xfrm flipH="1">
            <a:off x="6019800" y="7924800"/>
            <a:ext cx="193675" cy="69035613"/>
          </a:xfrm>
          <a:prstGeom prst="rect">
            <a:avLst/>
          </a:prstGeom>
          <a:solidFill>
            <a:schemeClr val="bg1">
              <a:alpha val="52156"/>
            </a:schemeClr>
          </a:solidFill>
          <a:ln w="9525">
            <a:solidFill>
              <a:srgbClr val="A71C1F"/>
            </a:solidFill>
            <a:miter lim="800000"/>
            <a:headEnd/>
            <a:tailEnd/>
          </a:ln>
        </p:spPr>
        <p:txBody>
          <a:bodyPr>
            <a:spAutoFit/>
          </a:bodyPr>
          <a:lstStyle/>
          <a:p>
            <a:pPr algn="l"/>
            <a:r>
              <a:rPr lang="en-US"/>
              <a:t>So, Georgia will accept professional out-of-state certificates to establish professional certification. However, the individual will be subject to our Special Georgia Requirements if they did not meet them for the professional out-of-state</a:t>
            </a:r>
          </a:p>
          <a:p>
            <a:pPr algn="l"/>
            <a:r>
              <a:rPr lang="en-US"/>
              <a:t>certificate.</a:t>
            </a:r>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28600" y="304800"/>
            <a:ext cx="8610600" cy="6324600"/>
          </a:xfrm>
          <a:prstGeom prst="rect">
            <a:avLst/>
          </a:prstGeom>
          <a:noFill/>
          <a:ln w="19050">
            <a:solidFill>
              <a:srgbClr val="A71C1F"/>
            </a:solidFill>
            <a:miter lim="800000"/>
            <a:headEnd/>
            <a:tailEnd/>
          </a:ln>
        </p:spPr>
        <p:txBody>
          <a:bodyPr wrap="none" anchor="ctr"/>
          <a:lstStyle/>
          <a:p>
            <a:endParaRPr lang="en-US"/>
          </a:p>
        </p:txBody>
      </p:sp>
      <p:sp>
        <p:nvSpPr>
          <p:cNvPr id="3075" name="Rectangle 3"/>
          <p:cNvSpPr>
            <a:spLocks noChangeArrowheads="1"/>
          </p:cNvSpPr>
          <p:nvPr/>
        </p:nvSpPr>
        <p:spPr bwMode="auto">
          <a:xfrm>
            <a:off x="260350" y="1143000"/>
            <a:ext cx="7893050" cy="152400"/>
          </a:xfrm>
          <a:prstGeom prst="rect">
            <a:avLst/>
          </a:prstGeom>
          <a:gradFill rotWithShape="1">
            <a:gsLst>
              <a:gs pos="0">
                <a:srgbClr val="A71C1F"/>
              </a:gs>
              <a:gs pos="100000">
                <a:schemeClr val="bg1"/>
              </a:gs>
            </a:gsLst>
            <a:lin ang="0" scaled="1"/>
          </a:gradFill>
          <a:ln w="9525">
            <a:noFill/>
            <a:miter lim="800000"/>
            <a:headEnd/>
            <a:tailEnd/>
          </a:ln>
        </p:spPr>
        <p:txBody>
          <a:bodyPr wrap="none" anchor="ctr"/>
          <a:lstStyle/>
          <a:p>
            <a:pPr algn="l"/>
            <a:endParaRPr lang="en-US"/>
          </a:p>
        </p:txBody>
      </p:sp>
      <p:pic>
        <p:nvPicPr>
          <p:cNvPr id="3076" name="Picture 4" descr="psc_H_text_xsmall"/>
          <p:cNvPicPr>
            <a:picLocks noChangeAspect="1" noChangeArrowheads="1"/>
          </p:cNvPicPr>
          <p:nvPr/>
        </p:nvPicPr>
        <p:blipFill>
          <a:blip r:embed="rId4" cstate="print"/>
          <a:srcRect/>
          <a:stretch>
            <a:fillRect/>
          </a:stretch>
        </p:blipFill>
        <p:spPr bwMode="auto">
          <a:xfrm>
            <a:off x="381000" y="6477000"/>
            <a:ext cx="4572000" cy="304800"/>
          </a:xfrm>
          <a:prstGeom prst="rect">
            <a:avLst/>
          </a:prstGeom>
          <a:noFill/>
          <a:ln w="9525">
            <a:noFill/>
            <a:miter lim="800000"/>
            <a:headEnd/>
            <a:tailEnd/>
          </a:ln>
        </p:spPr>
      </p:pic>
      <p:sp>
        <p:nvSpPr>
          <p:cNvPr id="3077" name="Text Box 5"/>
          <p:cNvSpPr txBox="1">
            <a:spLocks noChangeArrowheads="1"/>
          </p:cNvSpPr>
          <p:nvPr/>
        </p:nvSpPr>
        <p:spPr bwMode="auto">
          <a:xfrm>
            <a:off x="914400" y="1981200"/>
            <a:ext cx="2209800" cy="366713"/>
          </a:xfrm>
          <a:prstGeom prst="rect">
            <a:avLst/>
          </a:prstGeom>
          <a:noFill/>
          <a:ln w="9525">
            <a:noFill/>
            <a:miter lim="800000"/>
            <a:headEnd/>
            <a:tailEnd/>
          </a:ln>
        </p:spPr>
        <p:txBody>
          <a:bodyPr>
            <a:spAutoFit/>
          </a:bodyPr>
          <a:lstStyle/>
          <a:p>
            <a:pPr algn="l">
              <a:spcBef>
                <a:spcPct val="50000"/>
              </a:spcBef>
            </a:pPr>
            <a:endParaRPr lang="en-US"/>
          </a:p>
        </p:txBody>
      </p:sp>
      <p:pic>
        <p:nvPicPr>
          <p:cNvPr id="3078" name="Picture 7"/>
          <p:cNvPicPr>
            <a:picLocks noChangeAspect="1" noChangeArrowheads="1"/>
          </p:cNvPicPr>
          <p:nvPr/>
        </p:nvPicPr>
        <p:blipFill>
          <a:blip r:embed="rId5" cstate="print"/>
          <a:srcRect/>
          <a:stretch>
            <a:fillRect/>
          </a:stretch>
        </p:blipFill>
        <p:spPr bwMode="auto">
          <a:xfrm>
            <a:off x="8124825" y="76200"/>
            <a:ext cx="790575" cy="1295400"/>
          </a:xfrm>
          <a:prstGeom prst="rect">
            <a:avLst/>
          </a:prstGeom>
          <a:noFill/>
          <a:ln w="9525">
            <a:noFill/>
            <a:miter lim="800000"/>
            <a:headEnd/>
            <a:tailEnd/>
          </a:ln>
        </p:spPr>
      </p:pic>
      <p:sp>
        <p:nvSpPr>
          <p:cNvPr id="3079" name="Rectangle 1032"/>
          <p:cNvSpPr>
            <a:spLocks noGrp="1" noChangeArrowheads="1"/>
          </p:cNvSpPr>
          <p:nvPr>
            <p:ph type="title"/>
          </p:nvPr>
        </p:nvSpPr>
        <p:spPr/>
        <p:txBody>
          <a:bodyPr>
            <a:normAutofit/>
          </a:bodyPr>
          <a:lstStyle/>
          <a:p>
            <a:r>
              <a:rPr lang="en-US" sz="3200" dirty="0" smtClean="0"/>
              <a:t>JROTC </a:t>
            </a:r>
            <a:r>
              <a:rPr lang="en-US" sz="3200" dirty="0"/>
              <a:t>Permit </a:t>
            </a:r>
            <a:r>
              <a:rPr lang="en-US" sz="3200" dirty="0" smtClean="0"/>
              <a:t>Requirements and Renewal</a:t>
            </a:r>
            <a:endParaRPr lang="en-US" sz="3200" b="1" dirty="0" smtClean="0"/>
          </a:p>
        </p:txBody>
      </p:sp>
      <p:sp>
        <p:nvSpPr>
          <p:cNvPr id="3080" name="Rectangle 1062"/>
          <p:cNvSpPr>
            <a:spLocks noGrp="1" noChangeArrowheads="1"/>
          </p:cNvSpPr>
          <p:nvPr>
            <p:ph sz="half" idx="1"/>
          </p:nvPr>
        </p:nvSpPr>
        <p:spPr>
          <a:xfrm>
            <a:off x="419100" y="1417638"/>
            <a:ext cx="8229599" cy="4876800"/>
          </a:xfrm>
        </p:spPr>
        <p:txBody>
          <a:bodyPr>
            <a:normAutofit fontScale="40000" lnSpcReduction="20000"/>
          </a:bodyPr>
          <a:lstStyle/>
          <a:p>
            <a:pPr algn="ctr">
              <a:buNone/>
            </a:pPr>
            <a:r>
              <a:rPr lang="en-US" sz="2900" b="1" dirty="0" smtClean="0"/>
              <a:t>                </a:t>
            </a:r>
            <a:endParaRPr lang="en-US" sz="2900" dirty="0" smtClean="0"/>
          </a:p>
          <a:p>
            <a:pPr>
              <a:buNone/>
            </a:pPr>
            <a:r>
              <a:rPr lang="en-US" sz="4300" b="1" dirty="0" smtClean="0"/>
              <a:t>Initial Permit Requirements</a:t>
            </a:r>
            <a:r>
              <a:rPr lang="en-US" sz="4300" dirty="0" smtClean="0"/>
              <a:t>:</a:t>
            </a:r>
          </a:p>
          <a:p>
            <a:pPr>
              <a:buNone/>
            </a:pPr>
            <a:r>
              <a:rPr lang="en-US" sz="4300" dirty="0" smtClean="0"/>
              <a:t>(valid for 3 years)</a:t>
            </a:r>
          </a:p>
          <a:p>
            <a:pPr>
              <a:buNone/>
            </a:pPr>
            <a:endParaRPr lang="en-US" sz="4300" dirty="0"/>
          </a:p>
          <a:p>
            <a:pPr>
              <a:buFont typeface="Wingdings" panose="05000000000000000000" pitchFamily="2" charset="2"/>
              <a:buChar char="ü"/>
            </a:pPr>
            <a:r>
              <a:rPr lang="en-US" sz="4300" dirty="0" smtClean="0"/>
              <a:t>HS Diploma or GED					</a:t>
            </a:r>
          </a:p>
          <a:p>
            <a:pPr>
              <a:buFont typeface="Wingdings" panose="05000000000000000000" pitchFamily="2" charset="2"/>
              <a:buChar char="ü"/>
              <a:defRPr/>
            </a:pPr>
            <a:r>
              <a:rPr lang="en-US" sz="4400" dirty="0"/>
              <a:t>Honorable retirement from a branch of the U.S. military</a:t>
            </a:r>
          </a:p>
          <a:p>
            <a:pPr>
              <a:buFont typeface="Wingdings" panose="05000000000000000000" pitchFamily="2" charset="2"/>
              <a:buChar char="ü"/>
            </a:pPr>
            <a:r>
              <a:rPr lang="en-US" sz="4300" dirty="0" smtClean="0"/>
              <a:t>Passing score on the Georgia </a:t>
            </a:r>
            <a:r>
              <a:rPr lang="en-US" sz="4300" dirty="0"/>
              <a:t>Educator Ethics Assessment (if initial permit issued </a:t>
            </a:r>
            <a:r>
              <a:rPr lang="en-US" sz="4300" dirty="0" smtClean="0"/>
              <a:t>on or after </a:t>
            </a:r>
            <a:r>
              <a:rPr lang="en-US" sz="4300" dirty="0" smtClean="0"/>
              <a:t>7/1/20)                </a:t>
            </a:r>
            <a:endParaRPr lang="en-US" sz="4300" dirty="0"/>
          </a:p>
          <a:p>
            <a:pPr>
              <a:buFont typeface="Wingdings" panose="05000000000000000000" pitchFamily="2" charset="2"/>
              <a:buChar char="ü"/>
            </a:pPr>
            <a:r>
              <a:rPr lang="en-US" sz="4300" dirty="0" smtClean="0"/>
              <a:t>Employer Request					</a:t>
            </a:r>
          </a:p>
          <a:p>
            <a:pPr>
              <a:buNone/>
            </a:pPr>
            <a:endParaRPr lang="en-US" sz="4300" dirty="0" smtClean="0"/>
          </a:p>
          <a:p>
            <a:pPr>
              <a:buNone/>
            </a:pPr>
            <a:r>
              <a:rPr lang="en-US" sz="4300" b="1" dirty="0" smtClean="0"/>
              <a:t>To extend for 5 years</a:t>
            </a:r>
            <a:r>
              <a:rPr lang="en-US" sz="4300" dirty="0" smtClean="0"/>
              <a:t>:</a:t>
            </a:r>
          </a:p>
          <a:p>
            <a:pPr>
              <a:buFont typeface="Wingdings" panose="05000000000000000000" pitchFamily="2" charset="2"/>
              <a:buChar char="ü"/>
            </a:pPr>
            <a:r>
              <a:rPr lang="en-US" sz="4400" dirty="0"/>
              <a:t>Fulfillment of PLP </a:t>
            </a:r>
            <a:r>
              <a:rPr lang="en-US" sz="4400" dirty="0" smtClean="0"/>
              <a:t>requirements</a:t>
            </a:r>
          </a:p>
          <a:p>
            <a:pPr>
              <a:buFont typeface="Wingdings" panose="05000000000000000000" pitchFamily="2" charset="2"/>
              <a:buChar char="ü"/>
            </a:pPr>
            <a:r>
              <a:rPr lang="en-US" sz="4400" dirty="0" smtClean="0"/>
              <a:t>Completion of an </a:t>
            </a:r>
            <a:r>
              <a:rPr lang="en-US" sz="4400" smtClean="0"/>
              <a:t>exceptional child </a:t>
            </a:r>
            <a:r>
              <a:rPr lang="en-US" sz="4400" dirty="0" smtClean="0"/>
              <a:t>course</a:t>
            </a:r>
            <a:r>
              <a:rPr lang="en-US" sz="4300" dirty="0" smtClean="0"/>
              <a:t>			</a:t>
            </a:r>
          </a:p>
          <a:p>
            <a:pPr>
              <a:buFont typeface="Wingdings" panose="05000000000000000000" pitchFamily="2" charset="2"/>
              <a:buChar char="ü"/>
            </a:pPr>
            <a:r>
              <a:rPr lang="en-US" sz="4300" dirty="0" smtClean="0"/>
              <a:t>Completion of military branch JROTC Instructor Training </a:t>
            </a:r>
          </a:p>
          <a:p>
            <a:pPr>
              <a:buFont typeface="Wingdings" panose="05000000000000000000" pitchFamily="2" charset="2"/>
              <a:buChar char="ü"/>
            </a:pPr>
            <a:r>
              <a:rPr lang="en-US" sz="4300" dirty="0" smtClean="0"/>
              <a:t>Pass </a:t>
            </a:r>
            <a:r>
              <a:rPr lang="en-US" sz="4300" dirty="0"/>
              <a:t>the Georgia Educator Ethics </a:t>
            </a:r>
            <a:r>
              <a:rPr lang="en-US" sz="4300" dirty="0" smtClean="0"/>
              <a:t>Assessment (if initial permit issued between 10/15/17 and 7/1/20</a:t>
            </a:r>
            <a:r>
              <a:rPr lang="en-US" sz="4300" dirty="0" smtClean="0"/>
              <a:t>)</a:t>
            </a:r>
          </a:p>
          <a:p>
            <a:pPr>
              <a:buFont typeface="Wingdings" panose="05000000000000000000" pitchFamily="2" charset="2"/>
              <a:buChar char="ü"/>
            </a:pPr>
            <a:r>
              <a:rPr lang="en-US" sz="4300" dirty="0" smtClean="0"/>
              <a:t>Employer request</a:t>
            </a:r>
            <a:endParaRPr lang="en-US" sz="4300" dirty="0" smtClean="0"/>
          </a:p>
          <a:p>
            <a:pPr>
              <a:buFont typeface="Wingdings" panose="05000000000000000000" pitchFamily="2" charset="2"/>
              <a:buChar char="ü"/>
            </a:pPr>
            <a:endParaRPr lang="en-US" sz="4300" dirty="0"/>
          </a:p>
          <a:p>
            <a:pPr marL="0" indent="0">
              <a:buNone/>
            </a:pPr>
            <a:r>
              <a:rPr lang="en-US" sz="4300" dirty="0"/>
              <a:t>GACE Program </a:t>
            </a:r>
            <a:r>
              <a:rPr lang="en-US" sz="4300" dirty="0" smtClean="0"/>
              <a:t>Admission </a:t>
            </a:r>
            <a:r>
              <a:rPr lang="en-US" sz="4300" dirty="0"/>
              <a:t>Assessment (PAA) </a:t>
            </a:r>
            <a:r>
              <a:rPr lang="en-US" sz="4300" b="1" dirty="0"/>
              <a:t>(Eliminated 7/1/18</a:t>
            </a:r>
            <a:r>
              <a:rPr lang="en-US" sz="4300" b="1" dirty="0" smtClean="0"/>
              <a:t>)</a:t>
            </a:r>
          </a:p>
        </p:txBody>
      </p:sp>
      <p:sp>
        <p:nvSpPr>
          <p:cNvPr id="3081" name="Text Box 1035"/>
          <p:cNvSpPr txBox="1">
            <a:spLocks noChangeArrowheads="1"/>
          </p:cNvSpPr>
          <p:nvPr/>
        </p:nvSpPr>
        <p:spPr bwMode="auto">
          <a:xfrm flipH="1">
            <a:off x="6019800" y="7924800"/>
            <a:ext cx="193675" cy="69035613"/>
          </a:xfrm>
          <a:prstGeom prst="rect">
            <a:avLst/>
          </a:prstGeom>
          <a:solidFill>
            <a:schemeClr val="bg1">
              <a:alpha val="52156"/>
            </a:schemeClr>
          </a:solidFill>
          <a:ln w="9525">
            <a:solidFill>
              <a:srgbClr val="A71C1F"/>
            </a:solidFill>
            <a:miter lim="800000"/>
            <a:headEnd/>
            <a:tailEnd/>
          </a:ln>
        </p:spPr>
        <p:txBody>
          <a:bodyPr>
            <a:spAutoFit/>
          </a:bodyPr>
          <a:lstStyle/>
          <a:p>
            <a:pPr algn="l"/>
            <a:r>
              <a:rPr lang="en-US"/>
              <a:t>So, Georgia will accept professional out-of-state certificates to establish professional certification. However, the individual will be subject to our Special Georgia Requirements if they did not meet them for the professional out-of-state</a:t>
            </a:r>
          </a:p>
          <a:p>
            <a:pPr algn="l"/>
            <a:r>
              <a:rPr lang="en-US"/>
              <a:t>certificate.</a:t>
            </a:r>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28600" y="304800"/>
            <a:ext cx="8610600" cy="6324600"/>
          </a:xfrm>
          <a:prstGeom prst="rect">
            <a:avLst/>
          </a:prstGeom>
          <a:noFill/>
          <a:ln w="19050">
            <a:solidFill>
              <a:srgbClr val="A71C1F"/>
            </a:solidFill>
            <a:miter lim="800000"/>
            <a:headEnd/>
            <a:tailEnd/>
          </a:ln>
        </p:spPr>
        <p:txBody>
          <a:bodyPr wrap="none" anchor="ctr"/>
          <a:lstStyle/>
          <a:p>
            <a:endParaRPr lang="en-US"/>
          </a:p>
        </p:txBody>
      </p:sp>
      <p:sp>
        <p:nvSpPr>
          <p:cNvPr id="3075" name="Rectangle 3"/>
          <p:cNvSpPr>
            <a:spLocks noChangeArrowheads="1"/>
          </p:cNvSpPr>
          <p:nvPr/>
        </p:nvSpPr>
        <p:spPr bwMode="auto">
          <a:xfrm>
            <a:off x="260350" y="1143000"/>
            <a:ext cx="7893050" cy="152400"/>
          </a:xfrm>
          <a:prstGeom prst="rect">
            <a:avLst/>
          </a:prstGeom>
          <a:gradFill rotWithShape="1">
            <a:gsLst>
              <a:gs pos="0">
                <a:srgbClr val="A71C1F"/>
              </a:gs>
              <a:gs pos="100000">
                <a:schemeClr val="bg1"/>
              </a:gs>
            </a:gsLst>
            <a:lin ang="0" scaled="1"/>
          </a:gradFill>
          <a:ln w="9525">
            <a:noFill/>
            <a:miter lim="800000"/>
            <a:headEnd/>
            <a:tailEnd/>
          </a:ln>
        </p:spPr>
        <p:txBody>
          <a:bodyPr wrap="none" anchor="ctr"/>
          <a:lstStyle/>
          <a:p>
            <a:pPr algn="l"/>
            <a:endParaRPr lang="en-US"/>
          </a:p>
        </p:txBody>
      </p:sp>
      <p:pic>
        <p:nvPicPr>
          <p:cNvPr id="3076" name="Picture 4" descr="psc_H_text_xsmall"/>
          <p:cNvPicPr>
            <a:picLocks noChangeAspect="1" noChangeArrowheads="1"/>
          </p:cNvPicPr>
          <p:nvPr/>
        </p:nvPicPr>
        <p:blipFill>
          <a:blip r:embed="rId4" cstate="print"/>
          <a:srcRect/>
          <a:stretch>
            <a:fillRect/>
          </a:stretch>
        </p:blipFill>
        <p:spPr bwMode="auto">
          <a:xfrm>
            <a:off x="381000" y="6477000"/>
            <a:ext cx="4572000" cy="304800"/>
          </a:xfrm>
          <a:prstGeom prst="rect">
            <a:avLst/>
          </a:prstGeom>
          <a:noFill/>
          <a:ln w="9525">
            <a:noFill/>
            <a:miter lim="800000"/>
            <a:headEnd/>
            <a:tailEnd/>
          </a:ln>
        </p:spPr>
      </p:pic>
      <p:sp>
        <p:nvSpPr>
          <p:cNvPr id="3077" name="Text Box 5"/>
          <p:cNvSpPr txBox="1">
            <a:spLocks noChangeArrowheads="1"/>
          </p:cNvSpPr>
          <p:nvPr/>
        </p:nvSpPr>
        <p:spPr bwMode="auto">
          <a:xfrm>
            <a:off x="495300" y="1721133"/>
            <a:ext cx="8153400" cy="4524315"/>
          </a:xfrm>
          <a:prstGeom prst="rect">
            <a:avLst/>
          </a:prstGeom>
          <a:noFill/>
          <a:ln w="9525">
            <a:noFill/>
            <a:miter lim="800000"/>
            <a:headEnd/>
            <a:tailEnd/>
          </a:ln>
        </p:spPr>
        <p:txBody>
          <a:bodyPr wrap="square">
            <a:spAutoFit/>
          </a:bodyPr>
          <a:lstStyle/>
          <a:p>
            <a:r>
              <a:rPr lang="en-US" dirty="0" smtClean="0"/>
              <a:t>Effective October 15, 2013, the Georgia Professional Standards Commission voted to amend the certification rules to allow for issuance of Professional certificates in  JROTC.  </a:t>
            </a:r>
          </a:p>
          <a:p>
            <a:endParaRPr lang="en-US" dirty="0"/>
          </a:p>
          <a:p>
            <a:r>
              <a:rPr lang="en-US" dirty="0" smtClean="0"/>
              <a:t>JROTC Permit holders may convert to the Standard Professional certificate upon satisfying the following:</a:t>
            </a:r>
          </a:p>
          <a:p>
            <a:endParaRPr lang="en-US" dirty="0"/>
          </a:p>
          <a:p>
            <a:pPr marL="285750" indent="-285750">
              <a:buFont typeface="Wingdings" panose="05000000000000000000" pitchFamily="2" charset="2"/>
              <a:buChar char="ü"/>
            </a:pPr>
            <a:r>
              <a:rPr lang="en-US" dirty="0" smtClean="0"/>
              <a:t>Hold an associate’s degree or higher</a:t>
            </a:r>
          </a:p>
          <a:p>
            <a:pPr marL="285750" indent="-285750">
              <a:buFont typeface="Wingdings" panose="05000000000000000000" pitchFamily="2" charset="2"/>
              <a:buChar char="ü"/>
            </a:pPr>
            <a:r>
              <a:rPr lang="en-US" dirty="0" smtClean="0"/>
              <a:t>Held the permit for a minimum of three years and met the extension requirements </a:t>
            </a:r>
          </a:p>
          <a:p>
            <a:pPr marL="285750" indent="-285750">
              <a:buFont typeface="Wingdings" panose="05000000000000000000" pitchFamily="2" charset="2"/>
              <a:buChar char="ü"/>
            </a:pPr>
            <a:r>
              <a:rPr lang="en-US" dirty="0" smtClean="0"/>
              <a:t>Complete </a:t>
            </a:r>
            <a:r>
              <a:rPr lang="en-US" dirty="0" err="1" smtClean="0"/>
              <a:t>GaTAPP</a:t>
            </a:r>
            <a:r>
              <a:rPr lang="en-US" dirty="0" smtClean="0"/>
              <a:t> program as verified by the program provider</a:t>
            </a:r>
          </a:p>
          <a:p>
            <a:pPr marL="285750" indent="-285750">
              <a:buFont typeface="Wingdings" panose="05000000000000000000" pitchFamily="2" charset="2"/>
              <a:buChar char="ü"/>
            </a:pPr>
            <a:r>
              <a:rPr lang="en-US" dirty="0" smtClean="0"/>
              <a:t>Meet all Special Georgia Requirements</a:t>
            </a:r>
          </a:p>
          <a:p>
            <a:pPr marL="285750" indent="-285750">
              <a:buFont typeface="Wingdings" panose="05000000000000000000" pitchFamily="2" charset="2"/>
              <a:buChar char="ü"/>
            </a:pPr>
            <a:endParaRPr lang="en-US" dirty="0"/>
          </a:p>
          <a:p>
            <a:r>
              <a:rPr lang="en-US" b="1" dirty="0" smtClean="0"/>
              <a:t>Renewal of a Professional certificate for employed educators requires completion of professional learning requirements developed collaboratively by the educator and his/her direct supervisor.</a:t>
            </a:r>
          </a:p>
        </p:txBody>
      </p:sp>
      <p:pic>
        <p:nvPicPr>
          <p:cNvPr id="3078" name="Picture 7"/>
          <p:cNvPicPr>
            <a:picLocks noChangeAspect="1" noChangeArrowheads="1"/>
          </p:cNvPicPr>
          <p:nvPr/>
        </p:nvPicPr>
        <p:blipFill>
          <a:blip r:embed="rId5" cstate="print"/>
          <a:srcRect/>
          <a:stretch>
            <a:fillRect/>
          </a:stretch>
        </p:blipFill>
        <p:spPr bwMode="auto">
          <a:xfrm>
            <a:off x="8124825" y="76200"/>
            <a:ext cx="790575" cy="1295400"/>
          </a:xfrm>
          <a:prstGeom prst="rect">
            <a:avLst/>
          </a:prstGeom>
          <a:noFill/>
          <a:ln w="9525">
            <a:noFill/>
            <a:miter lim="800000"/>
            <a:headEnd/>
            <a:tailEnd/>
          </a:ln>
        </p:spPr>
      </p:pic>
      <p:sp>
        <p:nvSpPr>
          <p:cNvPr id="3079" name="Rectangle 1032"/>
          <p:cNvSpPr>
            <a:spLocks noGrp="1" noChangeArrowheads="1"/>
          </p:cNvSpPr>
          <p:nvPr>
            <p:ph type="title"/>
          </p:nvPr>
        </p:nvSpPr>
        <p:spPr/>
        <p:txBody>
          <a:bodyPr/>
          <a:lstStyle/>
          <a:p>
            <a:r>
              <a:rPr lang="en-US" sz="3600" dirty="0"/>
              <a:t>Converting a Permit to Professional</a:t>
            </a:r>
            <a:r>
              <a:rPr lang="en-US" sz="3600" dirty="0" smtClean="0"/>
              <a:t>	</a:t>
            </a:r>
            <a:endParaRPr lang="en-US" sz="3600" b="1" dirty="0" smtClean="0"/>
          </a:p>
        </p:txBody>
      </p:sp>
      <p:sp>
        <p:nvSpPr>
          <p:cNvPr id="3081" name="Text Box 1035"/>
          <p:cNvSpPr txBox="1">
            <a:spLocks noChangeArrowheads="1"/>
          </p:cNvSpPr>
          <p:nvPr/>
        </p:nvSpPr>
        <p:spPr bwMode="auto">
          <a:xfrm flipH="1">
            <a:off x="6019800" y="7924800"/>
            <a:ext cx="193675" cy="69035613"/>
          </a:xfrm>
          <a:prstGeom prst="rect">
            <a:avLst/>
          </a:prstGeom>
          <a:solidFill>
            <a:schemeClr val="bg1">
              <a:alpha val="52156"/>
            </a:schemeClr>
          </a:solidFill>
          <a:ln w="9525">
            <a:solidFill>
              <a:srgbClr val="A71C1F"/>
            </a:solidFill>
            <a:miter lim="800000"/>
            <a:headEnd/>
            <a:tailEnd/>
          </a:ln>
        </p:spPr>
        <p:txBody>
          <a:bodyPr>
            <a:spAutoFit/>
          </a:bodyPr>
          <a:lstStyle/>
          <a:p>
            <a:pPr algn="l"/>
            <a:r>
              <a:rPr lang="en-US"/>
              <a:t>So, Georgia will accept professional out-of-state certificates to establish professional certification. However, the individual will be subject to our Special Georgia Requirements if they did not meet them for the professional out-of-state</a:t>
            </a:r>
          </a:p>
          <a:p>
            <a:pPr algn="l"/>
            <a:r>
              <a:rPr lang="en-US"/>
              <a:t>certificate.</a:t>
            </a:r>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28600" y="304800"/>
            <a:ext cx="8610600" cy="6324600"/>
          </a:xfrm>
          <a:prstGeom prst="rect">
            <a:avLst/>
          </a:prstGeom>
          <a:noFill/>
          <a:ln w="19050">
            <a:solidFill>
              <a:srgbClr val="A71C1F"/>
            </a:solidFill>
            <a:miter lim="800000"/>
            <a:headEnd/>
            <a:tailEnd/>
          </a:ln>
        </p:spPr>
        <p:txBody>
          <a:bodyPr wrap="none" anchor="ctr"/>
          <a:lstStyle/>
          <a:p>
            <a:endParaRPr lang="en-US"/>
          </a:p>
        </p:txBody>
      </p:sp>
      <p:sp>
        <p:nvSpPr>
          <p:cNvPr id="3075" name="Rectangle 3"/>
          <p:cNvSpPr>
            <a:spLocks noChangeArrowheads="1"/>
          </p:cNvSpPr>
          <p:nvPr/>
        </p:nvSpPr>
        <p:spPr bwMode="auto">
          <a:xfrm>
            <a:off x="260350" y="1143000"/>
            <a:ext cx="7893050" cy="152400"/>
          </a:xfrm>
          <a:prstGeom prst="rect">
            <a:avLst/>
          </a:prstGeom>
          <a:gradFill rotWithShape="1">
            <a:gsLst>
              <a:gs pos="0">
                <a:srgbClr val="A71C1F"/>
              </a:gs>
              <a:gs pos="100000">
                <a:schemeClr val="bg1"/>
              </a:gs>
            </a:gsLst>
            <a:lin ang="0" scaled="1"/>
          </a:gradFill>
          <a:ln w="9525">
            <a:noFill/>
            <a:miter lim="800000"/>
            <a:headEnd/>
            <a:tailEnd/>
          </a:ln>
        </p:spPr>
        <p:txBody>
          <a:bodyPr wrap="none" anchor="ctr"/>
          <a:lstStyle/>
          <a:p>
            <a:pPr algn="l"/>
            <a:endParaRPr lang="en-US"/>
          </a:p>
        </p:txBody>
      </p:sp>
      <p:pic>
        <p:nvPicPr>
          <p:cNvPr id="3076" name="Picture 4" descr="psc_H_text_xsmall"/>
          <p:cNvPicPr>
            <a:picLocks noChangeAspect="1" noChangeArrowheads="1"/>
          </p:cNvPicPr>
          <p:nvPr/>
        </p:nvPicPr>
        <p:blipFill>
          <a:blip r:embed="rId4" cstate="print"/>
          <a:srcRect/>
          <a:stretch>
            <a:fillRect/>
          </a:stretch>
        </p:blipFill>
        <p:spPr bwMode="auto">
          <a:xfrm>
            <a:off x="381000" y="6477000"/>
            <a:ext cx="4572000" cy="304800"/>
          </a:xfrm>
          <a:prstGeom prst="rect">
            <a:avLst/>
          </a:prstGeom>
          <a:noFill/>
          <a:ln w="9525">
            <a:noFill/>
            <a:miter lim="800000"/>
            <a:headEnd/>
            <a:tailEnd/>
          </a:ln>
        </p:spPr>
      </p:pic>
      <p:pic>
        <p:nvPicPr>
          <p:cNvPr id="3078" name="Picture 7"/>
          <p:cNvPicPr>
            <a:picLocks noChangeAspect="1" noChangeArrowheads="1"/>
          </p:cNvPicPr>
          <p:nvPr/>
        </p:nvPicPr>
        <p:blipFill>
          <a:blip r:embed="rId5" cstate="print"/>
          <a:srcRect/>
          <a:stretch>
            <a:fillRect/>
          </a:stretch>
        </p:blipFill>
        <p:spPr bwMode="auto">
          <a:xfrm>
            <a:off x="8124825" y="76200"/>
            <a:ext cx="790575" cy="1295400"/>
          </a:xfrm>
          <a:prstGeom prst="rect">
            <a:avLst/>
          </a:prstGeom>
          <a:noFill/>
          <a:ln w="9525">
            <a:noFill/>
            <a:miter lim="800000"/>
            <a:headEnd/>
            <a:tailEnd/>
          </a:ln>
        </p:spPr>
      </p:pic>
      <p:sp>
        <p:nvSpPr>
          <p:cNvPr id="3079" name="Rectangle 1032"/>
          <p:cNvSpPr>
            <a:spLocks noGrp="1" noChangeArrowheads="1"/>
          </p:cNvSpPr>
          <p:nvPr>
            <p:ph type="title"/>
          </p:nvPr>
        </p:nvSpPr>
        <p:spPr/>
        <p:txBody>
          <a:bodyPr/>
          <a:lstStyle/>
          <a:p>
            <a:r>
              <a:rPr lang="en-US" sz="3600" dirty="0" smtClean="0"/>
              <a:t>	</a:t>
            </a:r>
            <a:endParaRPr lang="en-US" sz="3600" b="1" dirty="0" smtClean="0"/>
          </a:p>
        </p:txBody>
      </p:sp>
      <p:sp>
        <p:nvSpPr>
          <p:cNvPr id="3080" name="Rectangle 1062"/>
          <p:cNvSpPr>
            <a:spLocks noGrp="1" noChangeArrowheads="1"/>
          </p:cNvSpPr>
          <p:nvPr>
            <p:ph idx="1"/>
          </p:nvPr>
        </p:nvSpPr>
        <p:spPr/>
        <p:txBody>
          <a:bodyPr>
            <a:normAutofit/>
          </a:bodyPr>
          <a:lstStyle/>
          <a:p>
            <a:pPr>
              <a:defRPr/>
            </a:pPr>
            <a:endParaRPr lang="en-US" sz="2000" dirty="0"/>
          </a:p>
          <a:p>
            <a:endParaRPr lang="en-US" sz="2000" b="1" dirty="0"/>
          </a:p>
        </p:txBody>
      </p:sp>
      <p:sp>
        <p:nvSpPr>
          <p:cNvPr id="3081" name="Text Box 1035"/>
          <p:cNvSpPr txBox="1">
            <a:spLocks noChangeArrowheads="1"/>
          </p:cNvSpPr>
          <p:nvPr/>
        </p:nvSpPr>
        <p:spPr bwMode="auto">
          <a:xfrm flipH="1">
            <a:off x="6019800" y="7924800"/>
            <a:ext cx="193675" cy="69035613"/>
          </a:xfrm>
          <a:prstGeom prst="rect">
            <a:avLst/>
          </a:prstGeom>
          <a:solidFill>
            <a:schemeClr val="bg1">
              <a:alpha val="52156"/>
            </a:schemeClr>
          </a:solidFill>
          <a:ln w="9525">
            <a:solidFill>
              <a:srgbClr val="A71C1F"/>
            </a:solidFill>
            <a:miter lim="800000"/>
            <a:headEnd/>
            <a:tailEnd/>
          </a:ln>
        </p:spPr>
        <p:txBody>
          <a:bodyPr>
            <a:spAutoFit/>
          </a:bodyPr>
          <a:lstStyle/>
          <a:p>
            <a:pPr algn="l"/>
            <a:r>
              <a:rPr lang="en-US"/>
              <a:t>So, Georgia will accept professional out-of-state certificates to establish professional certification. However, the individual will be subject to our Special Georgia Requirements if they did not meet them for the professional out-of-state</a:t>
            </a:r>
          </a:p>
          <a:p>
            <a:pPr algn="l"/>
            <a:r>
              <a:rPr lang="en-US"/>
              <a:t>certificate.</a:t>
            </a:r>
          </a:p>
        </p:txBody>
      </p:sp>
      <p:sp>
        <p:nvSpPr>
          <p:cNvPr id="10" name="Rectangle 9"/>
          <p:cNvSpPr/>
          <p:nvPr/>
        </p:nvSpPr>
        <p:spPr>
          <a:xfrm>
            <a:off x="228600" y="381000"/>
            <a:ext cx="7924800" cy="830997"/>
          </a:xfrm>
          <a:prstGeom prst="rect">
            <a:avLst/>
          </a:prstGeom>
        </p:spPr>
        <p:txBody>
          <a:bodyPr wrap="square">
            <a:spAutoFit/>
          </a:bodyPr>
          <a:lstStyle/>
          <a:p>
            <a:pPr algn="ctr"/>
            <a:r>
              <a:rPr lang="en-US" sz="2400" dirty="0" smtClean="0">
                <a:solidFill>
                  <a:schemeClr val="tx1"/>
                </a:solidFill>
                <a:latin typeface="+mn-lt"/>
              </a:rPr>
              <a:t>Georgia Teacher Academy for Preparation and Pedagogy (GaTAPP)</a:t>
            </a:r>
            <a:endParaRPr lang="en-US" sz="2000" dirty="0"/>
          </a:p>
        </p:txBody>
      </p:sp>
      <p:sp>
        <p:nvSpPr>
          <p:cNvPr id="12" name="Rectangle 11"/>
          <p:cNvSpPr/>
          <p:nvPr/>
        </p:nvSpPr>
        <p:spPr>
          <a:xfrm>
            <a:off x="0" y="1295400"/>
            <a:ext cx="8077200" cy="1384995"/>
          </a:xfrm>
          <a:prstGeom prst="rect">
            <a:avLst/>
          </a:prstGeom>
        </p:spPr>
        <p:txBody>
          <a:bodyPr wrap="square">
            <a:spAutoFit/>
          </a:bodyPr>
          <a:lstStyle/>
          <a:p>
            <a:pPr algn="ctr"/>
            <a:endParaRPr lang="en-US" sz="2800" b="1" dirty="0" smtClean="0"/>
          </a:p>
          <a:p>
            <a:pPr algn="ctr"/>
            <a:endParaRPr lang="en-US" sz="2800" b="1" dirty="0"/>
          </a:p>
          <a:p>
            <a:pPr algn="ctr"/>
            <a:endParaRPr lang="en-US" sz="2800" b="1" dirty="0" smtClean="0"/>
          </a:p>
        </p:txBody>
      </p:sp>
      <p:sp>
        <p:nvSpPr>
          <p:cNvPr id="11" name="Rectangle 10"/>
          <p:cNvSpPr/>
          <p:nvPr/>
        </p:nvSpPr>
        <p:spPr>
          <a:xfrm>
            <a:off x="228600" y="1676400"/>
            <a:ext cx="8534400" cy="4093428"/>
          </a:xfrm>
          <a:prstGeom prst="rect">
            <a:avLst/>
          </a:prstGeom>
        </p:spPr>
        <p:txBody>
          <a:bodyPr wrap="square">
            <a:spAutoFit/>
          </a:bodyPr>
          <a:lstStyle/>
          <a:p>
            <a:pPr>
              <a:defRPr/>
            </a:pPr>
            <a:r>
              <a:rPr lang="en-US" sz="2000" dirty="0"/>
              <a:t>Non-Traditional Educator Preparation program leading to </a:t>
            </a:r>
            <a:r>
              <a:rPr lang="en-US" sz="2000" dirty="0" smtClean="0"/>
              <a:t>Induction or Professional certification </a:t>
            </a:r>
            <a:r>
              <a:rPr lang="en-US" sz="2000" dirty="0"/>
              <a:t>for the general education teacher or </a:t>
            </a:r>
            <a:r>
              <a:rPr lang="en-US" sz="2000" dirty="0" smtClean="0"/>
              <a:t>CTAE teacher.</a:t>
            </a:r>
            <a:endParaRPr lang="en-US" sz="2000" dirty="0"/>
          </a:p>
          <a:p>
            <a:pPr>
              <a:defRPr/>
            </a:pPr>
            <a:endParaRPr lang="en-US" sz="2000" dirty="0"/>
          </a:p>
          <a:p>
            <a:pPr>
              <a:defRPr/>
            </a:pPr>
            <a:r>
              <a:rPr lang="en-US" sz="2000" dirty="0"/>
              <a:t>Designed for individuals with content knowledge, but lacking pedagogical  </a:t>
            </a:r>
            <a:r>
              <a:rPr lang="en-US" sz="2000" dirty="0" smtClean="0"/>
              <a:t>practice. </a:t>
            </a:r>
            <a:endParaRPr lang="en-US" sz="2000" dirty="0"/>
          </a:p>
          <a:p>
            <a:pPr>
              <a:defRPr/>
            </a:pPr>
            <a:endParaRPr lang="en-US" sz="2000" dirty="0"/>
          </a:p>
          <a:p>
            <a:pPr>
              <a:defRPr/>
            </a:pPr>
            <a:r>
              <a:rPr lang="en-US" sz="2000" dirty="0"/>
              <a:t>Minimum education level, demonstration of content knowledge and </a:t>
            </a:r>
            <a:r>
              <a:rPr lang="en-US" sz="2000" dirty="0" smtClean="0"/>
              <a:t>program admission assessment entrance requirements. </a:t>
            </a:r>
            <a:endParaRPr lang="en-US" sz="2000" dirty="0"/>
          </a:p>
          <a:p>
            <a:pPr>
              <a:defRPr/>
            </a:pPr>
            <a:endParaRPr lang="en-US" sz="2000" dirty="0"/>
          </a:p>
          <a:p>
            <a:pPr>
              <a:defRPr/>
            </a:pPr>
            <a:r>
              <a:rPr lang="en-US" sz="2000" dirty="0"/>
              <a:t>In most cases, can be completed in as little as one school </a:t>
            </a:r>
            <a:r>
              <a:rPr lang="en-US" sz="2000" dirty="0" smtClean="0"/>
              <a:t>year.</a:t>
            </a:r>
            <a:endParaRPr lang="en-US" sz="2000" dirty="0"/>
          </a:p>
          <a:p>
            <a:pPr>
              <a:defRPr/>
            </a:pPr>
            <a:endParaRPr lang="en-US" sz="2000" dirty="0"/>
          </a:p>
          <a:p>
            <a:pPr>
              <a:defRPr/>
            </a:pPr>
            <a:r>
              <a:rPr lang="en-US" sz="2000" dirty="0"/>
              <a:t>Candidate supported by a Candidate Support Team trained in Coaching Standards and GaTAPP Assessments with an assigned </a:t>
            </a:r>
            <a:r>
              <a:rPr lang="en-US" sz="2000" dirty="0" smtClean="0"/>
              <a:t>mentor. </a:t>
            </a:r>
            <a:endParaRPr lang="en-US" sz="2000" dirty="0"/>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28600" y="304800"/>
            <a:ext cx="8610600" cy="6324600"/>
          </a:xfrm>
          <a:prstGeom prst="rect">
            <a:avLst/>
          </a:prstGeom>
          <a:noFill/>
          <a:ln w="19050">
            <a:solidFill>
              <a:srgbClr val="A71C1F"/>
            </a:solidFill>
            <a:miter lim="800000"/>
            <a:headEnd/>
            <a:tailEnd/>
          </a:ln>
        </p:spPr>
        <p:txBody>
          <a:bodyPr wrap="none" anchor="ctr"/>
          <a:lstStyle/>
          <a:p>
            <a:endParaRPr lang="en-US"/>
          </a:p>
        </p:txBody>
      </p:sp>
      <p:sp>
        <p:nvSpPr>
          <p:cNvPr id="3075" name="Rectangle 3"/>
          <p:cNvSpPr>
            <a:spLocks noChangeArrowheads="1"/>
          </p:cNvSpPr>
          <p:nvPr/>
        </p:nvSpPr>
        <p:spPr bwMode="auto">
          <a:xfrm>
            <a:off x="260350" y="1143000"/>
            <a:ext cx="7893050" cy="152400"/>
          </a:xfrm>
          <a:prstGeom prst="rect">
            <a:avLst/>
          </a:prstGeom>
          <a:gradFill rotWithShape="1">
            <a:gsLst>
              <a:gs pos="0">
                <a:srgbClr val="A71C1F"/>
              </a:gs>
              <a:gs pos="100000">
                <a:schemeClr val="bg1"/>
              </a:gs>
            </a:gsLst>
            <a:lin ang="0" scaled="1"/>
          </a:gradFill>
          <a:ln w="9525">
            <a:noFill/>
            <a:miter lim="800000"/>
            <a:headEnd/>
            <a:tailEnd/>
          </a:ln>
        </p:spPr>
        <p:txBody>
          <a:bodyPr wrap="none" anchor="ctr"/>
          <a:lstStyle/>
          <a:p>
            <a:pPr algn="l"/>
            <a:endParaRPr lang="en-US"/>
          </a:p>
        </p:txBody>
      </p:sp>
      <p:pic>
        <p:nvPicPr>
          <p:cNvPr id="3076" name="Picture 4" descr="psc_H_text_xsmall"/>
          <p:cNvPicPr>
            <a:picLocks noChangeAspect="1" noChangeArrowheads="1"/>
          </p:cNvPicPr>
          <p:nvPr/>
        </p:nvPicPr>
        <p:blipFill>
          <a:blip r:embed="rId4" cstate="print"/>
          <a:srcRect/>
          <a:stretch>
            <a:fillRect/>
          </a:stretch>
        </p:blipFill>
        <p:spPr bwMode="auto">
          <a:xfrm>
            <a:off x="381000" y="6477000"/>
            <a:ext cx="4572000" cy="304800"/>
          </a:xfrm>
          <a:prstGeom prst="rect">
            <a:avLst/>
          </a:prstGeom>
          <a:noFill/>
          <a:ln w="9525">
            <a:noFill/>
            <a:miter lim="800000"/>
            <a:headEnd/>
            <a:tailEnd/>
          </a:ln>
        </p:spPr>
      </p:pic>
      <p:sp>
        <p:nvSpPr>
          <p:cNvPr id="3077" name="Text Box 5"/>
          <p:cNvSpPr txBox="1">
            <a:spLocks noChangeArrowheads="1"/>
          </p:cNvSpPr>
          <p:nvPr/>
        </p:nvSpPr>
        <p:spPr bwMode="auto">
          <a:xfrm>
            <a:off x="533400" y="1981200"/>
            <a:ext cx="8153400" cy="3693319"/>
          </a:xfrm>
          <a:prstGeom prst="rect">
            <a:avLst/>
          </a:prstGeom>
          <a:noFill/>
          <a:ln w="9525">
            <a:noFill/>
            <a:miter lim="800000"/>
            <a:headEnd/>
            <a:tailEnd/>
          </a:ln>
        </p:spPr>
        <p:txBody>
          <a:bodyPr wrap="square">
            <a:spAutoFit/>
          </a:bodyPr>
          <a:lstStyle/>
          <a:p>
            <a:r>
              <a:rPr lang="en-US" dirty="0" smtClean="0"/>
              <a:t>Under the </a:t>
            </a:r>
            <a:r>
              <a:rPr lang="en-US" dirty="0" err="1" smtClean="0"/>
              <a:t>GaPSC</a:t>
            </a:r>
            <a:r>
              <a:rPr lang="en-US" dirty="0" smtClean="0"/>
              <a:t> Tiered Certification structure implemented July 1, 2014, the Standard Professional certificate replaced the Clear Renewable certificate title. </a:t>
            </a:r>
          </a:p>
          <a:p>
            <a:endParaRPr lang="en-US" dirty="0"/>
          </a:p>
          <a:p>
            <a:r>
              <a:rPr lang="en-US" dirty="0" smtClean="0"/>
              <a:t>The Standard Professional certificate requires:</a:t>
            </a:r>
          </a:p>
          <a:p>
            <a:endParaRPr lang="en-US" dirty="0" smtClean="0"/>
          </a:p>
          <a:p>
            <a:pPr marL="285750" indent="-285750">
              <a:buFont typeface="Wingdings" panose="05000000000000000000" pitchFamily="2" charset="2"/>
              <a:buChar char="ü"/>
            </a:pPr>
            <a:r>
              <a:rPr lang="en-US" dirty="0" smtClean="0"/>
              <a:t>Completion of approved educator preparation program</a:t>
            </a:r>
          </a:p>
          <a:p>
            <a:pPr marL="285750" indent="-285750">
              <a:buFont typeface="Wingdings" panose="05000000000000000000" pitchFamily="2" charset="2"/>
              <a:buChar char="ü"/>
            </a:pPr>
            <a:r>
              <a:rPr lang="en-US" dirty="0" smtClean="0"/>
              <a:t>Verification of a minimum of three years of successful experience (experience earned while holding the Permit is acceptable</a:t>
            </a:r>
          </a:p>
          <a:p>
            <a:pPr marL="285750" indent="-285750">
              <a:buFont typeface="Wingdings" panose="05000000000000000000" pitchFamily="2" charset="2"/>
              <a:buChar char="ü"/>
            </a:pPr>
            <a:r>
              <a:rPr lang="en-US" dirty="0" smtClean="0"/>
              <a:t>Meeting special Georgia requirements</a:t>
            </a:r>
          </a:p>
          <a:p>
            <a:pPr marL="285750" indent="-285750">
              <a:buFont typeface="Wingdings" panose="05000000000000000000" pitchFamily="2" charset="2"/>
              <a:buChar char="ü"/>
            </a:pPr>
            <a:r>
              <a:rPr lang="en-US" dirty="0" smtClean="0"/>
              <a:t>Employment by a local unit of administration (LUA)</a:t>
            </a:r>
          </a:p>
          <a:p>
            <a:pPr marL="285750" indent="-285750">
              <a:buFont typeface="Wingdings" panose="05000000000000000000" pitchFamily="2" charset="2"/>
              <a:buChar char="ü"/>
            </a:pPr>
            <a:endParaRPr lang="en-US" dirty="0"/>
          </a:p>
          <a:p>
            <a:r>
              <a:rPr lang="en-US" dirty="0" smtClean="0"/>
              <a:t>Standard Professional certificates are valid for five years and are renewed upon completion of standard renewal requirements in place at the time of expiration.</a:t>
            </a:r>
          </a:p>
        </p:txBody>
      </p:sp>
      <p:pic>
        <p:nvPicPr>
          <p:cNvPr id="3078" name="Picture 7"/>
          <p:cNvPicPr>
            <a:picLocks noChangeAspect="1" noChangeArrowheads="1"/>
          </p:cNvPicPr>
          <p:nvPr/>
        </p:nvPicPr>
        <p:blipFill>
          <a:blip r:embed="rId5" cstate="print"/>
          <a:srcRect/>
          <a:stretch>
            <a:fillRect/>
          </a:stretch>
        </p:blipFill>
        <p:spPr bwMode="auto">
          <a:xfrm>
            <a:off x="8124825" y="76200"/>
            <a:ext cx="790575" cy="1295400"/>
          </a:xfrm>
          <a:prstGeom prst="rect">
            <a:avLst/>
          </a:prstGeom>
          <a:noFill/>
          <a:ln w="9525">
            <a:noFill/>
            <a:miter lim="800000"/>
            <a:headEnd/>
            <a:tailEnd/>
          </a:ln>
        </p:spPr>
      </p:pic>
      <p:sp>
        <p:nvSpPr>
          <p:cNvPr id="3079" name="Rectangle 1032"/>
          <p:cNvSpPr>
            <a:spLocks noGrp="1" noChangeArrowheads="1"/>
          </p:cNvSpPr>
          <p:nvPr>
            <p:ph type="title"/>
          </p:nvPr>
        </p:nvSpPr>
        <p:spPr/>
        <p:txBody>
          <a:bodyPr/>
          <a:lstStyle/>
          <a:p>
            <a:r>
              <a:rPr lang="en-US" sz="3600" dirty="0" smtClean="0"/>
              <a:t>Standard Professional Certification</a:t>
            </a:r>
            <a:endParaRPr lang="en-US" sz="3600" b="1" dirty="0" smtClean="0"/>
          </a:p>
        </p:txBody>
      </p:sp>
      <p:sp>
        <p:nvSpPr>
          <p:cNvPr id="3081" name="Text Box 1035"/>
          <p:cNvSpPr txBox="1">
            <a:spLocks noChangeArrowheads="1"/>
          </p:cNvSpPr>
          <p:nvPr/>
        </p:nvSpPr>
        <p:spPr bwMode="auto">
          <a:xfrm flipH="1">
            <a:off x="6019800" y="7924800"/>
            <a:ext cx="193675" cy="69035613"/>
          </a:xfrm>
          <a:prstGeom prst="rect">
            <a:avLst/>
          </a:prstGeom>
          <a:solidFill>
            <a:schemeClr val="bg1">
              <a:alpha val="52156"/>
            </a:schemeClr>
          </a:solidFill>
          <a:ln w="9525">
            <a:solidFill>
              <a:srgbClr val="A71C1F"/>
            </a:solidFill>
            <a:miter lim="800000"/>
            <a:headEnd/>
            <a:tailEnd/>
          </a:ln>
        </p:spPr>
        <p:txBody>
          <a:bodyPr>
            <a:spAutoFit/>
          </a:bodyPr>
          <a:lstStyle/>
          <a:p>
            <a:pPr algn="l"/>
            <a:r>
              <a:rPr lang="en-US"/>
              <a:t>So, Georgia will accept professional out-of-state certificates to establish professional certification. However, the individual will be subject to our Special Georgia Requirements if they did not meet them for the professional out-of-state</a:t>
            </a:r>
          </a:p>
          <a:p>
            <a:pPr algn="l"/>
            <a:r>
              <a:rPr lang="en-US"/>
              <a:t>certificate.</a:t>
            </a:r>
          </a:p>
        </p:txBody>
      </p:sp>
    </p:spTree>
    <p:custDataLst>
      <p:tags r:id="rId1"/>
    </p:custDataLst>
    <p:extLst>
      <p:ext uri="{BB962C8B-B14F-4D97-AF65-F5344CB8AC3E}">
        <p14:creationId xmlns:p14="http://schemas.microsoft.com/office/powerpoint/2010/main" val="226904475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0.9|0.8|0.9|0.8"/>
</p:tagLst>
</file>

<file path=ppt/tags/tag10.xml><?xml version="1.0" encoding="utf-8"?>
<p:tagLst xmlns:a="http://schemas.openxmlformats.org/drawingml/2006/main" xmlns:r="http://schemas.openxmlformats.org/officeDocument/2006/relationships" xmlns:p="http://schemas.openxmlformats.org/presentationml/2006/main">
  <p:tag name="TIMING" val="|0.9|0.9|0.8|0.9|0.8"/>
</p:tagLst>
</file>

<file path=ppt/tags/tag2.xml><?xml version="1.0" encoding="utf-8"?>
<p:tagLst xmlns:a="http://schemas.openxmlformats.org/drawingml/2006/main" xmlns:r="http://schemas.openxmlformats.org/officeDocument/2006/relationships" xmlns:p="http://schemas.openxmlformats.org/presentationml/2006/main">
  <p:tag name="TIMING" val="|0.9|0.9|0.8|0.9|0.8"/>
</p:tagLst>
</file>

<file path=ppt/tags/tag3.xml><?xml version="1.0" encoding="utf-8"?>
<p:tagLst xmlns:a="http://schemas.openxmlformats.org/drawingml/2006/main" xmlns:r="http://schemas.openxmlformats.org/officeDocument/2006/relationships" xmlns:p="http://schemas.openxmlformats.org/presentationml/2006/main">
  <p:tag name="TIMING" val="|0.9|0.9|0.8|0.9|0.8"/>
</p:tagLst>
</file>

<file path=ppt/tags/tag4.xml><?xml version="1.0" encoding="utf-8"?>
<p:tagLst xmlns:a="http://schemas.openxmlformats.org/drawingml/2006/main" xmlns:r="http://schemas.openxmlformats.org/officeDocument/2006/relationships" xmlns:p="http://schemas.openxmlformats.org/presentationml/2006/main">
  <p:tag name="TIMING" val="|0.9|0.9|0.8|0.9|0.8"/>
</p:tagLst>
</file>

<file path=ppt/tags/tag5.xml><?xml version="1.0" encoding="utf-8"?>
<p:tagLst xmlns:a="http://schemas.openxmlformats.org/drawingml/2006/main" xmlns:r="http://schemas.openxmlformats.org/officeDocument/2006/relationships" xmlns:p="http://schemas.openxmlformats.org/presentationml/2006/main">
  <p:tag name="TIMING" val="|0.9|0.9|0.8|0.9|0.8"/>
</p:tagLst>
</file>

<file path=ppt/tags/tag6.xml><?xml version="1.0" encoding="utf-8"?>
<p:tagLst xmlns:a="http://schemas.openxmlformats.org/drawingml/2006/main" xmlns:r="http://schemas.openxmlformats.org/officeDocument/2006/relationships" xmlns:p="http://schemas.openxmlformats.org/presentationml/2006/main">
  <p:tag name="TIMING" val="|0.9|0.9|0.8|0.9|0.8"/>
</p:tagLst>
</file>

<file path=ppt/tags/tag7.xml><?xml version="1.0" encoding="utf-8"?>
<p:tagLst xmlns:a="http://schemas.openxmlformats.org/drawingml/2006/main" xmlns:r="http://schemas.openxmlformats.org/officeDocument/2006/relationships" xmlns:p="http://schemas.openxmlformats.org/presentationml/2006/main">
  <p:tag name="TIMING" val="|0.9|0.9|0.8|0.9|0.8"/>
</p:tagLst>
</file>

<file path=ppt/tags/tag8.xml><?xml version="1.0" encoding="utf-8"?>
<p:tagLst xmlns:a="http://schemas.openxmlformats.org/drawingml/2006/main" xmlns:r="http://schemas.openxmlformats.org/officeDocument/2006/relationships" xmlns:p="http://schemas.openxmlformats.org/presentationml/2006/main">
  <p:tag name="TIMING" val="|0.9|0.9|0.8|0.9|0.8"/>
</p:tagLst>
</file>

<file path=ppt/tags/tag9.xml><?xml version="1.0" encoding="utf-8"?>
<p:tagLst xmlns:a="http://schemas.openxmlformats.org/drawingml/2006/main" xmlns:r="http://schemas.openxmlformats.org/officeDocument/2006/relationships" xmlns:p="http://schemas.openxmlformats.org/presentationml/2006/main">
  <p:tag name="TIMING" val="|0.9|0.9|0.8|0.9|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ADDA3E14B7FA49BB927AF7FF0FDB85" ma:contentTypeVersion="9" ma:contentTypeDescription="Create a new document." ma:contentTypeScope="" ma:versionID="1cd2390405f9044458e778f6a554c3a7">
  <xsd:schema xmlns:xsd="http://www.w3.org/2001/XMLSchema" xmlns:xs="http://www.w3.org/2001/XMLSchema" xmlns:p="http://schemas.microsoft.com/office/2006/metadata/properties" xmlns:ns1="http://schemas.microsoft.com/sharepoint/v3" xmlns:ns2="1d496aed-39d0-4758-b3cf-4e4773287716" xmlns:ns3="6c247bae-e40d-40c7-91b3-26f1e466c40a" xmlns:ns4="f9e61c99-8b37-4962-a864-d7fde1b0d03b" targetNamespace="http://schemas.microsoft.com/office/2006/metadata/properties" ma:root="true" ma:fieldsID="db8b336b3db17b5b515ed429be2421ea" ns1:_="" ns2:_="" ns3:_="" ns4:_="">
    <xsd:import namespace="http://schemas.microsoft.com/sharepoint/v3"/>
    <xsd:import namespace="1d496aed-39d0-4758-b3cf-4e4773287716"/>
    <xsd:import namespace="6c247bae-e40d-40c7-91b3-26f1e466c40a"/>
    <xsd:import namespace="f9e61c99-8b37-4962-a864-d7fde1b0d0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element ref="ns3:Document_x0020_Type" minOccurs="0"/>
                <xsd:element ref="ns3:Year" minOccurs="0"/>
                <xsd:element ref="ns3:Program_x0020_Typ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247bae-e40d-40c7-91b3-26f1e466c40a" elementFormDefault="qualified">
    <xsd:import namespace="http://schemas.microsoft.com/office/2006/documentManagement/types"/>
    <xsd:import namespace="http://schemas.microsoft.com/office/infopath/2007/PartnerControls"/>
    <xsd:element name="Page" ma:index="12" nillable="true" ma:displayName="Page" ma:list="{c0c5bce6-76c0-431d-84b3-50ca3e3d0c94}" ma:internalName="Page" ma:web="b1898e29-fee5-4c33-85ce-dc384e63ddeb">
      <xsd:simpleType>
        <xsd:restriction base="dms:Lookup"/>
      </xsd:simpleType>
    </xsd:element>
    <xsd:element name="Page_x0020_SubHeader" ma:index="13" nillable="true" ma:displayName="Page SubHeader" ma:internalName="Page_x0020_SubHeader">
      <xsd:simpleType>
        <xsd:restriction base="dms:Text"/>
      </xsd:simpleType>
    </xsd:element>
    <xsd:element name="Document_x0020_Type" ma:index="14" nillable="true" ma:displayName="Document Type" ma:default="Accountability" ma:format="Dropdown" ma:internalName="Document_x0020_Type">
      <xsd:simpleType>
        <xsd:restriction base="dms:Choice">
          <xsd:enumeration value="Accountability"/>
          <xsd:enumeration value="Assessments"/>
          <xsd:enumeration value="Counseling"/>
          <xsd:enumeration value="Curriculum"/>
          <xsd:enumeration value="Dual Enrollment"/>
          <xsd:enumeration value="Local Plan"/>
          <xsd:enumeration value="Program of Study"/>
        </xsd:restriction>
      </xsd:simpleType>
    </xsd:element>
    <xsd:element name="Year" ma:index="15" nillable="true" ma:displayName="Year" ma:default="2012" ma:format="Dropdown" ma:internalName="Year">
      <xsd:simpleType>
        <xsd:restriction base="dms:Choice">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Program_x0020_Type" ma:index="16" nillable="true" ma:displayName="Program Type" ma:default="Program Concentration" ma:internalName="Program_x0020_Type">
      <xsd:complexType>
        <xsd:complexContent>
          <xsd:extension base="dms:MultiChoice">
            <xsd:sequence>
              <xsd:element name="Value" maxOccurs="unbounded" minOccurs="0" nillable="true">
                <xsd:simpleType>
                  <xsd:restriction base="dms:Choice">
                    <xsd:enumeration value="Program Concentration"/>
                    <xsd:enumeration value="Career Cluster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e61c99-8b37-4962-a864-d7fde1b0d03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6c247bae-e40d-40c7-91b3-26f1e466c40a">2020</Year>
    <Program_x0020_Type xmlns="6c247bae-e40d-40c7-91b3-26f1e466c40a">
      <Value>Career Clusters</Value>
    </Program_x0020_Type>
    <TaxCatchAll xmlns="1d496aed-39d0-4758-b3cf-4e4773287716"/>
    <Document_x0020_Type xmlns="6c247bae-e40d-40c7-91b3-26f1e466c40a">Curriculum</Document_x0020_Type>
    <PublishingExpirationDate xmlns="http://schemas.microsoft.com/sharepoint/v3" xsi:nil="true"/>
    <PublishingStartDate xmlns="http://schemas.microsoft.com/sharepoint/v3" xsi:nil="true"/>
    <Page_x0020_SubHeader xmlns="6c247bae-e40d-40c7-91b3-26f1e466c40a" xsi:nil="true"/>
    <Page xmlns="6c247bae-e40d-40c7-91b3-26f1e466c40a" xsi:nil="true"/>
  </documentManagement>
</p:properties>
</file>

<file path=customXml/itemProps1.xml><?xml version="1.0" encoding="utf-8"?>
<ds:datastoreItem xmlns:ds="http://schemas.openxmlformats.org/officeDocument/2006/customXml" ds:itemID="{6F7DDD6F-4A16-4BEA-ABCE-62BC26065AF3}"/>
</file>

<file path=customXml/itemProps2.xml><?xml version="1.0" encoding="utf-8"?>
<ds:datastoreItem xmlns:ds="http://schemas.openxmlformats.org/officeDocument/2006/customXml" ds:itemID="{F557BC46-0212-4065-AA94-826F76913B96}"/>
</file>

<file path=customXml/itemProps3.xml><?xml version="1.0" encoding="utf-8"?>
<ds:datastoreItem xmlns:ds="http://schemas.openxmlformats.org/officeDocument/2006/customXml" ds:itemID="{52123977-5B53-4C23-BF72-81AE08D7BF81}"/>
</file>

<file path=docProps/app.xml><?xml version="1.0" encoding="utf-8"?>
<Properties xmlns="http://schemas.openxmlformats.org/officeDocument/2006/extended-properties" xmlns:vt="http://schemas.openxmlformats.org/officeDocument/2006/docPropsVTypes">
  <Template/>
  <TotalTime>490</TotalTime>
  <Words>1350</Words>
  <Application>Microsoft Office PowerPoint</Application>
  <PresentationFormat>On-screen Show (4:3)</PresentationFormat>
  <Paragraphs>159</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Adobe Fan Heiti Std B</vt:lpstr>
      <vt:lpstr>Arial</vt:lpstr>
      <vt:lpstr>Arial Black</vt:lpstr>
      <vt:lpstr>Calibri</vt:lpstr>
      <vt:lpstr>Wingdings</vt:lpstr>
      <vt:lpstr>Office Theme</vt:lpstr>
      <vt:lpstr>  JROTC Certification  January 24, 2019   </vt:lpstr>
      <vt:lpstr>Agenda</vt:lpstr>
      <vt:lpstr>Certification Classification Structure </vt:lpstr>
      <vt:lpstr>PowerPoint Presentation</vt:lpstr>
      <vt:lpstr>The Permit</vt:lpstr>
      <vt:lpstr>JROTC Permit Requirements and Renewal</vt:lpstr>
      <vt:lpstr>Converting a Permit to Professional </vt:lpstr>
      <vt:lpstr> </vt:lpstr>
      <vt:lpstr>Standard Professional Certification</vt:lpstr>
      <vt:lpstr>Why Convert? </vt:lpstr>
      <vt:lpstr>JROTC Certification Statistics</vt:lpstr>
      <vt:lpstr>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JROTC Certification: Moving Beyond the Permit GaPSC July 12, 2013</dc:title>
  <dc:creator>wilson001</dc:creator>
  <cp:lastModifiedBy>Windy Fortenberry</cp:lastModifiedBy>
  <cp:revision>41</cp:revision>
  <dcterms:created xsi:type="dcterms:W3CDTF">2013-07-15T14:21:29Z</dcterms:created>
  <dcterms:modified xsi:type="dcterms:W3CDTF">2020-08-11T13:49:44Z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0x010100F7ADDA3E14B7FA49BB927AF7FF0FDB85</vt:lpwstr>
  </property>
</Properties>
</file>