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257" r:id="rId5"/>
    <p:sldId id="258" r:id="rId6"/>
    <p:sldId id="423" r:id="rId7"/>
    <p:sldId id="436" r:id="rId8"/>
    <p:sldId id="424" r:id="rId9"/>
    <p:sldId id="259" r:id="rId10"/>
    <p:sldId id="260" r:id="rId11"/>
    <p:sldId id="425" r:id="rId12"/>
    <p:sldId id="261" r:id="rId13"/>
    <p:sldId id="262" r:id="rId14"/>
    <p:sldId id="263" r:id="rId15"/>
    <p:sldId id="264" r:id="rId16"/>
    <p:sldId id="265" r:id="rId17"/>
    <p:sldId id="405" r:id="rId18"/>
    <p:sldId id="266" r:id="rId19"/>
    <p:sldId id="267" r:id="rId20"/>
    <p:sldId id="268" r:id="rId21"/>
    <p:sldId id="276" r:id="rId22"/>
    <p:sldId id="418" r:id="rId23"/>
    <p:sldId id="277" r:id="rId24"/>
    <p:sldId id="278" r:id="rId25"/>
    <p:sldId id="355" r:id="rId26"/>
    <p:sldId id="356" r:id="rId27"/>
    <p:sldId id="358" r:id="rId28"/>
    <p:sldId id="408" r:id="rId29"/>
    <p:sldId id="365" r:id="rId30"/>
    <p:sldId id="361" r:id="rId31"/>
    <p:sldId id="357" r:id="rId32"/>
    <p:sldId id="362" r:id="rId33"/>
    <p:sldId id="407" r:id="rId34"/>
    <p:sldId id="419" r:id="rId35"/>
    <p:sldId id="410" r:id="rId36"/>
    <p:sldId id="411" r:id="rId37"/>
    <p:sldId id="439" r:id="rId38"/>
    <p:sldId id="412" r:id="rId39"/>
    <p:sldId id="291" r:id="rId40"/>
    <p:sldId id="297" r:id="rId41"/>
    <p:sldId id="440" r:id="rId42"/>
    <p:sldId id="366" r:id="rId43"/>
    <p:sldId id="363" r:id="rId44"/>
    <p:sldId id="441" r:id="rId45"/>
    <p:sldId id="298" r:id="rId46"/>
    <p:sldId id="420" r:id="rId47"/>
    <p:sldId id="422" r:id="rId48"/>
    <p:sldId id="301" r:id="rId49"/>
    <p:sldId id="302" r:id="rId50"/>
    <p:sldId id="442" r:id="rId51"/>
    <p:sldId id="303" r:id="rId52"/>
    <p:sldId id="368" r:id="rId53"/>
    <p:sldId id="443" r:id="rId54"/>
    <p:sldId id="369" r:id="rId55"/>
    <p:sldId id="370" r:id="rId56"/>
    <p:sldId id="376" r:id="rId57"/>
    <p:sldId id="372" r:id="rId58"/>
    <p:sldId id="375" r:id="rId59"/>
    <p:sldId id="388" r:id="rId60"/>
    <p:sldId id="387" r:id="rId61"/>
    <p:sldId id="453" r:id="rId62"/>
    <p:sldId id="386" r:id="rId63"/>
    <p:sldId id="389" r:id="rId64"/>
    <p:sldId id="444" r:id="rId65"/>
    <p:sldId id="385" r:id="rId66"/>
    <p:sldId id="384" r:id="rId67"/>
    <p:sldId id="431" r:id="rId68"/>
    <p:sldId id="446" r:id="rId69"/>
    <p:sldId id="432" r:id="rId70"/>
    <p:sldId id="433" r:id="rId71"/>
    <p:sldId id="421" r:id="rId72"/>
    <p:sldId id="416" r:id="rId73"/>
    <p:sldId id="447" r:id="rId74"/>
    <p:sldId id="417" r:id="rId75"/>
    <p:sldId id="413" r:id="rId76"/>
    <p:sldId id="448" r:id="rId77"/>
    <p:sldId id="414" r:id="rId78"/>
    <p:sldId id="415" r:id="rId79"/>
    <p:sldId id="449" r:id="rId80"/>
    <p:sldId id="309" r:id="rId81"/>
    <p:sldId id="318" r:id="rId82"/>
    <p:sldId id="450" r:id="rId83"/>
    <p:sldId id="400" r:id="rId84"/>
    <p:sldId id="434" r:id="rId85"/>
    <p:sldId id="451" r:id="rId86"/>
    <p:sldId id="435" r:id="rId87"/>
    <p:sldId id="409" r:id="rId88"/>
    <p:sldId id="452" r:id="rId89"/>
    <p:sldId id="404" r:id="rId90"/>
    <p:sldId id="324" r:id="rId91"/>
    <p:sldId id="325" r:id="rId92"/>
    <p:sldId id="326" r:id="rId93"/>
    <p:sldId id="327" r:id="rId94"/>
    <p:sldId id="328" r:id="rId95"/>
    <p:sldId id="329" r:id="rId96"/>
    <p:sldId id="330" r:id="rId97"/>
    <p:sldId id="426" r:id="rId98"/>
    <p:sldId id="437" r:id="rId99"/>
    <p:sldId id="351" r:id="rId100"/>
    <p:sldId id="352" r:id="rId101"/>
    <p:sldId id="353" r:id="rId102"/>
    <p:sldId id="438" r:id="rId10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43" autoAdjust="0"/>
  </p:normalViewPr>
  <p:slideViewPr>
    <p:cSldViewPr snapToGrid="0">
      <p:cViewPr varScale="1">
        <p:scale>
          <a:sx n="97" d="100"/>
          <a:sy n="97" d="100"/>
        </p:scale>
        <p:origin x="117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8AB1433-BF8B-45C5-81D6-089F21EECCF9}" type="datetimeFigureOut">
              <a:rPr lang="en-US" smtClean="0"/>
              <a:t>8/24/2016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530340-F5C0-43BA-9CC1-D63E860F355B}" type="slidenum">
              <a:rPr lang="en-US" smtClean="0"/>
              <a:t>‹#›</a:t>
            </a:fld>
            <a:endParaRPr lang="en-US" dirty="0"/>
          </a:p>
        </p:txBody>
      </p:sp>
    </p:spTree>
    <p:extLst>
      <p:ext uri="{BB962C8B-B14F-4D97-AF65-F5344CB8AC3E}">
        <p14:creationId xmlns:p14="http://schemas.microsoft.com/office/powerpoint/2010/main" val="19122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Presentations.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a:t>
            </a:fld>
            <a:endParaRPr lang="en-US" dirty="0"/>
          </a:p>
        </p:txBody>
      </p:sp>
    </p:spTree>
    <p:extLst>
      <p:ext uri="{BB962C8B-B14F-4D97-AF65-F5344CB8AC3E}">
        <p14:creationId xmlns:p14="http://schemas.microsoft.com/office/powerpoint/2010/main" val="133039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When</a:t>
            </a:r>
            <a:r>
              <a:rPr lang="en-US" baseline="0" dirty="0" smtClean="0"/>
              <a:t> there is no indicator or element, alignment is to the standard.</a:t>
            </a: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10</a:t>
            </a:fld>
            <a:endParaRPr lang="en-US" dirty="0"/>
          </a:p>
        </p:txBody>
      </p:sp>
    </p:spTree>
    <p:extLst>
      <p:ext uri="{BB962C8B-B14F-4D97-AF65-F5344CB8AC3E}">
        <p14:creationId xmlns:p14="http://schemas.microsoft.com/office/powerpoint/2010/main" val="293432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a:t>
            </a:fld>
            <a:endParaRPr lang="en-US" dirty="0"/>
          </a:p>
        </p:txBody>
      </p:sp>
    </p:spTree>
    <p:extLst>
      <p:ext uri="{BB962C8B-B14F-4D97-AF65-F5344CB8AC3E}">
        <p14:creationId xmlns:p14="http://schemas.microsoft.com/office/powerpoint/2010/main" val="2862338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12</a:t>
            </a:fld>
            <a:endParaRPr lang="en-US" dirty="0"/>
          </a:p>
        </p:txBody>
      </p:sp>
    </p:spTree>
    <p:extLst>
      <p:ext uri="{BB962C8B-B14F-4D97-AF65-F5344CB8AC3E}">
        <p14:creationId xmlns:p14="http://schemas.microsoft.com/office/powerpoint/2010/main" val="4213552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defTabSz="924407" eaLnBrk="0" fontAlgn="base" hangingPunct="0">
              <a:spcBef>
                <a:spcPct val="30000"/>
              </a:spcBef>
              <a:spcAft>
                <a:spcPct val="0"/>
              </a:spcAft>
              <a:defRPr/>
            </a:pPr>
            <a:r>
              <a:rPr lang="en-US" b="1" dirty="0" smtClean="0"/>
              <a:t>It is NOT required that all aspects of a standard or element/indicator be addressed in order for an entry to be aligned and scorable.</a:t>
            </a:r>
          </a:p>
          <a:p>
            <a:endParaRPr lang="en-US" dirty="0" smtClean="0"/>
          </a:p>
          <a:p>
            <a:endParaRPr lang="en-US" dirty="0" smtClean="0"/>
          </a:p>
          <a:p>
            <a:pPr marL="173327" indent="-173327">
              <a:buFont typeface="Arial" panose="020B0604020202020204" pitchFamily="34" charset="0"/>
              <a:buChar char="•"/>
            </a:pPr>
            <a:r>
              <a:rPr lang="en-US" dirty="0" smtClean="0"/>
              <a:t>In order to receive a 3 in Fidelity to Standard, the student would need to be assessed on all aspects of this standard, and the student’s work would need to address the academic content at or approaching basic grade-level expectations. However, in order to attain alignment to the standard, a student may focus on one or more aspect(s) of the element. The student being assessed could focus on parallel and perpendicular lines ONLY,  (e.g., “drawing” them and/or identifying them in two-dimensional figures). These skills should be demonstrated across both collection periods to effectively demonstrate Achievement/Progress.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a:t>
            </a:fld>
            <a:endParaRPr lang="en-US" dirty="0"/>
          </a:p>
        </p:txBody>
      </p:sp>
    </p:spTree>
    <p:extLst>
      <p:ext uri="{BB962C8B-B14F-4D97-AF65-F5344CB8AC3E}">
        <p14:creationId xmlns:p14="http://schemas.microsoft.com/office/powerpoint/2010/main" val="141379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07" eaLnBrk="0" fontAlgn="base" hangingPunct="0">
              <a:spcBef>
                <a:spcPct val="30000"/>
              </a:spcBef>
              <a:spcAft>
                <a:spcPct val="0"/>
              </a:spcAft>
              <a:defRPr/>
            </a:pPr>
            <a:r>
              <a:rPr lang="en-US" b="1" dirty="0" smtClean="0"/>
              <a:t>It is NOT required that all aspects of a standard or element/indicator be addressed in order for an entry to be aligned and scorable.</a:t>
            </a:r>
          </a:p>
          <a:p>
            <a:endParaRPr lang="en-US" dirty="0" smtClean="0"/>
          </a:p>
          <a:p>
            <a:pPr marL="173327" indent="-173327">
              <a:buFont typeface="Arial" panose="020B0604020202020204" pitchFamily="34" charset="0"/>
              <a:buChar char="•"/>
            </a:pPr>
            <a:r>
              <a:rPr lang="en-US" dirty="0" smtClean="0"/>
              <a:t>In order to receive a 3 in Fidelity to Standard, the student would need to be assessed on all aspects of this indicator, and the student’s work would need to address the academic content at or approaching basic grade-level expectations. However, in order to attain alignment to the indicator, a student may focus on just one aspect of the indicator. </a:t>
            </a:r>
            <a:r>
              <a:rPr lang="en-US" baseline="0" dirty="0" smtClean="0"/>
              <a:t> It is essential that a common skill </a:t>
            </a:r>
            <a:r>
              <a:rPr lang="en-US" dirty="0" smtClean="0"/>
              <a:t>be demonstrated across both collection periods</a:t>
            </a:r>
            <a:r>
              <a:rPr lang="en-US" baseline="0" dirty="0" smtClean="0"/>
              <a:t> so that Achievement/Progress can be judged.</a:t>
            </a: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a:t>
            </a:fld>
            <a:endParaRPr lang="en-US" dirty="0"/>
          </a:p>
        </p:txBody>
      </p:sp>
    </p:spTree>
    <p:extLst>
      <p:ext uri="{BB962C8B-B14F-4D97-AF65-F5344CB8AC3E}">
        <p14:creationId xmlns:p14="http://schemas.microsoft.com/office/powerpoint/2010/main" val="402483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15</a:t>
            </a:fld>
            <a:endParaRPr lang="en-US" dirty="0"/>
          </a:p>
        </p:txBody>
      </p:sp>
    </p:spTree>
    <p:extLst>
      <p:ext uri="{BB962C8B-B14F-4D97-AF65-F5344CB8AC3E}">
        <p14:creationId xmlns:p14="http://schemas.microsoft.com/office/powerpoint/2010/main" val="59673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nouns tell what students</a:t>
            </a:r>
            <a:r>
              <a:rPr lang="en-US" baseline="0" dirty="0" smtClean="0"/>
              <a:t> </a:t>
            </a:r>
            <a:r>
              <a:rPr lang="en-US" dirty="0" smtClean="0"/>
              <a:t>are required to know.</a:t>
            </a:r>
          </a:p>
          <a:p>
            <a:r>
              <a:rPr lang="en-US" dirty="0" smtClean="0"/>
              <a:t>The verbs tell how the student will show what is required.</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16</a:t>
            </a:fld>
            <a:endParaRPr lang="en-US" dirty="0"/>
          </a:p>
        </p:txBody>
      </p:sp>
    </p:spTree>
    <p:extLst>
      <p:ext uri="{BB962C8B-B14F-4D97-AF65-F5344CB8AC3E}">
        <p14:creationId xmlns:p14="http://schemas.microsoft.com/office/powerpoint/2010/main" val="3660055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Before choosing assessment tasks, it is critical</a:t>
            </a:r>
            <a:r>
              <a:rPr lang="en-US" baseline="0" dirty="0" smtClean="0"/>
              <a:t> that the teacher understand the essential skills inherent in the standard and then choose the skill that presents the most appropriate level of challenge for the individual student. </a:t>
            </a: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17</a:t>
            </a:fld>
            <a:endParaRPr lang="en-US" dirty="0"/>
          </a:p>
        </p:txBody>
      </p:sp>
    </p:spTree>
    <p:extLst>
      <p:ext uri="{BB962C8B-B14F-4D97-AF65-F5344CB8AC3E}">
        <p14:creationId xmlns:p14="http://schemas.microsoft.com/office/powerpoint/2010/main" val="65174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18</a:t>
            </a:fld>
            <a:endParaRPr lang="en-US" dirty="0"/>
          </a:p>
        </p:txBody>
      </p:sp>
    </p:spTree>
    <p:extLst>
      <p:ext uri="{BB962C8B-B14F-4D97-AF65-F5344CB8AC3E}">
        <p14:creationId xmlns:p14="http://schemas.microsoft.com/office/powerpoint/2010/main" val="167939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 5 Standard</a:t>
            </a:r>
            <a:r>
              <a:rPr lang="en-US" baseline="0" dirty="0" smtClean="0"/>
              <a:t> RL.3 has no indicators.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19</a:t>
            </a:fld>
            <a:endParaRPr lang="en-US" dirty="0"/>
          </a:p>
        </p:txBody>
      </p:sp>
    </p:spTree>
    <p:extLst>
      <p:ext uri="{BB962C8B-B14F-4D97-AF65-F5344CB8AC3E}">
        <p14:creationId xmlns:p14="http://schemas.microsoft.com/office/powerpoint/2010/main" val="189230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As a reminder, when the PPT is open you may highlight the link and right click in order to “Open Hyperlink” and gain access to the links and websites.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2</a:t>
            </a:fld>
            <a:endParaRPr lang="en-US" dirty="0"/>
          </a:p>
        </p:txBody>
      </p:sp>
    </p:spTree>
    <p:extLst>
      <p:ext uri="{BB962C8B-B14F-4D97-AF65-F5344CB8AC3E}">
        <p14:creationId xmlns:p14="http://schemas.microsoft.com/office/powerpoint/2010/main" val="35758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20</a:t>
            </a:fld>
            <a:endParaRPr lang="en-US" dirty="0"/>
          </a:p>
        </p:txBody>
      </p:sp>
    </p:spTree>
    <p:extLst>
      <p:ext uri="{BB962C8B-B14F-4D97-AF65-F5344CB8AC3E}">
        <p14:creationId xmlns:p14="http://schemas.microsoft.com/office/powerpoint/2010/main" val="3145218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21</a:t>
            </a:fld>
            <a:endParaRPr lang="en-US" dirty="0"/>
          </a:p>
        </p:txBody>
      </p:sp>
    </p:spTree>
    <p:extLst>
      <p:ext uri="{BB962C8B-B14F-4D97-AF65-F5344CB8AC3E}">
        <p14:creationId xmlns:p14="http://schemas.microsoft.com/office/powerpoint/2010/main" val="292245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In Writing entries in all grades, students must produce a permanent product which another person can read and understand, whether or not the writer is present. A written permanent product is defined as a sentence, paragraph, essay handwritten or typed by the student, dictation to a scribe, symbols, picture or object representation.</a:t>
            </a:r>
          </a:p>
          <a:p>
            <a:r>
              <a:rPr lang="en-US" dirty="0" smtClean="0"/>
              <a:t>	</a:t>
            </a:r>
            <a:r>
              <a:rPr lang="en-US" baseline="0" dirty="0" smtClean="0"/>
              <a:t>In Writing entries in </a:t>
            </a:r>
            <a:r>
              <a:rPr lang="en-US" i="1" baseline="0" dirty="0" smtClean="0"/>
              <a:t>all</a:t>
            </a:r>
            <a:r>
              <a:rPr lang="en-US" baseline="0" dirty="0" smtClean="0"/>
              <a:t> grades, students must produce writing which another person can read and make sense of.</a:t>
            </a:r>
            <a:r>
              <a:rPr lang="en-US" dirty="0" smtClean="0"/>
              <a:t>  Here the student has</a:t>
            </a:r>
            <a:r>
              <a:rPr lang="en-US" baseline="0" dirty="0" smtClean="0"/>
              <a:t> written</a:t>
            </a:r>
            <a:r>
              <a:rPr lang="en-US" dirty="0" smtClean="0"/>
              <a:t> by pasting a single word to complete a sentence. Sequencing steps in a recipe or daily schedule by pasting strips is acceptable too. Sequencing pictures, with or without text, to tell a story is also acceptable. </a:t>
            </a:r>
          </a:p>
          <a:p>
            <a:r>
              <a:rPr lang="en-US" dirty="0" smtClean="0"/>
              <a:t>	It is not acceptable to put numbers in front of sentences (e.g., 2,4,5,1,3) to show</a:t>
            </a:r>
            <a:r>
              <a:rPr lang="en-US" baseline="0" dirty="0" smtClean="0"/>
              <a:t> the order of sentences in a </a:t>
            </a:r>
            <a:r>
              <a:rPr lang="en-US" dirty="0" smtClean="0"/>
              <a:t> paragraph. Matching and multiple choice tasks are also considered not to be writing tasks.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22</a:t>
            </a:fld>
            <a:endParaRPr lang="en-US" dirty="0"/>
          </a:p>
        </p:txBody>
      </p:sp>
    </p:spTree>
    <p:extLst>
      <p:ext uri="{BB962C8B-B14F-4D97-AF65-F5344CB8AC3E}">
        <p14:creationId xmlns:p14="http://schemas.microsoft.com/office/powerpoint/2010/main" val="2508170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23</a:t>
            </a:fld>
            <a:endParaRPr lang="en-US" dirty="0"/>
          </a:p>
        </p:txBody>
      </p:sp>
    </p:spTree>
    <p:extLst>
      <p:ext uri="{BB962C8B-B14F-4D97-AF65-F5344CB8AC3E}">
        <p14:creationId xmlns:p14="http://schemas.microsoft.com/office/powerpoint/2010/main" val="3803571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24</a:t>
            </a:fld>
            <a:endParaRPr lang="en-US" dirty="0"/>
          </a:p>
        </p:txBody>
      </p:sp>
    </p:spTree>
    <p:extLst>
      <p:ext uri="{BB962C8B-B14F-4D97-AF65-F5344CB8AC3E}">
        <p14:creationId xmlns:p14="http://schemas.microsoft.com/office/powerpoint/2010/main" val="2200527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25</a:t>
            </a:fld>
            <a:endParaRPr lang="en-US" dirty="0"/>
          </a:p>
        </p:txBody>
      </p:sp>
    </p:spTree>
    <p:extLst>
      <p:ext uri="{BB962C8B-B14F-4D97-AF65-F5344CB8AC3E}">
        <p14:creationId xmlns:p14="http://schemas.microsoft.com/office/powerpoint/2010/main" val="3652967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26</a:t>
            </a:fld>
            <a:endParaRPr lang="en-US" dirty="0"/>
          </a:p>
        </p:txBody>
      </p:sp>
    </p:spTree>
    <p:extLst>
      <p:ext uri="{BB962C8B-B14F-4D97-AF65-F5344CB8AC3E}">
        <p14:creationId xmlns:p14="http://schemas.microsoft.com/office/powerpoint/2010/main" val="259952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27</a:t>
            </a:fld>
            <a:endParaRPr lang="en-US" dirty="0"/>
          </a:p>
        </p:txBody>
      </p:sp>
    </p:spTree>
    <p:extLst>
      <p:ext uri="{BB962C8B-B14F-4D97-AF65-F5344CB8AC3E}">
        <p14:creationId xmlns:p14="http://schemas.microsoft.com/office/powerpoint/2010/main" val="421871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28</a:t>
            </a:fld>
            <a:endParaRPr lang="en-US" dirty="0"/>
          </a:p>
        </p:txBody>
      </p:sp>
    </p:spTree>
    <p:extLst>
      <p:ext uri="{BB962C8B-B14F-4D97-AF65-F5344CB8AC3E}">
        <p14:creationId xmlns:p14="http://schemas.microsoft.com/office/powerpoint/2010/main" val="825251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29</a:t>
            </a:fld>
            <a:endParaRPr lang="en-US" dirty="0"/>
          </a:p>
        </p:txBody>
      </p:sp>
    </p:spTree>
    <p:extLst>
      <p:ext uri="{BB962C8B-B14F-4D97-AF65-F5344CB8AC3E}">
        <p14:creationId xmlns:p14="http://schemas.microsoft.com/office/powerpoint/2010/main" val="30360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All Fall Training presentations will be posted on the GaDOE website at:</a:t>
            </a:r>
          </a:p>
          <a:p>
            <a:r>
              <a:rPr lang="en-US" dirty="0">
                <a:hlinkClick r:id="rId3"/>
              </a:rPr>
              <a:t>http://www.gadoe.org/Curriculum-Instruction-and-Assessment/Assessment/Pages/GAA-Presentations.aspx</a:t>
            </a:r>
            <a:endParaRPr lang="en-US" dirty="0"/>
          </a:p>
          <a:p>
            <a:endParaRPr lang="en-US" dirty="0" smtClean="0"/>
          </a:p>
          <a:p>
            <a:endParaRPr lang="en-US" dirty="0" smtClean="0"/>
          </a:p>
          <a:p>
            <a:r>
              <a:rPr lang="en-US" dirty="0" smtClean="0"/>
              <a:t>The GAA Resources link will bring you to Manuals, Electronic Forms (such as the Entry Sheet), Score Interpretation Guides, and other ancillary documents.</a:t>
            </a:r>
          </a:p>
          <a:p>
            <a:r>
              <a:rPr lang="en-US" dirty="0" smtClean="0"/>
              <a:t>The GAA Presentations link will bring you to Pre-Admin Training Presentations (past and present), Mid-Admin and Post-Admin</a:t>
            </a:r>
            <a:r>
              <a:rPr lang="en-US" baseline="0" dirty="0" smtClean="0"/>
              <a:t> presentations, and other presentations such as “Unpacking the Standards.”</a:t>
            </a:r>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3</a:t>
            </a:fld>
            <a:endParaRPr lang="en-US" dirty="0"/>
          </a:p>
        </p:txBody>
      </p:sp>
    </p:spTree>
    <p:extLst>
      <p:ext uri="{BB962C8B-B14F-4D97-AF65-F5344CB8AC3E}">
        <p14:creationId xmlns:p14="http://schemas.microsoft.com/office/powerpoint/2010/main" val="1897699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30</a:t>
            </a:fld>
            <a:endParaRPr lang="en-US" dirty="0"/>
          </a:p>
        </p:txBody>
      </p:sp>
    </p:spTree>
    <p:extLst>
      <p:ext uri="{BB962C8B-B14F-4D97-AF65-F5344CB8AC3E}">
        <p14:creationId xmlns:p14="http://schemas.microsoft.com/office/powerpoint/2010/main" val="248264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 5 Standard</a:t>
            </a:r>
            <a:r>
              <a:rPr lang="en-US" baseline="0" dirty="0" smtClean="0"/>
              <a:t> RL.3 has no indicators.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31</a:t>
            </a:fld>
            <a:endParaRPr lang="en-US" dirty="0"/>
          </a:p>
        </p:txBody>
      </p:sp>
    </p:spTree>
    <p:extLst>
      <p:ext uri="{BB962C8B-B14F-4D97-AF65-F5344CB8AC3E}">
        <p14:creationId xmlns:p14="http://schemas.microsoft.com/office/powerpoint/2010/main" val="1930682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32</a:t>
            </a:fld>
            <a:endParaRPr lang="en-US" dirty="0"/>
          </a:p>
        </p:txBody>
      </p:sp>
    </p:spTree>
    <p:extLst>
      <p:ext uri="{BB962C8B-B14F-4D97-AF65-F5344CB8AC3E}">
        <p14:creationId xmlns:p14="http://schemas.microsoft.com/office/powerpoint/2010/main" val="2801332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33</a:t>
            </a:fld>
            <a:endParaRPr lang="en-US" dirty="0"/>
          </a:p>
        </p:txBody>
      </p:sp>
    </p:spTree>
    <p:extLst>
      <p:ext uri="{BB962C8B-B14F-4D97-AF65-F5344CB8AC3E}">
        <p14:creationId xmlns:p14="http://schemas.microsoft.com/office/powerpoint/2010/main" val="422760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34</a:t>
            </a:fld>
            <a:endParaRPr lang="en-US" dirty="0"/>
          </a:p>
        </p:txBody>
      </p:sp>
    </p:spTree>
    <p:extLst>
      <p:ext uri="{BB962C8B-B14F-4D97-AF65-F5344CB8AC3E}">
        <p14:creationId xmlns:p14="http://schemas.microsoft.com/office/powerpoint/2010/main" val="245224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35</a:t>
            </a:fld>
            <a:endParaRPr lang="en-US" dirty="0"/>
          </a:p>
        </p:txBody>
      </p:sp>
    </p:spTree>
    <p:extLst>
      <p:ext uri="{BB962C8B-B14F-4D97-AF65-F5344CB8AC3E}">
        <p14:creationId xmlns:p14="http://schemas.microsoft.com/office/powerpoint/2010/main" val="2878696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36</a:t>
            </a:fld>
            <a:endParaRPr lang="en-US" dirty="0"/>
          </a:p>
        </p:txBody>
      </p:sp>
    </p:spTree>
    <p:extLst>
      <p:ext uri="{BB962C8B-B14F-4D97-AF65-F5344CB8AC3E}">
        <p14:creationId xmlns:p14="http://schemas.microsoft.com/office/powerpoint/2010/main" val="3202329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37</a:t>
            </a:fld>
            <a:endParaRPr lang="en-US" dirty="0"/>
          </a:p>
        </p:txBody>
      </p:sp>
    </p:spTree>
    <p:extLst>
      <p:ext uri="{BB962C8B-B14F-4D97-AF65-F5344CB8AC3E}">
        <p14:creationId xmlns:p14="http://schemas.microsoft.com/office/powerpoint/2010/main" val="1029289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38</a:t>
            </a:fld>
            <a:endParaRPr lang="en-US" dirty="0"/>
          </a:p>
        </p:txBody>
      </p:sp>
    </p:spTree>
    <p:extLst>
      <p:ext uri="{BB962C8B-B14F-4D97-AF65-F5344CB8AC3E}">
        <p14:creationId xmlns:p14="http://schemas.microsoft.com/office/powerpoint/2010/main" val="3739182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work does not need to involve </a:t>
            </a:r>
            <a:r>
              <a:rPr lang="en-US" u="sng" dirty="0"/>
              <a:t>every</a:t>
            </a:r>
            <a:r>
              <a:rPr lang="en-US" dirty="0"/>
              <a:t> aspect of a standard. In the task seen on the next two slides, the teacher chose to focus the assessment task only on positive and negative patterns of association. Once the teacher has chosen </a:t>
            </a:r>
            <a:r>
              <a:rPr lang="en-US" dirty="0" smtClean="0"/>
              <a:t>a</a:t>
            </a:r>
            <a:r>
              <a:rPr lang="en-US" baseline="0" dirty="0" smtClean="0"/>
              <a:t> part</a:t>
            </a:r>
            <a:r>
              <a:rPr lang="en-US" dirty="0" smtClean="0"/>
              <a:t> </a:t>
            </a:r>
            <a:r>
              <a:rPr lang="en-US" dirty="0"/>
              <a:t>of the content standard to use for a student’s assessment, it is essential that each of the four tasks in the entry focus on the </a:t>
            </a:r>
            <a:r>
              <a:rPr lang="en-US" u="sng" dirty="0"/>
              <a:t>same</a:t>
            </a:r>
            <a:r>
              <a:rPr lang="en-US" dirty="0"/>
              <a:t> </a:t>
            </a:r>
            <a:r>
              <a:rPr lang="en-US" dirty="0" smtClean="0"/>
              <a:t>part </a:t>
            </a:r>
            <a:r>
              <a:rPr lang="en-US" dirty="0"/>
              <a:t>of the standard</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39</a:t>
            </a:fld>
            <a:endParaRPr lang="en-US" dirty="0"/>
          </a:p>
        </p:txBody>
      </p:sp>
    </p:spTree>
    <p:extLst>
      <p:ext uri="{BB962C8B-B14F-4D97-AF65-F5344CB8AC3E}">
        <p14:creationId xmlns:p14="http://schemas.microsoft.com/office/powerpoint/2010/main" val="231001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41A933-8336-4CB5-BF3F-57A2F0F37D80}" type="slidenum">
              <a:rPr lang="en-US" smtClean="0"/>
              <a:pPr>
                <a:defRPr/>
              </a:pPr>
              <a:t>4</a:t>
            </a:fld>
            <a:endParaRPr lang="en-US" dirty="0"/>
          </a:p>
        </p:txBody>
      </p:sp>
    </p:spTree>
    <p:extLst>
      <p:ext uri="{BB962C8B-B14F-4D97-AF65-F5344CB8AC3E}">
        <p14:creationId xmlns:p14="http://schemas.microsoft.com/office/powerpoint/2010/main" val="83156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40</a:t>
            </a:fld>
            <a:endParaRPr lang="en-US" dirty="0"/>
          </a:p>
        </p:txBody>
      </p:sp>
    </p:spTree>
    <p:extLst>
      <p:ext uri="{BB962C8B-B14F-4D97-AF65-F5344CB8AC3E}">
        <p14:creationId xmlns:p14="http://schemas.microsoft.com/office/powerpoint/2010/main" val="1618925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teacher’s detailed annotation will help scorers understand exactly what the student was asked to do. </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41</a:t>
            </a:fld>
            <a:endParaRPr lang="en-US" dirty="0"/>
          </a:p>
        </p:txBody>
      </p:sp>
    </p:spTree>
    <p:extLst>
      <p:ext uri="{BB962C8B-B14F-4D97-AF65-F5344CB8AC3E}">
        <p14:creationId xmlns:p14="http://schemas.microsoft.com/office/powerpoint/2010/main" val="4147407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42</a:t>
            </a:fld>
            <a:endParaRPr lang="en-US" dirty="0"/>
          </a:p>
        </p:txBody>
      </p:sp>
    </p:spTree>
    <p:extLst>
      <p:ext uri="{BB962C8B-B14F-4D97-AF65-F5344CB8AC3E}">
        <p14:creationId xmlns:p14="http://schemas.microsoft.com/office/powerpoint/2010/main" val="303214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43</a:t>
            </a:fld>
            <a:endParaRPr lang="en-US" dirty="0"/>
          </a:p>
        </p:txBody>
      </p:sp>
    </p:spTree>
    <p:extLst>
      <p:ext uri="{BB962C8B-B14F-4D97-AF65-F5344CB8AC3E}">
        <p14:creationId xmlns:p14="http://schemas.microsoft.com/office/powerpoint/2010/main" val="1275506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44</a:t>
            </a:fld>
            <a:endParaRPr lang="en-US" dirty="0"/>
          </a:p>
        </p:txBody>
      </p:sp>
    </p:spTree>
    <p:extLst>
      <p:ext uri="{BB962C8B-B14F-4D97-AF65-F5344CB8AC3E}">
        <p14:creationId xmlns:p14="http://schemas.microsoft.com/office/powerpoint/2010/main" val="3503659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1684616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46</a:t>
            </a:fld>
            <a:endParaRPr lang="en-US" dirty="0"/>
          </a:p>
        </p:txBody>
      </p:sp>
    </p:spTree>
    <p:extLst>
      <p:ext uri="{BB962C8B-B14F-4D97-AF65-F5344CB8AC3E}">
        <p14:creationId xmlns:p14="http://schemas.microsoft.com/office/powerpoint/2010/main" val="3289211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47</a:t>
            </a:fld>
            <a:endParaRPr lang="en-US" dirty="0"/>
          </a:p>
        </p:txBody>
      </p:sp>
    </p:spTree>
    <p:extLst>
      <p:ext uri="{BB962C8B-B14F-4D97-AF65-F5344CB8AC3E}">
        <p14:creationId xmlns:p14="http://schemas.microsoft.com/office/powerpoint/2010/main" val="2247774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48</a:t>
            </a:fld>
            <a:endParaRPr lang="en-US" dirty="0"/>
          </a:p>
        </p:txBody>
      </p:sp>
    </p:spTree>
    <p:extLst>
      <p:ext uri="{BB962C8B-B14F-4D97-AF65-F5344CB8AC3E}">
        <p14:creationId xmlns:p14="http://schemas.microsoft.com/office/powerpoint/2010/main" val="1616008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46746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5</a:t>
            </a:fld>
            <a:endParaRPr lang="en-US" dirty="0"/>
          </a:p>
        </p:txBody>
      </p:sp>
    </p:spTree>
    <p:extLst>
      <p:ext uri="{BB962C8B-B14F-4D97-AF65-F5344CB8AC3E}">
        <p14:creationId xmlns:p14="http://schemas.microsoft.com/office/powerpoint/2010/main" val="2076605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50</a:t>
            </a:fld>
            <a:endParaRPr lang="en-US" dirty="0"/>
          </a:p>
        </p:txBody>
      </p:sp>
    </p:spTree>
    <p:extLst>
      <p:ext uri="{BB962C8B-B14F-4D97-AF65-F5344CB8AC3E}">
        <p14:creationId xmlns:p14="http://schemas.microsoft.com/office/powerpoint/2010/main" val="1454133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395358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454477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4126739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Detailed</a:t>
            </a:r>
            <a:r>
              <a:rPr lang="en-US" baseline="0" dirty="0" smtClean="0"/>
              <a:t> information about all of the Characteristics of Science for each grade may be found in the </a:t>
            </a:r>
            <a:r>
              <a:rPr lang="en-US" i="1" baseline="0" dirty="0" smtClean="0"/>
              <a:t>Examiner’s Manual 2016-2017</a:t>
            </a:r>
            <a:r>
              <a:rPr lang="en-US" baseline="0" dirty="0" smtClean="0"/>
              <a:t>.  Science is assessed only in Grades 5, 8 and High School.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smtClean="0"/>
          </a:p>
        </p:txBody>
      </p:sp>
    </p:spTree>
    <p:extLst>
      <p:ext uri="{BB962C8B-B14F-4D97-AF65-F5344CB8AC3E}">
        <p14:creationId xmlns:p14="http://schemas.microsoft.com/office/powerpoint/2010/main" val="555781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essence of this element is the </a:t>
            </a:r>
            <a:r>
              <a:rPr lang="en-US" i="1" dirty="0" smtClean="0"/>
              <a:t>effect on work </a:t>
            </a:r>
            <a:r>
              <a:rPr lang="en-US" dirty="0" smtClean="0"/>
              <a:t>of each simple machine. Merely </a:t>
            </a:r>
            <a:r>
              <a:rPr lang="en-US" i="1" dirty="0" smtClean="0"/>
              <a:t>identifying</a:t>
            </a:r>
            <a:r>
              <a:rPr lang="en-US" dirty="0" smtClean="0"/>
              <a:t> simple machines is not enough.</a:t>
            </a:r>
          </a:p>
          <a:p>
            <a:endParaRPr lang="en-US" dirty="0" smtClean="0"/>
          </a:p>
        </p:txBody>
      </p:sp>
    </p:spTree>
    <p:extLst>
      <p:ext uri="{BB962C8B-B14F-4D97-AF65-F5344CB8AC3E}">
        <p14:creationId xmlns:p14="http://schemas.microsoft.com/office/powerpoint/2010/main" val="2675032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233105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075352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344822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6472" fontAlgn="ctr"/>
            <a:r>
              <a:rPr lang="en-US" dirty="0" smtClean="0"/>
              <a:t>This HS Biology</a:t>
            </a:r>
            <a:r>
              <a:rPr lang="en-US" baseline="0" dirty="0" smtClean="0"/>
              <a:t> task aligns to the first </a:t>
            </a:r>
            <a:r>
              <a:rPr lang="en-US" baseline="0" dirty="0" err="1" smtClean="0"/>
              <a:t>bulletpoint</a:t>
            </a:r>
            <a:r>
              <a:rPr lang="en-US" baseline="0" dirty="0" smtClean="0"/>
              <a:t> of the element (</a:t>
            </a:r>
            <a:r>
              <a:rPr lang="en-US" i="1" dirty="0">
                <a:solidFill>
                  <a:srgbClr val="000000"/>
                </a:solidFill>
                <a:latin typeface="Times New Roman"/>
              </a:rPr>
              <a:t>explain the flow of matter and energy through ecosystems by arranging components of a food chain according to energy flow</a:t>
            </a:r>
            <a:r>
              <a:rPr lang="en-US" dirty="0">
                <a:solidFill>
                  <a:srgbClr val="000000"/>
                </a:solidFill>
                <a:latin typeface="Times New Roman"/>
              </a:rPr>
              <a:t>).   The second and third </a:t>
            </a:r>
            <a:r>
              <a:rPr lang="en-US" dirty="0" err="1">
                <a:solidFill>
                  <a:srgbClr val="000000"/>
                </a:solidFill>
                <a:latin typeface="Times New Roman"/>
              </a:rPr>
              <a:t>bulletpoints</a:t>
            </a:r>
            <a:r>
              <a:rPr lang="en-US" dirty="0">
                <a:solidFill>
                  <a:srgbClr val="000000"/>
                </a:solidFill>
                <a:latin typeface="Times New Roman"/>
              </a:rPr>
              <a:t> of the element (</a:t>
            </a:r>
            <a:r>
              <a:rPr lang="en-US" i="1" dirty="0">
                <a:solidFill>
                  <a:srgbClr val="000000"/>
                </a:solidFill>
                <a:latin typeface="Times New Roman"/>
              </a:rPr>
              <a:t>compare the quantity of energy in the steps of an energy pyramid</a:t>
            </a:r>
            <a:r>
              <a:rPr lang="en-US" dirty="0">
                <a:solidFill>
                  <a:srgbClr val="000000"/>
                </a:solidFill>
                <a:latin typeface="Times New Roman"/>
              </a:rPr>
              <a:t> and </a:t>
            </a:r>
            <a:r>
              <a:rPr lang="en-US" i="1" dirty="0">
                <a:solidFill>
                  <a:srgbClr val="000000"/>
                </a:solidFill>
                <a:latin typeface="Times New Roman"/>
              </a:rPr>
              <a:t>explain the need for cycling of major nutrients</a:t>
            </a:r>
            <a:r>
              <a:rPr lang="en-US" dirty="0">
                <a:solidFill>
                  <a:srgbClr val="000000"/>
                </a:solidFill>
                <a:latin typeface="Times New Roman"/>
              </a:rPr>
              <a:t>) are not addressed in this task.  </a:t>
            </a:r>
          </a:p>
          <a:p>
            <a:pPr marL="116472" fontAlgn="ctr"/>
            <a:r>
              <a:rPr lang="en-US" dirty="0">
                <a:solidFill>
                  <a:srgbClr val="000000"/>
                </a:solidFill>
                <a:latin typeface="Times New Roman"/>
              </a:rPr>
              <a:t>     Teachers may choose tasks for their GAA students which focus on just one part of an element or indicator (or the content standard, if there are no elements or indicators). Teachers are the best judges of which part of an element or indicator is most suitable for their students with significant cognitive disabilities. </a:t>
            </a:r>
          </a:p>
          <a:p>
            <a:pPr marL="116472" fontAlgn="ctr"/>
            <a:r>
              <a:rPr lang="en-US" dirty="0">
                <a:solidFill>
                  <a:srgbClr val="000000"/>
                </a:solidFill>
                <a:latin typeface="Times New Roman"/>
              </a:rPr>
              <a:t>      If only part of the element or indicator is chosen, then it is essential that each of the four tasks in a student’s entry focuses on the same part of the element or indicator.   It is not possible to evaluate a student’s achievement/progress if, for example, the tasks in Collection Period 1 involve a food chain but the tasks in Collection Period 2 involve an energy pyramid.  If each of the student’s four tasks does not focus on the same part of the element/indicator, then the entry will receive a “1” in Achievement/Progress.</a:t>
            </a:r>
          </a:p>
          <a:p>
            <a:pPr marL="116472" fontAlgn="ctr"/>
            <a:endParaRPr lang="en-US" dirty="0">
              <a:solidFill>
                <a:srgbClr val="000000"/>
              </a:solidFill>
              <a:latin typeface="Times New Roman"/>
            </a:endParaRPr>
          </a:p>
          <a:p>
            <a:pPr marL="116472" fontAlgn="ctr"/>
            <a:endParaRPr lang="en-US" dirty="0">
              <a:solidFill>
                <a:srgbClr val="000000"/>
              </a:solidFill>
              <a:latin typeface="Times New Roman"/>
            </a:endParaRPr>
          </a:p>
          <a:p>
            <a:endParaRPr lang="en-US" dirty="0" smtClean="0"/>
          </a:p>
        </p:txBody>
      </p:sp>
    </p:spTree>
    <p:extLst>
      <p:ext uri="{BB962C8B-B14F-4D97-AF65-F5344CB8AC3E}">
        <p14:creationId xmlns:p14="http://schemas.microsoft.com/office/powerpoint/2010/main" val="126348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a:t>
            </a:fld>
            <a:endParaRPr lang="en-US" dirty="0"/>
          </a:p>
        </p:txBody>
      </p:sp>
    </p:spTree>
    <p:extLst>
      <p:ext uri="{BB962C8B-B14F-4D97-AF65-F5344CB8AC3E}">
        <p14:creationId xmlns:p14="http://schemas.microsoft.com/office/powerpoint/2010/main" val="1221626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1813807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61</a:t>
            </a:fld>
            <a:endParaRPr lang="en-US" dirty="0"/>
          </a:p>
        </p:txBody>
      </p:sp>
    </p:spTree>
    <p:extLst>
      <p:ext uri="{BB962C8B-B14F-4D97-AF65-F5344CB8AC3E}">
        <p14:creationId xmlns:p14="http://schemas.microsoft.com/office/powerpoint/2010/main" val="2900180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838232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192704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646004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65</a:t>
            </a:fld>
            <a:endParaRPr lang="en-US" dirty="0"/>
          </a:p>
        </p:txBody>
      </p:sp>
    </p:spTree>
    <p:extLst>
      <p:ext uri="{BB962C8B-B14F-4D97-AF65-F5344CB8AC3E}">
        <p14:creationId xmlns:p14="http://schemas.microsoft.com/office/powerpoint/2010/main" val="38702646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0165650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student used litmus</a:t>
            </a:r>
            <a:r>
              <a:rPr lang="en-US" baseline="0" dirty="0" smtClean="0"/>
              <a:t> paper to test five household items. She recorded her investigations on this lab sheet. She also met the requirements of the chosen Characteristic of Science (</a:t>
            </a:r>
            <a:r>
              <a:rPr lang="en-US" baseline="0" dirty="0" err="1" smtClean="0"/>
              <a:t>CoS</a:t>
            </a:r>
            <a:r>
              <a:rPr lang="en-US" baseline="0" dirty="0" smtClean="0"/>
              <a:t>) </a:t>
            </a:r>
            <a:r>
              <a:rPr lang="en-US" b="1" baseline="0" dirty="0" smtClean="0"/>
              <a:t>“records investigations clearly and accurately.” </a:t>
            </a:r>
            <a:r>
              <a:rPr lang="en-US" b="0" baseline="0" dirty="0" smtClean="0"/>
              <a:t>The student needs to exemplify the </a:t>
            </a:r>
            <a:r>
              <a:rPr lang="en-US" b="0" baseline="0" dirty="0" err="1" smtClean="0"/>
              <a:t>CoS</a:t>
            </a:r>
            <a:r>
              <a:rPr lang="en-US" b="0" baseline="0" dirty="0" smtClean="0"/>
              <a:t> only once in a Science entry.  It is fine if a student exemplifies the </a:t>
            </a:r>
            <a:r>
              <a:rPr lang="en-US" b="0" baseline="0" dirty="0" err="1" smtClean="0"/>
              <a:t>CoS</a:t>
            </a:r>
            <a:r>
              <a:rPr lang="en-US" b="0" baseline="0" dirty="0" smtClean="0"/>
              <a:t> more than once, but the GAA requirement is just one exemplification of the </a:t>
            </a:r>
            <a:r>
              <a:rPr lang="en-US" b="0" baseline="0" dirty="0" err="1" smtClean="0"/>
              <a:t>CoS</a:t>
            </a:r>
            <a:r>
              <a:rPr lang="en-US" b="0" baseline="0" dirty="0" smtClean="0"/>
              <a:t> in any one of the four tasks in the entry.</a:t>
            </a:r>
            <a:endParaRPr lang="en-US" b="1" dirty="0" smtClean="0"/>
          </a:p>
        </p:txBody>
      </p:sp>
    </p:spTree>
    <p:extLst>
      <p:ext uri="{BB962C8B-B14F-4D97-AF65-F5344CB8AC3E}">
        <p14:creationId xmlns:p14="http://schemas.microsoft.com/office/powerpoint/2010/main" val="969559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68</a:t>
            </a:fld>
            <a:endParaRPr lang="en-US" dirty="0"/>
          </a:p>
        </p:txBody>
      </p:sp>
    </p:spTree>
    <p:extLst>
      <p:ext uri="{BB962C8B-B14F-4D97-AF65-F5344CB8AC3E}">
        <p14:creationId xmlns:p14="http://schemas.microsoft.com/office/powerpoint/2010/main" val="36935851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69</a:t>
            </a:fld>
            <a:endParaRPr lang="en-US" dirty="0"/>
          </a:p>
        </p:txBody>
      </p:sp>
    </p:spTree>
    <p:extLst>
      <p:ext uri="{BB962C8B-B14F-4D97-AF65-F5344CB8AC3E}">
        <p14:creationId xmlns:p14="http://schemas.microsoft.com/office/powerpoint/2010/main" val="27230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7</a:t>
            </a:fld>
            <a:endParaRPr lang="en-US" dirty="0"/>
          </a:p>
        </p:txBody>
      </p:sp>
    </p:spTree>
    <p:extLst>
      <p:ext uri="{BB962C8B-B14F-4D97-AF65-F5344CB8AC3E}">
        <p14:creationId xmlns:p14="http://schemas.microsoft.com/office/powerpoint/2010/main" val="21846343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70</a:t>
            </a:fld>
            <a:endParaRPr lang="en-US" dirty="0"/>
          </a:p>
        </p:txBody>
      </p:sp>
    </p:spTree>
    <p:extLst>
      <p:ext uri="{BB962C8B-B14F-4D97-AF65-F5344CB8AC3E}">
        <p14:creationId xmlns:p14="http://schemas.microsoft.com/office/powerpoint/2010/main" val="1822507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are not </a:t>
            </a:r>
            <a:r>
              <a:rPr lang="en-US" u="sng" dirty="0" smtClean="0"/>
              <a:t>required</a:t>
            </a:r>
            <a:r>
              <a:rPr lang="en-US" dirty="0" smtClean="0"/>
              <a:t> when an element</a:t>
            </a:r>
            <a:r>
              <a:rPr lang="en-US" baseline="0" dirty="0" smtClean="0"/>
              <a:t> says “locate…” rather than “locate on a map…” but it is always acceptable to </a:t>
            </a:r>
            <a:r>
              <a:rPr lang="en-US" u="sng" baseline="0" dirty="0" smtClean="0"/>
              <a:t>use</a:t>
            </a:r>
            <a:r>
              <a:rPr lang="en-US" baseline="0" dirty="0" smtClean="0"/>
              <a:t> a map when a task involves locating any physical feature.</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71</a:t>
            </a:fld>
            <a:endParaRPr lang="en-US" dirty="0"/>
          </a:p>
        </p:txBody>
      </p:sp>
    </p:spTree>
    <p:extLst>
      <p:ext uri="{BB962C8B-B14F-4D97-AF65-F5344CB8AC3E}">
        <p14:creationId xmlns:p14="http://schemas.microsoft.com/office/powerpoint/2010/main" val="18401728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72</a:t>
            </a:fld>
            <a:endParaRPr lang="en-US" dirty="0"/>
          </a:p>
        </p:txBody>
      </p:sp>
    </p:spTree>
    <p:extLst>
      <p:ext uri="{BB962C8B-B14F-4D97-AF65-F5344CB8AC3E}">
        <p14:creationId xmlns:p14="http://schemas.microsoft.com/office/powerpoint/2010/main" val="18587927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73</a:t>
            </a:fld>
            <a:endParaRPr lang="en-US" dirty="0"/>
          </a:p>
        </p:txBody>
      </p:sp>
    </p:spTree>
    <p:extLst>
      <p:ext uri="{BB962C8B-B14F-4D97-AF65-F5344CB8AC3E}">
        <p14:creationId xmlns:p14="http://schemas.microsoft.com/office/powerpoint/2010/main" val="3464356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Many geography standards</a:t>
            </a:r>
            <a:r>
              <a:rPr lang="en-US" baseline="0" dirty="0" smtClean="0"/>
              <a:t> in all grades use the phrase “locate on a map…” In those instances, it is necessary for the student to find a particular place </a:t>
            </a:r>
            <a:r>
              <a:rPr lang="en-US" u="sng" baseline="0" dirty="0" smtClean="0"/>
              <a:t>on a map</a:t>
            </a:r>
            <a:r>
              <a:rPr lang="en-US" baseline="0" dirty="0" smtClean="0"/>
              <a:t>. In this Grade 8 standard and element, the text says “Describe the five geographic regions….” A map might be used as a way of describing the location of the region(s), but it is not required. In the task shown on this slide, the student is asked to indicate on a Georgia map where each region is located (one way of describing the region) and to indicate one animal which is native to the region (another way of describing the region).  </a:t>
            </a:r>
            <a:endParaRPr lang="en-US" dirty="0" smtClean="0"/>
          </a:p>
        </p:txBody>
      </p:sp>
    </p:spTree>
    <p:extLst>
      <p:ext uri="{BB962C8B-B14F-4D97-AF65-F5344CB8AC3E}">
        <p14:creationId xmlns:p14="http://schemas.microsoft.com/office/powerpoint/2010/main" val="1926455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8663943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76</a:t>
            </a:fld>
            <a:endParaRPr lang="en-US" dirty="0"/>
          </a:p>
        </p:txBody>
      </p:sp>
    </p:spTree>
    <p:extLst>
      <p:ext uri="{BB962C8B-B14F-4D97-AF65-F5344CB8AC3E}">
        <p14:creationId xmlns:p14="http://schemas.microsoft.com/office/powerpoint/2010/main" val="9035738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77</a:t>
            </a:fld>
            <a:endParaRPr lang="en-US" dirty="0"/>
          </a:p>
        </p:txBody>
      </p:sp>
    </p:spTree>
    <p:extLst>
      <p:ext uri="{BB962C8B-B14F-4D97-AF65-F5344CB8AC3E}">
        <p14:creationId xmlns:p14="http://schemas.microsoft.com/office/powerpoint/2010/main" val="15403843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78</a:t>
            </a:fld>
            <a:endParaRPr lang="en-US" dirty="0"/>
          </a:p>
        </p:txBody>
      </p:sp>
    </p:spTree>
    <p:extLst>
      <p:ext uri="{BB962C8B-B14F-4D97-AF65-F5344CB8AC3E}">
        <p14:creationId xmlns:p14="http://schemas.microsoft.com/office/powerpoint/2010/main" val="537982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79</a:t>
            </a:fld>
            <a:endParaRPr lang="en-US" dirty="0"/>
          </a:p>
        </p:txBody>
      </p:sp>
    </p:spTree>
    <p:extLst>
      <p:ext uri="{BB962C8B-B14F-4D97-AF65-F5344CB8AC3E}">
        <p14:creationId xmlns:p14="http://schemas.microsoft.com/office/powerpoint/2010/main" val="281993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a:t>
            </a:fld>
            <a:endParaRPr lang="en-US" dirty="0"/>
          </a:p>
        </p:txBody>
      </p:sp>
    </p:spTree>
    <p:extLst>
      <p:ext uri="{BB962C8B-B14F-4D97-AF65-F5344CB8AC3E}">
        <p14:creationId xmlns:p14="http://schemas.microsoft.com/office/powerpoint/2010/main" val="5967382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053062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81</a:t>
            </a:fld>
            <a:endParaRPr lang="en-US" dirty="0"/>
          </a:p>
        </p:txBody>
      </p:sp>
    </p:spTree>
    <p:extLst>
      <p:ext uri="{BB962C8B-B14F-4D97-AF65-F5344CB8AC3E}">
        <p14:creationId xmlns:p14="http://schemas.microsoft.com/office/powerpoint/2010/main" val="3223058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82</a:t>
            </a:fld>
            <a:endParaRPr lang="en-US" dirty="0"/>
          </a:p>
        </p:txBody>
      </p:sp>
    </p:spTree>
    <p:extLst>
      <p:ext uri="{BB962C8B-B14F-4D97-AF65-F5344CB8AC3E}">
        <p14:creationId xmlns:p14="http://schemas.microsoft.com/office/powerpoint/2010/main" val="23030832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83</a:t>
            </a:fld>
            <a:endParaRPr lang="en-US" dirty="0"/>
          </a:p>
        </p:txBody>
      </p:sp>
    </p:spTree>
    <p:extLst>
      <p:ext uri="{BB962C8B-B14F-4D97-AF65-F5344CB8AC3E}">
        <p14:creationId xmlns:p14="http://schemas.microsoft.com/office/powerpoint/2010/main" val="5239971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84</a:t>
            </a:fld>
            <a:endParaRPr lang="en-US" dirty="0"/>
          </a:p>
        </p:txBody>
      </p:sp>
    </p:spTree>
    <p:extLst>
      <p:ext uri="{BB962C8B-B14F-4D97-AF65-F5344CB8AC3E}">
        <p14:creationId xmlns:p14="http://schemas.microsoft.com/office/powerpoint/2010/main" val="19745720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85</a:t>
            </a:fld>
            <a:endParaRPr lang="en-US" dirty="0"/>
          </a:p>
        </p:txBody>
      </p:sp>
    </p:spTree>
    <p:extLst>
      <p:ext uri="{BB962C8B-B14F-4D97-AF65-F5344CB8AC3E}">
        <p14:creationId xmlns:p14="http://schemas.microsoft.com/office/powerpoint/2010/main" val="551353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40932333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0E5A3D-B1AA-4483-A2FF-AA3CE8ABF87B}" type="slidenum">
              <a:rPr lang="en-US" smtClean="0"/>
              <a:pPr>
                <a:defRPr/>
              </a:pPr>
              <a:t>87</a:t>
            </a:fld>
            <a:endParaRPr lang="en-US" dirty="0"/>
          </a:p>
        </p:txBody>
      </p:sp>
    </p:spTree>
    <p:extLst>
      <p:ext uri="{BB962C8B-B14F-4D97-AF65-F5344CB8AC3E}">
        <p14:creationId xmlns:p14="http://schemas.microsoft.com/office/powerpoint/2010/main" val="18964631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4058569"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7" tIns="47099" rIns="94197" bIns="47099" anchor="b"/>
          <a:lstStyle>
            <a:lvl1pPr defTabSz="931863">
              <a:defRPr>
                <a:solidFill>
                  <a:schemeClr val="tx1"/>
                </a:solidFill>
                <a:latin typeface="Calibri" pitchFamily="34" charset="0"/>
              </a:defRPr>
            </a:lvl1pPr>
            <a:lvl2pPr marL="757238" indent="-292100" defTabSz="931863">
              <a:defRPr>
                <a:solidFill>
                  <a:schemeClr val="tx1"/>
                </a:solidFill>
                <a:latin typeface="Calibri" pitchFamily="34" charset="0"/>
              </a:defRPr>
            </a:lvl2pPr>
            <a:lvl3pPr marL="1165225" indent="-233363" defTabSz="931863">
              <a:defRPr>
                <a:solidFill>
                  <a:schemeClr val="tx1"/>
                </a:solidFill>
                <a:latin typeface="Calibri" pitchFamily="34" charset="0"/>
              </a:defRPr>
            </a:lvl3pPr>
            <a:lvl4pPr marL="1630363" indent="-233363" defTabSz="931863">
              <a:defRPr>
                <a:solidFill>
                  <a:schemeClr val="tx1"/>
                </a:solidFill>
                <a:latin typeface="Calibri" pitchFamily="34" charset="0"/>
              </a:defRPr>
            </a:lvl4pPr>
            <a:lvl5pPr marL="2097088" indent="-233363" defTabSz="931863">
              <a:defRPr>
                <a:solidFill>
                  <a:schemeClr val="tx1"/>
                </a:solidFill>
                <a:latin typeface="Calibri" pitchFamily="34" charset="0"/>
              </a:defRPr>
            </a:lvl5pPr>
            <a:lvl6pPr marL="2554288" indent="-233363" defTabSz="931863" fontAlgn="base">
              <a:spcBef>
                <a:spcPct val="0"/>
              </a:spcBef>
              <a:spcAft>
                <a:spcPct val="0"/>
              </a:spcAft>
              <a:defRPr>
                <a:solidFill>
                  <a:schemeClr val="tx1"/>
                </a:solidFill>
                <a:latin typeface="Calibri" pitchFamily="34" charset="0"/>
              </a:defRPr>
            </a:lvl6pPr>
            <a:lvl7pPr marL="3011488" indent="-233363" defTabSz="931863" fontAlgn="base">
              <a:spcBef>
                <a:spcPct val="0"/>
              </a:spcBef>
              <a:spcAft>
                <a:spcPct val="0"/>
              </a:spcAft>
              <a:defRPr>
                <a:solidFill>
                  <a:schemeClr val="tx1"/>
                </a:solidFill>
                <a:latin typeface="Calibri" pitchFamily="34" charset="0"/>
              </a:defRPr>
            </a:lvl7pPr>
            <a:lvl8pPr marL="3468688" indent="-233363" defTabSz="931863" fontAlgn="base">
              <a:spcBef>
                <a:spcPct val="0"/>
              </a:spcBef>
              <a:spcAft>
                <a:spcPct val="0"/>
              </a:spcAft>
              <a:defRPr>
                <a:solidFill>
                  <a:schemeClr val="tx1"/>
                </a:solidFill>
                <a:latin typeface="Calibri" pitchFamily="34" charset="0"/>
              </a:defRPr>
            </a:lvl8pPr>
            <a:lvl9pPr marL="3925888" indent="-233363" defTabSz="931863" fontAlgn="base">
              <a:spcBef>
                <a:spcPct val="0"/>
              </a:spcBef>
              <a:spcAft>
                <a:spcPct val="0"/>
              </a:spcAft>
              <a:defRPr>
                <a:solidFill>
                  <a:schemeClr val="tx1"/>
                </a:solidFill>
                <a:latin typeface="Calibri" pitchFamily="34" charset="0"/>
              </a:defRPr>
            </a:lvl9pPr>
          </a:lstStyle>
          <a:p>
            <a:pPr algn="r"/>
            <a:fld id="{BC6E4990-A253-4C26-AF9F-3FC4DBD5932A}" type="slidenum">
              <a:rPr lang="en-US" sz="1200">
                <a:latin typeface="Arial" charset="0"/>
              </a:rPr>
              <a:pPr algn="r"/>
              <a:t>88</a:t>
            </a:fld>
            <a:endParaRPr lang="en-US" sz="1200" dirty="0">
              <a:latin typeface="Arial"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7" tIns="47099" rIns="94197" bIns="47099" numCol="1" anchor="t" anchorCtr="0" compatLnSpc="1">
            <a:prstTxWarp prst="textNoShape">
              <a:avLst/>
            </a:prstTxWarp>
          </a:bodyPr>
          <a:lstStyle/>
          <a:p>
            <a:r>
              <a:rPr lang="en-US" dirty="0" smtClean="0"/>
              <a:t>In curriculum training, the focus is on “Big Ideas” – what we are referring to here as the “intent” of the standards.</a:t>
            </a:r>
          </a:p>
          <a:p>
            <a:r>
              <a:rPr lang="en-US" dirty="0" smtClean="0"/>
              <a:t>It is a misunderstanding to say that a student has to be able to identify letters or to decode words in order to access text and to demonstrate reading comprehension. Although it may be an important part of the student’s academic instruction to work on these skills, in and of themselves, they do not represent aligned tasks.</a:t>
            </a:r>
          </a:p>
        </p:txBody>
      </p:sp>
    </p:spTree>
    <p:extLst>
      <p:ext uri="{BB962C8B-B14F-4D97-AF65-F5344CB8AC3E}">
        <p14:creationId xmlns:p14="http://schemas.microsoft.com/office/powerpoint/2010/main" val="37228776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Grade 4 Math 1 entry, the student’s task in the first piece of evidence is to demonstrate an understanding of when to round “up” and when</a:t>
            </a:r>
            <a:r>
              <a:rPr lang="en-US" baseline="0" dirty="0" smtClean="0"/>
              <a:t> to round “down.”</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89</a:t>
            </a:fld>
            <a:endParaRPr lang="en-US" dirty="0"/>
          </a:p>
        </p:txBody>
      </p:sp>
    </p:spTree>
    <p:extLst>
      <p:ext uri="{BB962C8B-B14F-4D97-AF65-F5344CB8AC3E}">
        <p14:creationId xmlns:p14="http://schemas.microsoft.com/office/powerpoint/2010/main" val="265668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07" fontAlgn="base">
              <a:spcBef>
                <a:spcPct val="30000"/>
              </a:spcBef>
              <a:spcAft>
                <a:spcPct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9</a:t>
            </a:fld>
            <a:endParaRPr lang="en-US" dirty="0"/>
          </a:p>
        </p:txBody>
      </p:sp>
    </p:spTree>
    <p:extLst>
      <p:ext uri="{BB962C8B-B14F-4D97-AF65-F5344CB8AC3E}">
        <p14:creationId xmlns:p14="http://schemas.microsoft.com/office/powerpoint/2010/main" val="1861721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This is a prerequisite skill because</a:t>
            </a:r>
            <a:r>
              <a:rPr lang="en-US" baseline="0" dirty="0" smtClean="0"/>
              <a:t> understanding when to round up or down, based on the value of the number in any of the columns, is essential for progressing to the rounding of multi-digit numbers.</a:t>
            </a:r>
          </a:p>
          <a:p>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E6530340-F5C0-43BA-9CC1-D63E860F355B}" type="slidenum">
              <a:rPr lang="en-US" smtClean="0"/>
              <a:t>90</a:t>
            </a:fld>
            <a:endParaRPr lang="en-US" dirty="0"/>
          </a:p>
        </p:txBody>
      </p:sp>
    </p:spTree>
    <p:extLst>
      <p:ext uri="{BB962C8B-B14F-4D97-AF65-F5344CB8AC3E}">
        <p14:creationId xmlns:p14="http://schemas.microsoft.com/office/powerpoint/2010/main" val="765976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91</a:t>
            </a:fld>
            <a:endParaRPr lang="en-US" dirty="0"/>
          </a:p>
        </p:txBody>
      </p:sp>
    </p:spTree>
    <p:extLst>
      <p:ext uri="{BB962C8B-B14F-4D97-AF65-F5344CB8AC3E}">
        <p14:creationId xmlns:p14="http://schemas.microsoft.com/office/powerpoint/2010/main" val="2945715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defTabSz="924407" eaLnBrk="0" fontAlgn="base" hangingPunct="0">
              <a:spcBef>
                <a:spcPct val="30000"/>
              </a:spcBef>
              <a:spcAft>
                <a:spcPct val="0"/>
              </a:spcAft>
              <a:defRPr/>
            </a:pPr>
            <a:r>
              <a:rPr lang="en-US" dirty="0" smtClean="0"/>
              <a:t>A frequent misunderstanding</a:t>
            </a:r>
            <a:r>
              <a:rPr lang="en-US" baseline="0" dirty="0" smtClean="0"/>
              <a:t> of</a:t>
            </a:r>
            <a:r>
              <a:rPr lang="en-US" dirty="0" smtClean="0"/>
              <a:t> the concept</a:t>
            </a:r>
            <a:r>
              <a:rPr lang="en-US" baseline="0" dirty="0" smtClean="0"/>
              <a:t> of a prerequisite skill is the belief that there is a linear hierarchy to learning that must be followed and that anything that comes earlier in that hierarchy is a prerequisite. We think that children should learn to crawl and then to walk and then to run, but that does not make crawling a prerequisite to running. We think that children need to decode letters before they can read and that they need to be able to read before they can demonstrate comprehension of text, but we know that students can demonstrate comprehension without ever being able to identify or decode letters.</a:t>
            </a:r>
            <a:r>
              <a:rPr lang="en-US" i="1" baseline="0" dirty="0" smtClean="0"/>
              <a:t> A student who is a non-reader might listen to a story read aloud and then answer comprehension questions posed verbally by the teacher. That student can demonstrate reading comprehension without being able to identify letters or written words.</a:t>
            </a:r>
            <a:endParaRPr lang="en-US" baseline="0" dirty="0" smtClean="0"/>
          </a:p>
          <a:p>
            <a:pPr marL="0" lvl="2"/>
            <a:endParaRPr lang="en-US" baseline="0" dirty="0" smtClean="0"/>
          </a:p>
          <a:p>
            <a:pPr marL="0" lvl="2" defTabSz="924407" fontAlgn="base">
              <a:spcBef>
                <a:spcPct val="30000"/>
              </a:spcBef>
              <a:spcAft>
                <a:spcPct val="0"/>
              </a:spcAft>
              <a:defRPr/>
            </a:pPr>
            <a:r>
              <a:rPr lang="en-US" baseline="0" dirty="0" smtClean="0"/>
              <a:t>Since Mathematics is the science of numbers and their operations, should any task involving numbers be seen as a prerequisite to any and all math standards? </a:t>
            </a:r>
            <a:r>
              <a:rPr lang="en-US" i="1" baseline="0" dirty="0" smtClean="0"/>
              <a:t>Not necessarily. </a:t>
            </a:r>
            <a:endParaRPr lang="en-US" i="1" dirty="0" smtClean="0"/>
          </a:p>
          <a:p>
            <a:pPr marL="0" lvl="2" defTabSz="924407" fontAlgn="base">
              <a:spcBef>
                <a:spcPct val="30000"/>
              </a:spcBef>
              <a:spcAft>
                <a:spcPct val="0"/>
              </a:spcAft>
              <a:defRPr/>
            </a:pPr>
            <a:endParaRPr lang="en-US" dirty="0" smtClean="0"/>
          </a:p>
          <a:p>
            <a:pPr marL="0" lvl="2"/>
            <a:r>
              <a:rPr lang="en-US" baseline="0" dirty="0" smtClean="0"/>
              <a:t>In order to be considered a prerequisite to a standard, the skill being assessed must be essential to the specific intent of the standard - that is what separates one standard from another. </a:t>
            </a:r>
            <a:endParaRPr lang="en-US" dirty="0" smtClean="0"/>
          </a:p>
        </p:txBody>
      </p:sp>
    </p:spTree>
    <p:extLst>
      <p:ext uri="{BB962C8B-B14F-4D97-AF65-F5344CB8AC3E}">
        <p14:creationId xmlns:p14="http://schemas.microsoft.com/office/powerpoint/2010/main" val="29880342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4058569"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7" tIns="47099" rIns="94197" bIns="47099" anchor="b"/>
          <a:lstStyle>
            <a:lvl1pPr defTabSz="931863">
              <a:defRPr>
                <a:solidFill>
                  <a:schemeClr val="tx1"/>
                </a:solidFill>
                <a:latin typeface="Calibri" pitchFamily="34" charset="0"/>
              </a:defRPr>
            </a:lvl1pPr>
            <a:lvl2pPr marL="757238" indent="-292100" defTabSz="931863">
              <a:defRPr>
                <a:solidFill>
                  <a:schemeClr val="tx1"/>
                </a:solidFill>
                <a:latin typeface="Calibri" pitchFamily="34" charset="0"/>
              </a:defRPr>
            </a:lvl2pPr>
            <a:lvl3pPr marL="1165225" indent="-233363" defTabSz="931863">
              <a:defRPr>
                <a:solidFill>
                  <a:schemeClr val="tx1"/>
                </a:solidFill>
                <a:latin typeface="Calibri" pitchFamily="34" charset="0"/>
              </a:defRPr>
            </a:lvl3pPr>
            <a:lvl4pPr marL="1630363" indent="-233363" defTabSz="931863">
              <a:defRPr>
                <a:solidFill>
                  <a:schemeClr val="tx1"/>
                </a:solidFill>
                <a:latin typeface="Calibri" pitchFamily="34" charset="0"/>
              </a:defRPr>
            </a:lvl4pPr>
            <a:lvl5pPr marL="2097088" indent="-233363" defTabSz="931863">
              <a:defRPr>
                <a:solidFill>
                  <a:schemeClr val="tx1"/>
                </a:solidFill>
                <a:latin typeface="Calibri" pitchFamily="34" charset="0"/>
              </a:defRPr>
            </a:lvl5pPr>
            <a:lvl6pPr marL="2554288" indent="-233363" defTabSz="931863" fontAlgn="base">
              <a:spcBef>
                <a:spcPct val="0"/>
              </a:spcBef>
              <a:spcAft>
                <a:spcPct val="0"/>
              </a:spcAft>
              <a:defRPr>
                <a:solidFill>
                  <a:schemeClr val="tx1"/>
                </a:solidFill>
                <a:latin typeface="Calibri" pitchFamily="34" charset="0"/>
              </a:defRPr>
            </a:lvl6pPr>
            <a:lvl7pPr marL="3011488" indent="-233363" defTabSz="931863" fontAlgn="base">
              <a:spcBef>
                <a:spcPct val="0"/>
              </a:spcBef>
              <a:spcAft>
                <a:spcPct val="0"/>
              </a:spcAft>
              <a:defRPr>
                <a:solidFill>
                  <a:schemeClr val="tx1"/>
                </a:solidFill>
                <a:latin typeface="Calibri" pitchFamily="34" charset="0"/>
              </a:defRPr>
            </a:lvl7pPr>
            <a:lvl8pPr marL="3468688" indent="-233363" defTabSz="931863" fontAlgn="base">
              <a:spcBef>
                <a:spcPct val="0"/>
              </a:spcBef>
              <a:spcAft>
                <a:spcPct val="0"/>
              </a:spcAft>
              <a:defRPr>
                <a:solidFill>
                  <a:schemeClr val="tx1"/>
                </a:solidFill>
                <a:latin typeface="Calibri" pitchFamily="34" charset="0"/>
              </a:defRPr>
            </a:lvl8pPr>
            <a:lvl9pPr marL="3925888" indent="-233363" defTabSz="931863" fontAlgn="base">
              <a:spcBef>
                <a:spcPct val="0"/>
              </a:spcBef>
              <a:spcAft>
                <a:spcPct val="0"/>
              </a:spcAft>
              <a:defRPr>
                <a:solidFill>
                  <a:schemeClr val="tx1"/>
                </a:solidFill>
                <a:latin typeface="Calibri" pitchFamily="34" charset="0"/>
              </a:defRPr>
            </a:lvl9pPr>
          </a:lstStyle>
          <a:p>
            <a:pPr algn="r"/>
            <a:fld id="{C67ED2BF-E42A-4AA6-BCD4-89E8D6952351}" type="slidenum">
              <a:rPr lang="en-US" sz="1200">
                <a:latin typeface="Arial" charset="0"/>
              </a:rPr>
              <a:pPr algn="r"/>
              <a:t>93</a:t>
            </a:fld>
            <a:endParaRPr lang="en-US" sz="1200" dirty="0">
              <a:latin typeface="Arial"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97" tIns="47099" rIns="94197" bIns="47099" numCol="1" anchor="t" anchorCtr="0" compatLnSpc="1">
            <a:prstTxWarp prst="textNoShape">
              <a:avLst/>
            </a:prstTxWarp>
          </a:bodyPr>
          <a:lstStyle/>
          <a:p>
            <a:r>
              <a:rPr lang="en-US" dirty="0" smtClean="0"/>
              <a:t>If the skill is associated with that task but is not required to show the main concept, it is in itself not aligned when taught in isolation. The skill must be assessed in the context of the standard.</a:t>
            </a:r>
          </a:p>
          <a:p>
            <a:pPr marL="1001442" lvl="1" indent="-531214">
              <a:buFontTx/>
              <a:buAutoNum type="arabicPeriod"/>
            </a:pPr>
            <a:r>
              <a:rPr lang="en-US" dirty="0"/>
              <a:t>Should acquisition of the skill be part of the instruction that precedes the assessment?</a:t>
            </a:r>
          </a:p>
          <a:p>
            <a:pPr marL="1405869" lvl="2" indent="-423687">
              <a:buFont typeface="Arial" pitchFamily="34" charset="0"/>
              <a:buChar char="•"/>
            </a:pPr>
            <a:r>
              <a:rPr lang="en-US" dirty="0" smtClean="0">
                <a:solidFill>
                  <a:schemeClr val="tx1"/>
                </a:solidFill>
              </a:rPr>
              <a:t>If so, </a:t>
            </a:r>
            <a:r>
              <a:rPr lang="en-US" b="1" dirty="0" smtClean="0">
                <a:solidFill>
                  <a:schemeClr val="tx1"/>
                </a:solidFill>
              </a:rPr>
              <a:t>DO NOT </a:t>
            </a:r>
            <a:r>
              <a:rPr lang="en-US" dirty="0" smtClean="0">
                <a:solidFill>
                  <a:schemeClr val="tx1"/>
                </a:solidFill>
              </a:rPr>
              <a:t>submit the task as evidence for the assessment.</a:t>
            </a:r>
          </a:p>
          <a:p>
            <a:endParaRPr lang="en-US" dirty="0" smtClean="0"/>
          </a:p>
        </p:txBody>
      </p:sp>
    </p:spTree>
    <p:extLst>
      <p:ext uri="{BB962C8B-B14F-4D97-AF65-F5344CB8AC3E}">
        <p14:creationId xmlns:p14="http://schemas.microsoft.com/office/powerpoint/2010/main" val="27773058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94</a:t>
            </a:fld>
            <a:endParaRPr lang="en-US" dirty="0"/>
          </a:p>
        </p:txBody>
      </p:sp>
    </p:spTree>
    <p:extLst>
      <p:ext uri="{BB962C8B-B14F-4D97-AF65-F5344CB8AC3E}">
        <p14:creationId xmlns:p14="http://schemas.microsoft.com/office/powerpoint/2010/main" val="35154915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95</a:t>
            </a:fld>
            <a:endParaRPr lang="en-US" dirty="0"/>
          </a:p>
        </p:txBody>
      </p:sp>
    </p:spTree>
    <p:extLst>
      <p:ext uri="{BB962C8B-B14F-4D97-AF65-F5344CB8AC3E}">
        <p14:creationId xmlns:p14="http://schemas.microsoft.com/office/powerpoint/2010/main" val="39917467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96</a:t>
            </a:fld>
            <a:endParaRPr lang="en-US" dirty="0"/>
          </a:p>
        </p:txBody>
      </p:sp>
    </p:spTree>
    <p:extLst>
      <p:ext uri="{BB962C8B-B14F-4D97-AF65-F5344CB8AC3E}">
        <p14:creationId xmlns:p14="http://schemas.microsoft.com/office/powerpoint/2010/main" val="38792809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97</a:t>
            </a:fld>
            <a:endParaRPr lang="en-US" dirty="0"/>
          </a:p>
        </p:txBody>
      </p:sp>
    </p:spTree>
    <p:extLst>
      <p:ext uri="{BB962C8B-B14F-4D97-AF65-F5344CB8AC3E}">
        <p14:creationId xmlns:p14="http://schemas.microsoft.com/office/powerpoint/2010/main" val="27178390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98</a:t>
            </a:fld>
            <a:endParaRPr lang="en-US" dirty="0"/>
          </a:p>
        </p:txBody>
      </p:sp>
    </p:spTree>
    <p:extLst>
      <p:ext uri="{BB962C8B-B14F-4D97-AF65-F5344CB8AC3E}">
        <p14:creationId xmlns:p14="http://schemas.microsoft.com/office/powerpoint/2010/main" val="878320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41A933-8336-4CB5-BF3F-57A2F0F37D80}" type="slidenum">
              <a:rPr lang="en-US" smtClean="0"/>
              <a:pPr>
                <a:defRPr/>
              </a:pPr>
              <a:t>99</a:t>
            </a:fld>
            <a:endParaRPr lang="en-US" dirty="0"/>
          </a:p>
        </p:txBody>
      </p:sp>
    </p:spTree>
    <p:extLst>
      <p:ext uri="{BB962C8B-B14F-4D97-AF65-F5344CB8AC3E}">
        <p14:creationId xmlns:p14="http://schemas.microsoft.com/office/powerpoint/2010/main" val="4281037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pic>
        <p:nvPicPr>
          <p:cNvPr id="17" name="Picture 16"/>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4E1784F-24CF-40F5-8E66-5A671CE0558F}"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4"/>
              </a:rPr>
              <a:t>gadoe.org</a:t>
            </a:r>
            <a:endParaRPr lang="en-US" sz="1200" b="1" dirty="0">
              <a:solidFill>
                <a:schemeClr val="bg1"/>
              </a:solidFill>
            </a:endParaRPr>
          </a:p>
        </p:txBody>
      </p:sp>
      <p:sp>
        <p:nvSpPr>
          <p:cNvPr id="16" name="Rectangle 15"/>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370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7" name="Rectangle 6"/>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6A82E43-F334-4B83-9151-C0C24AE8A2BC}" type="datetime1">
              <a:rPr lang="en-US" smtClean="0"/>
              <a:t>8/24/2016</a:t>
            </a:fld>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1" name="Rectangle 10"/>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22796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6" name="Rectangle 5"/>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F0D42744-81F0-410B-A1C2-96529C47C04D}" type="datetime1">
              <a:rPr lang="en-US" smtClean="0"/>
              <a:t>8/24/2016</a:t>
            </a:fld>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0" name="Rectangle 9"/>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3"/>
              </a:rPr>
              <a:t>gadoe.org</a:t>
            </a:r>
            <a:endParaRPr lang="en-US" sz="1200" b="1" dirty="0">
              <a:solidFill>
                <a:schemeClr val="bg1"/>
              </a:solidFill>
            </a:endParaRPr>
          </a:p>
        </p:txBody>
      </p:sp>
      <p:sp>
        <p:nvSpPr>
          <p:cNvPr id="14" name="Rectangle 13"/>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4"/>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791068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6" name="Rectangle 5"/>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F0D42744-81F0-410B-A1C2-96529C47C04D}" type="datetime1">
              <a:rPr lang="en-US" smtClean="0"/>
              <a:t>8/24/2016</a:t>
            </a:fld>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0" name="Rectangle 9"/>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3"/>
              </a:rPr>
              <a:t>gadoe.org</a:t>
            </a:r>
            <a:endParaRPr lang="en-US" sz="1200" b="1" dirty="0">
              <a:solidFill>
                <a:schemeClr val="bg1"/>
              </a:solidFill>
            </a:endParaRPr>
          </a:p>
        </p:txBody>
      </p:sp>
      <p:sp>
        <p:nvSpPr>
          <p:cNvPr id="14" name="Rectangle 13"/>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4"/>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248781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1664163"/>
            <a:ext cx="4629150" cy="41968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5BC54F9-6F4B-41F9-912C-6E88152A8FF5}" type="datetime1">
              <a:rPr lang="en-US" smtClean="0"/>
              <a:t>8/24/2016</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776714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801091"/>
            <a:ext cx="4629150" cy="405996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83A17E0-28EC-493A-A2BA-E1070EBF6E76}" type="datetime1">
              <a:rPr lang="en-US" smtClean="0"/>
              <a:t>8/24/2016</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42673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0FD5ACBA-BC96-4E48-BAD5-E7E116EC4687}"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5" name="Date Placeholder 3"/>
          <p:cNvSpPr txBox="1">
            <a:spLocks/>
          </p:cNvSpPr>
          <p:nvPr userDrawn="1"/>
        </p:nvSpPr>
        <p:spPr>
          <a:xfrm>
            <a:off x="7055141" y="1019660"/>
            <a:ext cx="2078037"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06360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98194362-26A2-411B-A63E-F202E3AFF173}"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5126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79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506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541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DAE6870-AD18-448A-9B2A-0EFE6DC7B06B}"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userDrawn="1"/>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112040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8732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918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7833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26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472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1873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4097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4508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79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139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DAE6870-AD18-448A-9B2A-0EFE6DC7B06B}"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967955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3254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164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9408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118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4198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34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9768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3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8082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54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35B3B41-2E1F-40FB-8308-AA0E18F0B9DC}"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4231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584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6400"/>
              </a:solidFill>
            </a:endParaRPr>
          </a:p>
        </p:txBody>
      </p:sp>
      <p:pic>
        <p:nvPicPr>
          <p:cNvPr id="17" name="Picture 16"/>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35B3B41-2E1F-40FB-8308-AA0E18F0B9DC}" type="datetime1">
              <a:rPr lang="en-US" smtClean="0"/>
              <a:t>8/24/2016</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4"/>
              </a:rPr>
              <a:t>gadoe.org</a:t>
            </a:r>
            <a:endParaRPr lang="en-US" sz="1200" b="1" dirty="0">
              <a:solidFill>
                <a:schemeClr val="bg1"/>
              </a:solidFill>
            </a:endParaRPr>
          </a:p>
        </p:txBody>
      </p:sp>
      <p:sp>
        <p:nvSpPr>
          <p:cNvPr id="16" name="Rectangle 15"/>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229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3CB0378-FFD4-4CBB-858D-32EE1C82268A}" type="datetime1">
              <a:rPr lang="en-US" smtClean="0"/>
              <a:t>8/24/2016</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52682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3CB0378-FFD4-4CBB-858D-32EE1C82268A}" type="datetime1">
              <a:rPr lang="en-US" smtClean="0"/>
              <a:t>8/24/2016</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93199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365126"/>
            <a:ext cx="629077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6DE48FE1-C959-4842-929B-B952E86448B4}" type="datetime1">
              <a:rPr lang="en-US" smtClean="0"/>
              <a:t>8/24/2016</a:t>
            </a:fld>
            <a:endParaRPr lang="en-US" dirty="0"/>
          </a:p>
        </p:txBody>
      </p:sp>
      <p:sp>
        <p:nvSpPr>
          <p:cNvPr id="13"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5" name="Rectangle 14"/>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20"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2140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7" name="Rectangle 6"/>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6A82E43-F334-4B83-9151-C0C24AE8A2BC}" type="datetime1">
              <a:rPr lang="en-US" smtClean="0"/>
              <a:t>8/24/2016</a:t>
            </a:fld>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1" name="Rectangle 10"/>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889185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hyperlink" Target="https://www.gadoe.org/"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42"/>
          <a:stretch>
            <a:fillRect/>
          </a:stretch>
        </p:blipFill>
        <p:spPr>
          <a:xfrm>
            <a:off x="119105" y="1434648"/>
            <a:ext cx="8856454" cy="4537566"/>
          </a:xfrm>
          <a:prstGeom prst="rect">
            <a:avLst/>
          </a:prstGeom>
        </p:spPr>
      </p:pic>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3983" y="334016"/>
            <a:ext cx="631663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BF81D28A-6477-4EA0-9A4C-03300D2262AB}" type="datetime1">
              <a:rPr lang="en-US" smtClean="0"/>
              <a:t>8/24/2016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9" name="Rectangle 8"/>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4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3" name="Date Placeholder 3"/>
          <p:cNvSpPr txBox="1">
            <a:spLocks/>
          </p:cNvSpPr>
          <p:nvPr/>
        </p:nvSpPr>
        <p:spPr>
          <a:xfrm>
            <a:off x="7172587" y="1019660"/>
            <a:ext cx="19605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14998181"/>
      </p:ext>
    </p:extLst>
  </p:cSld>
  <p:clrMap bg1="lt1" tx1="dk1" bg2="lt2" tx2="dk2" accent1="accent1" accent2="accent2" accent3="accent3" accent4="accent4" accent5="accent5" accent6="accent6" hlink="hlink" folHlink="folHlink"/>
  <p:sldLayoutIdLst>
    <p:sldLayoutId id="2147483696" r:id="rId1"/>
    <p:sldLayoutId id="2147483662" r:id="rId2"/>
    <p:sldLayoutId id="2147483697" r:id="rId3"/>
    <p:sldLayoutId id="2147483663" r:id="rId4"/>
    <p:sldLayoutId id="2147483699" r:id="rId5"/>
    <p:sldLayoutId id="2147483664" r:id="rId6"/>
    <p:sldLayoutId id="2147483701" r:id="rId7"/>
    <p:sldLayoutId id="2147483665" r:id="rId8"/>
    <p:sldLayoutId id="2147483666" r:id="rId9"/>
    <p:sldLayoutId id="2147483698" r:id="rId10"/>
    <p:sldLayoutId id="2147483667" r:id="rId11"/>
    <p:sldLayoutId id="2147483700"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Lst>
  <p:hf hdr="0" ftr="0"/>
  <p:txStyles>
    <p:title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Presentations.aspx"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gadoe.org/Curriculum-Instruction-and-Assessment/Assessment/Pages/GAA-Resources.aspx"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aspx"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https://www.georgiastandards.org/Standards/Pages/BrowseStandards/ScienceStandards.aspx"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Resources.asp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mailto:sharshaw@doe.k12.ga.us"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hyperlink" Target="mailto:kharshaw@doe.k12.ga.us"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gadoe.org/surveys/AsAc-H8PBVZM"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ctrTitle"/>
          </p:nvPr>
        </p:nvSpPr>
        <p:spPr/>
        <p:txBody>
          <a:bodyPr/>
          <a:lstStyle/>
          <a:p>
            <a:r>
              <a:rPr lang="en-US" dirty="0" smtClean="0"/>
              <a:t>Georgia Alternate Assessment</a:t>
            </a:r>
          </a:p>
        </p:txBody>
      </p:sp>
      <p:sp>
        <p:nvSpPr>
          <p:cNvPr id="7" name="Subtitle 6"/>
          <p:cNvSpPr>
            <a:spLocks noGrp="1"/>
          </p:cNvSpPr>
          <p:nvPr>
            <p:ph type="subTitle" idx="1"/>
          </p:nvPr>
        </p:nvSpPr>
        <p:spPr>
          <a:xfrm>
            <a:off x="1153391" y="3695557"/>
            <a:ext cx="6858000" cy="1967488"/>
          </a:xfrm>
        </p:spPr>
        <p:txBody>
          <a:bodyPr>
            <a:noAutofit/>
          </a:bodyPr>
          <a:lstStyle/>
          <a:p>
            <a:r>
              <a:rPr lang="en-US" sz="3200" dirty="0" smtClean="0"/>
              <a:t>Aligning Assessment Tasks </a:t>
            </a:r>
          </a:p>
          <a:p>
            <a:r>
              <a:rPr lang="en-US" sz="3200" dirty="0" smtClean="0"/>
              <a:t>for the GAA 2016-2017</a:t>
            </a:r>
            <a:br>
              <a:rPr lang="en-US" sz="3200" dirty="0" smtClean="0"/>
            </a:br>
            <a:r>
              <a:rPr lang="en-US" sz="1600" dirty="0" smtClean="0"/>
              <a:t/>
            </a:r>
            <a:br>
              <a:rPr lang="en-US" sz="1600" dirty="0" smtClean="0"/>
            </a:br>
            <a:r>
              <a:rPr lang="en-US" sz="3200" dirty="0" smtClean="0"/>
              <a:t>Session 4</a:t>
            </a:r>
            <a:endParaRPr lang="en-US" sz="32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1</a:t>
            </a:fld>
            <a:endParaRPr lang="en-US" dirty="0"/>
          </a:p>
        </p:txBody>
      </p:sp>
    </p:spTree>
    <p:extLst>
      <p:ext uri="{BB962C8B-B14F-4D97-AF65-F5344CB8AC3E}">
        <p14:creationId xmlns:p14="http://schemas.microsoft.com/office/powerpoint/2010/main" val="1658403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to State-Mandated Content Standards</a:t>
            </a:r>
            <a:endParaRPr lang="en-US" dirty="0"/>
          </a:p>
        </p:txBody>
      </p:sp>
      <p:sp>
        <p:nvSpPr>
          <p:cNvPr id="3" name="Content Placeholder 2"/>
          <p:cNvSpPr>
            <a:spLocks noGrp="1"/>
          </p:cNvSpPr>
          <p:nvPr>
            <p:ph idx="1"/>
          </p:nvPr>
        </p:nvSpPr>
        <p:spPr>
          <a:xfrm>
            <a:off x="639283" y="1953216"/>
            <a:ext cx="7886700" cy="4351338"/>
          </a:xfrm>
        </p:spPr>
        <p:txBody>
          <a:bodyPr/>
          <a:lstStyle/>
          <a:p>
            <a:r>
              <a:rPr lang="en-US" dirty="0" smtClean="0"/>
              <a:t>The content standards are the goals for instruction, learning, and assessment.</a:t>
            </a:r>
          </a:p>
          <a:p>
            <a:r>
              <a:rPr lang="en-US" dirty="0" smtClean="0"/>
              <a:t>ELA and Math curricula have standards and indicators while Science and Social Studies curricula have standards and elements. Elements and indicators are the specific concepts and skills within the content standards.</a:t>
            </a:r>
          </a:p>
        </p:txBody>
      </p:sp>
      <p:sp>
        <p:nvSpPr>
          <p:cNvPr id="5" name="Slide Number Placeholder 4"/>
          <p:cNvSpPr>
            <a:spLocks noGrp="1"/>
          </p:cNvSpPr>
          <p:nvPr>
            <p:ph type="sldNum" sz="quarter" idx="4"/>
          </p:nvPr>
        </p:nvSpPr>
        <p:spPr/>
        <p:txBody>
          <a:bodyPr/>
          <a:lstStyle/>
          <a:p>
            <a:fld id="{B63E4CEF-BB1E-48C7-AE93-F39F6AA99AD7}" type="slidenum">
              <a:rPr lang="en-US" smtClean="0"/>
              <a:pPr/>
              <a:t>10</a:t>
            </a:fld>
            <a:endParaRPr lang="en-US" dirty="0"/>
          </a:p>
        </p:txBody>
      </p:sp>
    </p:spTree>
    <p:extLst>
      <p:ext uri="{BB962C8B-B14F-4D97-AF65-F5344CB8AC3E}">
        <p14:creationId xmlns:p14="http://schemas.microsoft.com/office/powerpoint/2010/main" val="665298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br>
              <a:rPr lang="en-US" dirty="0" smtClean="0"/>
            </a:br>
            <a:r>
              <a:rPr lang="en-US" dirty="0" smtClean="0"/>
              <a:t>Identifying the Skills</a:t>
            </a:r>
            <a:endParaRPr lang="en-US" dirty="0"/>
          </a:p>
        </p:txBody>
      </p:sp>
      <p:sp>
        <p:nvSpPr>
          <p:cNvPr id="3" name="Content Placeholder 2"/>
          <p:cNvSpPr>
            <a:spLocks noGrp="1"/>
          </p:cNvSpPr>
          <p:nvPr>
            <p:ph idx="1"/>
          </p:nvPr>
        </p:nvSpPr>
        <p:spPr>
          <a:xfrm>
            <a:off x="628650" y="1825625"/>
            <a:ext cx="7886700" cy="3961858"/>
          </a:xfrm>
          <a:ln>
            <a:solidFill>
              <a:schemeClr val="tx1"/>
            </a:solidFill>
          </a:ln>
        </p:spPr>
        <p:txBody>
          <a:bodyPr>
            <a:normAutofit/>
          </a:bodyPr>
          <a:lstStyle/>
          <a:p>
            <a:pPr marL="0" indent="0">
              <a:buNone/>
            </a:pPr>
            <a:r>
              <a:rPr lang="en-US" sz="2400" dirty="0" smtClean="0"/>
              <a:t>GAA students do not need to </a:t>
            </a:r>
            <a:r>
              <a:rPr lang="en-US" sz="2400" dirty="0"/>
              <a:t>perform assessment tasks which encompass all aspects of the element/indicator (or the standard, if there in no element or indicator). </a:t>
            </a:r>
            <a:endParaRPr lang="en-US" sz="2400" dirty="0" smtClean="0"/>
          </a:p>
          <a:p>
            <a:pPr marL="0" indent="0">
              <a:buNone/>
            </a:pPr>
            <a:r>
              <a:rPr lang="en-US" sz="2400" dirty="0" smtClean="0"/>
              <a:t>It </a:t>
            </a:r>
            <a:r>
              <a:rPr lang="en-US" sz="2400" dirty="0"/>
              <a:t>is often more appropriate for a GAA student to focus on just one part of the element/indicator (or standard) in the four assessment tasks, demonstrating a baseline skill in the Collection Period 1 tasks and Achievement/Progress in the </a:t>
            </a:r>
            <a:r>
              <a:rPr lang="en-US" sz="2400" u="sng" dirty="0"/>
              <a:t>same</a:t>
            </a:r>
            <a:r>
              <a:rPr lang="en-US" sz="2400" dirty="0"/>
              <a:t> skill in the Collection Period 2 tasks</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11</a:t>
            </a:fld>
            <a:endParaRPr lang="en-US" dirty="0"/>
          </a:p>
        </p:txBody>
      </p:sp>
    </p:spTree>
    <p:extLst>
      <p:ext uri="{BB962C8B-B14F-4D97-AF65-F5344CB8AC3E}">
        <p14:creationId xmlns:p14="http://schemas.microsoft.com/office/powerpoint/2010/main" val="3557763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br>
              <a:rPr lang="en-US" dirty="0" smtClean="0"/>
            </a:br>
            <a:r>
              <a:rPr lang="en-US" dirty="0" smtClean="0"/>
              <a:t>Identifying the Skills</a:t>
            </a:r>
            <a:endParaRPr lang="en-US" dirty="0"/>
          </a:p>
        </p:txBody>
      </p:sp>
      <p:sp>
        <p:nvSpPr>
          <p:cNvPr id="3" name="Content Placeholder 2"/>
          <p:cNvSpPr>
            <a:spLocks noGrp="1"/>
          </p:cNvSpPr>
          <p:nvPr>
            <p:ph idx="1"/>
          </p:nvPr>
        </p:nvSpPr>
        <p:spPr/>
        <p:txBody>
          <a:bodyPr/>
          <a:lstStyle/>
          <a:p>
            <a:r>
              <a:rPr lang="en-US" dirty="0" smtClean="0"/>
              <a:t>When the standard </a:t>
            </a:r>
            <a:r>
              <a:rPr lang="en-US" b="1" dirty="0" smtClean="0"/>
              <a:t>IS</a:t>
            </a:r>
            <a:r>
              <a:rPr lang="en-US" dirty="0" smtClean="0"/>
              <a:t> broken down into elements and indicators:</a:t>
            </a:r>
          </a:p>
          <a:p>
            <a:pPr lvl="1"/>
            <a:r>
              <a:rPr lang="en-US" dirty="0" smtClean="0"/>
              <a:t>Achievement of the concepts and skills inherent in the element or indicator leads to the achievement of the overall standard.</a:t>
            </a:r>
          </a:p>
          <a:p>
            <a:pPr marL="457200" lvl="1" indent="0">
              <a:buNone/>
            </a:pPr>
            <a:endParaRPr lang="en-US" dirty="0" smtClean="0"/>
          </a:p>
          <a:p>
            <a:pPr lvl="1"/>
            <a:r>
              <a:rPr lang="en-US" dirty="0" smtClean="0"/>
              <a:t>Although assessment tasks must align to the distinct aspects of the element or indicator, they must do so under the umbrella of the standard. </a:t>
            </a:r>
          </a:p>
        </p:txBody>
      </p:sp>
      <p:sp>
        <p:nvSpPr>
          <p:cNvPr id="4" name="Slide Number Placeholder 3"/>
          <p:cNvSpPr>
            <a:spLocks noGrp="1"/>
          </p:cNvSpPr>
          <p:nvPr>
            <p:ph type="sldNum" sz="quarter" idx="4"/>
          </p:nvPr>
        </p:nvSpPr>
        <p:spPr/>
        <p:txBody>
          <a:bodyPr/>
          <a:lstStyle/>
          <a:p>
            <a:fld id="{B63E4CEF-BB1E-48C7-AE93-F39F6AA99AD7}" type="slidenum">
              <a:rPr lang="en-US" smtClean="0"/>
              <a:pPr/>
              <a:t>12</a:t>
            </a:fld>
            <a:endParaRPr lang="en-US" dirty="0"/>
          </a:p>
        </p:txBody>
      </p:sp>
    </p:spTree>
    <p:extLst>
      <p:ext uri="{BB962C8B-B14F-4D97-AF65-F5344CB8AC3E}">
        <p14:creationId xmlns:p14="http://schemas.microsoft.com/office/powerpoint/2010/main" val="631951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br>
              <a:rPr lang="en-US" dirty="0" smtClean="0"/>
            </a:br>
            <a:r>
              <a:rPr lang="en-US" dirty="0" smtClean="0"/>
              <a:t>Identifying the Skills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Some of the state standards are broad and encompass more skills within a standard.</a:t>
            </a:r>
          </a:p>
          <a:p>
            <a:pPr lvl="1"/>
            <a:r>
              <a:rPr lang="en-US" dirty="0" smtClean="0"/>
              <a:t>There can be more than one “Big Idea” and a number of standards-based skills within the same standard.</a:t>
            </a:r>
          </a:p>
          <a:p>
            <a:r>
              <a:rPr lang="en-US" dirty="0" smtClean="0"/>
              <a:t>It is appropriate for teachers to choose one skill around which to design the assessment tasks. This may be more appropriate for many GAA students.</a:t>
            </a:r>
          </a:p>
          <a:p>
            <a:r>
              <a:rPr lang="en-US" dirty="0"/>
              <a:t>A</a:t>
            </a:r>
            <a:r>
              <a:rPr lang="en-US" dirty="0" smtClean="0"/>
              <a:t>ll four of the assessment tasks in an entry must demonstrate a connection to the same standards-based skill.</a:t>
            </a:r>
          </a:p>
          <a:p>
            <a:pPr lvl="1"/>
            <a:r>
              <a:rPr lang="en-US" dirty="0" smtClean="0"/>
              <a:t>The same skill(s) must be demonstrated across both collection periods.</a:t>
            </a:r>
          </a:p>
          <a:p>
            <a:pPr lvl="1"/>
            <a:r>
              <a:rPr lang="en-US" dirty="0" smtClean="0"/>
              <a:t>Additional skills can be added in the second collection period.</a:t>
            </a:r>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13</a:t>
            </a:fld>
            <a:endParaRPr lang="en-US" dirty="0"/>
          </a:p>
        </p:txBody>
      </p:sp>
    </p:spTree>
    <p:extLst>
      <p:ext uri="{BB962C8B-B14F-4D97-AF65-F5344CB8AC3E}">
        <p14:creationId xmlns:p14="http://schemas.microsoft.com/office/powerpoint/2010/main" val="4060340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3" y="164683"/>
            <a:ext cx="5898417" cy="1714918"/>
          </a:xfrm>
        </p:spPr>
        <p:txBody>
          <a:bodyPr>
            <a:normAutofit fontScale="90000"/>
          </a:bodyPr>
          <a:lstStyle/>
          <a:p>
            <a:r>
              <a:rPr lang="en-US" dirty="0" smtClean="0"/>
              <a:t>Alignment</a:t>
            </a:r>
            <a:br>
              <a:rPr lang="en-US" dirty="0" smtClean="0"/>
            </a:br>
            <a:r>
              <a:rPr lang="en-US" dirty="0" smtClean="0"/>
              <a:t>Identifying the Skills</a:t>
            </a:r>
            <a:br>
              <a:rPr lang="en-US" dirty="0" smtClean="0"/>
            </a:br>
            <a:r>
              <a:rPr lang="en-US" dirty="0" smtClean="0"/>
              <a:t>ELA example – Grade 4</a:t>
            </a:r>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39264621"/>
              </p:ext>
            </p:extLst>
          </p:nvPr>
        </p:nvGraphicFramePr>
        <p:xfrm>
          <a:off x="146783" y="1930400"/>
          <a:ext cx="8794017" cy="781016"/>
        </p:xfrm>
        <a:graphic>
          <a:graphicData uri="http://schemas.openxmlformats.org/drawingml/2006/table">
            <a:tbl>
              <a:tblPr/>
              <a:tblGrid>
                <a:gridCol w="2171976"/>
                <a:gridCol w="6622041"/>
              </a:tblGrid>
              <a:tr h="781016">
                <a:tc>
                  <a:txBody>
                    <a:bodyPr/>
                    <a:lstStyle/>
                    <a:p>
                      <a:pPr algn="ctr" fontAlgn="ctr"/>
                      <a:r>
                        <a:rPr lang="en-US" sz="1800" b="0" i="0" u="none" strike="noStrike" dirty="0" smtClean="0">
                          <a:solidFill>
                            <a:srgbClr val="000000"/>
                          </a:solidFill>
                          <a:effectLst/>
                          <a:latin typeface="+mn-lt"/>
                        </a:rPr>
                        <a:t>ELAGSE4.L.4</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marR="0" indent="0" algn="l" defTabSz="914400" rtl="0" eaLnBrk="1" fontAlgn="ctr" latinLnBrk="0" hangingPunct="1">
                        <a:lnSpc>
                          <a:spcPct val="100000"/>
                        </a:lnSpc>
                        <a:spcBef>
                          <a:spcPts val="0"/>
                        </a:spcBef>
                        <a:spcAft>
                          <a:spcPts val="0"/>
                        </a:spcAft>
                        <a:buClrTx/>
                        <a:buSzTx/>
                        <a:buFontTx/>
                        <a:buNone/>
                        <a:tabLst/>
                        <a:defRPr/>
                      </a:pPr>
                      <a:r>
                        <a:rPr lang="en-US" sz="1800" dirty="0" smtClean="0"/>
                        <a:t>Demonstrate understanding of figurative language, word relationships, and nuances in word meanings.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4031913"/>
              </p:ext>
            </p:extLst>
          </p:nvPr>
        </p:nvGraphicFramePr>
        <p:xfrm>
          <a:off x="146783" y="2782303"/>
          <a:ext cx="8794017" cy="910844"/>
        </p:xfrm>
        <a:graphic>
          <a:graphicData uri="http://schemas.openxmlformats.org/drawingml/2006/table">
            <a:tbl>
              <a:tblPr/>
              <a:tblGrid>
                <a:gridCol w="2171976"/>
                <a:gridCol w="6622041"/>
              </a:tblGrid>
              <a:tr h="910844">
                <a:tc>
                  <a:txBody>
                    <a:bodyPr/>
                    <a:lstStyle/>
                    <a:p>
                      <a:pPr algn="ctr" fontAlgn="ctr"/>
                      <a:r>
                        <a:rPr lang="en-US" sz="1800" b="0" i="0" u="none" strike="noStrike" dirty="0" smtClean="0">
                          <a:solidFill>
                            <a:srgbClr val="000000"/>
                          </a:solidFill>
                          <a:effectLst/>
                          <a:latin typeface="+mn-lt"/>
                        </a:rPr>
                        <a:t>c.</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marR="0" indent="0" algn="l" defTabSz="914400" rtl="0" eaLnBrk="1" fontAlgn="ctr" latinLnBrk="0" hangingPunct="1">
                        <a:lnSpc>
                          <a:spcPct val="100000"/>
                        </a:lnSpc>
                        <a:spcBef>
                          <a:spcPts val="0"/>
                        </a:spcBef>
                        <a:spcAft>
                          <a:spcPts val="0"/>
                        </a:spcAft>
                        <a:buClrTx/>
                        <a:buSzTx/>
                        <a:buFontTx/>
                        <a:buNone/>
                        <a:tabLst/>
                        <a:defRPr/>
                      </a:pPr>
                      <a:r>
                        <a:rPr lang="en-US" sz="1800" dirty="0" smtClean="0"/>
                        <a:t>Demonstrate understanding of words by relating them to their opposites (antonyms) and to words with similar but not identical meanings (synonyms).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Rectangle 6"/>
          <p:cNvSpPr/>
          <p:nvPr/>
        </p:nvSpPr>
        <p:spPr>
          <a:xfrm>
            <a:off x="146783" y="3794027"/>
            <a:ext cx="8794017" cy="2308324"/>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dirty="0" smtClean="0"/>
              <a:t>All four assessment tasks must align to the indicator.</a:t>
            </a:r>
          </a:p>
          <a:p>
            <a:pPr marL="285750" indent="-285750">
              <a:buFont typeface="Arial" panose="020B0604020202020204" pitchFamily="34" charset="0"/>
              <a:buChar char="•"/>
            </a:pPr>
            <a:r>
              <a:rPr lang="en-US" dirty="0" smtClean="0"/>
              <a:t>If a teacher chooses to assess a student on just a part of the indicator, then all of the assessment tasks must align to the </a:t>
            </a:r>
            <a:r>
              <a:rPr lang="en-US" u="sng" dirty="0" smtClean="0"/>
              <a:t>same</a:t>
            </a:r>
            <a:r>
              <a:rPr lang="en-US" dirty="0" smtClean="0"/>
              <a:t> part of the indicator.</a:t>
            </a:r>
          </a:p>
          <a:p>
            <a:pPr marL="285750" indent="-285750">
              <a:buFont typeface="Arial" panose="020B0604020202020204" pitchFamily="34" charset="0"/>
              <a:buChar char="•"/>
            </a:pPr>
            <a:r>
              <a:rPr lang="en-US" dirty="0" smtClean="0"/>
              <a:t>If a teacher chooses to assess a student’s understanding of, for example, synonyms in Collection Period 1, then the student’s work in Collection Period 2 must include synonyms too.</a:t>
            </a:r>
          </a:p>
          <a:p>
            <a:pPr marL="285750" indent="-285750">
              <a:buFont typeface="Arial" panose="020B0604020202020204" pitchFamily="34" charset="0"/>
              <a:buChar char="•"/>
            </a:pPr>
            <a:r>
              <a:rPr lang="en-US" dirty="0" smtClean="0"/>
              <a:t>It is acceptable to assess a student on one part of the element (e.g., synonyms) in all four tasks AND to add another part (e.g., antonyms) in Collection Period 2 tasks.</a:t>
            </a:r>
            <a:endParaRPr lang="en-US" dirty="0"/>
          </a:p>
        </p:txBody>
      </p:sp>
    </p:spTree>
    <p:extLst>
      <p:ext uri="{BB962C8B-B14F-4D97-AF65-F5344CB8AC3E}">
        <p14:creationId xmlns:p14="http://schemas.microsoft.com/office/powerpoint/2010/main" val="2424344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620" y="1537855"/>
            <a:ext cx="8645236" cy="2338821"/>
          </a:xfrm>
        </p:spPr>
        <p:txBody>
          <a:bodyPr>
            <a:normAutofit/>
          </a:bodyPr>
          <a:lstStyle/>
          <a:p>
            <a:pPr algn="ctr"/>
            <a:r>
              <a:rPr lang="en-US" dirty="0"/>
              <a:t>Unpacking the </a:t>
            </a:r>
            <a:r>
              <a:rPr lang="en-US" dirty="0" smtClean="0"/>
              <a:t>Standards</a:t>
            </a:r>
            <a:endParaRPr lang="en-US" sz="5300" dirty="0"/>
          </a:p>
        </p:txBody>
      </p:sp>
      <p:sp>
        <p:nvSpPr>
          <p:cNvPr id="6" name="Text Placeholder 5"/>
          <p:cNvSpPr>
            <a:spLocks noGrp="1"/>
          </p:cNvSpPr>
          <p:nvPr>
            <p:ph type="body" idx="1"/>
          </p:nvPr>
        </p:nvSpPr>
        <p:spPr>
          <a:xfrm>
            <a:off x="623888" y="4163437"/>
            <a:ext cx="7886700" cy="1500187"/>
          </a:xfrm>
        </p:spPr>
        <p:txBody>
          <a:bodyPr/>
          <a:lstStyle/>
          <a:p>
            <a:pPr algn="ctr"/>
            <a:r>
              <a:rPr lang="en-US" dirty="0"/>
              <a:t>Essential Skills</a:t>
            </a:r>
            <a:br>
              <a:rPr lang="en-US" dirty="0"/>
            </a:br>
            <a:r>
              <a:rPr lang="en-US" dirty="0"/>
              <a:t>Task Design</a:t>
            </a:r>
            <a:br>
              <a:rPr lang="en-US" dirty="0"/>
            </a:br>
            <a:r>
              <a:rPr lang="en-US" dirty="0"/>
              <a:t>Writing the Task Description</a:t>
            </a:r>
          </a:p>
        </p:txBody>
      </p:sp>
      <p:sp>
        <p:nvSpPr>
          <p:cNvPr id="4" name="Slide Number Placeholder 3"/>
          <p:cNvSpPr>
            <a:spLocks noGrp="1"/>
          </p:cNvSpPr>
          <p:nvPr>
            <p:ph type="sldNum" sz="quarter" idx="4"/>
          </p:nvPr>
        </p:nvSpPr>
        <p:spPr/>
        <p:txBody>
          <a:bodyPr/>
          <a:lstStyle/>
          <a:p>
            <a:fld id="{0608B555-15A9-4931-9609-C21B9C223B05}" type="slidenum">
              <a:rPr lang="en-US" smtClean="0"/>
              <a:pPr/>
              <a:t>15</a:t>
            </a:fld>
            <a:endParaRPr lang="en-US" dirty="0"/>
          </a:p>
        </p:txBody>
      </p:sp>
    </p:spTree>
    <p:extLst>
      <p:ext uri="{BB962C8B-B14F-4D97-AF65-F5344CB8AC3E}">
        <p14:creationId xmlns:p14="http://schemas.microsoft.com/office/powerpoint/2010/main" val="1700189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Unpacking the Standards</a:t>
            </a:r>
            <a:endParaRPr lang="en-US" dirty="0"/>
          </a:p>
        </p:txBody>
      </p:sp>
      <p:sp>
        <p:nvSpPr>
          <p:cNvPr id="3" name="Content Placeholder 2"/>
          <p:cNvSpPr>
            <a:spLocks noGrp="1"/>
          </p:cNvSpPr>
          <p:nvPr>
            <p:ph idx="1"/>
          </p:nvPr>
        </p:nvSpPr>
        <p:spPr/>
        <p:txBody>
          <a:bodyPr/>
          <a:lstStyle/>
          <a:p>
            <a:r>
              <a:rPr lang="en-US" dirty="0" smtClean="0"/>
              <a:t>To understand the intent of the standards, look first at the nouns.</a:t>
            </a:r>
          </a:p>
          <a:p>
            <a:r>
              <a:rPr lang="en-US" dirty="0" smtClean="0"/>
              <a:t>Highlight key words and phrases. </a:t>
            </a:r>
          </a:p>
          <a:p>
            <a:pPr lvl="1"/>
            <a:r>
              <a:rPr lang="en-US" dirty="0" smtClean="0"/>
              <a:t>Look at the noun:  what is the student to know?</a:t>
            </a:r>
          </a:p>
          <a:p>
            <a:pPr lvl="1"/>
            <a:r>
              <a:rPr lang="en-US" dirty="0" smtClean="0"/>
              <a:t>Look at the verb:  what is the student to do?</a:t>
            </a:r>
          </a:p>
          <a:p>
            <a:r>
              <a:rPr lang="en-US" dirty="0" smtClean="0"/>
              <a:t>Understanding the intent of the standard is necessary to choosing a standards-based skill for assessment.</a:t>
            </a:r>
          </a:p>
          <a:p>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16</a:t>
            </a:fld>
            <a:endParaRPr lang="en-US" dirty="0"/>
          </a:p>
        </p:txBody>
      </p:sp>
    </p:spTree>
    <p:extLst>
      <p:ext uri="{BB962C8B-B14F-4D97-AF65-F5344CB8AC3E}">
        <p14:creationId xmlns:p14="http://schemas.microsoft.com/office/powerpoint/2010/main" val="1681045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Unpacking the Standards</a:t>
            </a:r>
            <a:endParaRPr lang="en-US" dirty="0"/>
          </a:p>
        </p:txBody>
      </p:sp>
      <p:sp>
        <p:nvSpPr>
          <p:cNvPr id="3" name="Content Placeholder 2"/>
          <p:cNvSpPr>
            <a:spLocks noGrp="1"/>
          </p:cNvSpPr>
          <p:nvPr>
            <p:ph idx="1"/>
          </p:nvPr>
        </p:nvSpPr>
        <p:spPr/>
        <p:txBody>
          <a:bodyPr/>
          <a:lstStyle/>
          <a:p>
            <a:r>
              <a:rPr lang="en-US" dirty="0" smtClean="0"/>
              <a:t>Unpack the standard</a:t>
            </a:r>
          </a:p>
          <a:p>
            <a:pPr lvl="1"/>
            <a:r>
              <a:rPr lang="en-US" dirty="0" smtClean="0"/>
              <a:t>Is there an element or indicator?</a:t>
            </a:r>
          </a:p>
          <a:p>
            <a:pPr lvl="1"/>
            <a:r>
              <a:rPr lang="en-US" dirty="0" smtClean="0"/>
              <a:t>What are the essential skills?</a:t>
            </a:r>
          </a:p>
          <a:p>
            <a:r>
              <a:rPr lang="en-US" dirty="0" smtClean="0"/>
              <a:t>Choose the standards-based skill for assessment</a:t>
            </a:r>
          </a:p>
          <a:p>
            <a:pPr lvl="1"/>
            <a:r>
              <a:rPr lang="en-US" dirty="0" smtClean="0"/>
              <a:t>Can you identify one standards-based skill to assess in both collection periods?</a:t>
            </a:r>
          </a:p>
          <a:p>
            <a:r>
              <a:rPr lang="en-US" dirty="0" smtClean="0"/>
              <a:t>Design the assessment tasks</a:t>
            </a:r>
          </a:p>
          <a:p>
            <a:pPr lvl="1"/>
            <a:r>
              <a:rPr lang="en-US" dirty="0" smtClean="0"/>
              <a:t>Do each of the four assessment tasks in an entry relate to the intent of the standard and the element or indicator?</a:t>
            </a:r>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17</a:t>
            </a:fld>
            <a:endParaRPr lang="en-US" dirty="0"/>
          </a:p>
        </p:txBody>
      </p:sp>
    </p:spTree>
    <p:extLst>
      <p:ext uri="{BB962C8B-B14F-4D97-AF65-F5344CB8AC3E}">
        <p14:creationId xmlns:p14="http://schemas.microsoft.com/office/powerpoint/2010/main" val="1417602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40434" y="1918010"/>
            <a:ext cx="7874916" cy="1458857"/>
          </a:xfrm>
        </p:spPr>
        <p:txBody>
          <a:bodyPr>
            <a:noAutofit/>
          </a:bodyPr>
          <a:lstStyle/>
          <a:p>
            <a:pPr algn="ctr"/>
            <a:r>
              <a:rPr lang="en-US" sz="5400" dirty="0" smtClean="0"/>
              <a:t>English Language Arts (ELA) Examples</a:t>
            </a:r>
            <a:endParaRPr lang="en-US" sz="54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18</a:t>
            </a:fld>
            <a:endParaRPr lang="en-US" dirty="0"/>
          </a:p>
        </p:txBody>
      </p:sp>
    </p:spTree>
    <p:extLst>
      <p:ext uri="{BB962C8B-B14F-4D97-AF65-F5344CB8AC3E}">
        <p14:creationId xmlns:p14="http://schemas.microsoft.com/office/powerpoint/2010/main" val="2614959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38991" y="334016"/>
            <a:ext cx="6681622" cy="1325563"/>
          </a:xfrm>
        </p:spPr>
        <p:txBody>
          <a:bodyPr>
            <a:normAutofit/>
          </a:bodyPr>
          <a:lstStyle/>
          <a:p>
            <a:r>
              <a:rPr lang="en-US" dirty="0" smtClean="0"/>
              <a:t>Example from the Grade 5 ELA Standards</a:t>
            </a:r>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19</a:t>
            </a:fld>
            <a:endParaRPr lang="en-US" dirty="0"/>
          </a:p>
        </p:txBody>
      </p:sp>
      <p:sp>
        <p:nvSpPr>
          <p:cNvPr id="5" name="Rectangle 4"/>
          <p:cNvSpPr/>
          <p:nvPr/>
        </p:nvSpPr>
        <p:spPr>
          <a:xfrm>
            <a:off x="238991" y="1710619"/>
            <a:ext cx="5377505" cy="369332"/>
          </a:xfrm>
          <a:prstGeom prst="rect">
            <a:avLst/>
          </a:prstGeom>
        </p:spPr>
        <p:txBody>
          <a:bodyPr wrap="square">
            <a:spAutoFit/>
          </a:bodyPr>
          <a:lstStyle/>
          <a:p>
            <a:pPr>
              <a:spcBef>
                <a:spcPts val="1200"/>
              </a:spcBef>
            </a:pPr>
            <a:r>
              <a:rPr lang="en-US" dirty="0"/>
              <a:t>English Language </a:t>
            </a:r>
            <a:r>
              <a:rPr lang="en-US" dirty="0" smtClean="0"/>
              <a:t>Arts – Entry 1 (Reading Literary)</a:t>
            </a:r>
            <a:endParaRPr lang="en-US" sz="1600" dirty="0"/>
          </a:p>
        </p:txBody>
      </p:sp>
      <p:graphicFrame>
        <p:nvGraphicFramePr>
          <p:cNvPr id="6" name="Table 5"/>
          <p:cNvGraphicFramePr>
            <a:graphicFrameLocks noGrp="1"/>
          </p:cNvGraphicFramePr>
          <p:nvPr>
            <p:extLst>
              <p:ext uri="{D42A27DB-BD31-4B8C-83A1-F6EECF244321}">
                <p14:modId xmlns:p14="http://schemas.microsoft.com/office/powerpoint/2010/main" val="2393055950"/>
              </p:ext>
            </p:extLst>
          </p:nvPr>
        </p:nvGraphicFramePr>
        <p:xfrm>
          <a:off x="604900" y="2446983"/>
          <a:ext cx="8077200" cy="1137331"/>
        </p:xfrm>
        <a:graphic>
          <a:graphicData uri="http://schemas.openxmlformats.org/drawingml/2006/table">
            <a:tbl>
              <a:tblPr/>
              <a:tblGrid>
                <a:gridCol w="1994934"/>
                <a:gridCol w="6082266"/>
              </a:tblGrid>
              <a:tr h="1137331">
                <a:tc>
                  <a:txBody>
                    <a:bodyPr/>
                    <a:lstStyle/>
                    <a:p>
                      <a:pPr algn="ctr" fontAlgn="ctr"/>
                      <a:r>
                        <a:rPr lang="en-US" sz="1800" b="0" i="0" u="none" strike="noStrike" dirty="0" smtClean="0">
                          <a:solidFill>
                            <a:srgbClr val="000000"/>
                          </a:solidFill>
                          <a:effectLst/>
                          <a:latin typeface="+mn-lt"/>
                        </a:rPr>
                        <a:t>ELAGSE5.RL.3</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mn-lt"/>
                        </a:rPr>
                        <a:t>Compare</a:t>
                      </a:r>
                      <a:r>
                        <a:rPr lang="en-US" sz="1800" b="0" i="0" u="none" strike="noStrike" baseline="0" dirty="0" smtClean="0">
                          <a:solidFill>
                            <a:srgbClr val="000000"/>
                          </a:solidFill>
                          <a:effectLst/>
                          <a:latin typeface="+mn-lt"/>
                        </a:rPr>
                        <a:t> and contrast two or more characters, settings, or events in a story or drama, drawing on specific details in the text (e.g., how characters interact).</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555606" y="4152577"/>
            <a:ext cx="2187108" cy="369332"/>
          </a:xfrm>
          <a:prstGeom prst="rect">
            <a:avLst/>
          </a:prstGeom>
        </p:spPr>
        <p:txBody>
          <a:bodyPr wrap="square">
            <a:spAutoFit/>
          </a:bodyPr>
          <a:lstStyle/>
          <a:p>
            <a:r>
              <a:rPr lang="en-US" dirty="0"/>
              <a:t>What are the nouns?</a:t>
            </a:r>
          </a:p>
        </p:txBody>
      </p:sp>
      <p:sp>
        <p:nvSpPr>
          <p:cNvPr id="9" name="Rectangle 8"/>
          <p:cNvSpPr/>
          <p:nvPr/>
        </p:nvSpPr>
        <p:spPr>
          <a:xfrm>
            <a:off x="3129756" y="4062131"/>
            <a:ext cx="5563481" cy="42095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a:t>
            </a:r>
            <a:r>
              <a:rPr lang="en-US" dirty="0" smtClean="0">
                <a:solidFill>
                  <a:schemeClr val="tx1"/>
                </a:solidFill>
              </a:rPr>
              <a:t>haracters, settings, events</a:t>
            </a:r>
            <a:endParaRPr lang="en-US" dirty="0">
              <a:solidFill>
                <a:schemeClr val="tx1"/>
              </a:solidFill>
            </a:endParaRPr>
          </a:p>
        </p:txBody>
      </p:sp>
      <p:sp>
        <p:nvSpPr>
          <p:cNvPr id="10" name="Rectangle 9"/>
          <p:cNvSpPr/>
          <p:nvPr/>
        </p:nvSpPr>
        <p:spPr>
          <a:xfrm>
            <a:off x="654194" y="4689389"/>
            <a:ext cx="2088520" cy="369332"/>
          </a:xfrm>
          <a:prstGeom prst="rect">
            <a:avLst/>
          </a:prstGeom>
        </p:spPr>
        <p:txBody>
          <a:bodyPr wrap="none">
            <a:spAutoFit/>
          </a:bodyPr>
          <a:lstStyle/>
          <a:p>
            <a:r>
              <a:rPr lang="en-US" dirty="0"/>
              <a:t>What </a:t>
            </a:r>
            <a:r>
              <a:rPr lang="en-US" dirty="0" smtClean="0"/>
              <a:t>are </a:t>
            </a:r>
            <a:r>
              <a:rPr lang="en-US" dirty="0"/>
              <a:t>the </a:t>
            </a:r>
            <a:r>
              <a:rPr lang="en-US" dirty="0" smtClean="0"/>
              <a:t>verbs?</a:t>
            </a:r>
            <a:endParaRPr lang="en-US" dirty="0"/>
          </a:p>
        </p:txBody>
      </p:sp>
      <p:sp>
        <p:nvSpPr>
          <p:cNvPr id="11" name="Rectangle 10"/>
          <p:cNvSpPr/>
          <p:nvPr/>
        </p:nvSpPr>
        <p:spPr>
          <a:xfrm>
            <a:off x="3129756" y="4692978"/>
            <a:ext cx="5563481" cy="4191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a:t>
            </a:r>
            <a:r>
              <a:rPr lang="en-US" dirty="0" smtClean="0">
                <a:solidFill>
                  <a:schemeClr val="tx1"/>
                </a:solidFill>
              </a:rPr>
              <a:t>ompare, contrast</a:t>
            </a:r>
            <a:endParaRPr lang="en-US" dirty="0">
              <a:solidFill>
                <a:schemeClr val="tx1"/>
              </a:solidFill>
            </a:endParaRPr>
          </a:p>
        </p:txBody>
      </p:sp>
    </p:spTree>
    <p:extLst>
      <p:ext uri="{BB962C8B-B14F-4D97-AF65-F5344CB8AC3E}">
        <p14:creationId xmlns:p14="http://schemas.microsoft.com/office/powerpoint/2010/main" val="3966965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2016-2017 GAA</a:t>
            </a:r>
            <a:br>
              <a:rPr lang="en-US" dirty="0" smtClean="0"/>
            </a:br>
            <a:r>
              <a:rPr lang="en-US" dirty="0" smtClean="0"/>
              <a:t>Purpose:</a:t>
            </a:r>
            <a:endParaRPr lang="en-US" dirty="0"/>
          </a:p>
        </p:txBody>
      </p:sp>
      <p:sp>
        <p:nvSpPr>
          <p:cNvPr id="3" name="Content Placeholder 2"/>
          <p:cNvSpPr>
            <a:spLocks noGrp="1"/>
          </p:cNvSpPr>
          <p:nvPr>
            <p:ph idx="1"/>
          </p:nvPr>
        </p:nvSpPr>
        <p:spPr/>
        <p:txBody>
          <a:bodyPr/>
          <a:lstStyle/>
          <a:p>
            <a:r>
              <a:rPr lang="en-US" dirty="0" smtClean="0"/>
              <a:t>The 2016-2017 webinars (Sessions 1-5) explain how to prepare and submit GAA portfolios.</a:t>
            </a:r>
          </a:p>
          <a:p>
            <a:pPr marL="0" indent="0" algn="ctr">
              <a:buNone/>
            </a:pPr>
            <a:r>
              <a:rPr lang="en-US" dirty="0" smtClean="0">
                <a:hlinkClick r:id="rId3"/>
              </a:rPr>
              <a:t>http://www.gadoe.org/Curriculum-Instruction-and-Assessment/Assessment/Pages/GAA-Presentations.aspx</a:t>
            </a:r>
            <a:endParaRPr lang="en-US" dirty="0" smtClean="0"/>
          </a:p>
          <a:p>
            <a:r>
              <a:rPr lang="en-US" dirty="0" smtClean="0"/>
              <a:t>Information pertaining to the GAA can also be found in the 2016-2017 GAA Examiner’s Manual.</a:t>
            </a:r>
          </a:p>
          <a:p>
            <a:pPr marL="0" indent="0" algn="ctr">
              <a:buNone/>
            </a:pPr>
            <a:r>
              <a:rPr lang="en-US" dirty="0" smtClean="0">
                <a:hlinkClick r:id="rId4"/>
              </a:rPr>
              <a:t>http://www.gadoe.org/Curriculum-Instruction-and-Assessment/Assessment/Pages/GAA-Resources.aspx</a:t>
            </a:r>
            <a:endParaRPr lang="en-US" dirty="0" smtClean="0"/>
          </a:p>
          <a:p>
            <a:endParaRPr lang="en-US" dirty="0"/>
          </a:p>
        </p:txBody>
      </p:sp>
      <p:sp>
        <p:nvSpPr>
          <p:cNvPr id="4" name="Slide Number Placeholder 3"/>
          <p:cNvSpPr>
            <a:spLocks noGrp="1"/>
          </p:cNvSpPr>
          <p:nvPr>
            <p:ph type="sldNum" sz="quarter" idx="4"/>
          </p:nvPr>
        </p:nvSpPr>
        <p:spPr/>
        <p:txBody>
          <a:bodyPr/>
          <a:lstStyle/>
          <a:p>
            <a:fld id="{18D6BBE3-2A52-4E0B-96BB-5B1F26ADCEA2}" type="slidenum">
              <a:rPr lang="en-US" smtClean="0"/>
              <a:pPr/>
              <a:t>2</a:t>
            </a:fld>
            <a:endParaRPr lang="en-US" dirty="0"/>
          </a:p>
        </p:txBody>
      </p:sp>
    </p:spTree>
    <p:extLst>
      <p:ext uri="{BB962C8B-B14F-4D97-AF65-F5344CB8AC3E}">
        <p14:creationId xmlns:p14="http://schemas.microsoft.com/office/powerpoint/2010/main" val="3359690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prstGeom prst="rect">
            <a:avLst/>
          </a:prstGeom>
        </p:spPr>
        <p:txBody>
          <a:bodyPr/>
          <a:lstStyle/>
          <a:p>
            <a:fld id="{F0D42744-81F0-410B-A1C2-96529C47C04D}" type="datetime1">
              <a:rPr lang="en-US" smtClean="0"/>
              <a:t>8/24/2016</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20</a:t>
            </a:fld>
            <a:endParaRPr lang="en-US" dirty="0"/>
          </a:p>
        </p:txBody>
      </p:sp>
      <p:pic>
        <p:nvPicPr>
          <p:cNvPr id="4" name="Picture 3"/>
          <p:cNvPicPr>
            <a:picLocks noChangeAspect="1"/>
          </p:cNvPicPr>
          <p:nvPr/>
        </p:nvPicPr>
        <p:blipFill>
          <a:blip r:embed="rId3"/>
          <a:stretch>
            <a:fillRect/>
          </a:stretch>
        </p:blipFill>
        <p:spPr>
          <a:xfrm>
            <a:off x="102177" y="1267690"/>
            <a:ext cx="4242062" cy="535348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4644735" y="1267690"/>
            <a:ext cx="4394851" cy="5328287"/>
          </a:xfrm>
          <a:prstGeom prst="rect">
            <a:avLst/>
          </a:prstGeom>
          <a:ln>
            <a:solidFill>
              <a:schemeClr val="tx1"/>
            </a:solidFill>
          </a:ln>
        </p:spPr>
      </p:pic>
    </p:spTree>
    <p:extLst>
      <p:ext uri="{BB962C8B-B14F-4D97-AF65-F5344CB8AC3E}">
        <p14:creationId xmlns:p14="http://schemas.microsoft.com/office/powerpoint/2010/main" val="2420697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E4CEF-BB1E-48C7-AE93-F39F6AA99AD7}" type="slidenum">
              <a:rPr lang="en-US" smtClean="0"/>
              <a:pPr/>
              <a:t>21</a:t>
            </a:fld>
            <a:endParaRPr lang="en-US" dirty="0"/>
          </a:p>
        </p:txBody>
      </p:sp>
      <p:sp>
        <p:nvSpPr>
          <p:cNvPr id="4" name="Rectangle 3"/>
          <p:cNvSpPr/>
          <p:nvPr/>
        </p:nvSpPr>
        <p:spPr>
          <a:xfrm>
            <a:off x="7181089" y="1235393"/>
            <a:ext cx="1755647" cy="5078313"/>
          </a:xfrm>
          <a:prstGeom prst="rect">
            <a:avLst/>
          </a:prstGeom>
          <a:ln>
            <a:solidFill>
              <a:schemeClr val="tx1"/>
            </a:solidFill>
          </a:ln>
        </p:spPr>
        <p:txBody>
          <a:bodyPr wrap="square">
            <a:spAutoFit/>
          </a:bodyPr>
          <a:lstStyle/>
          <a:p>
            <a:r>
              <a:rPr lang="en-US" dirty="0"/>
              <a:t>The student’s </a:t>
            </a:r>
            <a:r>
              <a:rPr lang="en-US" dirty="0" smtClean="0"/>
              <a:t>task is to compare two characters from </a:t>
            </a:r>
            <a:r>
              <a:rPr lang="en-US" u="sng" dirty="0" smtClean="0"/>
              <a:t>Charlie and the Chocolate Factory</a:t>
            </a:r>
            <a:r>
              <a:rPr lang="en-US" dirty="0" smtClean="0"/>
              <a:t>. The student uses picture cards to complete a Venn diagram, showing which traits apply to one character or the other and which traits are common to both characters.</a:t>
            </a:r>
          </a:p>
        </p:txBody>
      </p:sp>
      <p:pic>
        <p:nvPicPr>
          <p:cNvPr id="2" name="Picture 1"/>
          <p:cNvPicPr>
            <a:picLocks noChangeAspect="1"/>
          </p:cNvPicPr>
          <p:nvPr/>
        </p:nvPicPr>
        <p:blipFill>
          <a:blip r:embed="rId3"/>
          <a:stretch>
            <a:fillRect/>
          </a:stretch>
        </p:blipFill>
        <p:spPr>
          <a:xfrm>
            <a:off x="204407" y="1235393"/>
            <a:ext cx="6818538" cy="5303520"/>
          </a:xfrm>
          <a:prstGeom prst="rect">
            <a:avLst/>
          </a:prstGeom>
          <a:ln>
            <a:solidFill>
              <a:schemeClr val="tx1"/>
            </a:solidFill>
          </a:ln>
        </p:spPr>
      </p:pic>
    </p:spTree>
    <p:extLst>
      <p:ext uri="{BB962C8B-B14F-4D97-AF65-F5344CB8AC3E}">
        <p14:creationId xmlns:p14="http://schemas.microsoft.com/office/powerpoint/2010/main" val="1265880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38991" y="334016"/>
            <a:ext cx="6681622" cy="1325563"/>
          </a:xfrm>
        </p:spPr>
        <p:txBody>
          <a:bodyPr>
            <a:normAutofit/>
          </a:bodyPr>
          <a:lstStyle/>
          <a:p>
            <a:r>
              <a:rPr lang="en-US" dirty="0" smtClean="0"/>
              <a:t>Example from the Grade </a:t>
            </a:r>
            <a:r>
              <a:rPr lang="en-US" dirty="0"/>
              <a:t>6</a:t>
            </a:r>
            <a:r>
              <a:rPr lang="en-US" dirty="0" smtClean="0"/>
              <a:t> ELA Standards</a:t>
            </a:r>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22</a:t>
            </a:fld>
            <a:endParaRPr lang="en-US" dirty="0"/>
          </a:p>
        </p:txBody>
      </p:sp>
      <p:sp>
        <p:nvSpPr>
          <p:cNvPr id="5" name="Rectangle 4"/>
          <p:cNvSpPr/>
          <p:nvPr/>
        </p:nvSpPr>
        <p:spPr>
          <a:xfrm>
            <a:off x="238991" y="1710619"/>
            <a:ext cx="5377505" cy="369332"/>
          </a:xfrm>
          <a:prstGeom prst="rect">
            <a:avLst/>
          </a:prstGeom>
        </p:spPr>
        <p:txBody>
          <a:bodyPr wrap="square">
            <a:spAutoFit/>
          </a:bodyPr>
          <a:lstStyle/>
          <a:p>
            <a:pPr>
              <a:spcBef>
                <a:spcPts val="1200"/>
              </a:spcBef>
            </a:pPr>
            <a:r>
              <a:rPr lang="en-US" dirty="0"/>
              <a:t>English Language </a:t>
            </a:r>
            <a:r>
              <a:rPr lang="en-US" dirty="0" smtClean="0"/>
              <a:t>Arts – Entry </a:t>
            </a:r>
            <a:r>
              <a:rPr lang="en-US" dirty="0"/>
              <a:t>2</a:t>
            </a:r>
            <a:r>
              <a:rPr lang="en-US" dirty="0" smtClean="0"/>
              <a:t> (Writing)</a:t>
            </a:r>
            <a:endParaRPr lang="en-US" sz="1600" dirty="0"/>
          </a:p>
        </p:txBody>
      </p:sp>
      <p:graphicFrame>
        <p:nvGraphicFramePr>
          <p:cNvPr id="6" name="Table 5"/>
          <p:cNvGraphicFramePr>
            <a:graphicFrameLocks noGrp="1"/>
          </p:cNvGraphicFramePr>
          <p:nvPr>
            <p:extLst>
              <p:ext uri="{D42A27DB-BD31-4B8C-83A1-F6EECF244321}">
                <p14:modId xmlns:p14="http://schemas.microsoft.com/office/powerpoint/2010/main" val="2752335677"/>
              </p:ext>
            </p:extLst>
          </p:nvPr>
        </p:nvGraphicFramePr>
        <p:xfrm>
          <a:off x="604900" y="2446983"/>
          <a:ext cx="8077200" cy="1137331"/>
        </p:xfrm>
        <a:graphic>
          <a:graphicData uri="http://schemas.openxmlformats.org/drawingml/2006/table">
            <a:tbl>
              <a:tblPr/>
              <a:tblGrid>
                <a:gridCol w="1675162"/>
                <a:gridCol w="6402038"/>
              </a:tblGrid>
              <a:tr h="1137331">
                <a:tc>
                  <a:txBody>
                    <a:bodyPr/>
                    <a:lstStyle/>
                    <a:p>
                      <a:pPr algn="ctr" fontAlgn="ctr"/>
                      <a:r>
                        <a:rPr lang="en-US" sz="1800" b="0" i="0" u="none" strike="noStrike" dirty="0" smtClean="0">
                          <a:solidFill>
                            <a:srgbClr val="000000"/>
                          </a:solidFill>
                          <a:effectLst/>
                          <a:latin typeface="+mn-lt"/>
                        </a:rPr>
                        <a:t>ELAGSE6.W.2</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mn-lt"/>
                        </a:rPr>
                        <a:t>Write</a:t>
                      </a:r>
                      <a:r>
                        <a:rPr lang="en-US" sz="1800" b="0" i="0" u="none" strike="noStrike" baseline="0" dirty="0" smtClean="0">
                          <a:solidFill>
                            <a:srgbClr val="000000"/>
                          </a:solidFill>
                          <a:effectLst/>
                          <a:latin typeface="+mn-lt"/>
                        </a:rPr>
                        <a:t> informative/explanatory texts to examine a topic and convey ideas, concepts, and information through the selection, organization, and analysis of relevant content.</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47628841"/>
              </p:ext>
            </p:extLst>
          </p:nvPr>
        </p:nvGraphicFramePr>
        <p:xfrm>
          <a:off x="604900" y="3786386"/>
          <a:ext cx="8096250" cy="647125"/>
        </p:xfrm>
        <a:graphic>
          <a:graphicData uri="http://schemas.openxmlformats.org/drawingml/2006/table">
            <a:tbl>
              <a:tblPr/>
              <a:tblGrid>
                <a:gridCol w="1698913"/>
                <a:gridCol w="6397337"/>
              </a:tblGrid>
              <a:tr h="647125">
                <a:tc>
                  <a:txBody>
                    <a:bodyPr/>
                    <a:lstStyle/>
                    <a:p>
                      <a:pPr algn="ctr" fontAlgn="ctr"/>
                      <a:r>
                        <a:rPr lang="en-US" sz="1800" b="0" i="0" u="none" strike="noStrike" dirty="0" smtClean="0">
                          <a:solidFill>
                            <a:srgbClr val="000000"/>
                          </a:solidFill>
                          <a:effectLst/>
                          <a:latin typeface="+mn-lt"/>
                        </a:rPr>
                        <a:t>b.</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mn-lt"/>
                        </a:rPr>
                        <a:t>Develop the topic with relevant facts, definitions,</a:t>
                      </a:r>
                      <a:r>
                        <a:rPr lang="en-US" sz="1800" b="0" i="0" u="none" strike="noStrike" baseline="0" dirty="0" smtClean="0">
                          <a:solidFill>
                            <a:srgbClr val="000000"/>
                          </a:solidFill>
                          <a:effectLst/>
                          <a:latin typeface="+mn-lt"/>
                        </a:rPr>
                        <a:t> concrete details, quotations, or other information and examples.</a:t>
                      </a:r>
                      <a:endParaRPr lang="en-US" sz="18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604900" y="5018209"/>
            <a:ext cx="2187108" cy="369332"/>
          </a:xfrm>
          <a:prstGeom prst="rect">
            <a:avLst/>
          </a:prstGeom>
        </p:spPr>
        <p:txBody>
          <a:bodyPr wrap="square">
            <a:spAutoFit/>
          </a:bodyPr>
          <a:lstStyle/>
          <a:p>
            <a:r>
              <a:rPr lang="en-US" dirty="0"/>
              <a:t>What are the nouns?</a:t>
            </a:r>
          </a:p>
        </p:txBody>
      </p:sp>
      <p:sp>
        <p:nvSpPr>
          <p:cNvPr id="9" name="Rectangle 8"/>
          <p:cNvSpPr/>
          <p:nvPr/>
        </p:nvSpPr>
        <p:spPr>
          <a:xfrm>
            <a:off x="3129758" y="4874055"/>
            <a:ext cx="5563481" cy="65764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t>
            </a:r>
            <a:r>
              <a:rPr lang="en-US" dirty="0" smtClean="0">
                <a:solidFill>
                  <a:schemeClr val="tx1"/>
                </a:solidFill>
              </a:rPr>
              <a:t>opic, facts, definitions, details, quotations</a:t>
            </a:r>
            <a:endParaRPr lang="en-US" dirty="0">
              <a:solidFill>
                <a:schemeClr val="tx1"/>
              </a:solidFill>
            </a:endParaRPr>
          </a:p>
        </p:txBody>
      </p:sp>
      <p:sp>
        <p:nvSpPr>
          <p:cNvPr id="10" name="Rectangle 9"/>
          <p:cNvSpPr/>
          <p:nvPr/>
        </p:nvSpPr>
        <p:spPr>
          <a:xfrm>
            <a:off x="604900" y="5673369"/>
            <a:ext cx="1839414" cy="369332"/>
          </a:xfrm>
          <a:prstGeom prst="rect">
            <a:avLst/>
          </a:prstGeom>
        </p:spPr>
        <p:txBody>
          <a:bodyPr wrap="none">
            <a:spAutoFit/>
          </a:bodyPr>
          <a:lstStyle/>
          <a:p>
            <a:r>
              <a:rPr lang="en-US" dirty="0"/>
              <a:t>What </a:t>
            </a:r>
            <a:r>
              <a:rPr lang="en-US" dirty="0" smtClean="0"/>
              <a:t>is </a:t>
            </a:r>
            <a:r>
              <a:rPr lang="en-US" dirty="0"/>
              <a:t>the </a:t>
            </a:r>
            <a:r>
              <a:rPr lang="en-US" dirty="0" smtClean="0"/>
              <a:t>verb?</a:t>
            </a:r>
            <a:endParaRPr lang="en-US" dirty="0"/>
          </a:p>
        </p:txBody>
      </p:sp>
      <p:sp>
        <p:nvSpPr>
          <p:cNvPr id="11" name="Rectangle 10"/>
          <p:cNvSpPr/>
          <p:nvPr/>
        </p:nvSpPr>
        <p:spPr>
          <a:xfrm>
            <a:off x="3129758" y="5648485"/>
            <a:ext cx="5563481" cy="4191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develop</a:t>
            </a:r>
            <a:endParaRPr lang="en-US" dirty="0">
              <a:solidFill>
                <a:schemeClr val="tx1"/>
              </a:solidFill>
            </a:endParaRPr>
          </a:p>
        </p:txBody>
      </p:sp>
    </p:spTree>
    <p:extLst>
      <p:ext uri="{BB962C8B-B14F-4D97-AF65-F5344CB8AC3E}">
        <p14:creationId xmlns:p14="http://schemas.microsoft.com/office/powerpoint/2010/main" val="3798827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prstGeom prst="rect">
            <a:avLst/>
          </a:prstGeom>
        </p:spPr>
        <p:txBody>
          <a:bodyPr/>
          <a:lstStyle/>
          <a:p>
            <a:fld id="{F0D42744-81F0-410B-A1C2-96529C47C04D}" type="datetime1">
              <a:rPr lang="en-US" smtClean="0"/>
              <a:t>8/24/2016</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141922" y="1243584"/>
            <a:ext cx="4295966" cy="5477892"/>
          </a:xfrm>
          <a:prstGeom prst="rect">
            <a:avLst/>
          </a:prstGeom>
          <a:ln>
            <a:solidFill>
              <a:schemeClr val="tx1"/>
            </a:solidFill>
          </a:ln>
        </p:spPr>
      </p:pic>
      <p:sp>
        <p:nvSpPr>
          <p:cNvPr id="4" name="Rectangle 3"/>
          <p:cNvSpPr/>
          <p:nvPr/>
        </p:nvSpPr>
        <p:spPr>
          <a:xfrm>
            <a:off x="4860016" y="1274143"/>
            <a:ext cx="3892098" cy="4893647"/>
          </a:xfrm>
          <a:prstGeom prst="rect">
            <a:avLst/>
          </a:prstGeom>
          <a:ln>
            <a:solidFill>
              <a:schemeClr val="tx1"/>
            </a:solidFill>
          </a:ln>
        </p:spPr>
        <p:txBody>
          <a:bodyPr wrap="square">
            <a:spAutoFit/>
          </a:bodyPr>
          <a:lstStyle/>
          <a:p>
            <a:r>
              <a:rPr lang="en-US" dirty="0"/>
              <a:t>A student with extremely severe cognitive disabilities </a:t>
            </a:r>
            <a:r>
              <a:rPr lang="en-US" dirty="0" smtClean="0"/>
              <a:t>can be given </a:t>
            </a:r>
            <a:r>
              <a:rPr lang="en-US" dirty="0"/>
              <a:t>words, pictures or sentence strips </a:t>
            </a:r>
            <a:r>
              <a:rPr lang="en-US" dirty="0" smtClean="0"/>
              <a:t>to use to </a:t>
            </a:r>
            <a:r>
              <a:rPr lang="en-US" dirty="0"/>
              <a:t>write </a:t>
            </a:r>
            <a:r>
              <a:rPr lang="en-US" dirty="0" smtClean="0"/>
              <a:t>responses. </a:t>
            </a:r>
            <a:r>
              <a:rPr lang="en-US" dirty="0"/>
              <a:t>It is not necessary for a student to be able to print, handwrite or use a keyboard. </a:t>
            </a:r>
            <a:endParaRPr lang="en-US" dirty="0" smtClean="0"/>
          </a:p>
          <a:p>
            <a:endParaRPr lang="en-US" sz="600" dirty="0"/>
          </a:p>
          <a:p>
            <a:r>
              <a:rPr lang="en-US" dirty="0" smtClean="0"/>
              <a:t>Students </a:t>
            </a:r>
            <a:r>
              <a:rPr lang="en-US" dirty="0"/>
              <a:t>may construct a</a:t>
            </a:r>
            <a:r>
              <a:rPr lang="en-US" dirty="0" smtClean="0"/>
              <a:t> </a:t>
            </a:r>
            <a:r>
              <a:rPr lang="en-US" dirty="0"/>
              <a:t>written document using words, picture icons or sentence strips that express their thoughts and attaching them to the page themselves or with assistance from a teacher or peer buddy</a:t>
            </a:r>
            <a:r>
              <a:rPr lang="en-US" dirty="0" smtClean="0"/>
              <a:t>.</a:t>
            </a:r>
          </a:p>
          <a:p>
            <a:endParaRPr lang="en-US" sz="600" dirty="0" smtClean="0"/>
          </a:p>
          <a:p>
            <a:r>
              <a:rPr lang="en-US" dirty="0" smtClean="0"/>
              <a:t>The student’s work (seen on the next slide) uses sentence strips to describe Eleanor Roosevelt and Frederick Douglass.</a:t>
            </a:r>
            <a:endParaRPr lang="en-US" dirty="0"/>
          </a:p>
        </p:txBody>
      </p:sp>
    </p:spTree>
    <p:extLst>
      <p:ext uri="{BB962C8B-B14F-4D97-AF65-F5344CB8AC3E}">
        <p14:creationId xmlns:p14="http://schemas.microsoft.com/office/powerpoint/2010/main" val="458271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24</a:t>
            </a:fld>
            <a:endParaRPr lang="en-US" dirty="0"/>
          </a:p>
        </p:txBody>
      </p:sp>
      <p:pic>
        <p:nvPicPr>
          <p:cNvPr id="2" name="Picture 1"/>
          <p:cNvPicPr>
            <a:picLocks noChangeAspect="1"/>
          </p:cNvPicPr>
          <p:nvPr/>
        </p:nvPicPr>
        <p:blipFill>
          <a:blip r:embed="rId3"/>
          <a:stretch>
            <a:fillRect/>
          </a:stretch>
        </p:blipFill>
        <p:spPr>
          <a:xfrm>
            <a:off x="148209" y="182880"/>
            <a:ext cx="4349143" cy="366903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4717217" y="182880"/>
            <a:ext cx="4317056" cy="3669030"/>
          </a:xfrm>
          <a:prstGeom prst="rect">
            <a:avLst/>
          </a:prstGeom>
          <a:ln>
            <a:solidFill>
              <a:schemeClr val="tx1"/>
            </a:solidFill>
          </a:ln>
        </p:spPr>
      </p:pic>
      <p:sp>
        <p:nvSpPr>
          <p:cNvPr id="5" name="Rectangle 4"/>
          <p:cNvSpPr/>
          <p:nvPr/>
        </p:nvSpPr>
        <p:spPr>
          <a:xfrm>
            <a:off x="438912" y="4544491"/>
            <a:ext cx="8412480" cy="1200329"/>
          </a:xfrm>
          <a:prstGeom prst="rect">
            <a:avLst/>
          </a:prstGeom>
          <a:ln>
            <a:solidFill>
              <a:schemeClr val="tx1"/>
            </a:solidFill>
          </a:ln>
        </p:spPr>
        <p:txBody>
          <a:bodyPr wrap="square">
            <a:spAutoFit/>
          </a:bodyPr>
          <a:lstStyle/>
          <a:p>
            <a:r>
              <a:rPr lang="en-US" dirty="0"/>
              <a:t>The student was </a:t>
            </a:r>
            <a:r>
              <a:rPr lang="en-US" dirty="0" smtClean="0"/>
              <a:t>asked to write about two people who were significant in American history. The student developed the topic using relevant facts and details. </a:t>
            </a:r>
            <a:r>
              <a:rPr lang="en-US" dirty="0"/>
              <a:t>The student wrote using the sentence strips that expressed facts describing the lives of Eleanor Roosevelt and Frederick Douglass.</a:t>
            </a:r>
          </a:p>
        </p:txBody>
      </p:sp>
    </p:spTree>
    <p:extLst>
      <p:ext uri="{BB962C8B-B14F-4D97-AF65-F5344CB8AC3E}">
        <p14:creationId xmlns:p14="http://schemas.microsoft.com/office/powerpoint/2010/main" val="1259690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25</a:t>
            </a:fld>
            <a:endParaRPr lang="en-US" dirty="0"/>
          </a:p>
        </p:txBody>
      </p:sp>
      <p:sp>
        <p:nvSpPr>
          <p:cNvPr id="2" name="Rectangle 1"/>
          <p:cNvSpPr/>
          <p:nvPr/>
        </p:nvSpPr>
        <p:spPr>
          <a:xfrm>
            <a:off x="88900" y="94734"/>
            <a:ext cx="6921500" cy="738664"/>
          </a:xfrm>
          <a:prstGeom prst="rect">
            <a:avLst/>
          </a:prstGeom>
        </p:spPr>
        <p:txBody>
          <a:bodyPr wrap="square">
            <a:spAutoFit/>
          </a:bodyPr>
          <a:lstStyle/>
          <a:p>
            <a:r>
              <a:rPr lang="en-US" sz="4200" b="1" dirty="0" smtClean="0">
                <a:latin typeface="Arial Rounded MT Bold" panose="020F0704030504030204" pitchFamily="34" charset="0"/>
              </a:rPr>
              <a:t>Writing tasks in all grades</a:t>
            </a:r>
            <a:endParaRPr lang="en-US" sz="4200" b="1" dirty="0">
              <a:latin typeface="Arial Rounded MT Bold" panose="020F0704030504030204" pitchFamily="34" charset="0"/>
            </a:endParaRPr>
          </a:p>
        </p:txBody>
      </p:sp>
      <p:sp>
        <p:nvSpPr>
          <p:cNvPr id="5" name="Rectangle 4"/>
          <p:cNvSpPr/>
          <p:nvPr/>
        </p:nvSpPr>
        <p:spPr>
          <a:xfrm>
            <a:off x="188051" y="1502476"/>
            <a:ext cx="8236570" cy="4770537"/>
          </a:xfrm>
          <a:prstGeom prst="rect">
            <a:avLst/>
          </a:prstGeom>
          <a:ln>
            <a:solidFill>
              <a:schemeClr val="tx1"/>
            </a:solidFill>
          </a:ln>
        </p:spPr>
        <p:txBody>
          <a:bodyPr wrap="square">
            <a:spAutoFit/>
          </a:bodyPr>
          <a:lstStyle/>
          <a:p>
            <a:r>
              <a:rPr lang="en-US" sz="1600" dirty="0" smtClean="0"/>
              <a:t>All Writing tasks in all grades must involve the production of some form of “written” product by the student.  </a:t>
            </a:r>
            <a:r>
              <a:rPr lang="en-US" sz="1600" dirty="0"/>
              <a:t>A</a:t>
            </a:r>
            <a:r>
              <a:rPr lang="en-US" sz="1600" dirty="0" smtClean="0"/>
              <a:t> student’s writing must be a visual product that can be interpreted by the reader when the student is not present.</a:t>
            </a:r>
          </a:p>
          <a:p>
            <a:endParaRPr lang="en-US" sz="800" dirty="0"/>
          </a:p>
          <a:p>
            <a:r>
              <a:rPr lang="en-US" sz="1600" b="1" dirty="0" smtClean="0"/>
              <a:t>Writing is:</a:t>
            </a:r>
          </a:p>
          <a:p>
            <a:pPr marL="285750" indent="-285750">
              <a:buFont typeface="Arial" panose="020B0604020202020204" pitchFamily="34" charset="0"/>
              <a:buChar char="•"/>
            </a:pPr>
            <a:r>
              <a:rPr lang="en-US" sz="1600" dirty="0" smtClean="0"/>
              <a:t>Typing, writing or printing words, phrases or sentences</a:t>
            </a:r>
          </a:p>
          <a:p>
            <a:pPr marL="285750" indent="-285750">
              <a:buFont typeface="Arial" panose="020B0604020202020204" pitchFamily="34" charset="0"/>
              <a:buChar char="•"/>
            </a:pPr>
            <a:r>
              <a:rPr lang="en-US" sz="1600" dirty="0" smtClean="0"/>
              <a:t>Dictating words, phrases or sentences which are scribed by another person</a:t>
            </a:r>
          </a:p>
          <a:p>
            <a:pPr marL="285750" indent="-285750">
              <a:buFont typeface="Arial" panose="020B0604020202020204" pitchFamily="34" charset="0"/>
              <a:buChar char="•"/>
            </a:pPr>
            <a:r>
              <a:rPr lang="en-US" sz="1600" dirty="0" smtClean="0"/>
              <a:t>Using a computer or speech-to-text assistive technology to produce readable text</a:t>
            </a:r>
          </a:p>
          <a:p>
            <a:pPr marL="285750" indent="-285750">
              <a:buFont typeface="Arial" panose="020B0604020202020204" pitchFamily="34" charset="0"/>
              <a:buChar char="•"/>
            </a:pPr>
            <a:r>
              <a:rPr lang="en-US" sz="1600" dirty="0" smtClean="0"/>
              <a:t>Completing a “written” phrase to convey information with a phrase, word, communication symbol(s), pictures or objects in logical order</a:t>
            </a:r>
          </a:p>
          <a:p>
            <a:pPr marL="285750" indent="-285750">
              <a:buFont typeface="Arial" panose="020B0604020202020204" pitchFamily="34" charset="0"/>
              <a:buChar char="•"/>
            </a:pPr>
            <a:r>
              <a:rPr lang="en-US" sz="1600" dirty="0" smtClean="0"/>
              <a:t>Telling a story or giving information by appropriately placing phrases, words, sentences, communication symbols, pictures or objects in logical order</a:t>
            </a:r>
          </a:p>
          <a:p>
            <a:pPr marL="285750" indent="-285750">
              <a:buFont typeface="Arial" panose="020B0604020202020204" pitchFamily="34" charset="0"/>
              <a:buChar char="•"/>
            </a:pPr>
            <a:r>
              <a:rPr lang="en-US" sz="1600" dirty="0" smtClean="0"/>
              <a:t>Organizing information to be communicated on a graphic organizer such as an outline or </a:t>
            </a:r>
            <a:r>
              <a:rPr lang="en-US" sz="1600" smtClean="0"/>
              <a:t>Venn diagram</a:t>
            </a:r>
            <a:endParaRPr lang="en-US" sz="1600" dirty="0" smtClean="0"/>
          </a:p>
          <a:p>
            <a:endParaRPr lang="en-US" sz="800" dirty="0" smtClean="0"/>
          </a:p>
          <a:p>
            <a:r>
              <a:rPr lang="en-US" sz="1600" b="1" dirty="0" smtClean="0"/>
              <a:t>Writing is </a:t>
            </a:r>
            <a:r>
              <a:rPr lang="en-US" sz="1600" b="1" u="sng" dirty="0" smtClean="0"/>
              <a:t>not</a:t>
            </a:r>
            <a:r>
              <a:rPr lang="en-US" sz="1600" b="1" dirty="0" smtClean="0"/>
              <a:t> completing a worksheet by:</a:t>
            </a:r>
          </a:p>
          <a:p>
            <a:pPr marL="285750" indent="-285750">
              <a:buFont typeface="Arial" panose="020B0604020202020204" pitchFamily="34" charset="0"/>
              <a:buChar char="•"/>
            </a:pPr>
            <a:r>
              <a:rPr lang="en-US" sz="1600" dirty="0" smtClean="0"/>
              <a:t>Matching activities</a:t>
            </a:r>
          </a:p>
          <a:p>
            <a:pPr marL="285750" indent="-285750">
              <a:buFont typeface="Arial" panose="020B0604020202020204" pitchFamily="34" charset="0"/>
              <a:buChar char="•"/>
            </a:pPr>
            <a:r>
              <a:rPr lang="en-US" sz="1600" dirty="0" smtClean="0"/>
              <a:t>Selecting answers to multiple choice questions</a:t>
            </a:r>
          </a:p>
          <a:p>
            <a:pPr marL="285750" indent="-285750">
              <a:buFont typeface="Arial" panose="020B0604020202020204" pitchFamily="34" charset="0"/>
              <a:buChar char="•"/>
            </a:pPr>
            <a:r>
              <a:rPr lang="en-US" sz="1600" dirty="0" smtClean="0"/>
              <a:t>Numbering sentences</a:t>
            </a:r>
          </a:p>
          <a:p>
            <a:pPr marL="285750" indent="-285750">
              <a:buFont typeface="Arial" panose="020B0604020202020204" pitchFamily="34" charset="0"/>
              <a:buChar char="•"/>
            </a:pPr>
            <a:r>
              <a:rPr lang="en-US" sz="1600" dirty="0" smtClean="0"/>
              <a:t>Circling words, phrases or sentences</a:t>
            </a:r>
            <a:endParaRPr lang="en-US" sz="1400" dirty="0" smtClean="0"/>
          </a:p>
        </p:txBody>
      </p:sp>
    </p:spTree>
    <p:extLst>
      <p:ext uri="{BB962C8B-B14F-4D97-AF65-F5344CB8AC3E}">
        <p14:creationId xmlns:p14="http://schemas.microsoft.com/office/powerpoint/2010/main" val="1958259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26</a:t>
            </a:fld>
            <a:endParaRPr lang="en-US" dirty="0"/>
          </a:p>
        </p:txBody>
      </p:sp>
      <p:sp>
        <p:nvSpPr>
          <p:cNvPr id="2" name="Rectangle 1"/>
          <p:cNvSpPr/>
          <p:nvPr/>
        </p:nvSpPr>
        <p:spPr>
          <a:xfrm>
            <a:off x="189571" y="5496881"/>
            <a:ext cx="8820612" cy="954107"/>
          </a:xfrm>
          <a:prstGeom prst="rect">
            <a:avLst/>
          </a:prstGeom>
          <a:ln>
            <a:solidFill>
              <a:schemeClr val="tx1"/>
            </a:solidFill>
          </a:ln>
        </p:spPr>
        <p:txBody>
          <a:bodyPr wrap="square">
            <a:spAutoFit/>
          </a:bodyPr>
          <a:lstStyle/>
          <a:p>
            <a:pPr algn="ctr"/>
            <a:r>
              <a:rPr lang="en-US" sz="2800" b="1" dirty="0">
                <a:latin typeface="Arial Rounded MT Bold" panose="020F0704030504030204" pitchFamily="34" charset="0"/>
              </a:rPr>
              <a:t>E</a:t>
            </a:r>
            <a:r>
              <a:rPr lang="en-US" sz="2800" b="1" dirty="0" smtClean="0">
                <a:latin typeface="Arial Rounded MT Bold" panose="020F0704030504030204" pitchFamily="34" charset="0"/>
              </a:rPr>
              <a:t>xamples of tasks which are </a:t>
            </a:r>
            <a:r>
              <a:rPr lang="en-US" sz="2800" b="1" u="sng" dirty="0" smtClean="0">
                <a:latin typeface="Arial Rounded MT Bold" panose="020F0704030504030204" pitchFamily="34" charset="0"/>
              </a:rPr>
              <a:t>not</a:t>
            </a:r>
            <a:r>
              <a:rPr lang="en-US" sz="2800" b="1" dirty="0" smtClean="0">
                <a:latin typeface="Arial Rounded MT Bold" panose="020F0704030504030204" pitchFamily="34" charset="0"/>
              </a:rPr>
              <a:t> Writing tasks are shown on the next  four slides.</a:t>
            </a:r>
            <a:endParaRPr lang="en-US" sz="2800" dirty="0"/>
          </a:p>
        </p:txBody>
      </p:sp>
      <p:sp>
        <p:nvSpPr>
          <p:cNvPr id="3" name="Rectangle 2"/>
          <p:cNvSpPr/>
          <p:nvPr/>
        </p:nvSpPr>
        <p:spPr>
          <a:xfrm>
            <a:off x="189571" y="294952"/>
            <a:ext cx="8820613" cy="4315027"/>
          </a:xfrm>
          <a:prstGeom prst="rect">
            <a:avLst/>
          </a:prstGeom>
          <a:ln>
            <a:solidFill>
              <a:schemeClr val="tx1"/>
            </a:solidFill>
          </a:ln>
        </p:spPr>
        <p:txBody>
          <a:bodyPr wrap="square">
            <a:spAutoFit/>
          </a:bodyPr>
          <a:lstStyle/>
          <a:p>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 Writing entries in all grades, students must produce a permanent product which another person can read and understand, whether or not the writer is present. A written permanent product is defined as a sentence, paragraph, essay handwritten or typed by the student, dictation to a scribe, symbols, picture or object representation.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t>It is not necessary for a student to be able to print, handwrite or use a keyboard. A student with extremely severe cognitive or physical disabilities may </a:t>
            </a:r>
            <a:r>
              <a:rPr lang="en-US" sz="1600" dirty="0" smtClean="0"/>
              <a:t>utilize </a:t>
            </a:r>
            <a:r>
              <a:rPr lang="en-US" sz="1600" dirty="0"/>
              <a:t>words, picture icons, </a:t>
            </a:r>
            <a:r>
              <a:rPr lang="en-US" sz="1600" dirty="0" err="1"/>
              <a:t>Boardmaker</a:t>
            </a:r>
            <a:r>
              <a:rPr lang="en-US" sz="1600" dirty="0"/>
              <a:t> symbols, or sentence strips when writing a response.  A teacher or peer buddy may then paste the </a:t>
            </a:r>
            <a:r>
              <a:rPr lang="en-US" sz="1600" dirty="0" smtClean="0"/>
              <a:t>student-selected </a:t>
            </a:r>
            <a:r>
              <a:rPr lang="en-US" sz="1600" dirty="0"/>
              <a:t>items on the page in accordance with the student’s direction. Students may dictate their writing verbally, by using American Sign Language (ASL), or by using an augmentative communication device. Another person may act as a student’s scribe and type or print the student’s work.</a:t>
            </a:r>
          </a:p>
          <a:p>
            <a:endParaRPr lang="en-US" sz="1600" dirty="0" smtClean="0"/>
          </a:p>
          <a:p>
            <a:r>
              <a:rPr lang="en-US" sz="1600" dirty="0" smtClean="0"/>
              <a:t>Writing </a:t>
            </a:r>
            <a:r>
              <a:rPr lang="en-US" sz="1600" dirty="0"/>
              <a:t>a recipe or daily schedule by indicating the information that is to be included and in the correct order is one way for a student to write. </a:t>
            </a:r>
            <a:r>
              <a:rPr lang="en-US" sz="1600" dirty="0" smtClean="0"/>
              <a:t>Using </a:t>
            </a:r>
            <a:r>
              <a:rPr lang="en-US" sz="1600" dirty="0"/>
              <a:t>pictures, with or without text, to </a:t>
            </a:r>
            <a:r>
              <a:rPr lang="en-US" sz="1600" dirty="0" smtClean="0"/>
              <a:t>write a </a:t>
            </a:r>
            <a:r>
              <a:rPr lang="en-US" sz="1600" dirty="0"/>
              <a:t>story is also acceptable.</a:t>
            </a:r>
            <a:r>
              <a:rPr lang="en-US"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is not acceptable to put numbers in front of sentences (e.g., 2,4,5,1,3) to show the order of sentences in a  paragraph. Matching and multiple choice tasks are also considered not to be writing </a:t>
            </a:r>
            <a:r>
              <a:rPr lang="en-US"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ate Placeholder 7"/>
          <p:cNvSpPr>
            <a:spLocks noGrp="1"/>
          </p:cNvSpPr>
          <p:nvPr>
            <p:ph type="dt" sz="half" idx="2"/>
          </p:nvPr>
        </p:nvSpPr>
        <p:spPr/>
        <p:txBody>
          <a:bodyPr/>
          <a:lstStyle/>
          <a:p>
            <a:fld id="{4DAE6870-AD18-448A-9B2A-0EFE6DC7B06B}" type="datetime1">
              <a:rPr lang="en-US" smtClean="0"/>
              <a:t>8/24/2016</a:t>
            </a:fld>
            <a:endParaRPr lang="en-US" dirty="0"/>
          </a:p>
        </p:txBody>
      </p:sp>
    </p:spTree>
    <p:extLst>
      <p:ext uri="{BB962C8B-B14F-4D97-AF65-F5344CB8AC3E}">
        <p14:creationId xmlns:p14="http://schemas.microsoft.com/office/powerpoint/2010/main" val="4207905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prstGeom prst="rect">
            <a:avLst/>
          </a:prstGeom>
        </p:spPr>
        <p:txBody>
          <a:bodyPr/>
          <a:lstStyle/>
          <a:p>
            <a:fld id="{F0D42744-81F0-410B-A1C2-96529C47C04D}" type="datetime1">
              <a:rPr lang="en-US" smtClean="0"/>
              <a:t>8/24/2016</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27</a:t>
            </a:fld>
            <a:endParaRPr lang="en-US" dirty="0"/>
          </a:p>
        </p:txBody>
      </p:sp>
      <p:pic>
        <p:nvPicPr>
          <p:cNvPr id="5" name="Picture 4"/>
          <p:cNvPicPr>
            <a:picLocks noChangeAspect="1"/>
          </p:cNvPicPr>
          <p:nvPr/>
        </p:nvPicPr>
        <p:blipFill>
          <a:blip r:embed="rId3"/>
          <a:stretch>
            <a:fillRect/>
          </a:stretch>
        </p:blipFill>
        <p:spPr>
          <a:xfrm>
            <a:off x="148971" y="1129516"/>
            <a:ext cx="6812661" cy="5591959"/>
          </a:xfrm>
          <a:prstGeom prst="rect">
            <a:avLst/>
          </a:prstGeom>
          <a:ln>
            <a:solidFill>
              <a:schemeClr val="tx1"/>
            </a:solidFill>
          </a:ln>
        </p:spPr>
      </p:pic>
      <p:sp>
        <p:nvSpPr>
          <p:cNvPr id="7" name="Rectangle 6"/>
          <p:cNvSpPr/>
          <p:nvPr/>
        </p:nvSpPr>
        <p:spPr>
          <a:xfrm rot="2160915">
            <a:off x="986015" y="4007800"/>
            <a:ext cx="7357444" cy="1446550"/>
          </a:xfrm>
          <a:prstGeom prst="rect">
            <a:avLst/>
          </a:prstGeom>
        </p:spPr>
        <p:txBody>
          <a:bodyPr wrap="square">
            <a:spAutoFit/>
          </a:bodyPr>
          <a:lstStyle/>
          <a:p>
            <a:pPr algn="ctr"/>
            <a:r>
              <a:rPr lang="en-US" sz="88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Do Not Use</a:t>
            </a:r>
          </a:p>
        </p:txBody>
      </p:sp>
      <p:sp>
        <p:nvSpPr>
          <p:cNvPr id="4" name="Rectangle 3"/>
          <p:cNvSpPr/>
          <p:nvPr/>
        </p:nvSpPr>
        <p:spPr>
          <a:xfrm>
            <a:off x="7133498" y="1348606"/>
            <a:ext cx="1864197" cy="4524315"/>
          </a:xfrm>
          <a:prstGeom prst="rect">
            <a:avLst/>
          </a:prstGeom>
          <a:ln>
            <a:solidFill>
              <a:schemeClr val="tx1"/>
            </a:solidFill>
          </a:ln>
        </p:spPr>
        <p:txBody>
          <a:bodyPr wrap="square">
            <a:spAutoFit/>
          </a:bodyPr>
          <a:lstStyle/>
          <a:p>
            <a:r>
              <a:rPr lang="en-US" dirty="0" smtClean="0"/>
              <a:t>A committee of Georgia educators has determined that circling words or sentences is not a writing task. This task is not aligned to any Writing standard. The Writing entry which included this piece of evidence received a nonscorable code.</a:t>
            </a:r>
            <a:endParaRPr lang="en-US" dirty="0"/>
          </a:p>
        </p:txBody>
      </p:sp>
    </p:spTree>
    <p:extLst>
      <p:ext uri="{BB962C8B-B14F-4D97-AF65-F5344CB8AC3E}">
        <p14:creationId xmlns:p14="http://schemas.microsoft.com/office/powerpoint/2010/main" val="945150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B63E4CEF-BB1E-48C7-AE93-F39F6AA99AD7}" type="slidenum">
              <a:rPr lang="en-US" smtClean="0"/>
              <a:pPr/>
              <a:t>28</a:t>
            </a:fld>
            <a:endParaRPr lang="en-US" dirty="0"/>
          </a:p>
        </p:txBody>
      </p:sp>
      <p:pic>
        <p:nvPicPr>
          <p:cNvPr id="2" name="Picture 1"/>
          <p:cNvPicPr>
            <a:picLocks noChangeAspect="1"/>
          </p:cNvPicPr>
          <p:nvPr/>
        </p:nvPicPr>
        <p:blipFill>
          <a:blip r:embed="rId3"/>
          <a:stretch>
            <a:fillRect/>
          </a:stretch>
        </p:blipFill>
        <p:spPr>
          <a:xfrm>
            <a:off x="200406" y="97537"/>
            <a:ext cx="8809482" cy="5157216"/>
          </a:xfrm>
          <a:prstGeom prst="rect">
            <a:avLst/>
          </a:prstGeom>
          <a:ln>
            <a:solidFill>
              <a:schemeClr val="tx1"/>
            </a:solidFill>
          </a:ln>
        </p:spPr>
      </p:pic>
      <p:sp>
        <p:nvSpPr>
          <p:cNvPr id="5" name="Rectangle 4"/>
          <p:cNvSpPr/>
          <p:nvPr/>
        </p:nvSpPr>
        <p:spPr>
          <a:xfrm rot="19994961">
            <a:off x="807933" y="2059547"/>
            <a:ext cx="7357444" cy="1446550"/>
          </a:xfrm>
          <a:prstGeom prst="rect">
            <a:avLst/>
          </a:prstGeom>
        </p:spPr>
        <p:txBody>
          <a:bodyPr wrap="square">
            <a:spAutoFit/>
          </a:bodyPr>
          <a:lstStyle/>
          <a:p>
            <a:pPr algn="ctr"/>
            <a:r>
              <a:rPr lang="en-US" sz="88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Do Not Use</a:t>
            </a:r>
          </a:p>
        </p:txBody>
      </p:sp>
      <p:sp>
        <p:nvSpPr>
          <p:cNvPr id="3" name="Rectangle 2"/>
          <p:cNvSpPr/>
          <p:nvPr/>
        </p:nvSpPr>
        <p:spPr>
          <a:xfrm>
            <a:off x="200406" y="5315182"/>
            <a:ext cx="8809482" cy="923330"/>
          </a:xfrm>
          <a:prstGeom prst="rect">
            <a:avLst/>
          </a:prstGeom>
          <a:ln>
            <a:solidFill>
              <a:schemeClr val="tx1"/>
            </a:solidFill>
          </a:ln>
        </p:spPr>
        <p:txBody>
          <a:bodyPr wrap="square">
            <a:spAutoFit/>
          </a:bodyPr>
          <a:lstStyle/>
          <a:p>
            <a:r>
              <a:rPr lang="en-US" dirty="0"/>
              <a:t>A committee of Georgia educators has determined that </a:t>
            </a:r>
            <a:r>
              <a:rPr lang="en-US" dirty="0" smtClean="0"/>
              <a:t>numbering sentences is not a Writing task. </a:t>
            </a:r>
            <a:r>
              <a:rPr lang="en-US" dirty="0"/>
              <a:t>This task is not aligned to any Writing standard. The Writing entry which included this piece of evidence received a nonscorable </a:t>
            </a:r>
            <a:r>
              <a:rPr lang="en-US" dirty="0" smtClean="0"/>
              <a:t>code.</a:t>
            </a:r>
            <a:endParaRPr lang="en-US" dirty="0"/>
          </a:p>
        </p:txBody>
      </p:sp>
    </p:spTree>
    <p:extLst>
      <p:ext uri="{BB962C8B-B14F-4D97-AF65-F5344CB8AC3E}">
        <p14:creationId xmlns:p14="http://schemas.microsoft.com/office/powerpoint/2010/main" val="924699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29</a:t>
            </a:fld>
            <a:endParaRPr lang="en-US" dirty="0"/>
          </a:p>
        </p:txBody>
      </p:sp>
      <p:pic>
        <p:nvPicPr>
          <p:cNvPr id="2" name="Picture 1"/>
          <p:cNvPicPr>
            <a:picLocks noChangeAspect="1"/>
          </p:cNvPicPr>
          <p:nvPr/>
        </p:nvPicPr>
        <p:blipFill>
          <a:blip r:embed="rId3"/>
          <a:stretch>
            <a:fillRect/>
          </a:stretch>
        </p:blipFill>
        <p:spPr>
          <a:xfrm>
            <a:off x="516556" y="2040672"/>
            <a:ext cx="5724525" cy="3101665"/>
          </a:xfrm>
          <a:prstGeom prst="rect">
            <a:avLst/>
          </a:prstGeom>
          <a:ln>
            <a:solidFill>
              <a:schemeClr val="tx1"/>
            </a:solidFill>
          </a:ln>
        </p:spPr>
      </p:pic>
      <p:sp>
        <p:nvSpPr>
          <p:cNvPr id="5" name="Rectangle 4"/>
          <p:cNvSpPr/>
          <p:nvPr/>
        </p:nvSpPr>
        <p:spPr>
          <a:xfrm rot="19307008">
            <a:off x="446958" y="2765501"/>
            <a:ext cx="4795415" cy="830997"/>
          </a:xfrm>
          <a:prstGeom prst="rect">
            <a:avLst/>
          </a:prstGeom>
        </p:spPr>
        <p:txBody>
          <a:bodyPr wrap="square">
            <a:spAutoFit/>
          </a:bodyPr>
          <a:lstStyle/>
          <a:p>
            <a:pPr algn="ctr"/>
            <a:r>
              <a:rPr lang="en-US" sz="48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Do Not Use</a:t>
            </a:r>
          </a:p>
        </p:txBody>
      </p:sp>
      <p:sp>
        <p:nvSpPr>
          <p:cNvPr id="3" name="Rectangle 2"/>
          <p:cNvSpPr/>
          <p:nvPr/>
        </p:nvSpPr>
        <p:spPr>
          <a:xfrm>
            <a:off x="516556" y="200052"/>
            <a:ext cx="5299420" cy="1077218"/>
          </a:xfrm>
          <a:prstGeom prst="rect">
            <a:avLst/>
          </a:prstGeom>
          <a:ln>
            <a:solidFill>
              <a:schemeClr val="tx1"/>
            </a:solidFill>
          </a:ln>
        </p:spPr>
        <p:txBody>
          <a:bodyPr wrap="square">
            <a:spAutoFit/>
          </a:bodyPr>
          <a:lstStyle/>
          <a:p>
            <a:r>
              <a:rPr lang="en-US" sz="3200" b="1" dirty="0" smtClean="0"/>
              <a:t>Multiple choice questions are </a:t>
            </a:r>
            <a:r>
              <a:rPr lang="en-US" sz="3200" b="1" u="sng" dirty="0" smtClean="0"/>
              <a:t>not</a:t>
            </a:r>
            <a:r>
              <a:rPr lang="en-US" sz="3200" b="1" dirty="0" smtClean="0"/>
              <a:t> Writing tasks</a:t>
            </a:r>
            <a:endParaRPr lang="en-US" sz="3200" b="1" dirty="0"/>
          </a:p>
        </p:txBody>
      </p:sp>
      <p:sp>
        <p:nvSpPr>
          <p:cNvPr id="6" name="Rectangle 5"/>
          <p:cNvSpPr/>
          <p:nvPr/>
        </p:nvSpPr>
        <p:spPr>
          <a:xfrm>
            <a:off x="6679581" y="1713338"/>
            <a:ext cx="2062678" cy="4247317"/>
          </a:xfrm>
          <a:prstGeom prst="rect">
            <a:avLst/>
          </a:prstGeom>
          <a:ln>
            <a:solidFill>
              <a:schemeClr val="tx1"/>
            </a:solidFill>
          </a:ln>
        </p:spPr>
        <p:txBody>
          <a:bodyPr wrap="square">
            <a:spAutoFit/>
          </a:bodyPr>
          <a:lstStyle/>
          <a:p>
            <a:r>
              <a:rPr lang="en-US" dirty="0"/>
              <a:t>A committee of Georgia educators has determined that </a:t>
            </a:r>
            <a:r>
              <a:rPr lang="en-US" dirty="0" smtClean="0"/>
              <a:t>answering multiple choice questions is not a Writing task. </a:t>
            </a:r>
            <a:r>
              <a:rPr lang="en-US" dirty="0"/>
              <a:t>This task is not aligned to any Writing standard. The Writing entry which included this piece of evidence received a nonscorable </a:t>
            </a:r>
            <a:r>
              <a:rPr lang="en-US" dirty="0" smtClean="0"/>
              <a:t>code.</a:t>
            </a:r>
            <a:endParaRPr lang="en-US" dirty="0"/>
          </a:p>
        </p:txBody>
      </p:sp>
    </p:spTree>
    <p:extLst>
      <p:ext uri="{BB962C8B-B14F-4D97-AF65-F5344CB8AC3E}">
        <p14:creationId xmlns:p14="http://schemas.microsoft.com/office/powerpoint/2010/main" val="874765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smtClean="0"/>
              <a:t>Links to Presentations are on </a:t>
            </a:r>
            <a:br>
              <a:rPr lang="en-US" sz="2800" dirty="0" smtClean="0"/>
            </a:br>
            <a:r>
              <a:rPr lang="en-US" sz="2800" dirty="0" smtClean="0"/>
              <a:t>the GaDOE website (shown below)</a:t>
            </a:r>
            <a:endParaRPr lang="en-US" sz="2800" dirty="0"/>
          </a:p>
        </p:txBody>
      </p:sp>
      <p:sp>
        <p:nvSpPr>
          <p:cNvPr id="6" name="Content Placeholder 5"/>
          <p:cNvSpPr>
            <a:spLocks noGrp="1"/>
          </p:cNvSpPr>
          <p:nvPr>
            <p:ph idx="1"/>
          </p:nvPr>
        </p:nvSpPr>
        <p:spPr/>
        <p:txBody>
          <a:bodyPr/>
          <a:lstStyle/>
          <a:p>
            <a:endParaRPr lang="en-US"/>
          </a:p>
        </p:txBody>
      </p:sp>
      <p:sp>
        <p:nvSpPr>
          <p:cNvPr id="5" name="Slide Number Placeholder 4"/>
          <p:cNvSpPr>
            <a:spLocks noGrp="1"/>
          </p:cNvSpPr>
          <p:nvPr>
            <p:ph type="sldNum" sz="quarter" idx="4"/>
          </p:nvPr>
        </p:nvSpPr>
        <p:spPr/>
        <p:txBody>
          <a:bodyPr/>
          <a:lstStyle/>
          <a:p>
            <a:fld id="{B9518B12-5AC3-4821-9DBE-CC17AAA3902B}" type="slidenum">
              <a:rPr lang="en-US" smtClean="0"/>
              <a:pPr/>
              <a:t>3</a:t>
            </a:fld>
            <a:endParaRPr lang="en-US" dirty="0"/>
          </a:p>
        </p:txBody>
      </p:sp>
      <p:sp>
        <p:nvSpPr>
          <p:cNvPr id="3" name="Rectangle 2"/>
          <p:cNvSpPr/>
          <p:nvPr/>
        </p:nvSpPr>
        <p:spPr>
          <a:xfrm>
            <a:off x="199293" y="5351584"/>
            <a:ext cx="8458200" cy="1107996"/>
          </a:xfrm>
          <a:prstGeom prst="rect">
            <a:avLst/>
          </a:prstGeom>
        </p:spPr>
        <p:txBody>
          <a:bodyPr wrap="square">
            <a:spAutoFit/>
          </a:bodyPr>
          <a:lstStyle/>
          <a:p>
            <a:pPr algn="ctr"/>
            <a:r>
              <a:rPr lang="en-US" sz="2400" dirty="0">
                <a:latin typeface="+mn-lt"/>
                <a:hlinkClick r:id="rId3"/>
              </a:rPr>
              <a:t>http://</a:t>
            </a:r>
            <a:r>
              <a:rPr lang="en-US" sz="2400" dirty="0" smtClean="0">
                <a:latin typeface="+mn-lt"/>
                <a:hlinkClick r:id="rId3"/>
              </a:rPr>
              <a:t>www.gadoe.org/Curriculum-Instruction-and-Assessment/Assessment/Pages/GAA.aspx</a:t>
            </a:r>
            <a:endParaRPr lang="en-US" sz="2400" dirty="0" smtClean="0">
              <a:latin typeface="+mn-lt"/>
            </a:endParaRPr>
          </a:p>
          <a:p>
            <a:pPr algn="ct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03" y="1530303"/>
            <a:ext cx="7702062" cy="3821281"/>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Left Arrow 3"/>
          <p:cNvSpPr/>
          <p:nvPr/>
        </p:nvSpPr>
        <p:spPr>
          <a:xfrm rot="20656742">
            <a:off x="7159361" y="3883681"/>
            <a:ext cx="1663481" cy="6002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0530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30</a:t>
            </a:fld>
            <a:endParaRPr lang="en-US" dirty="0"/>
          </a:p>
        </p:txBody>
      </p:sp>
      <p:pic>
        <p:nvPicPr>
          <p:cNvPr id="2" name="Picture 1"/>
          <p:cNvPicPr>
            <a:picLocks noChangeAspect="1"/>
          </p:cNvPicPr>
          <p:nvPr/>
        </p:nvPicPr>
        <p:blipFill>
          <a:blip r:embed="rId3"/>
          <a:stretch>
            <a:fillRect/>
          </a:stretch>
        </p:blipFill>
        <p:spPr>
          <a:xfrm>
            <a:off x="195262" y="189802"/>
            <a:ext cx="4286250" cy="333375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195262" y="3701664"/>
            <a:ext cx="4286250" cy="2543175"/>
          </a:xfrm>
          <a:prstGeom prst="rect">
            <a:avLst/>
          </a:prstGeom>
          <a:ln>
            <a:solidFill>
              <a:schemeClr val="tx1"/>
            </a:solidFill>
          </a:ln>
        </p:spPr>
      </p:pic>
      <p:sp>
        <p:nvSpPr>
          <p:cNvPr id="5" name="Rectangle 4"/>
          <p:cNvSpPr/>
          <p:nvPr/>
        </p:nvSpPr>
        <p:spPr>
          <a:xfrm rot="18196917">
            <a:off x="-236912" y="2812683"/>
            <a:ext cx="4483161" cy="830997"/>
          </a:xfrm>
          <a:prstGeom prst="rect">
            <a:avLst/>
          </a:prstGeom>
        </p:spPr>
        <p:txBody>
          <a:bodyPr wrap="square">
            <a:spAutoFit/>
          </a:bodyPr>
          <a:lstStyle/>
          <a:p>
            <a:pPr algn="ctr"/>
            <a:r>
              <a:rPr lang="en-US" sz="48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Do Not Use</a:t>
            </a:r>
          </a:p>
        </p:txBody>
      </p:sp>
      <p:sp>
        <p:nvSpPr>
          <p:cNvPr id="8" name="Rectangle 7"/>
          <p:cNvSpPr/>
          <p:nvPr/>
        </p:nvSpPr>
        <p:spPr>
          <a:xfrm>
            <a:off x="5062654" y="1211533"/>
            <a:ext cx="2062678" cy="4247317"/>
          </a:xfrm>
          <a:prstGeom prst="rect">
            <a:avLst/>
          </a:prstGeom>
          <a:ln>
            <a:solidFill>
              <a:schemeClr val="tx1"/>
            </a:solidFill>
          </a:ln>
        </p:spPr>
        <p:txBody>
          <a:bodyPr wrap="square">
            <a:spAutoFit/>
          </a:bodyPr>
          <a:lstStyle/>
          <a:p>
            <a:r>
              <a:rPr lang="en-US" dirty="0"/>
              <a:t>A committee of Georgia educators has determined that </a:t>
            </a:r>
            <a:r>
              <a:rPr lang="en-US" dirty="0" smtClean="0"/>
              <a:t>answering multiple choice questions is not a Writing task. </a:t>
            </a:r>
            <a:r>
              <a:rPr lang="en-US" dirty="0"/>
              <a:t>This task is not aligned to any Writing standard. The Writing entry which included this piece of evidence received a nonscorable </a:t>
            </a:r>
            <a:r>
              <a:rPr lang="en-US" dirty="0" smtClean="0"/>
              <a:t>code.</a:t>
            </a:r>
            <a:endParaRPr lang="en-US" dirty="0"/>
          </a:p>
        </p:txBody>
      </p:sp>
    </p:spTree>
    <p:extLst>
      <p:ext uri="{BB962C8B-B14F-4D97-AF65-F5344CB8AC3E}">
        <p14:creationId xmlns:p14="http://schemas.microsoft.com/office/powerpoint/2010/main" val="2164291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40434" y="1918010"/>
            <a:ext cx="7756434" cy="1458857"/>
          </a:xfrm>
        </p:spPr>
        <p:txBody>
          <a:bodyPr>
            <a:noAutofit/>
          </a:bodyPr>
          <a:lstStyle/>
          <a:p>
            <a:pPr algn="ctr"/>
            <a:r>
              <a:rPr lang="en-US" sz="5400" dirty="0" smtClean="0"/>
              <a:t>Mathematics Examples</a:t>
            </a:r>
            <a:endParaRPr lang="en-US" sz="54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31</a:t>
            </a:fld>
            <a:endParaRPr lang="en-US" dirty="0"/>
          </a:p>
        </p:txBody>
      </p:sp>
    </p:spTree>
    <p:extLst>
      <p:ext uri="{BB962C8B-B14F-4D97-AF65-F5344CB8AC3E}">
        <p14:creationId xmlns:p14="http://schemas.microsoft.com/office/powerpoint/2010/main" val="2949886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419360"/>
            <a:ext cx="6493893" cy="1325563"/>
          </a:xfrm>
        </p:spPr>
        <p:txBody>
          <a:bodyPr>
            <a:normAutofit fontScale="90000"/>
          </a:bodyPr>
          <a:lstStyle/>
          <a:p>
            <a:r>
              <a:rPr lang="en-US" dirty="0"/>
              <a:t>E</a:t>
            </a:r>
            <a:r>
              <a:rPr lang="en-US" dirty="0" smtClean="0"/>
              <a:t>xample from the</a:t>
            </a:r>
            <a:br>
              <a:rPr lang="en-US" dirty="0" smtClean="0"/>
            </a:br>
            <a:r>
              <a:rPr lang="en-US" dirty="0" smtClean="0"/>
              <a:t>Grade 5 Math Standards</a:t>
            </a:r>
          </a:p>
        </p:txBody>
      </p:sp>
      <p:graphicFrame>
        <p:nvGraphicFramePr>
          <p:cNvPr id="5" name="Content Placeholder 4"/>
          <p:cNvGraphicFramePr>
            <a:graphicFrameLocks noGrp="1"/>
          </p:cNvGraphicFramePr>
          <p:nvPr>
            <p:ph idx="1"/>
            <p:extLst/>
          </p:nvPr>
        </p:nvGraphicFramePr>
        <p:xfrm>
          <a:off x="628650" y="1825625"/>
          <a:ext cx="7886670" cy="1664970"/>
        </p:xfrm>
        <a:graphic>
          <a:graphicData uri="http://schemas.openxmlformats.org/drawingml/2006/table">
            <a:tbl>
              <a:tblPr>
                <a:tableStyleId>{5C22544A-7EE6-4342-B048-85BDC9FD1C3A}</a:tableStyleId>
              </a:tblPr>
              <a:tblGrid>
                <a:gridCol w="1427088"/>
                <a:gridCol w="6459582"/>
              </a:tblGrid>
              <a:tr h="533400">
                <a:tc rowSpan="2">
                  <a:txBody>
                    <a:bodyPr/>
                    <a:lstStyle/>
                    <a:p>
                      <a:pPr algn="ctr" fontAlgn="ctr"/>
                      <a:r>
                        <a:rPr lang="en-US" sz="1800" u="none" strike="noStrike" dirty="0" smtClean="0">
                          <a:effectLst/>
                          <a:latin typeface="+mn-lt"/>
                          <a:cs typeface="Times New Roman" pitchFamily="18" charset="0"/>
                        </a:rPr>
                        <a:t>MGSE5.G.3 </a:t>
                      </a:r>
                      <a:endParaRPr lang="en-US" sz="1800" b="0"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8738" indent="0" algn="l" fontAlgn="ctr"/>
                      <a:r>
                        <a:rPr lang="en-US" sz="1800" b="1" u="none" strike="noStrike" baseline="0" dirty="0" smtClean="0">
                          <a:effectLst/>
                          <a:latin typeface="+mn-lt"/>
                          <a:cs typeface="Times New Roman" pitchFamily="18" charset="0"/>
                        </a:rPr>
                        <a:t>Classify two-dimensional figures into categories based on their properties.</a:t>
                      </a:r>
                      <a:endParaRPr lang="en-US" sz="1800" b="1"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14699">
                <a:tc vMerge="1">
                  <a:txBody>
                    <a:bodyPr/>
                    <a:lstStyle/>
                    <a:p>
                      <a:endParaRPr lang="en-US"/>
                    </a:p>
                  </a:txBody>
                  <a:tcPr/>
                </a:tc>
                <a:tc>
                  <a:txBody>
                    <a:bodyPr/>
                    <a:lstStyle/>
                    <a:p>
                      <a:pPr marL="58738" indent="0" algn="l" fontAlgn="b"/>
                      <a:r>
                        <a:rPr lang="en-US" sz="1800" b="0" i="0" u="none" strike="noStrike" baseline="0" dirty="0" smtClean="0">
                          <a:solidFill>
                            <a:schemeClr val="dk1"/>
                          </a:solidFill>
                          <a:effectLst/>
                          <a:latin typeface="+mn-lt"/>
                          <a:cs typeface="Times New Roman" pitchFamily="18" charset="0"/>
                        </a:rPr>
                        <a:t>Understand that attributes belonging to a category of two-dimensional figures also belong to all subcategories of that category. </a:t>
                      </a:r>
                      <a:r>
                        <a:rPr lang="en-US" sz="1800" b="0" i="1" u="none" strike="noStrike" baseline="0" dirty="0" smtClean="0">
                          <a:solidFill>
                            <a:schemeClr val="dk1"/>
                          </a:solidFill>
                          <a:effectLst/>
                          <a:latin typeface="+mn-lt"/>
                          <a:cs typeface="Times New Roman" pitchFamily="18" charset="0"/>
                        </a:rPr>
                        <a:t>For example, all rectangles have four right angles and squares are rectangles, so all squares have four right angles.</a:t>
                      </a:r>
                      <a:endParaRPr lang="en-US" sz="1800" b="0" i="1" u="none" strike="noStrike" dirty="0">
                        <a:solidFill>
                          <a:srgbClr val="000000"/>
                        </a:solidFill>
                        <a:effectLst/>
                        <a:latin typeface="+mn-lt"/>
                        <a:cs typeface="Times New Roman" pitchFamily="18" charset="0"/>
                      </a:endParaRPr>
                    </a:p>
                  </a:txBody>
                  <a:tcPr marL="9051" marR="9051"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Slide Number Placeholder 3"/>
          <p:cNvSpPr>
            <a:spLocks noGrp="1"/>
          </p:cNvSpPr>
          <p:nvPr>
            <p:ph type="sldNum" sz="quarter" idx="4"/>
          </p:nvPr>
        </p:nvSpPr>
        <p:spPr/>
        <p:txBody>
          <a:bodyPr/>
          <a:lstStyle/>
          <a:p>
            <a:fld id="{0608B555-15A9-4931-9609-C21B9C223B05}" type="slidenum">
              <a:rPr lang="en-US" smtClean="0"/>
              <a:pPr/>
              <a:t>32</a:t>
            </a:fld>
            <a:endParaRPr lang="en-US" dirty="0"/>
          </a:p>
        </p:txBody>
      </p:sp>
      <p:sp>
        <p:nvSpPr>
          <p:cNvPr id="8" name="TextBox 7"/>
          <p:cNvSpPr txBox="1"/>
          <p:nvPr/>
        </p:nvSpPr>
        <p:spPr>
          <a:xfrm>
            <a:off x="603983" y="4445813"/>
            <a:ext cx="8382000" cy="1354217"/>
          </a:xfrm>
          <a:prstGeom prst="rect">
            <a:avLst/>
          </a:prstGeom>
          <a:noFill/>
        </p:spPr>
        <p:txBody>
          <a:bodyPr wrap="square" rtlCol="0">
            <a:spAutoFit/>
          </a:bodyPr>
          <a:lstStyle/>
          <a:p>
            <a:r>
              <a:rPr lang="en-US" dirty="0" smtClean="0">
                <a:latin typeface="+mn-lt"/>
              </a:rPr>
              <a:t>What are the nouns?	</a:t>
            </a:r>
            <a:r>
              <a:rPr lang="en-US" dirty="0"/>
              <a:t>a</a:t>
            </a:r>
            <a:r>
              <a:rPr lang="en-US" dirty="0" smtClean="0">
                <a:latin typeface="+mn-lt"/>
              </a:rPr>
              <a:t>ttributes, two-dimensional figures</a:t>
            </a:r>
          </a:p>
          <a:p>
            <a:pPr>
              <a:spcBef>
                <a:spcPts val="1200"/>
              </a:spcBef>
            </a:pPr>
            <a:r>
              <a:rPr lang="en-US" dirty="0" smtClean="0">
                <a:latin typeface="+mn-lt"/>
              </a:rPr>
              <a:t>What is the verb?		</a:t>
            </a:r>
            <a:r>
              <a:rPr lang="en-US" dirty="0" smtClean="0"/>
              <a:t>understand </a:t>
            </a:r>
            <a:endParaRPr lang="en-US" dirty="0" smtClean="0">
              <a:latin typeface="+mn-lt"/>
            </a:endParaRPr>
          </a:p>
          <a:p>
            <a:endParaRPr lang="en-US" dirty="0">
              <a:latin typeface="+mn-lt"/>
            </a:endParaRPr>
          </a:p>
          <a:p>
            <a:endParaRPr lang="en-US" dirty="0" smtClean="0">
              <a:latin typeface="+mn-lt"/>
            </a:endParaRPr>
          </a:p>
        </p:txBody>
      </p:sp>
      <p:sp>
        <p:nvSpPr>
          <p:cNvPr id="10" name="Rectangle 9"/>
          <p:cNvSpPr/>
          <p:nvPr/>
        </p:nvSpPr>
        <p:spPr>
          <a:xfrm>
            <a:off x="3370956" y="4318314"/>
            <a:ext cx="5000312" cy="469900"/>
          </a:xfrm>
          <a:prstGeom prst="rect">
            <a:avLst/>
          </a:prstGeom>
          <a:solidFill>
            <a:srgbClr val="00B05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370956" y="4856824"/>
            <a:ext cx="5000312" cy="4191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5327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pPr>
              <a:defRPr/>
            </a:pPr>
            <a:fld id="{25989F4A-CDB7-4928-8583-BD584FF6184F}" type="slidenum">
              <a:rPr lang="en-US" smtClean="0"/>
              <a:pPr>
                <a:defRPr/>
              </a:pPr>
              <a:t>33</a:t>
            </a:fld>
            <a:endParaRPr lang="en-US" dirty="0"/>
          </a:p>
        </p:txBody>
      </p:sp>
      <p:pic>
        <p:nvPicPr>
          <p:cNvPr id="5" name="Picture 4"/>
          <p:cNvPicPr>
            <a:picLocks noChangeAspect="1"/>
          </p:cNvPicPr>
          <p:nvPr/>
        </p:nvPicPr>
        <p:blipFill>
          <a:blip r:embed="rId3"/>
          <a:stretch>
            <a:fillRect/>
          </a:stretch>
        </p:blipFill>
        <p:spPr>
          <a:xfrm>
            <a:off x="4572001" y="149506"/>
            <a:ext cx="4455008" cy="6571969"/>
          </a:xfrm>
          <a:prstGeom prst="rect">
            <a:avLst/>
          </a:prstGeom>
          <a:ln>
            <a:solidFill>
              <a:schemeClr val="tx1"/>
            </a:solidFill>
          </a:ln>
        </p:spPr>
      </p:pic>
      <p:sp>
        <p:nvSpPr>
          <p:cNvPr id="6" name="Rectangle 5"/>
          <p:cNvSpPr/>
          <p:nvPr/>
        </p:nvSpPr>
        <p:spPr>
          <a:xfrm>
            <a:off x="231510" y="1259417"/>
            <a:ext cx="3704870" cy="4524315"/>
          </a:xfrm>
          <a:prstGeom prst="rect">
            <a:avLst/>
          </a:prstGeom>
        </p:spPr>
        <p:txBody>
          <a:bodyPr wrap="square">
            <a:spAutoFit/>
          </a:bodyPr>
          <a:lstStyle/>
          <a:p>
            <a:r>
              <a:rPr lang="en-US" dirty="0"/>
              <a:t>The </a:t>
            </a:r>
            <a:r>
              <a:rPr lang="en-US" dirty="0" smtClean="0"/>
              <a:t>Entry Sheet is the first page of every entry in every content area. Once the teacher chose MGSE5.G.3 from the drop-down menu, then the text of the standard automatically appeared on the Entry Sheet and the cluster statement associated with that standard (</a:t>
            </a:r>
            <a:r>
              <a:rPr lang="en-US" i="1" dirty="0" smtClean="0"/>
              <a:t>classify two-dimensional figures into categories based on their properties</a:t>
            </a:r>
            <a:r>
              <a:rPr lang="en-US" dirty="0" smtClean="0"/>
              <a:t>) appeared near the bottom of the page. The teacher opted not to answer the question that appears at the bottom of the Entry Sheet (</a:t>
            </a:r>
            <a:r>
              <a:rPr lang="en-US" i="1" dirty="0" smtClean="0"/>
              <a:t>what is the overall skill that connects the tasks to the standard and element/indicator?</a:t>
            </a:r>
            <a:r>
              <a:rPr lang="en-US" dirty="0" smtClean="0"/>
              <a:t>).</a:t>
            </a:r>
            <a:endParaRPr lang="en-US" dirty="0"/>
          </a:p>
        </p:txBody>
      </p:sp>
    </p:spTree>
    <p:extLst>
      <p:ext uri="{BB962C8B-B14F-4D97-AF65-F5344CB8AC3E}">
        <p14:creationId xmlns:p14="http://schemas.microsoft.com/office/powerpoint/2010/main" val="1042687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pPr>
              <a:defRPr/>
            </a:pPr>
            <a:fld id="{25989F4A-CDB7-4928-8583-BD584FF6184F}" type="slidenum">
              <a:rPr lang="en-US" smtClean="0"/>
              <a:pPr>
                <a:defRPr/>
              </a:pPr>
              <a:t>34</a:t>
            </a:fld>
            <a:endParaRPr lang="en-US" dirty="0"/>
          </a:p>
        </p:txBody>
      </p:sp>
      <p:pic>
        <p:nvPicPr>
          <p:cNvPr id="3" name="Picture 2"/>
          <p:cNvPicPr>
            <a:picLocks noChangeAspect="1"/>
          </p:cNvPicPr>
          <p:nvPr/>
        </p:nvPicPr>
        <p:blipFill>
          <a:blip r:embed="rId3"/>
          <a:stretch>
            <a:fillRect/>
          </a:stretch>
        </p:blipFill>
        <p:spPr>
          <a:xfrm>
            <a:off x="307086" y="1463611"/>
            <a:ext cx="6286500" cy="4467225"/>
          </a:xfrm>
          <a:prstGeom prst="rect">
            <a:avLst/>
          </a:prstGeom>
          <a:ln>
            <a:solidFill>
              <a:schemeClr val="tx1"/>
            </a:solidFill>
          </a:ln>
        </p:spPr>
      </p:pic>
      <p:sp>
        <p:nvSpPr>
          <p:cNvPr id="4" name="Rectangle 3"/>
          <p:cNvSpPr/>
          <p:nvPr/>
        </p:nvSpPr>
        <p:spPr>
          <a:xfrm>
            <a:off x="6812329" y="1463611"/>
            <a:ext cx="1941527" cy="4467225"/>
          </a:xfrm>
          <a:prstGeom prst="rect">
            <a:avLst/>
          </a:prstGeom>
          <a:ln>
            <a:solidFill>
              <a:schemeClr val="tx1"/>
            </a:solidFill>
          </a:ln>
        </p:spPr>
        <p:txBody>
          <a:bodyPr wrap="square">
            <a:spAutoFit/>
          </a:bodyPr>
          <a:lstStyle/>
          <a:p>
            <a:r>
              <a:rPr lang="en-US" dirty="0" smtClean="0"/>
              <a:t>The teacher’s annotation (left) describes what the student was asked to do in this aligned task. The word “corner” is used when it would be more precise to say “angle,” but the meaning is clear. The student’s work is on the next slide. </a:t>
            </a:r>
          </a:p>
          <a:p>
            <a:endParaRPr lang="en-US" sz="1100" dirty="0"/>
          </a:p>
        </p:txBody>
      </p:sp>
    </p:spTree>
    <p:extLst>
      <p:ext uri="{BB962C8B-B14F-4D97-AF65-F5344CB8AC3E}">
        <p14:creationId xmlns:p14="http://schemas.microsoft.com/office/powerpoint/2010/main" val="24231968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35</a:t>
            </a:fld>
            <a:endParaRPr lang="en-US" dirty="0"/>
          </a:p>
        </p:txBody>
      </p:sp>
      <p:sp>
        <p:nvSpPr>
          <p:cNvPr id="8" name="Rectangle 7"/>
          <p:cNvSpPr/>
          <p:nvPr/>
        </p:nvSpPr>
        <p:spPr>
          <a:xfrm>
            <a:off x="219457" y="5523723"/>
            <a:ext cx="8839200" cy="646331"/>
          </a:xfrm>
          <a:prstGeom prst="rect">
            <a:avLst/>
          </a:prstGeom>
          <a:ln>
            <a:solidFill>
              <a:schemeClr val="tx1"/>
            </a:solidFill>
          </a:ln>
        </p:spPr>
        <p:txBody>
          <a:bodyPr wrap="square">
            <a:spAutoFit/>
          </a:bodyPr>
          <a:lstStyle/>
          <a:p>
            <a:r>
              <a:rPr lang="en-US" dirty="0"/>
              <a:t>T</a:t>
            </a:r>
            <a:r>
              <a:rPr lang="en-US" dirty="0" smtClean="0"/>
              <a:t>he student used a teacher-made chart to categorize plane figures according to the number of sides and angles (“corners”) each of them has.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7" y="104664"/>
            <a:ext cx="8975590" cy="5428095"/>
          </a:xfrm>
          <a:prstGeom prst="rect">
            <a:avLst/>
          </a:prstGeom>
        </p:spPr>
      </p:pic>
    </p:spTree>
    <p:extLst>
      <p:ext uri="{BB962C8B-B14F-4D97-AF65-F5344CB8AC3E}">
        <p14:creationId xmlns:p14="http://schemas.microsoft.com/office/powerpoint/2010/main" val="2912771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from  the </a:t>
            </a:r>
            <a:br>
              <a:rPr lang="en-US" dirty="0" smtClean="0"/>
            </a:br>
            <a:r>
              <a:rPr lang="en-US" dirty="0" smtClean="0"/>
              <a:t>Grade 8 Math Standards</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615926867"/>
                  </p:ext>
                </p:extLst>
              </p:nvPr>
            </p:nvGraphicFramePr>
            <p:xfrm>
              <a:off x="628650" y="1825625"/>
              <a:ext cx="7886670" cy="2188845"/>
            </p:xfrm>
            <a:graphic>
              <a:graphicData uri="http://schemas.openxmlformats.org/drawingml/2006/table">
                <a:tbl>
                  <a:tblPr>
                    <a:tableStyleId>{5C22544A-7EE6-4342-B048-85BDC9FD1C3A}</a:tableStyleId>
                  </a:tblPr>
                  <a:tblGrid>
                    <a:gridCol w="1427088"/>
                    <a:gridCol w="6459582"/>
                  </a:tblGrid>
                  <a:tr h="533400">
                    <a:tc rowSpan="2">
                      <a:txBody>
                        <a:bodyPr/>
                        <a:lstStyle/>
                        <a:p>
                          <a:pPr algn="ctr" fontAlgn="ctr"/>
                          <a:r>
                            <a:rPr lang="en-US" sz="1800" u="none" strike="noStrike" dirty="0" smtClean="0">
                              <a:effectLst/>
                              <a:latin typeface="+mn-lt"/>
                              <a:cs typeface="Times New Roman" pitchFamily="18" charset="0"/>
                            </a:rPr>
                            <a:t>MGSE8.EE.2 </a:t>
                          </a:r>
                          <a:endParaRPr lang="en-US" sz="1800" b="0"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8738" indent="0" algn="l" fontAlgn="ctr"/>
                          <a:r>
                            <a:rPr lang="en-US" sz="1800" b="1" u="none" strike="noStrike" baseline="0" dirty="0" smtClean="0">
                              <a:effectLst/>
                              <a:latin typeface="+mn-lt"/>
                              <a:cs typeface="Times New Roman" pitchFamily="18" charset="0"/>
                            </a:rPr>
                            <a:t>Work with radicals and integer exponents.</a:t>
                          </a:r>
                          <a:endParaRPr lang="en-US" sz="1800" b="1"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14699">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smtClean="0">
                              <a:solidFill>
                                <a:schemeClr val="dk1"/>
                              </a:solidFill>
                              <a:effectLst/>
                              <a:latin typeface="+mn-lt"/>
                              <a:cs typeface="Times New Roman" pitchFamily="18" charset="0"/>
                            </a:rPr>
                            <a:t>Use square root and cube root symbols to represent solutions to equations. Recognize that </a:t>
                          </a:r>
                          <a14:m>
                            <m:oMath xmlns:m="http://schemas.openxmlformats.org/officeDocument/2006/math">
                              <m:sSup>
                                <m:sSupPr>
                                  <m:ctrlPr>
                                    <a:rPr lang="en-US" sz="1800" i="1" kern="1200" smtClean="0">
                                      <a:solidFill>
                                        <a:schemeClr val="dk1"/>
                                      </a:solidFill>
                                      <a:effectLst/>
                                      <a:latin typeface="Cambria Math" panose="02040503050406030204" pitchFamily="18" charset="0"/>
                                      <a:ea typeface="+mn-ea"/>
                                      <a:cs typeface="+mn-cs"/>
                                    </a:rPr>
                                  </m:ctrlPr>
                                </m:sSupPr>
                                <m:e>
                                  <m:r>
                                    <a:rPr lang="en-US" sz="1800" i="1" kern="1200">
                                      <a:solidFill>
                                        <a:schemeClr val="dk1"/>
                                      </a:solidFill>
                                      <a:effectLst/>
                                      <a:latin typeface="Cambria Math" panose="02040503050406030204" pitchFamily="18" charset="0"/>
                                      <a:ea typeface="+mn-ea"/>
                                      <a:cs typeface="+mn-cs"/>
                                    </a:rPr>
                                    <m:t>𝑥</m:t>
                                  </m:r>
                                </m:e>
                                <m:sup>
                                  <m:r>
                                    <a:rPr lang="en-US" sz="1800" i="1" kern="1200">
                                      <a:solidFill>
                                        <a:schemeClr val="dk1"/>
                                      </a:solidFill>
                                      <a:effectLst/>
                                      <a:latin typeface="Cambria Math" panose="02040503050406030204" pitchFamily="18" charset="0"/>
                                      <a:ea typeface="+mn-ea"/>
                                      <a:cs typeface="+mn-cs"/>
                                    </a:rPr>
                                    <m:t>2</m:t>
                                  </m:r>
                                </m:sup>
                              </m:sSup>
                            </m:oMath>
                          </a14:m>
                          <a:r>
                            <a:rPr lang="en-US" sz="1800" b="0" i="0" u="none" strike="noStrike" baseline="0" dirty="0" smtClean="0">
                              <a:solidFill>
                                <a:schemeClr val="dk1"/>
                              </a:solidFill>
                              <a:effectLst/>
                              <a:latin typeface="+mn-lt"/>
                              <a:cs typeface="Times New Roman" pitchFamily="18" charset="0"/>
                            </a:rPr>
                            <a:t> = p (where p is a positive rational number and  l x l  </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a:t>
                          </a:r>
                          <a:r>
                            <a:rPr lang="en-US" sz="1800" b="0" i="0" u="none" strike="noStrike" baseline="0" dirty="0" smtClean="0">
                              <a:solidFill>
                                <a:schemeClr val="dk1"/>
                              </a:solidFill>
                              <a:effectLst/>
                              <a:latin typeface="+mn-lt"/>
                              <a:cs typeface="Times New Roman" pitchFamily="18" charset="0"/>
                            </a:rPr>
                            <a:t>25) has 2 solutions and </a:t>
                          </a:r>
                          <a14:m>
                            <m:oMath xmlns:m="http://schemas.openxmlformats.org/officeDocument/2006/math">
                              <m:sSup>
                                <m:sSupPr>
                                  <m:ctrlPr>
                                    <a:rPr lang="en-US" sz="1800" i="1" kern="1200" smtClean="0">
                                      <a:solidFill>
                                        <a:schemeClr val="dk1"/>
                                      </a:solidFill>
                                      <a:effectLst/>
                                      <a:latin typeface="Cambria Math" panose="02040503050406030204" pitchFamily="18" charset="0"/>
                                      <a:ea typeface="+mn-ea"/>
                                      <a:cs typeface="+mn-cs"/>
                                    </a:rPr>
                                  </m:ctrlPr>
                                </m:sSupPr>
                                <m:e>
                                  <m:r>
                                    <a:rPr lang="en-US" sz="1800" i="1" kern="1200">
                                      <a:solidFill>
                                        <a:schemeClr val="dk1"/>
                                      </a:solidFill>
                                      <a:effectLst/>
                                      <a:latin typeface="Cambria Math" panose="02040503050406030204" pitchFamily="18" charset="0"/>
                                      <a:ea typeface="+mn-ea"/>
                                      <a:cs typeface="+mn-cs"/>
                                    </a:rPr>
                                    <m:t>𝑥</m:t>
                                  </m:r>
                                </m:e>
                                <m:sup>
                                  <m:r>
                                    <a:rPr lang="en-US" sz="1800" b="0" i="1" kern="1200" smtClean="0">
                                      <a:solidFill>
                                        <a:schemeClr val="dk1"/>
                                      </a:solidFill>
                                      <a:effectLst/>
                                      <a:latin typeface="Cambria Math" panose="02040503050406030204" pitchFamily="18" charset="0"/>
                                      <a:ea typeface="+mn-ea"/>
                                      <a:cs typeface="+mn-cs"/>
                                    </a:rPr>
                                    <m:t>3</m:t>
                                  </m:r>
                                </m:sup>
                              </m:sSup>
                            </m:oMath>
                          </a14:m>
                          <a:r>
                            <a:rPr lang="en-US" sz="1800" b="0" i="0" u="none" strike="noStrike" baseline="0" dirty="0" smtClean="0">
                              <a:solidFill>
                                <a:schemeClr val="dk1"/>
                              </a:solidFill>
                              <a:effectLst/>
                              <a:latin typeface="+mn-lt"/>
                              <a:cs typeface="Times New Roman" pitchFamily="18" charset="0"/>
                            </a:rPr>
                            <a:t>= p (where p is negative or positive rational number and  l x l  </a:t>
                          </a:r>
                          <a:r>
                            <a:rPr lang="en-US" sz="1800" kern="1200" dirty="0" smtClean="0">
                              <a:solidFill>
                                <a:schemeClr val="dk1"/>
                              </a:solidFill>
                              <a:effectLst/>
                              <a:latin typeface="+mn-lt"/>
                              <a:ea typeface="+mn-ea"/>
                              <a:cs typeface="+mn-cs"/>
                            </a:rPr>
                            <a:t>≤</a:t>
                          </a:r>
                          <a:r>
                            <a:rPr lang="en-US" sz="1800" b="0" i="0" u="none" strike="noStrike" baseline="0" dirty="0" smtClean="0">
                              <a:solidFill>
                                <a:schemeClr val="dk1"/>
                              </a:solidFill>
                              <a:effectLst/>
                              <a:latin typeface="+mn-lt"/>
                              <a:cs typeface="Times New Roman" pitchFamily="18" charset="0"/>
                            </a:rPr>
                            <a:t> 10) has one solution. Evaluate square roots of perfect squares </a:t>
                          </a:r>
                          <a:r>
                            <a:rPr lang="en-US" sz="1800" kern="1200" dirty="0" smtClean="0">
                              <a:solidFill>
                                <a:schemeClr val="dk1"/>
                              </a:solidFill>
                              <a:effectLst/>
                              <a:latin typeface="+mn-lt"/>
                              <a:ea typeface="+mn-ea"/>
                              <a:cs typeface="+mn-cs"/>
                            </a:rPr>
                            <a:t>≤ </a:t>
                          </a:r>
                          <a:r>
                            <a:rPr lang="en-US" sz="1800" b="0" i="0" u="none" strike="noStrike" baseline="0" dirty="0" smtClean="0">
                              <a:solidFill>
                                <a:schemeClr val="dk1"/>
                              </a:solidFill>
                              <a:effectLst/>
                              <a:latin typeface="+mn-lt"/>
                              <a:cs typeface="Times New Roman" pitchFamily="18" charset="0"/>
                            </a:rPr>
                            <a:t>625 and cube roots of perfect cubes </a:t>
                          </a:r>
                          <a:r>
                            <a:rPr lang="en-US" sz="1800" kern="1200" dirty="0" smtClean="0">
                              <a:solidFill>
                                <a:schemeClr val="dk1"/>
                              </a:solidFill>
                              <a:effectLst/>
                              <a:latin typeface="+mn-lt"/>
                              <a:ea typeface="+mn-ea"/>
                              <a:cs typeface="+mn-cs"/>
                            </a:rPr>
                            <a:t>≥</a:t>
                          </a:r>
                          <a:r>
                            <a:rPr lang="en-US" sz="1800" b="0" i="0" u="none" strike="noStrike" baseline="0" dirty="0" smtClean="0">
                              <a:solidFill>
                                <a:schemeClr val="dk1"/>
                              </a:solidFill>
                              <a:effectLst/>
                              <a:latin typeface="+mn-lt"/>
                              <a:cs typeface="Times New Roman" pitchFamily="18" charset="0"/>
                            </a:rPr>
                            <a:t> -1000  and </a:t>
                          </a:r>
                          <a:r>
                            <a:rPr lang="en-US" sz="1800" kern="1200" dirty="0" smtClean="0">
                              <a:solidFill>
                                <a:schemeClr val="dk1"/>
                              </a:solidFill>
                              <a:effectLst/>
                              <a:latin typeface="+mn-lt"/>
                              <a:ea typeface="+mn-ea"/>
                              <a:cs typeface="+mn-cs"/>
                            </a:rPr>
                            <a:t>≤</a:t>
                          </a:r>
                          <a:r>
                            <a:rPr lang="en-US" sz="1800" b="0" i="0" u="none" strike="noStrike" baseline="0" dirty="0" smtClean="0">
                              <a:solidFill>
                                <a:schemeClr val="dk1"/>
                              </a:solidFill>
                              <a:effectLst/>
                              <a:latin typeface="+mn-lt"/>
                              <a:cs typeface="Times New Roman" pitchFamily="18" charset="0"/>
                            </a:rPr>
                            <a:t> 1000.</a:t>
                          </a:r>
                          <a:endParaRPr lang="en-US" sz="1800" b="0" i="0" u="none" strike="noStrike" dirty="0">
                            <a:solidFill>
                              <a:srgbClr val="000000"/>
                            </a:solidFill>
                            <a:effectLst/>
                            <a:latin typeface="+mn-lt"/>
                            <a:cs typeface="Times New Roman" pitchFamily="18" charset="0"/>
                          </a:endParaRPr>
                        </a:p>
                      </a:txBody>
                      <a:tcPr marL="9051" marR="9051"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615926867"/>
                  </p:ext>
                </p:extLst>
              </p:nvPr>
            </p:nvGraphicFramePr>
            <p:xfrm>
              <a:off x="628650" y="1825625"/>
              <a:ext cx="7886670" cy="2188845"/>
            </p:xfrm>
            <a:graphic>
              <a:graphicData uri="http://schemas.openxmlformats.org/drawingml/2006/table">
                <a:tbl>
                  <a:tblPr>
                    <a:tableStyleId>{5C22544A-7EE6-4342-B048-85BDC9FD1C3A}</a:tableStyleId>
                  </a:tblPr>
                  <a:tblGrid>
                    <a:gridCol w="1427088"/>
                    <a:gridCol w="6459582"/>
                  </a:tblGrid>
                  <a:tr h="533400">
                    <a:tc rowSpan="2">
                      <a:txBody>
                        <a:bodyPr/>
                        <a:lstStyle/>
                        <a:p>
                          <a:pPr algn="ctr" fontAlgn="ctr"/>
                          <a:r>
                            <a:rPr lang="en-US" sz="1800" u="none" strike="noStrike" dirty="0" smtClean="0">
                              <a:effectLst/>
                              <a:latin typeface="+mn-lt"/>
                              <a:cs typeface="Times New Roman" pitchFamily="18" charset="0"/>
                            </a:rPr>
                            <a:t>MGSE8.EE.2 </a:t>
                          </a:r>
                          <a:endParaRPr lang="en-US" sz="1800" b="0"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8738" indent="0" algn="l" fontAlgn="ctr"/>
                          <a:r>
                            <a:rPr lang="en-US" sz="1800" b="1" u="none" strike="noStrike" baseline="0" dirty="0" smtClean="0">
                              <a:effectLst/>
                              <a:latin typeface="+mn-lt"/>
                              <a:cs typeface="Times New Roman" pitchFamily="18" charset="0"/>
                            </a:rPr>
                            <a:t>Work with radicals and integer exponents.</a:t>
                          </a:r>
                          <a:endParaRPr lang="en-US" sz="1800" b="1"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55445">
                    <a:tc vMerge="1">
                      <a:txBody>
                        <a:bodyPr/>
                        <a:lstStyle/>
                        <a:p>
                          <a:endParaRPr lang="en-US"/>
                        </a:p>
                      </a:txBody>
                      <a:tcPr/>
                    </a:tc>
                    <a:tc>
                      <a:txBody>
                        <a:bodyPr/>
                        <a:lstStyle/>
                        <a:p>
                          <a:endParaRPr lang="en-US"/>
                        </a:p>
                      </a:txBody>
                      <a:tcPr marL="9051" marR="9051"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2170" t="-32721" r="-189" b="-8456"/>
                          </a:stretch>
                        </a:blipFill>
                      </a:tcPr>
                    </a:tc>
                  </a:tr>
                </a:tbl>
              </a:graphicData>
            </a:graphic>
          </p:graphicFrame>
        </mc:Fallback>
      </mc:AlternateContent>
      <p:sp>
        <p:nvSpPr>
          <p:cNvPr id="4" name="Slide Number Placeholder 3"/>
          <p:cNvSpPr>
            <a:spLocks noGrp="1"/>
          </p:cNvSpPr>
          <p:nvPr>
            <p:ph type="sldNum" sz="quarter" idx="4"/>
          </p:nvPr>
        </p:nvSpPr>
        <p:spPr/>
        <p:txBody>
          <a:bodyPr/>
          <a:lstStyle/>
          <a:p>
            <a:fld id="{0608B555-15A9-4931-9609-C21B9C223B05}" type="slidenum">
              <a:rPr lang="en-US" smtClean="0"/>
              <a:pPr/>
              <a:t>36</a:t>
            </a:fld>
            <a:endParaRPr lang="en-US" dirty="0"/>
          </a:p>
        </p:txBody>
      </p:sp>
      <p:sp>
        <p:nvSpPr>
          <p:cNvPr id="8" name="TextBox 7"/>
          <p:cNvSpPr txBox="1"/>
          <p:nvPr/>
        </p:nvSpPr>
        <p:spPr>
          <a:xfrm>
            <a:off x="603983" y="4445813"/>
            <a:ext cx="8382000" cy="1354217"/>
          </a:xfrm>
          <a:prstGeom prst="rect">
            <a:avLst/>
          </a:prstGeom>
          <a:noFill/>
        </p:spPr>
        <p:txBody>
          <a:bodyPr wrap="square" rtlCol="0">
            <a:spAutoFit/>
          </a:bodyPr>
          <a:lstStyle/>
          <a:p>
            <a:r>
              <a:rPr lang="en-US" dirty="0" smtClean="0">
                <a:latin typeface="+mn-lt"/>
              </a:rPr>
              <a:t>What are the nouns?	</a:t>
            </a:r>
            <a:r>
              <a:rPr lang="en-US" dirty="0"/>
              <a:t>s</a:t>
            </a:r>
            <a:r>
              <a:rPr lang="en-US" dirty="0" smtClean="0"/>
              <a:t>quare root, cube root</a:t>
            </a:r>
            <a:endParaRPr lang="en-US" dirty="0" smtClean="0">
              <a:latin typeface="+mn-lt"/>
            </a:endParaRPr>
          </a:p>
          <a:p>
            <a:pPr>
              <a:spcBef>
                <a:spcPts val="1200"/>
              </a:spcBef>
            </a:pPr>
            <a:r>
              <a:rPr lang="en-US" dirty="0" smtClean="0">
                <a:latin typeface="+mn-lt"/>
              </a:rPr>
              <a:t>What is the verb?		</a:t>
            </a:r>
            <a:r>
              <a:rPr lang="en-US" dirty="0"/>
              <a:t>u</a:t>
            </a:r>
            <a:r>
              <a:rPr lang="en-US" dirty="0" smtClean="0"/>
              <a:t>se, recognize, evaluate </a:t>
            </a:r>
            <a:endParaRPr lang="en-US" dirty="0" smtClean="0">
              <a:latin typeface="+mn-lt"/>
            </a:endParaRPr>
          </a:p>
          <a:p>
            <a:endParaRPr lang="en-US" dirty="0">
              <a:latin typeface="+mn-lt"/>
            </a:endParaRPr>
          </a:p>
          <a:p>
            <a:endParaRPr lang="en-US" dirty="0" smtClean="0">
              <a:latin typeface="+mn-lt"/>
            </a:endParaRPr>
          </a:p>
        </p:txBody>
      </p:sp>
      <p:sp>
        <p:nvSpPr>
          <p:cNvPr id="10" name="Rectangle 9"/>
          <p:cNvSpPr/>
          <p:nvPr/>
        </p:nvSpPr>
        <p:spPr>
          <a:xfrm>
            <a:off x="3383148" y="4380586"/>
            <a:ext cx="5000312" cy="469900"/>
          </a:xfrm>
          <a:prstGeom prst="rect">
            <a:avLst/>
          </a:prstGeom>
          <a:solidFill>
            <a:srgbClr val="00B05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370956" y="4842321"/>
            <a:ext cx="5000312" cy="4191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3679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37</a:t>
            </a:fld>
            <a:endParaRPr lang="en-US" dirty="0"/>
          </a:p>
        </p:txBody>
      </p:sp>
      <p:pic>
        <p:nvPicPr>
          <p:cNvPr id="3" name="Picture 2"/>
          <p:cNvPicPr>
            <a:picLocks noChangeAspect="1"/>
          </p:cNvPicPr>
          <p:nvPr/>
        </p:nvPicPr>
        <p:blipFill>
          <a:blip r:embed="rId3"/>
          <a:stretch>
            <a:fillRect/>
          </a:stretch>
        </p:blipFill>
        <p:spPr>
          <a:xfrm>
            <a:off x="254271" y="76200"/>
            <a:ext cx="5087789" cy="6645276"/>
          </a:xfrm>
          <a:prstGeom prst="rect">
            <a:avLst/>
          </a:prstGeom>
          <a:ln>
            <a:solidFill>
              <a:schemeClr val="tx1"/>
            </a:solidFill>
          </a:ln>
        </p:spPr>
      </p:pic>
      <p:sp>
        <p:nvSpPr>
          <p:cNvPr id="2" name="Rectangle 1"/>
          <p:cNvSpPr/>
          <p:nvPr/>
        </p:nvSpPr>
        <p:spPr>
          <a:xfrm>
            <a:off x="5518101" y="2660174"/>
            <a:ext cx="3305266" cy="1477328"/>
          </a:xfrm>
          <a:prstGeom prst="rect">
            <a:avLst/>
          </a:prstGeom>
        </p:spPr>
        <p:txBody>
          <a:bodyPr wrap="square">
            <a:spAutoFit/>
          </a:bodyPr>
          <a:lstStyle/>
          <a:p>
            <a:r>
              <a:rPr lang="en-US" dirty="0" smtClean="0"/>
              <a:t>The cluster statement for this Mathematics standard in the Expressions and Equations domain is </a:t>
            </a:r>
            <a:r>
              <a:rPr lang="en-US" i="1" dirty="0" smtClean="0"/>
              <a:t>work with radicals and integer exponents</a:t>
            </a:r>
            <a:r>
              <a:rPr lang="en-US" dirty="0" smtClean="0"/>
              <a:t>.</a:t>
            </a:r>
            <a:endParaRPr lang="en-US" dirty="0"/>
          </a:p>
        </p:txBody>
      </p:sp>
    </p:spTree>
    <p:extLst>
      <p:ext uri="{BB962C8B-B14F-4D97-AF65-F5344CB8AC3E}">
        <p14:creationId xmlns:p14="http://schemas.microsoft.com/office/powerpoint/2010/main" val="576192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38</a:t>
            </a:fld>
            <a:endParaRPr lang="en-US" dirty="0"/>
          </a:p>
        </p:txBody>
      </p:sp>
      <p:pic>
        <p:nvPicPr>
          <p:cNvPr id="5" name="Picture 4"/>
          <p:cNvPicPr>
            <a:picLocks noChangeAspect="1"/>
          </p:cNvPicPr>
          <p:nvPr/>
        </p:nvPicPr>
        <p:blipFill>
          <a:blip r:embed="rId3"/>
          <a:stretch>
            <a:fillRect/>
          </a:stretch>
        </p:blipFill>
        <p:spPr>
          <a:xfrm>
            <a:off x="176321" y="158751"/>
            <a:ext cx="4943475" cy="656272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5274527" y="1815420"/>
            <a:ext cx="3780263" cy="3905250"/>
          </a:xfrm>
          <a:prstGeom prst="rect">
            <a:avLst/>
          </a:prstGeom>
          <a:ln>
            <a:solidFill>
              <a:schemeClr val="tx1"/>
            </a:solidFill>
          </a:ln>
        </p:spPr>
      </p:pic>
      <p:sp>
        <p:nvSpPr>
          <p:cNvPr id="8" name="Date Placeholder 7"/>
          <p:cNvSpPr>
            <a:spLocks noGrp="1"/>
          </p:cNvSpPr>
          <p:nvPr>
            <p:ph type="dt" sz="half" idx="2"/>
          </p:nvPr>
        </p:nvSpPr>
        <p:spPr/>
        <p:txBody>
          <a:bodyPr/>
          <a:lstStyle/>
          <a:p>
            <a:fld id="{4DAE6870-AD18-448A-9B2A-0EFE6DC7B06B}" type="datetime1">
              <a:rPr lang="en-US" smtClean="0"/>
              <a:t>8/24/2016</a:t>
            </a:fld>
            <a:endParaRPr lang="en-US" dirty="0"/>
          </a:p>
        </p:txBody>
      </p:sp>
    </p:spTree>
    <p:extLst>
      <p:ext uri="{BB962C8B-B14F-4D97-AF65-F5344CB8AC3E}">
        <p14:creationId xmlns:p14="http://schemas.microsoft.com/office/powerpoint/2010/main" val="3323629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from the </a:t>
            </a:r>
            <a:br>
              <a:rPr lang="en-US" dirty="0" smtClean="0"/>
            </a:br>
            <a:r>
              <a:rPr lang="en-US" dirty="0" smtClean="0"/>
              <a:t>Grade 8 Math Standards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00744126"/>
              </p:ext>
            </p:extLst>
          </p:nvPr>
        </p:nvGraphicFramePr>
        <p:xfrm>
          <a:off x="628650" y="1825625"/>
          <a:ext cx="7886670" cy="1640205"/>
        </p:xfrm>
        <a:graphic>
          <a:graphicData uri="http://schemas.openxmlformats.org/drawingml/2006/table">
            <a:tbl>
              <a:tblPr>
                <a:tableStyleId>{5C22544A-7EE6-4342-B048-85BDC9FD1C3A}</a:tableStyleId>
              </a:tblPr>
              <a:tblGrid>
                <a:gridCol w="1427088"/>
                <a:gridCol w="6459582"/>
              </a:tblGrid>
              <a:tr h="533400">
                <a:tc rowSpan="2">
                  <a:txBody>
                    <a:bodyPr/>
                    <a:lstStyle/>
                    <a:p>
                      <a:pPr algn="ctr" fontAlgn="ctr"/>
                      <a:r>
                        <a:rPr lang="en-US" sz="1800" u="none" strike="noStrike" dirty="0" smtClean="0">
                          <a:effectLst/>
                          <a:latin typeface="+mn-lt"/>
                          <a:cs typeface="Times New Roman" pitchFamily="18" charset="0"/>
                        </a:rPr>
                        <a:t>MGSE8.SP.1 </a:t>
                      </a:r>
                      <a:endParaRPr lang="en-US" sz="1800" b="0"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8738" indent="0" algn="l" fontAlgn="ctr"/>
                      <a:r>
                        <a:rPr lang="en-US" sz="1800" b="1" u="none" strike="noStrike" baseline="0" dirty="0" smtClean="0">
                          <a:effectLst/>
                          <a:latin typeface="+mn-lt"/>
                          <a:cs typeface="Times New Roman" pitchFamily="18" charset="0"/>
                        </a:rPr>
                        <a:t>Investigate patterns of association in bivariate data.</a:t>
                      </a:r>
                      <a:endParaRPr lang="en-US" sz="1800" b="1" i="0" u="none" strike="noStrike" dirty="0">
                        <a:solidFill>
                          <a:srgbClr val="000000"/>
                        </a:solidFill>
                        <a:effectLst/>
                        <a:latin typeface="+mn-lt"/>
                        <a:cs typeface="Times New Roman" pitchFamily="18" charset="0"/>
                      </a:endParaRPr>
                    </a:p>
                  </a:txBody>
                  <a:tcPr marL="9051" marR="9051"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14699">
                <a:tc vMerge="1">
                  <a:txBody>
                    <a:bodyPr/>
                    <a:lstStyle/>
                    <a:p>
                      <a:endParaRPr lang="en-US"/>
                    </a:p>
                  </a:txBody>
                  <a:tcPr/>
                </a:tc>
                <a:tc>
                  <a:txBody>
                    <a:bodyPr/>
                    <a:lstStyle/>
                    <a:p>
                      <a:pPr marL="58738" indent="0" algn="l" fontAlgn="b"/>
                      <a:r>
                        <a:rPr lang="en-US" sz="1800" b="0" i="0" u="none" strike="noStrike" baseline="0" dirty="0" smtClean="0">
                          <a:solidFill>
                            <a:schemeClr val="dk1"/>
                          </a:solidFill>
                          <a:effectLst/>
                          <a:latin typeface="+mn-lt"/>
                          <a:cs typeface="Times New Roman" pitchFamily="18" charset="0"/>
                        </a:rPr>
                        <a:t>Construct and interpret scatter plots for bivariate measurement data to investigate patterns of association between two quantities. Describe patterns such a clustering, outliers, positive or negative associations, linear association, and nonlinear association.</a:t>
                      </a:r>
                      <a:endParaRPr lang="en-US" sz="1800" b="0" i="0" u="none" strike="noStrike" dirty="0">
                        <a:solidFill>
                          <a:srgbClr val="000000"/>
                        </a:solidFill>
                        <a:effectLst/>
                        <a:latin typeface="+mn-lt"/>
                        <a:cs typeface="Times New Roman" pitchFamily="18" charset="0"/>
                      </a:endParaRPr>
                    </a:p>
                  </a:txBody>
                  <a:tcPr marL="9051" marR="9051"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Slide Number Placeholder 3"/>
          <p:cNvSpPr>
            <a:spLocks noGrp="1"/>
          </p:cNvSpPr>
          <p:nvPr>
            <p:ph type="sldNum" sz="quarter" idx="4"/>
          </p:nvPr>
        </p:nvSpPr>
        <p:spPr/>
        <p:txBody>
          <a:bodyPr/>
          <a:lstStyle/>
          <a:p>
            <a:fld id="{0608B555-15A9-4931-9609-C21B9C223B05}" type="slidenum">
              <a:rPr lang="en-US" smtClean="0"/>
              <a:pPr/>
              <a:t>39</a:t>
            </a:fld>
            <a:endParaRPr lang="en-US" dirty="0"/>
          </a:p>
        </p:txBody>
      </p:sp>
      <p:sp>
        <p:nvSpPr>
          <p:cNvPr id="8" name="TextBox 7"/>
          <p:cNvSpPr txBox="1"/>
          <p:nvPr/>
        </p:nvSpPr>
        <p:spPr>
          <a:xfrm>
            <a:off x="603983" y="4445813"/>
            <a:ext cx="8382000" cy="1354217"/>
          </a:xfrm>
          <a:prstGeom prst="rect">
            <a:avLst/>
          </a:prstGeom>
          <a:noFill/>
        </p:spPr>
        <p:txBody>
          <a:bodyPr wrap="square" rtlCol="0">
            <a:spAutoFit/>
          </a:bodyPr>
          <a:lstStyle/>
          <a:p>
            <a:r>
              <a:rPr lang="en-US" dirty="0" smtClean="0">
                <a:latin typeface="+mn-lt"/>
              </a:rPr>
              <a:t>What are the nouns?	plots, data, patterns of association</a:t>
            </a:r>
          </a:p>
          <a:p>
            <a:pPr>
              <a:spcBef>
                <a:spcPts val="1200"/>
              </a:spcBef>
            </a:pPr>
            <a:r>
              <a:rPr lang="en-US" dirty="0" smtClean="0">
                <a:latin typeface="+mn-lt"/>
              </a:rPr>
              <a:t>What is the verb?		</a:t>
            </a:r>
            <a:r>
              <a:rPr lang="en-US" dirty="0" smtClean="0"/>
              <a:t>construct, interpret, describe </a:t>
            </a:r>
            <a:endParaRPr lang="en-US" dirty="0" smtClean="0">
              <a:latin typeface="+mn-lt"/>
            </a:endParaRPr>
          </a:p>
          <a:p>
            <a:endParaRPr lang="en-US" dirty="0">
              <a:latin typeface="+mn-lt"/>
            </a:endParaRPr>
          </a:p>
          <a:p>
            <a:endParaRPr lang="en-US" dirty="0" smtClean="0">
              <a:latin typeface="+mn-lt"/>
            </a:endParaRPr>
          </a:p>
        </p:txBody>
      </p:sp>
      <p:sp>
        <p:nvSpPr>
          <p:cNvPr id="10" name="Rectangle 9"/>
          <p:cNvSpPr/>
          <p:nvPr/>
        </p:nvSpPr>
        <p:spPr>
          <a:xfrm>
            <a:off x="3370956" y="4344052"/>
            <a:ext cx="5000312" cy="469900"/>
          </a:xfrm>
          <a:prstGeom prst="rect">
            <a:avLst/>
          </a:prstGeom>
          <a:solidFill>
            <a:srgbClr val="00B05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370956" y="4831424"/>
            <a:ext cx="5000312" cy="4191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0453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Questions &amp; Answers</a:t>
            </a:r>
            <a:endParaRPr lang="en-US" dirty="0"/>
          </a:p>
        </p:txBody>
      </p:sp>
      <p:sp>
        <p:nvSpPr>
          <p:cNvPr id="7" name="Content Placeholder 6"/>
          <p:cNvSpPr txBox="1">
            <a:spLocks noGrp="1"/>
          </p:cNvSpPr>
          <p:nvPr>
            <p:ph idx="1"/>
          </p:nvPr>
        </p:nvSpPr>
        <p:spPr>
          <a:xfrm>
            <a:off x="628650" y="1825624"/>
            <a:ext cx="7886700" cy="3274409"/>
          </a:xfrm>
        </p:spPr>
        <p:txBody>
          <a:bodyPr>
            <a:normAutofit/>
          </a:bodyPr>
          <a:lstStyle/>
          <a:p>
            <a:pPr marL="0" indent="0">
              <a:buNone/>
            </a:pPr>
            <a:r>
              <a:rPr lang="en-US" dirty="0" smtClean="0"/>
              <a:t>You are invited to submit questions you may have using the “Questions” feature of the GoToWebinar anytime throughout each session.  </a:t>
            </a:r>
          </a:p>
          <a:p>
            <a:pPr marL="0" indent="0">
              <a:buNone/>
            </a:pPr>
            <a:endParaRPr lang="en-US" dirty="0" smtClean="0"/>
          </a:p>
          <a:p>
            <a:pPr marL="0" indent="0">
              <a:buNone/>
            </a:pPr>
            <a:r>
              <a:rPr lang="en-US" dirty="0" smtClean="0"/>
              <a:t>The “Questions” feature will be monitored throughout the session and questions will be addressed. </a:t>
            </a:r>
          </a:p>
          <a:p>
            <a:pPr marL="0" indent="0">
              <a:buNone/>
            </a:pPr>
            <a:endParaRPr lang="en-US" dirty="0"/>
          </a:p>
        </p:txBody>
      </p:sp>
      <p:sp>
        <p:nvSpPr>
          <p:cNvPr id="2" name="Slide Number Placeholder 1"/>
          <p:cNvSpPr>
            <a:spLocks noGrp="1"/>
          </p:cNvSpPr>
          <p:nvPr>
            <p:ph type="sldNum" sz="quarter" idx="4"/>
          </p:nvPr>
        </p:nvSpPr>
        <p:spPr/>
        <p:txBody>
          <a:bodyPr/>
          <a:lstStyle/>
          <a:p>
            <a:fld id="{8A09669B-4FA0-413A-AFA7-5B107AF457D8}" type="slidenum">
              <a:rPr lang="en-US" smtClean="0"/>
              <a:pPr/>
              <a:t>4</a:t>
            </a:fld>
            <a:endParaRPr lang="en-US" dirty="0"/>
          </a:p>
        </p:txBody>
      </p:sp>
    </p:spTree>
    <p:extLst>
      <p:ext uri="{BB962C8B-B14F-4D97-AF65-F5344CB8AC3E}">
        <p14:creationId xmlns:p14="http://schemas.microsoft.com/office/powerpoint/2010/main" val="3622862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40</a:t>
            </a:fld>
            <a:endParaRPr lang="en-US" dirty="0"/>
          </a:p>
        </p:txBody>
      </p:sp>
      <p:pic>
        <p:nvPicPr>
          <p:cNvPr id="2" name="Picture 1"/>
          <p:cNvPicPr>
            <a:picLocks noChangeAspect="1"/>
          </p:cNvPicPr>
          <p:nvPr/>
        </p:nvPicPr>
        <p:blipFill>
          <a:blip r:embed="rId3"/>
          <a:stretch>
            <a:fillRect/>
          </a:stretch>
        </p:blipFill>
        <p:spPr>
          <a:xfrm>
            <a:off x="104962" y="109537"/>
            <a:ext cx="5113106" cy="6611939"/>
          </a:xfrm>
          <a:prstGeom prst="rect">
            <a:avLst/>
          </a:prstGeom>
          <a:ln>
            <a:solidFill>
              <a:schemeClr val="tx1"/>
            </a:solidFill>
          </a:ln>
        </p:spPr>
      </p:pic>
    </p:spTree>
    <p:extLst>
      <p:ext uri="{BB962C8B-B14F-4D97-AF65-F5344CB8AC3E}">
        <p14:creationId xmlns:p14="http://schemas.microsoft.com/office/powerpoint/2010/main" val="2298496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41</a:t>
            </a:fld>
            <a:endParaRPr lang="en-US" dirty="0"/>
          </a:p>
        </p:txBody>
      </p:sp>
      <p:pic>
        <p:nvPicPr>
          <p:cNvPr id="3" name="Picture 2"/>
          <p:cNvPicPr>
            <a:picLocks noChangeAspect="1"/>
          </p:cNvPicPr>
          <p:nvPr/>
        </p:nvPicPr>
        <p:blipFill>
          <a:blip r:embed="rId3"/>
          <a:stretch>
            <a:fillRect/>
          </a:stretch>
        </p:blipFill>
        <p:spPr>
          <a:xfrm>
            <a:off x="410182" y="242381"/>
            <a:ext cx="5638800" cy="5867400"/>
          </a:xfrm>
          <a:prstGeom prst="rect">
            <a:avLst/>
          </a:prstGeom>
          <a:ln>
            <a:solidFill>
              <a:schemeClr val="tx1"/>
            </a:solidFill>
          </a:ln>
        </p:spPr>
      </p:pic>
      <p:sp>
        <p:nvSpPr>
          <p:cNvPr id="5" name="Rectangle 4"/>
          <p:cNvSpPr/>
          <p:nvPr/>
        </p:nvSpPr>
        <p:spPr>
          <a:xfrm>
            <a:off x="6351553" y="1924109"/>
            <a:ext cx="2270194" cy="3139321"/>
          </a:xfrm>
          <a:prstGeom prst="rect">
            <a:avLst/>
          </a:prstGeom>
          <a:ln>
            <a:solidFill>
              <a:schemeClr val="tx1"/>
            </a:solidFill>
          </a:ln>
        </p:spPr>
        <p:txBody>
          <a:bodyPr wrap="square">
            <a:spAutoFit/>
          </a:bodyPr>
          <a:lstStyle/>
          <a:p>
            <a:r>
              <a:rPr lang="en-US" dirty="0" smtClean="0"/>
              <a:t>The student’s evidence is on the next slide. In this annotation, the teacher explains in some detail that the student was to plot ordered pairs and to answer interpretation questions about the graph he made.</a:t>
            </a:r>
            <a:endParaRPr lang="en-US" dirty="0"/>
          </a:p>
        </p:txBody>
      </p:sp>
    </p:spTree>
    <p:extLst>
      <p:ext uri="{BB962C8B-B14F-4D97-AF65-F5344CB8AC3E}">
        <p14:creationId xmlns:p14="http://schemas.microsoft.com/office/powerpoint/2010/main" val="3044447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42</a:t>
            </a:fld>
            <a:endParaRPr lang="en-US" dirty="0"/>
          </a:p>
        </p:txBody>
      </p:sp>
      <p:pic>
        <p:nvPicPr>
          <p:cNvPr id="7" name="Content Placeholder 6"/>
          <p:cNvPicPr>
            <a:picLocks noGrp="1" noChangeAspect="1"/>
          </p:cNvPicPr>
          <p:nvPr>
            <p:ph idx="1"/>
          </p:nvPr>
        </p:nvPicPr>
        <p:blipFill>
          <a:blip r:embed="rId3"/>
          <a:stretch>
            <a:fillRect/>
          </a:stretch>
        </p:blipFill>
        <p:spPr>
          <a:xfrm>
            <a:off x="395322" y="870660"/>
            <a:ext cx="5355492" cy="4351338"/>
          </a:xfrm>
          <a:prstGeom prst="rect">
            <a:avLst/>
          </a:prstGeom>
          <a:ln>
            <a:solidFill>
              <a:schemeClr val="tx1"/>
            </a:solidFill>
          </a:ln>
        </p:spPr>
      </p:pic>
      <p:sp>
        <p:nvSpPr>
          <p:cNvPr id="2" name="Rectangle 1"/>
          <p:cNvSpPr/>
          <p:nvPr/>
        </p:nvSpPr>
        <p:spPr>
          <a:xfrm>
            <a:off x="6457950" y="1805678"/>
            <a:ext cx="2389976" cy="3416320"/>
          </a:xfrm>
          <a:prstGeom prst="rect">
            <a:avLst/>
          </a:prstGeom>
          <a:ln>
            <a:solidFill>
              <a:schemeClr val="tx1"/>
            </a:solidFill>
          </a:ln>
        </p:spPr>
        <p:txBody>
          <a:bodyPr wrap="square">
            <a:spAutoFit/>
          </a:bodyPr>
          <a:lstStyle/>
          <a:p>
            <a:r>
              <a:rPr lang="en-US" dirty="0"/>
              <a:t> </a:t>
            </a:r>
            <a:r>
              <a:rPr lang="en-US" dirty="0" smtClean="0"/>
              <a:t>The student plotted the eight ordered pairs and then answered an interpretation question about the data. The student also placed the yellow arrow provided by the teacher on the graph to show a positive correlation between study time and test performance.</a:t>
            </a:r>
            <a:endParaRPr lang="en-US" dirty="0"/>
          </a:p>
        </p:txBody>
      </p:sp>
    </p:spTree>
    <p:extLst>
      <p:ext uri="{BB962C8B-B14F-4D97-AF65-F5344CB8AC3E}">
        <p14:creationId xmlns:p14="http://schemas.microsoft.com/office/powerpoint/2010/main" val="2113429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722102" y="1940313"/>
            <a:ext cx="6061449" cy="1458857"/>
          </a:xfrm>
        </p:spPr>
        <p:txBody>
          <a:bodyPr>
            <a:noAutofit/>
          </a:bodyPr>
          <a:lstStyle/>
          <a:p>
            <a:pPr algn="ctr"/>
            <a:r>
              <a:rPr lang="en-US" sz="5400" dirty="0" smtClean="0"/>
              <a:t>Science Examples</a:t>
            </a:r>
            <a:endParaRPr lang="en-US" sz="54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43</a:t>
            </a:fld>
            <a:endParaRPr lang="en-US" dirty="0"/>
          </a:p>
        </p:txBody>
      </p:sp>
    </p:spTree>
    <p:extLst>
      <p:ext uri="{BB962C8B-B14F-4D97-AF65-F5344CB8AC3E}">
        <p14:creationId xmlns:p14="http://schemas.microsoft.com/office/powerpoint/2010/main" val="22068449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16326" y="39250"/>
            <a:ext cx="6341624" cy="1198535"/>
          </a:xfrm>
        </p:spPr>
        <p:txBody>
          <a:bodyPr>
            <a:noAutofit/>
          </a:bodyPr>
          <a:lstStyle/>
          <a:p>
            <a:r>
              <a:rPr lang="en-US" sz="3600" dirty="0" smtClean="0"/>
              <a:t>Science Tasks and the Characteristics of Science</a:t>
            </a:r>
            <a:endParaRPr lang="en-US" sz="36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44</a:t>
            </a:fld>
            <a:endParaRPr lang="en-US" dirty="0"/>
          </a:p>
        </p:txBody>
      </p:sp>
      <p:sp>
        <p:nvSpPr>
          <p:cNvPr id="2" name="Rectangle 1"/>
          <p:cNvSpPr/>
          <p:nvPr/>
        </p:nvSpPr>
        <p:spPr>
          <a:xfrm>
            <a:off x="116326" y="1551857"/>
            <a:ext cx="8309814" cy="4524315"/>
          </a:xfrm>
          <a:prstGeom prst="rect">
            <a:avLst/>
          </a:prstGeom>
          <a:ln>
            <a:solidFill>
              <a:schemeClr val="tx1"/>
            </a:solidFill>
          </a:ln>
        </p:spPr>
        <p:txBody>
          <a:bodyPr wrap="square">
            <a:spAutoFit/>
          </a:bodyPr>
          <a:lstStyle/>
          <a:p>
            <a:r>
              <a:rPr lang="en-US" dirty="0" smtClean="0"/>
              <a:t>All assessment tasks must align to the content standard and indicator/element, if there is one. Science entries have an additional requirement:  at least one task in each Science entry must exemplify the co-requisite Characteristic of Science (</a:t>
            </a:r>
            <a:r>
              <a:rPr lang="en-US" dirty="0" err="1" smtClean="0"/>
              <a:t>CoS</a:t>
            </a:r>
            <a:r>
              <a:rPr lang="en-US" dirty="0" smtClean="0"/>
              <a:t>) which the teacher has chosen.</a:t>
            </a:r>
          </a:p>
          <a:p>
            <a:endParaRPr lang="en-US" dirty="0"/>
          </a:p>
          <a:p>
            <a:r>
              <a:rPr lang="en-US" dirty="0" smtClean="0"/>
              <a:t>Science is assessed in Grades 5, 8 and High School.  Teachers should choose a </a:t>
            </a:r>
            <a:r>
              <a:rPr lang="en-US" dirty="0" err="1" smtClean="0"/>
              <a:t>CoS</a:t>
            </a:r>
            <a:r>
              <a:rPr lang="en-US" dirty="0" smtClean="0"/>
              <a:t> from the drop-down menu on the Science Entry Sheets. The student should exemplify that </a:t>
            </a:r>
            <a:r>
              <a:rPr lang="en-US" dirty="0" err="1" smtClean="0"/>
              <a:t>CoS</a:t>
            </a:r>
            <a:r>
              <a:rPr lang="en-US" dirty="0" smtClean="0"/>
              <a:t> in at least one of the four Science tasks in each entry.  </a:t>
            </a:r>
          </a:p>
          <a:p>
            <a:endParaRPr lang="en-US" dirty="0"/>
          </a:p>
          <a:p>
            <a:r>
              <a:rPr lang="en-US" dirty="0" smtClean="0"/>
              <a:t>Science entries which have four aligned tasks but do not show any evidence of the </a:t>
            </a:r>
            <a:r>
              <a:rPr lang="en-US" dirty="0" err="1" smtClean="0"/>
              <a:t>CoS</a:t>
            </a:r>
            <a:r>
              <a:rPr lang="en-US" dirty="0" smtClean="0"/>
              <a:t> are not </a:t>
            </a:r>
            <a:r>
              <a:rPr lang="en-US" dirty="0" err="1" smtClean="0"/>
              <a:t>scorable</a:t>
            </a:r>
            <a:r>
              <a:rPr lang="en-US" dirty="0" smtClean="0"/>
              <a:t>.</a:t>
            </a:r>
          </a:p>
          <a:p>
            <a:endParaRPr lang="en-US" dirty="0"/>
          </a:p>
          <a:p>
            <a:r>
              <a:rPr lang="en-US" dirty="0" smtClean="0"/>
              <a:t>More information about each </a:t>
            </a:r>
            <a:r>
              <a:rPr lang="en-US" dirty="0" err="1" smtClean="0"/>
              <a:t>CoS</a:t>
            </a:r>
            <a:r>
              <a:rPr lang="en-US" dirty="0" smtClean="0"/>
              <a:t> is available in the </a:t>
            </a:r>
            <a:r>
              <a:rPr lang="en-US" i="1" dirty="0" smtClean="0"/>
              <a:t>Examiner’s Manual 2016-2017</a:t>
            </a:r>
            <a:r>
              <a:rPr lang="en-US" dirty="0" smtClean="0"/>
              <a:t> and on this website:</a:t>
            </a:r>
          </a:p>
          <a:p>
            <a:r>
              <a:rPr lang="en-US" dirty="0">
                <a:hlinkClick r:id="rId3"/>
              </a:rPr>
              <a:t>https://</a:t>
            </a:r>
            <a:r>
              <a:rPr lang="en-US" dirty="0" smtClean="0">
                <a:hlinkClick r:id="rId3"/>
              </a:rPr>
              <a:t>www.georgiastandards.org/Standards/Pages/BrowseStandards/ScienceStandards.aspx</a:t>
            </a:r>
            <a:endParaRPr lang="en-US" dirty="0"/>
          </a:p>
        </p:txBody>
      </p:sp>
    </p:spTree>
    <p:extLst>
      <p:ext uri="{BB962C8B-B14F-4D97-AF65-F5344CB8AC3E}">
        <p14:creationId xmlns:p14="http://schemas.microsoft.com/office/powerpoint/2010/main" val="32091765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301083" y="334016"/>
            <a:ext cx="7281745" cy="1325563"/>
          </a:xfrm>
        </p:spPr>
        <p:txBody>
          <a:bodyPr>
            <a:normAutofit fontScale="90000"/>
          </a:bodyPr>
          <a:lstStyle/>
          <a:p>
            <a:r>
              <a:rPr lang="en-US" dirty="0" smtClean="0"/>
              <a:t>Example from the </a:t>
            </a:r>
            <a:br>
              <a:rPr lang="en-US" dirty="0" smtClean="0"/>
            </a:br>
            <a:r>
              <a:rPr lang="en-US" dirty="0" smtClean="0"/>
              <a:t>Grade 5 Science Standards</a:t>
            </a:r>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45</a:t>
            </a:fld>
            <a:endParaRPr lang="en-US" dirty="0"/>
          </a:p>
        </p:txBody>
      </p:sp>
      <p:sp>
        <p:nvSpPr>
          <p:cNvPr id="6" name="Rectangle 5"/>
          <p:cNvSpPr/>
          <p:nvPr/>
        </p:nvSpPr>
        <p:spPr>
          <a:xfrm>
            <a:off x="3588122" y="4367470"/>
            <a:ext cx="24098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88122" y="3841998"/>
            <a:ext cx="4665862" cy="449666"/>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564189760"/>
              </p:ext>
            </p:extLst>
          </p:nvPr>
        </p:nvGraphicFramePr>
        <p:xfrm>
          <a:off x="379142" y="1818088"/>
          <a:ext cx="8433046" cy="832485"/>
        </p:xfrm>
        <a:graphic>
          <a:graphicData uri="http://schemas.openxmlformats.org/drawingml/2006/table">
            <a:tbl>
              <a:tblPr/>
              <a:tblGrid>
                <a:gridCol w="1699040"/>
                <a:gridCol w="6734006"/>
              </a:tblGrid>
              <a:tr h="454125">
                <a:tc>
                  <a:txBody>
                    <a:bodyPr/>
                    <a:lstStyle/>
                    <a:p>
                      <a:pPr algn="ctr" fontAlgn="ctr"/>
                      <a:r>
                        <a:rPr lang="en-US" sz="1800" b="0" dirty="0" smtClean="0"/>
                        <a:t>S5L1</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 classify</a:t>
                      </a:r>
                      <a:r>
                        <a:rPr lang="en-US" sz="1800" b="0" baseline="0" dirty="0" smtClean="0"/>
                        <a:t> </a:t>
                      </a:r>
                      <a:r>
                        <a:rPr lang="en-US" sz="1800" b="0" dirty="0" smtClean="0"/>
                        <a:t>organisms into</a:t>
                      </a:r>
                      <a:r>
                        <a:rPr lang="en-US" sz="1800" b="0" baseline="0" dirty="0" smtClean="0"/>
                        <a:t> groups and relate how they determined the groups with how and why scientists use classification.</a:t>
                      </a:r>
                    </a:p>
                    <a:p>
                      <a:pPr marL="114300" indent="0" algn="l" fontAlgn="ct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38741685"/>
              </p:ext>
            </p:extLst>
          </p:nvPr>
        </p:nvGraphicFramePr>
        <p:xfrm>
          <a:off x="390294" y="2887302"/>
          <a:ext cx="8396868" cy="832485"/>
        </p:xfrm>
        <a:graphic>
          <a:graphicData uri="http://schemas.openxmlformats.org/drawingml/2006/table">
            <a:tbl>
              <a:tblPr/>
              <a:tblGrid>
                <a:gridCol w="1698347"/>
                <a:gridCol w="6698521"/>
              </a:tblGrid>
              <a:tr h="454125">
                <a:tc>
                  <a:txBody>
                    <a:bodyPr/>
                    <a:lstStyle/>
                    <a:p>
                      <a:pPr algn="ctr" fontAlgn="ctr"/>
                      <a:r>
                        <a:rPr lang="en-US" sz="1800" b="0" i="0" u="none" strike="noStrike" dirty="0" smtClean="0">
                          <a:solidFill>
                            <a:schemeClr val="tx1"/>
                          </a:solidFill>
                          <a:effectLst/>
                          <a:latin typeface="+mn-lt"/>
                        </a:rPr>
                        <a:t>a.</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chemeClr val="tx1"/>
                          </a:solidFill>
                          <a:effectLst/>
                          <a:latin typeface="+mn-lt"/>
                        </a:rPr>
                        <a:t>Demonstrate</a:t>
                      </a:r>
                      <a:r>
                        <a:rPr lang="en-US" sz="1800" b="0" i="0" u="none" strike="noStrike" baseline="0" dirty="0" smtClean="0">
                          <a:solidFill>
                            <a:schemeClr val="tx1"/>
                          </a:solidFill>
                          <a:effectLst/>
                          <a:latin typeface="+mn-lt"/>
                        </a:rPr>
                        <a:t> how animals are sorted into groups (vertebrate and invertebrate) and how vertebrates are sorted into groups (fish, amphibian, reptile, bird, and mammal).</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871728" y="3918961"/>
            <a:ext cx="8150352" cy="2492990"/>
          </a:xfrm>
          <a:prstGeom prst="rect">
            <a:avLst/>
          </a:prstGeom>
          <a:noFill/>
        </p:spPr>
        <p:txBody>
          <a:bodyPr wrap="square" rtlCol="0">
            <a:spAutoFit/>
          </a:bodyPr>
          <a:lstStyle/>
          <a:p>
            <a:r>
              <a:rPr lang="en-US" dirty="0" smtClean="0">
                <a:latin typeface="+mn-lt"/>
              </a:rPr>
              <a:t>What are the nouns?	</a:t>
            </a:r>
            <a:r>
              <a:rPr lang="en-US" dirty="0"/>
              <a:t>a</a:t>
            </a:r>
            <a:r>
              <a:rPr lang="en-US" dirty="0" smtClean="0"/>
              <a:t>nimals, vertebrate groups, invertebrate groups</a:t>
            </a:r>
            <a:endParaRPr lang="en-US" dirty="0" smtClean="0">
              <a:latin typeface="+mn-lt"/>
            </a:endParaRPr>
          </a:p>
          <a:p>
            <a:pPr>
              <a:spcBef>
                <a:spcPts val="1200"/>
              </a:spcBef>
            </a:pPr>
            <a:r>
              <a:rPr lang="en-US" dirty="0" smtClean="0">
                <a:latin typeface="+mn-lt"/>
              </a:rPr>
              <a:t>What </a:t>
            </a:r>
            <a:r>
              <a:rPr lang="en-US" dirty="0" smtClean="0"/>
              <a:t>are</a:t>
            </a:r>
            <a:r>
              <a:rPr lang="en-US" dirty="0" smtClean="0">
                <a:latin typeface="+mn-lt"/>
              </a:rPr>
              <a:t> the verbs?	</a:t>
            </a:r>
            <a:r>
              <a:rPr lang="en-US" dirty="0"/>
              <a:t>d</a:t>
            </a:r>
            <a:r>
              <a:rPr lang="en-US" dirty="0" smtClean="0">
                <a:latin typeface="+mn-lt"/>
              </a:rPr>
              <a:t>emonstrate, sort	</a:t>
            </a:r>
          </a:p>
          <a:p>
            <a:pPr>
              <a:spcBef>
                <a:spcPts val="1200"/>
              </a:spcBef>
            </a:pPr>
            <a:endParaRPr lang="en-US" dirty="0"/>
          </a:p>
          <a:p>
            <a:pPr>
              <a:spcBef>
                <a:spcPts val="1200"/>
              </a:spcBef>
            </a:pPr>
            <a:r>
              <a:rPr lang="en-US" dirty="0" smtClean="0">
                <a:latin typeface="+mn-lt"/>
              </a:rPr>
              <a:t>Supplementary concepts:	animals in the vertebrate group (fish, amphibians, 			reptiles, birds, mammals)</a:t>
            </a:r>
          </a:p>
          <a:p>
            <a:endParaRPr lang="en-US" dirty="0">
              <a:latin typeface="+mn-lt"/>
            </a:endParaRPr>
          </a:p>
          <a:p>
            <a:endParaRPr lang="en-US" dirty="0" smtClean="0">
              <a:latin typeface="+mn-lt"/>
            </a:endParaRPr>
          </a:p>
        </p:txBody>
      </p:sp>
    </p:spTree>
    <p:extLst>
      <p:ext uri="{BB962C8B-B14F-4D97-AF65-F5344CB8AC3E}">
        <p14:creationId xmlns:p14="http://schemas.microsoft.com/office/powerpoint/2010/main" val="2215346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46</a:t>
            </a:fld>
            <a:endParaRPr lang="en-US" dirty="0"/>
          </a:p>
        </p:txBody>
      </p:sp>
      <p:pic>
        <p:nvPicPr>
          <p:cNvPr id="3" name="Picture 2"/>
          <p:cNvPicPr>
            <a:picLocks noChangeAspect="1"/>
          </p:cNvPicPr>
          <p:nvPr/>
        </p:nvPicPr>
        <p:blipFill>
          <a:blip r:embed="rId3"/>
          <a:stretch>
            <a:fillRect/>
          </a:stretch>
        </p:blipFill>
        <p:spPr>
          <a:xfrm>
            <a:off x="157046" y="177801"/>
            <a:ext cx="5105400" cy="6543675"/>
          </a:xfrm>
          <a:prstGeom prst="rect">
            <a:avLst/>
          </a:prstGeom>
          <a:ln>
            <a:solidFill>
              <a:schemeClr val="tx1"/>
            </a:solidFill>
          </a:ln>
        </p:spPr>
      </p:pic>
      <p:sp>
        <p:nvSpPr>
          <p:cNvPr id="5" name="Right Arrow 4"/>
          <p:cNvSpPr/>
          <p:nvPr/>
        </p:nvSpPr>
        <p:spPr>
          <a:xfrm rot="9292978">
            <a:off x="4488580" y="4705817"/>
            <a:ext cx="1337969" cy="309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486192" y="3177563"/>
            <a:ext cx="3325300" cy="923330"/>
          </a:xfrm>
          <a:prstGeom prst="rect">
            <a:avLst/>
          </a:prstGeom>
          <a:ln>
            <a:solidFill>
              <a:schemeClr val="tx1"/>
            </a:solidFill>
          </a:ln>
        </p:spPr>
        <p:txBody>
          <a:bodyPr wrap="square">
            <a:spAutoFit/>
          </a:bodyPr>
          <a:lstStyle/>
          <a:p>
            <a:r>
              <a:rPr lang="en-US" dirty="0" smtClean="0"/>
              <a:t>The </a:t>
            </a:r>
            <a:r>
              <a:rPr lang="en-US" dirty="0"/>
              <a:t>Characteristic of Science (</a:t>
            </a:r>
            <a:r>
              <a:rPr lang="en-US" dirty="0" err="1"/>
              <a:t>CoS</a:t>
            </a:r>
            <a:r>
              <a:rPr lang="en-US" dirty="0" smtClean="0"/>
              <a:t>) is </a:t>
            </a:r>
            <a:r>
              <a:rPr lang="en-US" i="1" dirty="0" smtClean="0"/>
              <a:t>compares physical attributes</a:t>
            </a:r>
            <a:r>
              <a:rPr lang="en-US" dirty="0" smtClean="0"/>
              <a:t>.</a:t>
            </a:r>
            <a:endParaRPr lang="en-US" dirty="0"/>
          </a:p>
        </p:txBody>
      </p:sp>
    </p:spTree>
    <p:extLst>
      <p:ext uri="{BB962C8B-B14F-4D97-AF65-F5344CB8AC3E}">
        <p14:creationId xmlns:p14="http://schemas.microsoft.com/office/powerpoint/2010/main" val="42311794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47</a:t>
            </a:fld>
            <a:endParaRPr lang="en-US" dirty="0"/>
          </a:p>
        </p:txBody>
      </p:sp>
      <p:pic>
        <p:nvPicPr>
          <p:cNvPr id="6" name="Picture 5"/>
          <p:cNvPicPr>
            <a:picLocks noChangeAspect="1"/>
          </p:cNvPicPr>
          <p:nvPr/>
        </p:nvPicPr>
        <p:blipFill>
          <a:blip r:embed="rId3"/>
          <a:stretch>
            <a:fillRect/>
          </a:stretch>
        </p:blipFill>
        <p:spPr>
          <a:xfrm>
            <a:off x="174117" y="229808"/>
            <a:ext cx="5426139" cy="6491668"/>
          </a:xfrm>
          <a:prstGeom prst="rect">
            <a:avLst/>
          </a:prstGeom>
          <a:ln>
            <a:solidFill>
              <a:schemeClr val="tx1"/>
            </a:solidFill>
          </a:ln>
        </p:spPr>
      </p:pic>
      <p:sp>
        <p:nvSpPr>
          <p:cNvPr id="7" name="Rectangle 6"/>
          <p:cNvSpPr/>
          <p:nvPr/>
        </p:nvSpPr>
        <p:spPr>
          <a:xfrm>
            <a:off x="5876544" y="1825625"/>
            <a:ext cx="2812923" cy="2585323"/>
          </a:xfrm>
          <a:prstGeom prst="rect">
            <a:avLst/>
          </a:prstGeom>
          <a:ln>
            <a:solidFill>
              <a:schemeClr val="tx1"/>
            </a:solidFill>
          </a:ln>
        </p:spPr>
        <p:txBody>
          <a:bodyPr wrap="square">
            <a:spAutoFit/>
          </a:bodyPr>
          <a:lstStyle/>
          <a:p>
            <a:r>
              <a:rPr lang="en-US" dirty="0" smtClean="0"/>
              <a:t>In this Grade 5 Science task, the student performs an aligned task and satisfies the selected Characteristic of Science (</a:t>
            </a:r>
            <a:r>
              <a:rPr lang="en-US" b="1" i="1" dirty="0" smtClean="0"/>
              <a:t>compares physical attributes</a:t>
            </a:r>
            <a:r>
              <a:rPr lang="en-US" dirty="0" smtClean="0"/>
              <a:t>).  The student’s two-page worksheet is on the next slide.</a:t>
            </a:r>
            <a:endParaRPr lang="en-US" dirty="0"/>
          </a:p>
        </p:txBody>
      </p:sp>
    </p:spTree>
    <p:extLst>
      <p:ext uri="{BB962C8B-B14F-4D97-AF65-F5344CB8AC3E}">
        <p14:creationId xmlns:p14="http://schemas.microsoft.com/office/powerpoint/2010/main" val="2168878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0F8C546-5987-48BC-86F2-EDE91C20FCBF}" type="slidenum">
              <a:rPr lang="en-US" smtClean="0"/>
              <a:pPr/>
              <a:t>48</a:t>
            </a:fld>
            <a:endParaRPr lang="en-US" dirty="0"/>
          </a:p>
        </p:txBody>
      </p:sp>
      <p:pic>
        <p:nvPicPr>
          <p:cNvPr id="4" name="Picture 3"/>
          <p:cNvPicPr>
            <a:picLocks noChangeAspect="1"/>
          </p:cNvPicPr>
          <p:nvPr/>
        </p:nvPicPr>
        <p:blipFill>
          <a:blip r:embed="rId3"/>
          <a:stretch>
            <a:fillRect/>
          </a:stretch>
        </p:blipFill>
        <p:spPr>
          <a:xfrm>
            <a:off x="144399" y="104775"/>
            <a:ext cx="4793361" cy="652767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5132831" y="1797939"/>
            <a:ext cx="3889249" cy="4017645"/>
          </a:xfrm>
          <a:prstGeom prst="rect">
            <a:avLst/>
          </a:prstGeom>
          <a:ln>
            <a:solidFill>
              <a:schemeClr val="tx1"/>
            </a:solidFill>
          </a:ln>
        </p:spPr>
      </p:pic>
    </p:spTree>
    <p:extLst>
      <p:ext uri="{BB962C8B-B14F-4D97-AF65-F5344CB8AC3E}">
        <p14:creationId xmlns:p14="http://schemas.microsoft.com/office/powerpoint/2010/main" val="5202571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0" y="166747"/>
            <a:ext cx="7268779" cy="1325563"/>
          </a:xfrm>
        </p:spPr>
        <p:txBody>
          <a:bodyPr>
            <a:normAutofit fontScale="90000"/>
          </a:bodyPr>
          <a:lstStyle/>
          <a:p>
            <a:r>
              <a:rPr lang="en-US" dirty="0" smtClean="0"/>
              <a:t>Example from the </a:t>
            </a:r>
            <a:br>
              <a:rPr lang="en-US" dirty="0" smtClean="0"/>
            </a:br>
            <a:r>
              <a:rPr lang="en-US" dirty="0" smtClean="0"/>
              <a:t>Grade 5 Science Standards</a:t>
            </a:r>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49</a:t>
            </a:fld>
            <a:endParaRPr lang="en-US" dirty="0"/>
          </a:p>
        </p:txBody>
      </p:sp>
      <p:sp>
        <p:nvSpPr>
          <p:cNvPr id="6" name="Rectangle 5"/>
          <p:cNvSpPr/>
          <p:nvPr/>
        </p:nvSpPr>
        <p:spPr>
          <a:xfrm>
            <a:off x="3588122" y="4367470"/>
            <a:ext cx="24098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88122" y="3861596"/>
            <a:ext cx="4665862" cy="449666"/>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617849139"/>
              </p:ext>
            </p:extLst>
          </p:nvPr>
        </p:nvGraphicFramePr>
        <p:xfrm>
          <a:off x="256478" y="1818088"/>
          <a:ext cx="8555709" cy="558165"/>
        </p:xfrm>
        <a:graphic>
          <a:graphicData uri="http://schemas.openxmlformats.org/drawingml/2006/table">
            <a:tbl>
              <a:tblPr/>
              <a:tblGrid>
                <a:gridCol w="1417943"/>
                <a:gridCol w="7137766"/>
              </a:tblGrid>
              <a:tr h="454125">
                <a:tc>
                  <a:txBody>
                    <a:bodyPr/>
                    <a:lstStyle/>
                    <a:p>
                      <a:pPr algn="ctr" fontAlgn="ctr"/>
                      <a:r>
                        <a:rPr lang="en-US" sz="1800" b="0" dirty="0" smtClean="0"/>
                        <a:t>S5L3</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a:t>
                      </a:r>
                      <a:r>
                        <a:rPr lang="en-US" sz="1800" b="0" baseline="0" dirty="0" smtClean="0"/>
                        <a:t> diagram and label parts of various cells (plant, animal, single-celled, multi-celled).</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8282233"/>
              </p:ext>
            </p:extLst>
          </p:nvPr>
        </p:nvGraphicFramePr>
        <p:xfrm>
          <a:off x="256478" y="2555950"/>
          <a:ext cx="8575158" cy="955346"/>
        </p:xfrm>
        <a:graphic>
          <a:graphicData uri="http://schemas.openxmlformats.org/drawingml/2006/table">
            <a:tbl>
              <a:tblPr/>
              <a:tblGrid>
                <a:gridCol w="1428567"/>
                <a:gridCol w="7146591"/>
              </a:tblGrid>
              <a:tr h="955346">
                <a:tc>
                  <a:txBody>
                    <a:bodyPr/>
                    <a:lstStyle/>
                    <a:p>
                      <a:pPr algn="ctr" fontAlgn="ctr"/>
                      <a:r>
                        <a:rPr lang="en-US" sz="1800" b="0" i="0" u="none" strike="noStrike" dirty="0" smtClean="0">
                          <a:solidFill>
                            <a:schemeClr val="tx1"/>
                          </a:solidFill>
                          <a:effectLst/>
                          <a:latin typeface="+mn-lt"/>
                        </a:rPr>
                        <a:t>b.</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chemeClr val="tx1"/>
                          </a:solidFill>
                          <a:effectLst/>
                          <a:latin typeface="+mn-lt"/>
                        </a:rPr>
                        <a:t>Identify</a:t>
                      </a:r>
                      <a:r>
                        <a:rPr lang="en-US" sz="1800" b="0" i="0" u="none" strike="noStrike" baseline="0" dirty="0" smtClean="0">
                          <a:solidFill>
                            <a:schemeClr val="tx1"/>
                          </a:solidFill>
                          <a:effectLst/>
                          <a:latin typeface="+mn-lt"/>
                        </a:rPr>
                        <a:t> parts of a plant cell (membrane, wall, cytoplasm, nucleus, chloroplasts) and of an animal cell (membrane, cytoplasm, and nucleus) and determine the function of the parts.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871728" y="3918961"/>
            <a:ext cx="8150352" cy="800219"/>
          </a:xfrm>
          <a:prstGeom prst="rect">
            <a:avLst/>
          </a:prstGeom>
          <a:noFill/>
        </p:spPr>
        <p:txBody>
          <a:bodyPr wrap="square" rtlCol="0">
            <a:spAutoFit/>
          </a:bodyPr>
          <a:lstStyle/>
          <a:p>
            <a:r>
              <a:rPr lang="en-US" dirty="0" smtClean="0">
                <a:latin typeface="+mn-lt"/>
              </a:rPr>
              <a:t>What are the nouns?	</a:t>
            </a:r>
            <a:r>
              <a:rPr lang="en-US" dirty="0"/>
              <a:t>p</a:t>
            </a:r>
            <a:r>
              <a:rPr lang="en-US" dirty="0" smtClean="0"/>
              <a:t>arts, plant cell, animal cell, function of the parts</a:t>
            </a:r>
            <a:endParaRPr lang="en-US" dirty="0" smtClean="0">
              <a:latin typeface="+mn-lt"/>
            </a:endParaRPr>
          </a:p>
          <a:p>
            <a:pPr>
              <a:spcBef>
                <a:spcPts val="1200"/>
              </a:spcBef>
            </a:pPr>
            <a:r>
              <a:rPr lang="en-US" dirty="0" smtClean="0">
                <a:latin typeface="+mn-lt"/>
              </a:rPr>
              <a:t>What </a:t>
            </a:r>
            <a:r>
              <a:rPr lang="en-US" dirty="0" smtClean="0"/>
              <a:t>are</a:t>
            </a:r>
            <a:r>
              <a:rPr lang="en-US" dirty="0" smtClean="0">
                <a:latin typeface="+mn-lt"/>
              </a:rPr>
              <a:t> the verbs?	</a:t>
            </a:r>
            <a:r>
              <a:rPr lang="en-US" dirty="0"/>
              <a:t>i</a:t>
            </a:r>
            <a:r>
              <a:rPr lang="en-US" dirty="0" smtClean="0">
                <a:latin typeface="+mn-lt"/>
              </a:rPr>
              <a:t>dentify, determine	</a:t>
            </a:r>
          </a:p>
        </p:txBody>
      </p:sp>
    </p:spTree>
    <p:extLst>
      <p:ext uri="{BB962C8B-B14F-4D97-AF65-F5344CB8AC3E}">
        <p14:creationId xmlns:p14="http://schemas.microsoft.com/office/powerpoint/2010/main" val="238326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GAA 2016-2017</a:t>
            </a:r>
            <a:br>
              <a:rPr lang="en-US" dirty="0" smtClean="0"/>
            </a:br>
            <a:r>
              <a:rPr lang="en-US" dirty="0" smtClean="0"/>
              <a:t>Key Dates</a:t>
            </a:r>
            <a:endParaRPr lang="en-US" dirty="0"/>
          </a:p>
        </p:txBody>
      </p:sp>
      <p:sp>
        <p:nvSpPr>
          <p:cNvPr id="3" name="Content Placeholder 2"/>
          <p:cNvSpPr>
            <a:spLocks noGrp="1"/>
          </p:cNvSpPr>
          <p:nvPr>
            <p:ph idx="1"/>
          </p:nvPr>
        </p:nvSpPr>
        <p:spPr>
          <a:xfrm>
            <a:off x="628649" y="1825625"/>
            <a:ext cx="8277355" cy="4351338"/>
          </a:xfrm>
        </p:spPr>
        <p:txBody>
          <a:bodyPr/>
          <a:lstStyle/>
          <a:p>
            <a:r>
              <a:rPr lang="en-US" b="1" dirty="0" smtClean="0"/>
              <a:t>August 30 – September </a:t>
            </a:r>
            <a:r>
              <a:rPr lang="en-US" b="1" dirty="0"/>
              <a:t>2, 2016</a:t>
            </a:r>
            <a:r>
              <a:rPr lang="en-US" dirty="0"/>
              <a:t>: </a:t>
            </a:r>
            <a:endParaRPr lang="en-US" dirty="0" smtClean="0"/>
          </a:p>
          <a:p>
            <a:pPr lvl="1"/>
            <a:r>
              <a:rPr lang="en-US" dirty="0" smtClean="0"/>
              <a:t>Manuals</a:t>
            </a:r>
            <a:r>
              <a:rPr lang="en-US" dirty="0"/>
              <a:t>, Administration </a:t>
            </a:r>
            <a:r>
              <a:rPr lang="en-US" dirty="0" smtClean="0"/>
              <a:t>forms</a:t>
            </a:r>
            <a:r>
              <a:rPr lang="en-US" dirty="0"/>
              <a:t>, and </a:t>
            </a:r>
            <a:r>
              <a:rPr lang="en-US" dirty="0" smtClean="0"/>
              <a:t>binders arrive </a:t>
            </a:r>
          </a:p>
          <a:p>
            <a:r>
              <a:rPr lang="en-US" b="1" dirty="0" smtClean="0"/>
              <a:t>September 6, 2016 – March 24, 2017</a:t>
            </a:r>
            <a:r>
              <a:rPr lang="en-US" dirty="0" smtClean="0"/>
              <a:t>:</a:t>
            </a:r>
            <a:r>
              <a:rPr lang="en-US" dirty="0"/>
              <a:t> </a:t>
            </a:r>
            <a:r>
              <a:rPr lang="en-US" dirty="0" smtClean="0"/>
              <a:t>   </a:t>
            </a:r>
          </a:p>
          <a:p>
            <a:pPr lvl="1"/>
            <a:r>
              <a:rPr lang="en-US" dirty="0" smtClean="0"/>
              <a:t>Administration Window</a:t>
            </a: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C81DA8BC-CA76-42E6-AB54-A8B3CC0F8B1D}" type="slidenum">
              <a:rPr lang="en-US" smtClean="0"/>
              <a:pPr/>
              <a:t>5</a:t>
            </a:fld>
            <a:endParaRPr lang="en-US" dirty="0"/>
          </a:p>
        </p:txBody>
      </p:sp>
    </p:spTree>
    <p:extLst>
      <p:ext uri="{BB962C8B-B14F-4D97-AF65-F5344CB8AC3E}">
        <p14:creationId xmlns:p14="http://schemas.microsoft.com/office/powerpoint/2010/main" val="1115340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50</a:t>
            </a:fld>
            <a:endParaRPr lang="en-US" dirty="0"/>
          </a:p>
        </p:txBody>
      </p:sp>
      <p:pic>
        <p:nvPicPr>
          <p:cNvPr id="2" name="Picture 1"/>
          <p:cNvPicPr>
            <a:picLocks noChangeAspect="1"/>
          </p:cNvPicPr>
          <p:nvPr/>
        </p:nvPicPr>
        <p:blipFill>
          <a:blip r:embed="rId3"/>
          <a:stretch>
            <a:fillRect/>
          </a:stretch>
        </p:blipFill>
        <p:spPr>
          <a:xfrm>
            <a:off x="301831" y="100012"/>
            <a:ext cx="5304749" cy="6621464"/>
          </a:xfrm>
          <a:prstGeom prst="rect">
            <a:avLst/>
          </a:prstGeom>
          <a:ln>
            <a:solidFill>
              <a:schemeClr val="tx1"/>
            </a:solidFill>
          </a:ln>
        </p:spPr>
      </p:pic>
      <p:sp>
        <p:nvSpPr>
          <p:cNvPr id="5" name="Right Arrow 4"/>
          <p:cNvSpPr/>
          <p:nvPr/>
        </p:nvSpPr>
        <p:spPr>
          <a:xfrm rot="9292978">
            <a:off x="5124471" y="4902909"/>
            <a:ext cx="1337969" cy="276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793455" y="3410744"/>
            <a:ext cx="2923033" cy="923330"/>
          </a:xfrm>
          <a:prstGeom prst="rect">
            <a:avLst/>
          </a:prstGeom>
          <a:ln>
            <a:solidFill>
              <a:schemeClr val="tx1"/>
            </a:solidFill>
          </a:ln>
        </p:spPr>
        <p:txBody>
          <a:bodyPr wrap="square">
            <a:spAutoFit/>
          </a:bodyPr>
          <a:lstStyle/>
          <a:p>
            <a:r>
              <a:rPr lang="en-US" dirty="0" smtClean="0"/>
              <a:t>The </a:t>
            </a:r>
            <a:r>
              <a:rPr lang="en-US" dirty="0"/>
              <a:t>Characteristic of Science (</a:t>
            </a:r>
            <a:r>
              <a:rPr lang="en-US" dirty="0" err="1"/>
              <a:t>CoS</a:t>
            </a:r>
            <a:r>
              <a:rPr lang="en-US" dirty="0" smtClean="0"/>
              <a:t>) is </a:t>
            </a:r>
            <a:r>
              <a:rPr lang="en-US" i="1" dirty="0" smtClean="0"/>
              <a:t>identifies parts and makes models.</a:t>
            </a:r>
            <a:endParaRPr lang="en-US" dirty="0"/>
          </a:p>
        </p:txBody>
      </p:sp>
    </p:spTree>
    <p:extLst>
      <p:ext uri="{BB962C8B-B14F-4D97-AF65-F5344CB8AC3E}">
        <p14:creationId xmlns:p14="http://schemas.microsoft.com/office/powerpoint/2010/main" val="22286508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p:txBody>
          <a:bodyPr/>
          <a:lstStyle/>
          <a:p>
            <a:fld id="{B63E4CEF-BB1E-48C7-AE93-F39F6AA99AD7}" type="slidenum">
              <a:rPr lang="en-US" smtClean="0"/>
              <a:pPr/>
              <a:t>51</a:t>
            </a:fld>
            <a:endParaRPr lang="en-US" dirty="0"/>
          </a:p>
        </p:txBody>
      </p:sp>
      <p:pic>
        <p:nvPicPr>
          <p:cNvPr id="9" name="Picture 8"/>
          <p:cNvPicPr>
            <a:picLocks noChangeAspect="1"/>
          </p:cNvPicPr>
          <p:nvPr/>
        </p:nvPicPr>
        <p:blipFill>
          <a:blip r:embed="rId3"/>
          <a:stretch>
            <a:fillRect/>
          </a:stretch>
        </p:blipFill>
        <p:spPr>
          <a:xfrm>
            <a:off x="4836414" y="173644"/>
            <a:ext cx="4194048" cy="5059680"/>
          </a:xfrm>
          <a:prstGeom prst="rect">
            <a:avLst/>
          </a:prstGeom>
          <a:ln>
            <a:solidFill>
              <a:schemeClr val="tx1"/>
            </a:solidFill>
          </a:ln>
        </p:spPr>
      </p:pic>
      <p:sp>
        <p:nvSpPr>
          <p:cNvPr id="2" name="Rectangle 1"/>
          <p:cNvSpPr/>
          <p:nvPr/>
        </p:nvSpPr>
        <p:spPr>
          <a:xfrm>
            <a:off x="4836414" y="5537108"/>
            <a:ext cx="4194048" cy="646331"/>
          </a:xfrm>
          <a:prstGeom prst="rect">
            <a:avLst/>
          </a:prstGeom>
          <a:ln>
            <a:solidFill>
              <a:schemeClr val="tx1"/>
            </a:solidFill>
          </a:ln>
        </p:spPr>
        <p:txBody>
          <a:bodyPr wrap="square">
            <a:spAutoFit/>
          </a:bodyPr>
          <a:lstStyle/>
          <a:p>
            <a:r>
              <a:rPr lang="en-US" dirty="0" smtClean="0"/>
              <a:t>The teacher photographed the model the student made. Lab report is on next slide. </a:t>
            </a:r>
            <a:endParaRPr lang="en-US" dirty="0"/>
          </a:p>
        </p:txBody>
      </p:sp>
      <p:pic>
        <p:nvPicPr>
          <p:cNvPr id="4" name="Picture 3"/>
          <p:cNvPicPr>
            <a:picLocks noChangeAspect="1"/>
          </p:cNvPicPr>
          <p:nvPr/>
        </p:nvPicPr>
        <p:blipFill>
          <a:blip r:embed="rId4"/>
          <a:stretch>
            <a:fillRect/>
          </a:stretch>
        </p:blipFill>
        <p:spPr>
          <a:xfrm>
            <a:off x="146071" y="165101"/>
            <a:ext cx="4463507" cy="6018338"/>
          </a:xfrm>
          <a:prstGeom prst="rect">
            <a:avLst/>
          </a:prstGeom>
          <a:ln>
            <a:solidFill>
              <a:schemeClr val="tx1"/>
            </a:solidFill>
          </a:ln>
        </p:spPr>
      </p:pic>
    </p:spTree>
    <p:extLst>
      <p:ext uri="{BB962C8B-B14F-4D97-AF65-F5344CB8AC3E}">
        <p14:creationId xmlns:p14="http://schemas.microsoft.com/office/powerpoint/2010/main" val="2973166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52</a:t>
            </a:fld>
            <a:endParaRPr lang="en-US" dirty="0"/>
          </a:p>
        </p:txBody>
      </p:sp>
      <p:pic>
        <p:nvPicPr>
          <p:cNvPr id="4" name="Picture 3"/>
          <p:cNvPicPr>
            <a:picLocks noChangeAspect="1"/>
          </p:cNvPicPr>
          <p:nvPr/>
        </p:nvPicPr>
        <p:blipFill>
          <a:blip r:embed="rId3"/>
          <a:stretch>
            <a:fillRect/>
          </a:stretch>
        </p:blipFill>
        <p:spPr>
          <a:xfrm>
            <a:off x="325565" y="16518"/>
            <a:ext cx="8818435" cy="6433185"/>
          </a:xfrm>
          <a:prstGeom prst="rect">
            <a:avLst/>
          </a:prstGeom>
          <a:ln>
            <a:solidFill>
              <a:schemeClr val="tx1"/>
            </a:solidFill>
          </a:ln>
        </p:spPr>
      </p:pic>
    </p:spTree>
    <p:extLst>
      <p:ext uri="{BB962C8B-B14F-4D97-AF65-F5344CB8AC3E}">
        <p14:creationId xmlns:p14="http://schemas.microsoft.com/office/powerpoint/2010/main" val="1232077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0" y="244806"/>
            <a:ext cx="7348654" cy="1325563"/>
          </a:xfrm>
        </p:spPr>
        <p:txBody>
          <a:bodyPr>
            <a:normAutofit fontScale="90000"/>
          </a:bodyPr>
          <a:lstStyle/>
          <a:p>
            <a:r>
              <a:rPr lang="en-US" dirty="0" smtClean="0"/>
              <a:t>Example from the </a:t>
            </a:r>
            <a:br>
              <a:rPr lang="en-US" dirty="0" smtClean="0"/>
            </a:br>
            <a:r>
              <a:rPr lang="en-US" dirty="0" smtClean="0"/>
              <a:t>Grade 8 Science</a:t>
            </a:r>
            <a:r>
              <a:rPr lang="en-US" dirty="0"/>
              <a:t> </a:t>
            </a:r>
            <a:r>
              <a:rPr lang="en-US" dirty="0" smtClean="0"/>
              <a:t>Standards</a:t>
            </a:r>
          </a:p>
        </p:txBody>
      </p:sp>
      <p:sp>
        <p:nvSpPr>
          <p:cNvPr id="8" name="Slide Number Placeholder 3"/>
          <p:cNvSpPr>
            <a:spLocks noGrp="1"/>
          </p:cNvSpPr>
          <p:nvPr>
            <p:ph type="sldNum" sz="quarter" idx="4"/>
          </p:nvPr>
        </p:nvSpPr>
        <p:spPr/>
        <p:txBody>
          <a:bodyPr/>
          <a:lstStyle/>
          <a:p>
            <a:fld id="{B63E4CEF-BB1E-48C7-AE93-F39F6AA99AD7}" type="slidenum">
              <a:rPr lang="en-US" smtClean="0"/>
              <a:pPr/>
              <a:t>53</a:t>
            </a:fld>
            <a:endParaRPr lang="en-US" dirty="0"/>
          </a:p>
        </p:txBody>
      </p:sp>
      <p:sp>
        <p:nvSpPr>
          <p:cNvPr id="6" name="Rectangle 5"/>
          <p:cNvSpPr/>
          <p:nvPr/>
        </p:nvSpPr>
        <p:spPr>
          <a:xfrm>
            <a:off x="3588122" y="4367470"/>
            <a:ext cx="24098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88122" y="3861596"/>
            <a:ext cx="4665862" cy="449666"/>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4185327887"/>
              </p:ext>
            </p:extLst>
          </p:nvPr>
        </p:nvGraphicFramePr>
        <p:xfrm>
          <a:off x="167268" y="1818088"/>
          <a:ext cx="8644919" cy="558165"/>
        </p:xfrm>
        <a:graphic>
          <a:graphicData uri="http://schemas.openxmlformats.org/drawingml/2006/table">
            <a:tbl>
              <a:tblPr/>
              <a:tblGrid>
                <a:gridCol w="1934664"/>
                <a:gridCol w="6710255"/>
              </a:tblGrid>
              <a:tr h="454125">
                <a:tc>
                  <a:txBody>
                    <a:bodyPr/>
                    <a:lstStyle/>
                    <a:p>
                      <a:pPr algn="ctr" fontAlgn="ctr"/>
                      <a:r>
                        <a:rPr lang="en-US" sz="1800" b="0" dirty="0" smtClean="0"/>
                        <a:t>S8P3</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a:t>
                      </a:r>
                      <a:r>
                        <a:rPr lang="en-US" sz="1800" b="0" baseline="0" dirty="0" smtClean="0"/>
                        <a:t> investigate relationship between force, mass, and the motion of objects.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71254608"/>
              </p:ext>
            </p:extLst>
          </p:nvPr>
        </p:nvGraphicFramePr>
        <p:xfrm>
          <a:off x="167269" y="2555950"/>
          <a:ext cx="8664368" cy="955346"/>
        </p:xfrm>
        <a:graphic>
          <a:graphicData uri="http://schemas.openxmlformats.org/drawingml/2006/table">
            <a:tbl>
              <a:tblPr/>
              <a:tblGrid>
                <a:gridCol w="1932778"/>
                <a:gridCol w="6731590"/>
              </a:tblGrid>
              <a:tr h="955346">
                <a:tc>
                  <a:txBody>
                    <a:bodyPr/>
                    <a:lstStyle/>
                    <a:p>
                      <a:pPr algn="ctr" fontAlgn="ctr"/>
                      <a:r>
                        <a:rPr lang="en-US" sz="1800" b="0" i="0" u="none" strike="noStrike" dirty="0" smtClean="0">
                          <a:solidFill>
                            <a:schemeClr val="tx1"/>
                          </a:solidFill>
                          <a:effectLst/>
                          <a:latin typeface="+mn-lt"/>
                        </a:rPr>
                        <a:t>c.</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Demonstrate</a:t>
                      </a:r>
                      <a:r>
                        <a:rPr lang="en-US" sz="1800" b="0" i="0" u="none" strike="noStrike" baseline="0" dirty="0" smtClean="0">
                          <a:solidFill>
                            <a:srgbClr val="000000"/>
                          </a:solidFill>
                          <a:effectLst/>
                          <a:latin typeface="Times New Roman"/>
                        </a:rPr>
                        <a:t> the effect of simple machines (lever, inclined plane, pulley, wedge, screw, and wheel and axle) on work.</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871728" y="3918961"/>
            <a:ext cx="8150352" cy="800219"/>
          </a:xfrm>
          <a:prstGeom prst="rect">
            <a:avLst/>
          </a:prstGeom>
          <a:noFill/>
        </p:spPr>
        <p:txBody>
          <a:bodyPr wrap="square" rtlCol="0">
            <a:spAutoFit/>
          </a:bodyPr>
          <a:lstStyle/>
          <a:p>
            <a:r>
              <a:rPr lang="en-US" dirty="0" smtClean="0">
                <a:latin typeface="+mn-lt"/>
              </a:rPr>
              <a:t>What are the nouns?	</a:t>
            </a:r>
            <a:r>
              <a:rPr lang="en-US" dirty="0"/>
              <a:t>s</a:t>
            </a:r>
            <a:r>
              <a:rPr lang="en-US" dirty="0" smtClean="0"/>
              <a:t>imple machines, effect on work</a:t>
            </a:r>
            <a:endParaRPr lang="en-US" dirty="0" smtClean="0">
              <a:latin typeface="+mn-lt"/>
            </a:endParaRPr>
          </a:p>
          <a:p>
            <a:pPr>
              <a:spcBef>
                <a:spcPts val="1200"/>
              </a:spcBef>
            </a:pPr>
            <a:r>
              <a:rPr lang="en-US" dirty="0" smtClean="0">
                <a:latin typeface="+mn-lt"/>
              </a:rPr>
              <a:t>What </a:t>
            </a:r>
            <a:r>
              <a:rPr lang="en-US" dirty="0" smtClean="0"/>
              <a:t>are</a:t>
            </a:r>
            <a:r>
              <a:rPr lang="en-US" dirty="0" smtClean="0">
                <a:latin typeface="+mn-lt"/>
              </a:rPr>
              <a:t> the verbs?	demonstrate</a:t>
            </a:r>
          </a:p>
        </p:txBody>
      </p:sp>
    </p:spTree>
    <p:extLst>
      <p:ext uri="{BB962C8B-B14F-4D97-AF65-F5344CB8AC3E}">
        <p14:creationId xmlns:p14="http://schemas.microsoft.com/office/powerpoint/2010/main" val="2981137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p:txBody>
          <a:bodyPr/>
          <a:lstStyle/>
          <a:p>
            <a:fld id="{B63E4CEF-BB1E-48C7-AE93-F39F6AA99AD7}" type="slidenum">
              <a:rPr lang="en-US" smtClean="0"/>
              <a:pPr/>
              <a:t>54</a:t>
            </a:fld>
            <a:endParaRPr lang="en-US" dirty="0"/>
          </a:p>
        </p:txBody>
      </p:sp>
      <p:pic>
        <p:nvPicPr>
          <p:cNvPr id="3" name="Picture 2"/>
          <p:cNvPicPr>
            <a:picLocks noChangeAspect="1"/>
          </p:cNvPicPr>
          <p:nvPr/>
        </p:nvPicPr>
        <p:blipFill>
          <a:blip r:embed="rId3"/>
          <a:stretch>
            <a:fillRect/>
          </a:stretch>
        </p:blipFill>
        <p:spPr>
          <a:xfrm>
            <a:off x="292138" y="235917"/>
            <a:ext cx="4924425" cy="6365605"/>
          </a:xfrm>
          <a:prstGeom prst="rect">
            <a:avLst/>
          </a:prstGeom>
          <a:ln>
            <a:solidFill>
              <a:schemeClr val="tx1"/>
            </a:solidFill>
          </a:ln>
        </p:spPr>
      </p:pic>
      <p:sp>
        <p:nvSpPr>
          <p:cNvPr id="4" name="Rectangle 3"/>
          <p:cNvSpPr/>
          <p:nvPr/>
        </p:nvSpPr>
        <p:spPr>
          <a:xfrm>
            <a:off x="5675970" y="1809284"/>
            <a:ext cx="3189249" cy="3139321"/>
          </a:xfrm>
          <a:prstGeom prst="rect">
            <a:avLst/>
          </a:prstGeom>
          <a:ln>
            <a:solidFill>
              <a:schemeClr val="tx1"/>
            </a:solidFill>
          </a:ln>
        </p:spPr>
        <p:txBody>
          <a:bodyPr wrap="square">
            <a:spAutoFit/>
          </a:bodyPr>
          <a:lstStyle/>
          <a:p>
            <a:r>
              <a:rPr lang="en-US" dirty="0" smtClean="0"/>
              <a:t>The teacher chose </a:t>
            </a:r>
            <a:r>
              <a:rPr lang="en-US" i="1" dirty="0" smtClean="0"/>
              <a:t>records investigations clearly and accurately </a:t>
            </a:r>
            <a:r>
              <a:rPr lang="en-US" dirty="0" smtClean="0"/>
              <a:t>as the student’s Characteristics of Science (</a:t>
            </a:r>
            <a:r>
              <a:rPr lang="en-US" dirty="0" err="1" smtClean="0"/>
              <a:t>CoS</a:t>
            </a:r>
            <a:r>
              <a:rPr lang="en-US" dirty="0" smtClean="0"/>
              <a:t>). </a:t>
            </a:r>
          </a:p>
          <a:p>
            <a:endParaRPr lang="en-US" dirty="0"/>
          </a:p>
          <a:p>
            <a:r>
              <a:rPr lang="en-US" dirty="0" smtClean="0"/>
              <a:t>The student performed an investigation (see next slide) by cutting meat and unscrewing the top of a jar. He recorded the results of his investigation on a worksheet.</a:t>
            </a:r>
            <a:endParaRPr lang="en-US" dirty="0"/>
          </a:p>
        </p:txBody>
      </p:sp>
      <p:sp>
        <p:nvSpPr>
          <p:cNvPr id="6" name="Right Arrow 5"/>
          <p:cNvSpPr/>
          <p:nvPr/>
        </p:nvSpPr>
        <p:spPr>
          <a:xfrm rot="3972057">
            <a:off x="125884" y="4181241"/>
            <a:ext cx="124289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75992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55</a:t>
            </a:fld>
            <a:endParaRPr lang="en-US" dirty="0"/>
          </a:p>
        </p:txBody>
      </p:sp>
      <p:pic>
        <p:nvPicPr>
          <p:cNvPr id="3" name="Picture 2"/>
          <p:cNvPicPr>
            <a:picLocks noChangeAspect="1"/>
          </p:cNvPicPr>
          <p:nvPr/>
        </p:nvPicPr>
        <p:blipFill>
          <a:blip r:embed="rId3"/>
          <a:stretch>
            <a:fillRect/>
          </a:stretch>
        </p:blipFill>
        <p:spPr>
          <a:xfrm>
            <a:off x="256032" y="121920"/>
            <a:ext cx="8668512" cy="6327648"/>
          </a:xfrm>
          <a:prstGeom prst="rect">
            <a:avLst/>
          </a:prstGeom>
          <a:ln>
            <a:solidFill>
              <a:schemeClr val="tx1"/>
            </a:solidFill>
          </a:ln>
        </p:spPr>
      </p:pic>
      <p:sp>
        <p:nvSpPr>
          <p:cNvPr id="5" name="TextBox 4"/>
          <p:cNvSpPr txBox="1"/>
          <p:nvPr/>
        </p:nvSpPr>
        <p:spPr>
          <a:xfrm>
            <a:off x="7092177" y="304800"/>
            <a:ext cx="59101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9450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107865" y="122142"/>
            <a:ext cx="7162730" cy="1595145"/>
          </a:xfrm>
        </p:spPr>
        <p:txBody>
          <a:bodyPr>
            <a:normAutofit fontScale="90000"/>
          </a:bodyPr>
          <a:lstStyle/>
          <a:p>
            <a:pPr>
              <a:lnSpc>
                <a:spcPct val="100000"/>
              </a:lnSpc>
            </a:pPr>
            <a:r>
              <a:rPr lang="en-US" dirty="0"/>
              <a:t>Example from the Grade HS Science </a:t>
            </a:r>
            <a:r>
              <a:rPr lang="en-US" dirty="0" smtClean="0"/>
              <a:t>Standards </a:t>
            </a:r>
            <a:r>
              <a:rPr lang="en-US" sz="2000" dirty="0" smtClean="0"/>
              <a:t/>
            </a:r>
            <a:br>
              <a:rPr lang="en-US" sz="2000" dirty="0" smtClean="0"/>
            </a:br>
            <a:r>
              <a:rPr lang="en-US" sz="2000" dirty="0" smtClean="0"/>
              <a:t>Science 1 (Biology)</a:t>
            </a:r>
            <a:endParaRPr lang="en-US"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56</a:t>
            </a:fld>
            <a:endParaRPr lang="en-US" dirty="0"/>
          </a:p>
        </p:txBody>
      </p:sp>
      <p:sp>
        <p:nvSpPr>
          <p:cNvPr id="6" name="Rectangle 5"/>
          <p:cNvSpPr/>
          <p:nvPr/>
        </p:nvSpPr>
        <p:spPr>
          <a:xfrm>
            <a:off x="2824734" y="5266944"/>
            <a:ext cx="6038850" cy="382271"/>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65120" y="4484480"/>
            <a:ext cx="5998464" cy="658704"/>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767592205"/>
              </p:ext>
            </p:extLst>
          </p:nvPr>
        </p:nvGraphicFramePr>
        <p:xfrm>
          <a:off x="267630" y="1818088"/>
          <a:ext cx="8595954" cy="717848"/>
        </p:xfrm>
        <a:graphic>
          <a:graphicData uri="http://schemas.openxmlformats.org/drawingml/2006/table">
            <a:tbl>
              <a:tblPr/>
              <a:tblGrid>
                <a:gridCol w="1471960"/>
                <a:gridCol w="7123994"/>
              </a:tblGrid>
              <a:tr h="717848">
                <a:tc>
                  <a:txBody>
                    <a:bodyPr/>
                    <a:lstStyle/>
                    <a:p>
                      <a:pPr algn="ctr" fontAlgn="ctr"/>
                      <a:r>
                        <a:rPr lang="en-US" sz="1800" b="0" dirty="0" smtClean="0"/>
                        <a:t>SB4</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a:t>
                      </a:r>
                      <a:r>
                        <a:rPr lang="en-US" sz="1800" b="0" baseline="0" dirty="0" smtClean="0"/>
                        <a:t> assess the dependence of all organisms on one another and the flow of energy and matter within their ecosystems..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43165225"/>
              </p:ext>
            </p:extLst>
          </p:nvPr>
        </p:nvGraphicFramePr>
        <p:xfrm>
          <a:off x="267630" y="2731008"/>
          <a:ext cx="8596434" cy="1463840"/>
        </p:xfrm>
        <a:graphic>
          <a:graphicData uri="http://schemas.openxmlformats.org/drawingml/2006/table">
            <a:tbl>
              <a:tblPr/>
              <a:tblGrid>
                <a:gridCol w="1459466"/>
                <a:gridCol w="7136968"/>
              </a:tblGrid>
              <a:tr h="1463840">
                <a:tc>
                  <a:txBody>
                    <a:bodyPr/>
                    <a:lstStyle/>
                    <a:p>
                      <a:pPr algn="ctr" fontAlgn="ctr"/>
                      <a:r>
                        <a:rPr lang="en-US" sz="1800" b="0" i="0" u="none" strike="noStrike" dirty="0" smtClean="0">
                          <a:solidFill>
                            <a:schemeClr val="tx1"/>
                          </a:solidFill>
                          <a:effectLst/>
                          <a:latin typeface="+mn-lt"/>
                        </a:rPr>
                        <a:t>b.</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Explain</a:t>
                      </a:r>
                      <a:r>
                        <a:rPr lang="en-US" sz="1800" b="0" i="0" u="none" strike="noStrike" baseline="0" dirty="0" smtClean="0">
                          <a:solidFill>
                            <a:srgbClr val="000000"/>
                          </a:solidFill>
                          <a:effectLst/>
                          <a:latin typeface="Times New Roman"/>
                        </a:rPr>
                        <a:t> the flow of matter and energy through ecosystems by:</a:t>
                      </a:r>
                    </a:p>
                    <a:p>
                      <a:pPr marL="400050" indent="-285750" algn="l" fontAlgn="ctr">
                        <a:buFont typeface="Arial" panose="020B0604020202020204" pitchFamily="34" charset="0"/>
                        <a:buChar char="•"/>
                      </a:pPr>
                      <a:r>
                        <a:rPr lang="en-US" sz="1800" b="0" i="0" u="none" strike="noStrike" baseline="0" dirty="0" smtClean="0">
                          <a:solidFill>
                            <a:srgbClr val="000000"/>
                          </a:solidFill>
                          <a:effectLst/>
                          <a:latin typeface="Times New Roman"/>
                        </a:rPr>
                        <a:t>Arranging components of a food chain according to energy flow.</a:t>
                      </a:r>
                    </a:p>
                    <a:p>
                      <a:pPr marL="400050" indent="-285750" algn="l" fontAlgn="ctr">
                        <a:buFont typeface="Arial" panose="020B0604020202020204" pitchFamily="34" charset="0"/>
                        <a:buChar char="•"/>
                      </a:pPr>
                      <a:r>
                        <a:rPr lang="en-US" sz="1800" b="0" i="0" u="none" strike="noStrike" baseline="0" dirty="0" smtClean="0">
                          <a:solidFill>
                            <a:srgbClr val="000000"/>
                          </a:solidFill>
                          <a:effectLst/>
                          <a:latin typeface="Times New Roman"/>
                        </a:rPr>
                        <a:t>Comparing the quantity of energy in the steps of an energy pyramid.</a:t>
                      </a:r>
                    </a:p>
                    <a:p>
                      <a:pPr marL="400050" indent="-285750" algn="l" fontAlgn="ctr">
                        <a:buFont typeface="Arial" panose="020B0604020202020204" pitchFamily="34" charset="0"/>
                        <a:buChar char="•"/>
                      </a:pPr>
                      <a:r>
                        <a:rPr lang="en-US" sz="1800" b="0" i="0" u="none" strike="noStrike" baseline="0" dirty="0" smtClean="0">
                          <a:solidFill>
                            <a:srgbClr val="000000"/>
                          </a:solidFill>
                          <a:effectLst/>
                          <a:latin typeface="Times New Roman"/>
                        </a:rPr>
                        <a:t>Explaining the need for cycling of major nutrients (C,O,H,N,P).</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518639" y="4571997"/>
            <a:ext cx="8150352" cy="1077218"/>
          </a:xfrm>
          <a:prstGeom prst="rect">
            <a:avLst/>
          </a:prstGeom>
          <a:noFill/>
        </p:spPr>
        <p:txBody>
          <a:bodyPr wrap="square" rtlCol="0">
            <a:spAutoFit/>
          </a:bodyPr>
          <a:lstStyle/>
          <a:p>
            <a:r>
              <a:rPr lang="en-US" dirty="0" smtClean="0">
                <a:latin typeface="+mn-lt"/>
              </a:rPr>
              <a:t>What are the nouns?       </a:t>
            </a:r>
            <a:r>
              <a:rPr lang="en-US" dirty="0"/>
              <a:t>f</a:t>
            </a:r>
            <a:r>
              <a:rPr lang="en-US" dirty="0" smtClean="0"/>
              <a:t>low of matter, flow of energy, food chain,  energy pyramid, 		          major nutrients</a:t>
            </a:r>
            <a:endParaRPr lang="en-US" dirty="0" smtClean="0">
              <a:latin typeface="+mn-lt"/>
            </a:endParaRPr>
          </a:p>
          <a:p>
            <a:pPr>
              <a:spcBef>
                <a:spcPts val="1200"/>
              </a:spcBef>
            </a:pPr>
            <a:r>
              <a:rPr lang="en-US" dirty="0" smtClean="0">
                <a:latin typeface="+mn-lt"/>
              </a:rPr>
              <a:t>What </a:t>
            </a:r>
            <a:r>
              <a:rPr lang="en-US" dirty="0" smtClean="0"/>
              <a:t>are</a:t>
            </a:r>
            <a:r>
              <a:rPr lang="en-US" dirty="0" smtClean="0">
                <a:latin typeface="+mn-lt"/>
              </a:rPr>
              <a:t> the verbs?         explain, </a:t>
            </a:r>
            <a:r>
              <a:rPr lang="en-US" dirty="0" smtClean="0"/>
              <a:t>arrange, compare</a:t>
            </a:r>
            <a:endParaRPr lang="en-US" dirty="0" smtClean="0">
              <a:latin typeface="+mn-lt"/>
            </a:endParaRPr>
          </a:p>
        </p:txBody>
      </p:sp>
    </p:spTree>
    <p:extLst>
      <p:ext uri="{BB962C8B-B14F-4D97-AF65-F5344CB8AC3E}">
        <p14:creationId xmlns:p14="http://schemas.microsoft.com/office/powerpoint/2010/main" val="36286482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p:txBody>
          <a:bodyPr/>
          <a:lstStyle/>
          <a:p>
            <a:fld id="{B63E4CEF-BB1E-48C7-AE93-F39F6AA99AD7}" type="slidenum">
              <a:rPr lang="en-US" smtClean="0"/>
              <a:pPr/>
              <a:t>57</a:t>
            </a:fld>
            <a:endParaRPr lang="en-US" dirty="0"/>
          </a:p>
        </p:txBody>
      </p:sp>
      <p:pic>
        <p:nvPicPr>
          <p:cNvPr id="2" name="Picture 1"/>
          <p:cNvPicPr>
            <a:picLocks noChangeAspect="1"/>
          </p:cNvPicPr>
          <p:nvPr/>
        </p:nvPicPr>
        <p:blipFill>
          <a:blip r:embed="rId3"/>
          <a:stretch>
            <a:fillRect/>
          </a:stretch>
        </p:blipFill>
        <p:spPr>
          <a:xfrm>
            <a:off x="271031" y="151905"/>
            <a:ext cx="5111716" cy="6569571"/>
          </a:xfrm>
          <a:prstGeom prst="rect">
            <a:avLst/>
          </a:prstGeom>
          <a:ln>
            <a:solidFill>
              <a:schemeClr val="tx1"/>
            </a:solidFill>
          </a:ln>
        </p:spPr>
      </p:pic>
      <p:sp>
        <p:nvSpPr>
          <p:cNvPr id="4" name="Right Arrow 3"/>
          <p:cNvSpPr/>
          <p:nvPr/>
        </p:nvSpPr>
        <p:spPr>
          <a:xfrm rot="9292978">
            <a:off x="4910715" y="4784156"/>
            <a:ext cx="1337969" cy="276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793455" y="3410744"/>
            <a:ext cx="2923033" cy="923330"/>
          </a:xfrm>
          <a:prstGeom prst="rect">
            <a:avLst/>
          </a:prstGeom>
          <a:ln>
            <a:solidFill>
              <a:schemeClr val="tx1"/>
            </a:solidFill>
          </a:ln>
        </p:spPr>
        <p:txBody>
          <a:bodyPr wrap="square">
            <a:spAutoFit/>
          </a:bodyPr>
          <a:lstStyle/>
          <a:p>
            <a:r>
              <a:rPr lang="en-US" dirty="0" smtClean="0"/>
              <a:t>The </a:t>
            </a:r>
            <a:r>
              <a:rPr lang="en-US" dirty="0"/>
              <a:t>Characteristic of Science (</a:t>
            </a:r>
            <a:r>
              <a:rPr lang="en-US" dirty="0" err="1"/>
              <a:t>CoS</a:t>
            </a:r>
            <a:r>
              <a:rPr lang="en-US" dirty="0" smtClean="0"/>
              <a:t>) is </a:t>
            </a:r>
            <a:r>
              <a:rPr lang="en-US" i="1" dirty="0" smtClean="0"/>
              <a:t>organizes data into graphs, tables, and charts.</a:t>
            </a:r>
            <a:endParaRPr lang="en-US" dirty="0"/>
          </a:p>
        </p:txBody>
      </p:sp>
    </p:spTree>
    <p:extLst>
      <p:ext uri="{BB962C8B-B14F-4D97-AF65-F5344CB8AC3E}">
        <p14:creationId xmlns:p14="http://schemas.microsoft.com/office/powerpoint/2010/main" val="23835581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p:txBody>
          <a:bodyPr/>
          <a:lstStyle/>
          <a:p>
            <a:fld id="{B63E4CEF-BB1E-48C7-AE93-F39F6AA99AD7}" type="slidenum">
              <a:rPr lang="en-US" smtClean="0"/>
              <a:pPr/>
              <a:t>58</a:t>
            </a:fld>
            <a:endParaRPr lang="en-US" dirty="0"/>
          </a:p>
        </p:txBody>
      </p:sp>
      <p:pic>
        <p:nvPicPr>
          <p:cNvPr id="3" name="Picture 2"/>
          <p:cNvPicPr>
            <a:picLocks noChangeAspect="1"/>
          </p:cNvPicPr>
          <p:nvPr/>
        </p:nvPicPr>
        <p:blipFill>
          <a:blip r:embed="rId3"/>
          <a:stretch>
            <a:fillRect/>
          </a:stretch>
        </p:blipFill>
        <p:spPr>
          <a:xfrm>
            <a:off x="218694" y="207264"/>
            <a:ext cx="6133338" cy="5827776"/>
          </a:xfrm>
          <a:prstGeom prst="rect">
            <a:avLst/>
          </a:prstGeom>
          <a:ln>
            <a:solidFill>
              <a:schemeClr val="tx1"/>
            </a:solidFill>
          </a:ln>
        </p:spPr>
      </p:pic>
      <p:sp>
        <p:nvSpPr>
          <p:cNvPr id="4" name="Rectangle 3"/>
          <p:cNvSpPr/>
          <p:nvPr/>
        </p:nvSpPr>
        <p:spPr>
          <a:xfrm>
            <a:off x="6687312" y="1996363"/>
            <a:ext cx="1993392" cy="2585323"/>
          </a:xfrm>
          <a:prstGeom prst="rect">
            <a:avLst/>
          </a:prstGeom>
          <a:ln>
            <a:solidFill>
              <a:schemeClr val="tx1"/>
            </a:solidFill>
          </a:ln>
        </p:spPr>
        <p:txBody>
          <a:bodyPr wrap="square">
            <a:spAutoFit/>
          </a:bodyPr>
          <a:lstStyle/>
          <a:p>
            <a:r>
              <a:rPr lang="en-US" dirty="0"/>
              <a:t>The </a:t>
            </a:r>
            <a:r>
              <a:rPr lang="en-US" dirty="0" smtClean="0"/>
              <a:t>student’s task is to show the flow of energy in a food web.  This task also satisfies the Characteristic of Science </a:t>
            </a:r>
            <a:r>
              <a:rPr lang="en-US" b="1" dirty="0" smtClean="0"/>
              <a:t>organizes data into graphs, tables, and charts</a:t>
            </a:r>
            <a:r>
              <a:rPr lang="en-US" dirty="0" smtClean="0"/>
              <a:t>.</a:t>
            </a:r>
            <a:endParaRPr lang="en-US" dirty="0"/>
          </a:p>
        </p:txBody>
      </p:sp>
    </p:spTree>
    <p:extLst>
      <p:ext uri="{BB962C8B-B14F-4D97-AF65-F5344CB8AC3E}">
        <p14:creationId xmlns:p14="http://schemas.microsoft.com/office/powerpoint/2010/main" val="2241892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Slide Number Placeholder 3"/>
          <p:cNvSpPr>
            <a:spLocks noGrp="1"/>
          </p:cNvSpPr>
          <p:nvPr>
            <p:ph type="sldNum" sz="quarter" idx="4"/>
          </p:nvPr>
        </p:nvSpPr>
        <p:spPr/>
        <p:txBody>
          <a:bodyPr/>
          <a:lstStyle/>
          <a:p>
            <a:fld id="{B63E4CEF-BB1E-48C7-AE93-F39F6AA99AD7}" type="slidenum">
              <a:rPr lang="en-US" smtClean="0"/>
              <a:pPr/>
              <a:t>59</a:t>
            </a:fld>
            <a:endParaRPr lang="en-US" dirty="0"/>
          </a:p>
        </p:txBody>
      </p:sp>
      <p:pic>
        <p:nvPicPr>
          <p:cNvPr id="3" name="Picture 2"/>
          <p:cNvPicPr>
            <a:picLocks noChangeAspect="1"/>
          </p:cNvPicPr>
          <p:nvPr/>
        </p:nvPicPr>
        <p:blipFill>
          <a:blip r:embed="rId3"/>
          <a:stretch>
            <a:fillRect/>
          </a:stretch>
        </p:blipFill>
        <p:spPr>
          <a:xfrm>
            <a:off x="522773" y="104394"/>
            <a:ext cx="8191500" cy="6076950"/>
          </a:xfrm>
          <a:prstGeom prst="rect">
            <a:avLst/>
          </a:prstGeom>
          <a:ln>
            <a:solidFill>
              <a:schemeClr val="tx1"/>
            </a:solidFill>
          </a:ln>
        </p:spPr>
      </p:pic>
    </p:spTree>
    <p:extLst>
      <p:ext uri="{BB962C8B-B14F-4D97-AF65-F5344CB8AC3E}">
        <p14:creationId xmlns:p14="http://schemas.microsoft.com/office/powerpoint/2010/main" val="3612378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in this </a:t>
            </a:r>
            <a:r>
              <a:rPr lang="en-US" dirty="0" smtClean="0"/>
              <a:t>Presentation</a:t>
            </a:r>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6</a:t>
            </a:fld>
            <a:endParaRPr lang="en-US" dirty="0"/>
          </a:p>
        </p:txBody>
      </p:sp>
      <p:sp>
        <p:nvSpPr>
          <p:cNvPr id="4" name="Content Placeholder 2"/>
          <p:cNvSpPr txBox="1">
            <a:spLocks/>
          </p:cNvSpPr>
          <p:nvPr/>
        </p:nvSpPr>
        <p:spPr>
          <a:xfrm>
            <a:off x="912916" y="1601788"/>
            <a:ext cx="7886700" cy="43513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It is designed to inform: </a:t>
            </a:r>
          </a:p>
          <a:p>
            <a:pPr lvl="1"/>
            <a:r>
              <a:rPr lang="en-US" dirty="0" smtClean="0"/>
              <a:t>All teachers who administer the GAA</a:t>
            </a:r>
          </a:p>
          <a:p>
            <a:pPr lvl="1"/>
            <a:r>
              <a:rPr lang="en-US" dirty="0" smtClean="0"/>
              <a:t>Peer reviewers and designated trainers</a:t>
            </a:r>
          </a:p>
          <a:p>
            <a:pPr lvl="1"/>
            <a:r>
              <a:rPr lang="en-US" dirty="0" smtClean="0"/>
              <a:t>Special education </a:t>
            </a:r>
            <a:r>
              <a:rPr lang="en-US" dirty="0"/>
              <a:t>d</a:t>
            </a:r>
            <a:r>
              <a:rPr lang="en-US" dirty="0" smtClean="0"/>
              <a:t>irectors</a:t>
            </a:r>
          </a:p>
          <a:p>
            <a:pPr lvl="1"/>
            <a:r>
              <a:rPr lang="en-US" dirty="0" smtClean="0"/>
              <a:t>Test coordinators</a:t>
            </a:r>
          </a:p>
          <a:p>
            <a:pPr lvl="1"/>
            <a:r>
              <a:rPr lang="en-US" dirty="0" smtClean="0"/>
              <a:t>Building administrators</a:t>
            </a:r>
          </a:p>
          <a:p>
            <a:r>
              <a:rPr lang="en-US" dirty="0"/>
              <a:t>Topics in this training </a:t>
            </a:r>
            <a:r>
              <a:rPr lang="en-US" dirty="0" smtClean="0"/>
              <a:t>session:</a:t>
            </a:r>
            <a:endParaRPr lang="en-US" dirty="0"/>
          </a:p>
          <a:p>
            <a:pPr lvl="1"/>
            <a:r>
              <a:rPr lang="en-US" dirty="0" smtClean="0"/>
              <a:t>Alignment</a:t>
            </a:r>
          </a:p>
          <a:p>
            <a:pPr lvl="1"/>
            <a:r>
              <a:rPr lang="en-US" dirty="0" smtClean="0"/>
              <a:t>Unpacking </a:t>
            </a:r>
            <a:r>
              <a:rPr lang="en-US" dirty="0"/>
              <a:t>the </a:t>
            </a:r>
            <a:r>
              <a:rPr lang="en-US" dirty="0" smtClean="0"/>
              <a:t>Standards</a:t>
            </a:r>
            <a:endParaRPr lang="en-US" dirty="0"/>
          </a:p>
          <a:p>
            <a:pPr lvl="1"/>
            <a:r>
              <a:rPr lang="en-US" dirty="0"/>
              <a:t>Sample </a:t>
            </a:r>
            <a:r>
              <a:rPr lang="en-US" dirty="0" smtClean="0"/>
              <a:t>Tasks</a:t>
            </a:r>
            <a:endParaRPr lang="en-US" dirty="0"/>
          </a:p>
          <a:p>
            <a:pPr lvl="1"/>
            <a:r>
              <a:rPr lang="en-US" dirty="0"/>
              <a:t>Prerequisite </a:t>
            </a:r>
            <a:r>
              <a:rPr lang="en-US" dirty="0" smtClean="0"/>
              <a:t>Skills</a:t>
            </a:r>
            <a:endParaRPr lang="en-US" dirty="0"/>
          </a:p>
          <a:p>
            <a:pPr lvl="1"/>
            <a:r>
              <a:rPr lang="en-US" dirty="0"/>
              <a:t>Aligning to the Characteristics of </a:t>
            </a:r>
            <a:r>
              <a:rPr lang="en-US" dirty="0" smtClean="0"/>
              <a:t>Science (</a:t>
            </a:r>
            <a:r>
              <a:rPr lang="en-US" dirty="0" err="1" smtClean="0"/>
              <a:t>CoS</a:t>
            </a:r>
            <a:r>
              <a:rPr lang="en-US" dirty="0" smtClean="0"/>
              <a:t>)</a:t>
            </a:r>
            <a:endParaRPr lang="en-US" dirty="0"/>
          </a:p>
        </p:txBody>
      </p:sp>
    </p:spTree>
    <p:extLst>
      <p:ext uri="{BB962C8B-B14F-4D97-AF65-F5344CB8AC3E}">
        <p14:creationId xmlns:p14="http://schemas.microsoft.com/office/powerpoint/2010/main" val="1128148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141320" y="189050"/>
            <a:ext cx="7006612" cy="1325563"/>
          </a:xfrm>
        </p:spPr>
        <p:txBody>
          <a:bodyPr>
            <a:normAutofit fontScale="90000"/>
          </a:bodyPr>
          <a:lstStyle/>
          <a:p>
            <a:r>
              <a:rPr lang="en-US" dirty="0"/>
              <a:t>Example from the Grade HS Science </a:t>
            </a:r>
            <a:r>
              <a:rPr lang="en-US" dirty="0" smtClean="0"/>
              <a:t>Standards </a:t>
            </a:r>
            <a:br>
              <a:rPr lang="en-US" dirty="0" smtClean="0"/>
            </a:br>
            <a:r>
              <a:rPr lang="en-US" sz="2200" dirty="0" smtClean="0"/>
              <a:t>Science 1 (Biology)</a:t>
            </a:r>
            <a:endParaRPr lang="en-US"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60</a:t>
            </a:fld>
            <a:endParaRPr lang="en-US" dirty="0"/>
          </a:p>
        </p:txBody>
      </p:sp>
      <p:sp>
        <p:nvSpPr>
          <p:cNvPr id="6" name="Rectangle 5"/>
          <p:cNvSpPr/>
          <p:nvPr/>
        </p:nvSpPr>
        <p:spPr>
          <a:xfrm>
            <a:off x="2844927" y="5202426"/>
            <a:ext cx="6038850" cy="382271"/>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65120" y="4484480"/>
            <a:ext cx="5998464" cy="502048"/>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390899531"/>
              </p:ext>
            </p:extLst>
          </p:nvPr>
        </p:nvGraphicFramePr>
        <p:xfrm>
          <a:off x="234176" y="1818088"/>
          <a:ext cx="8649601" cy="717848"/>
        </p:xfrm>
        <a:graphic>
          <a:graphicData uri="http://schemas.openxmlformats.org/drawingml/2006/table">
            <a:tbl>
              <a:tblPr/>
              <a:tblGrid>
                <a:gridCol w="1445504"/>
                <a:gridCol w="7204097"/>
              </a:tblGrid>
              <a:tr h="717848">
                <a:tc>
                  <a:txBody>
                    <a:bodyPr/>
                    <a:lstStyle/>
                    <a:p>
                      <a:pPr algn="ctr" fontAlgn="ctr"/>
                      <a:r>
                        <a:rPr lang="en-US" sz="1800" b="0" dirty="0" smtClean="0"/>
                        <a:t>SB3</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a:t>
                      </a:r>
                      <a:r>
                        <a:rPr lang="en-US" sz="1800" b="0" baseline="0" dirty="0" smtClean="0"/>
                        <a:t> derive the relationship between single-celled and multi-celled organisms and the increasing complexity of systems.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31697058"/>
              </p:ext>
            </p:extLst>
          </p:nvPr>
        </p:nvGraphicFramePr>
        <p:xfrm>
          <a:off x="245328" y="2731008"/>
          <a:ext cx="8618736" cy="1463840"/>
        </p:xfrm>
        <a:graphic>
          <a:graphicData uri="http://schemas.openxmlformats.org/drawingml/2006/table">
            <a:tbl>
              <a:tblPr/>
              <a:tblGrid>
                <a:gridCol w="1463253"/>
                <a:gridCol w="7155483"/>
              </a:tblGrid>
              <a:tr h="1463840">
                <a:tc>
                  <a:txBody>
                    <a:bodyPr/>
                    <a:lstStyle/>
                    <a:p>
                      <a:pPr algn="ctr" fontAlgn="ctr"/>
                      <a:r>
                        <a:rPr lang="en-US" sz="1800" b="0" i="0" u="none" strike="noStrike" dirty="0" smtClean="0">
                          <a:solidFill>
                            <a:schemeClr val="tx1"/>
                          </a:solidFill>
                          <a:effectLst/>
                          <a:latin typeface="+mn-lt"/>
                        </a:rPr>
                        <a:t>b.</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Compare</a:t>
                      </a:r>
                      <a:r>
                        <a:rPr lang="en-US" sz="1800" b="0" i="0" u="none" strike="noStrike" baseline="0" dirty="0" smtClean="0">
                          <a:solidFill>
                            <a:srgbClr val="000000"/>
                          </a:solidFill>
                          <a:effectLst/>
                          <a:latin typeface="Times New Roman"/>
                        </a:rPr>
                        <a:t> how structures and function vary between the six kingdoms (archaebacterial, eubacteria, </a:t>
                      </a:r>
                      <a:r>
                        <a:rPr lang="en-US" sz="1800" b="0" i="0" u="none" strike="noStrike" baseline="0" dirty="0" err="1" smtClean="0">
                          <a:solidFill>
                            <a:srgbClr val="000000"/>
                          </a:solidFill>
                          <a:effectLst/>
                          <a:latin typeface="Times New Roman"/>
                        </a:rPr>
                        <a:t>protists</a:t>
                      </a:r>
                      <a:r>
                        <a:rPr lang="en-US" sz="1800" b="0" i="0" u="none" strike="noStrike" baseline="0" dirty="0" smtClean="0">
                          <a:solidFill>
                            <a:srgbClr val="000000"/>
                          </a:solidFill>
                          <a:effectLst/>
                          <a:latin typeface="Times New Roman"/>
                        </a:rPr>
                        <a:t>, fungi, plants, and animals).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603983" y="4555868"/>
            <a:ext cx="8150352" cy="1077218"/>
          </a:xfrm>
          <a:prstGeom prst="rect">
            <a:avLst/>
          </a:prstGeom>
          <a:noFill/>
        </p:spPr>
        <p:txBody>
          <a:bodyPr wrap="square" rtlCol="0">
            <a:spAutoFit/>
          </a:bodyPr>
          <a:lstStyle/>
          <a:p>
            <a:r>
              <a:rPr lang="en-US" dirty="0" smtClean="0">
                <a:latin typeface="+mn-lt"/>
              </a:rPr>
              <a:t>What are the nouns?       structures, function, six kingdoms</a:t>
            </a:r>
            <a:endParaRPr lang="en-US" dirty="0"/>
          </a:p>
          <a:p>
            <a:r>
              <a:rPr lang="en-US" dirty="0" smtClean="0"/>
              <a:t> 		          </a:t>
            </a:r>
            <a:endParaRPr lang="en-US" dirty="0" smtClean="0">
              <a:latin typeface="+mn-lt"/>
            </a:endParaRPr>
          </a:p>
          <a:p>
            <a:pPr>
              <a:spcBef>
                <a:spcPts val="1200"/>
              </a:spcBef>
            </a:pPr>
            <a:r>
              <a:rPr lang="en-US" dirty="0" smtClean="0">
                <a:latin typeface="+mn-lt"/>
              </a:rPr>
              <a:t>What </a:t>
            </a:r>
            <a:r>
              <a:rPr lang="en-US" dirty="0" smtClean="0"/>
              <a:t>is</a:t>
            </a:r>
            <a:r>
              <a:rPr lang="en-US" dirty="0" smtClean="0">
                <a:latin typeface="+mn-lt"/>
              </a:rPr>
              <a:t> the verb?             </a:t>
            </a:r>
            <a:r>
              <a:rPr lang="en-US" dirty="0" smtClean="0"/>
              <a:t>compare</a:t>
            </a:r>
            <a:endParaRPr lang="en-US" dirty="0" smtClean="0">
              <a:latin typeface="+mn-lt"/>
            </a:endParaRPr>
          </a:p>
        </p:txBody>
      </p:sp>
    </p:spTree>
    <p:extLst>
      <p:ext uri="{BB962C8B-B14F-4D97-AF65-F5344CB8AC3E}">
        <p14:creationId xmlns:p14="http://schemas.microsoft.com/office/powerpoint/2010/main" val="2457977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61</a:t>
            </a:fld>
            <a:endParaRPr lang="en-US" dirty="0"/>
          </a:p>
        </p:txBody>
      </p:sp>
      <p:pic>
        <p:nvPicPr>
          <p:cNvPr id="2" name="Picture 1"/>
          <p:cNvPicPr>
            <a:picLocks noChangeAspect="1"/>
          </p:cNvPicPr>
          <p:nvPr/>
        </p:nvPicPr>
        <p:blipFill>
          <a:blip r:embed="rId3"/>
          <a:stretch>
            <a:fillRect/>
          </a:stretch>
        </p:blipFill>
        <p:spPr>
          <a:xfrm>
            <a:off x="242516" y="207818"/>
            <a:ext cx="5106045" cy="6513658"/>
          </a:xfrm>
          <a:prstGeom prst="rect">
            <a:avLst/>
          </a:prstGeom>
          <a:ln>
            <a:solidFill>
              <a:schemeClr val="tx1"/>
            </a:solidFill>
          </a:ln>
        </p:spPr>
      </p:pic>
      <p:sp>
        <p:nvSpPr>
          <p:cNvPr id="5" name="Right Arrow 4"/>
          <p:cNvSpPr/>
          <p:nvPr/>
        </p:nvSpPr>
        <p:spPr>
          <a:xfrm rot="8799574">
            <a:off x="4910715" y="4784156"/>
            <a:ext cx="1337969" cy="276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793455" y="3410744"/>
            <a:ext cx="2923033" cy="923330"/>
          </a:xfrm>
          <a:prstGeom prst="rect">
            <a:avLst/>
          </a:prstGeom>
          <a:ln>
            <a:solidFill>
              <a:schemeClr val="tx1"/>
            </a:solidFill>
          </a:ln>
        </p:spPr>
        <p:txBody>
          <a:bodyPr wrap="square">
            <a:spAutoFit/>
          </a:bodyPr>
          <a:lstStyle/>
          <a:p>
            <a:r>
              <a:rPr lang="en-US" dirty="0" smtClean="0"/>
              <a:t>The </a:t>
            </a:r>
            <a:r>
              <a:rPr lang="en-US" dirty="0"/>
              <a:t>Characteristic of Science (</a:t>
            </a:r>
            <a:r>
              <a:rPr lang="en-US" dirty="0" err="1"/>
              <a:t>CoS</a:t>
            </a:r>
            <a:r>
              <a:rPr lang="en-US" dirty="0" smtClean="0"/>
              <a:t>) is </a:t>
            </a:r>
            <a:r>
              <a:rPr lang="en-US" i="1" dirty="0" smtClean="0"/>
              <a:t>organizes data into graphs, tables, and charts.</a:t>
            </a:r>
            <a:endParaRPr lang="en-US" dirty="0"/>
          </a:p>
        </p:txBody>
      </p:sp>
    </p:spTree>
    <p:extLst>
      <p:ext uri="{BB962C8B-B14F-4D97-AF65-F5344CB8AC3E}">
        <p14:creationId xmlns:p14="http://schemas.microsoft.com/office/powerpoint/2010/main" val="21291041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62</a:t>
            </a:fld>
            <a:endParaRPr lang="en-US" dirty="0"/>
          </a:p>
        </p:txBody>
      </p:sp>
      <p:pic>
        <p:nvPicPr>
          <p:cNvPr id="3" name="Picture 2"/>
          <p:cNvPicPr>
            <a:picLocks noChangeAspect="1"/>
          </p:cNvPicPr>
          <p:nvPr/>
        </p:nvPicPr>
        <p:blipFill>
          <a:blip r:embed="rId3"/>
          <a:stretch>
            <a:fillRect/>
          </a:stretch>
        </p:blipFill>
        <p:spPr>
          <a:xfrm>
            <a:off x="159830" y="253999"/>
            <a:ext cx="5429096" cy="6284914"/>
          </a:xfrm>
          <a:prstGeom prst="rect">
            <a:avLst/>
          </a:prstGeom>
          <a:ln>
            <a:solidFill>
              <a:schemeClr val="tx1"/>
            </a:solidFill>
          </a:ln>
        </p:spPr>
      </p:pic>
      <p:sp>
        <p:nvSpPr>
          <p:cNvPr id="4" name="Rectangle 3"/>
          <p:cNvSpPr/>
          <p:nvPr/>
        </p:nvSpPr>
        <p:spPr>
          <a:xfrm>
            <a:off x="5754625" y="1692704"/>
            <a:ext cx="3322591" cy="4247317"/>
          </a:xfrm>
          <a:prstGeom prst="rect">
            <a:avLst/>
          </a:prstGeom>
          <a:ln>
            <a:solidFill>
              <a:schemeClr val="tx1"/>
            </a:solidFill>
          </a:ln>
        </p:spPr>
        <p:txBody>
          <a:bodyPr wrap="square">
            <a:spAutoFit/>
          </a:bodyPr>
          <a:lstStyle/>
          <a:p>
            <a:r>
              <a:rPr lang="en-US" dirty="0" smtClean="0"/>
              <a:t>The teacher’s </a:t>
            </a:r>
            <a:r>
              <a:rPr lang="en-US" dirty="0"/>
              <a:t>annotation </a:t>
            </a:r>
            <a:r>
              <a:rPr lang="en-US" dirty="0" smtClean="0"/>
              <a:t>describes the instruction the student received prior to the administration of the assessment task and also the assessment task itself.  The student worked with a general education peer to complete the task, but it is clear that the student chose her answers herself. In addition to performing an aligned task, the student also had the opportunity to demonstrate the Characteristic of Science </a:t>
            </a:r>
            <a:r>
              <a:rPr lang="en-US" b="1" i="1" dirty="0" smtClean="0"/>
              <a:t>organizes data into graphs, tables and charts</a:t>
            </a:r>
            <a:r>
              <a:rPr lang="en-US" dirty="0" smtClean="0"/>
              <a:t>.</a:t>
            </a:r>
            <a:endParaRPr lang="en-US" dirty="0"/>
          </a:p>
        </p:txBody>
      </p:sp>
    </p:spTree>
    <p:extLst>
      <p:ext uri="{BB962C8B-B14F-4D97-AF65-F5344CB8AC3E}">
        <p14:creationId xmlns:p14="http://schemas.microsoft.com/office/powerpoint/2010/main" val="22181243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63</a:t>
            </a:fld>
            <a:endParaRPr lang="en-US" dirty="0"/>
          </a:p>
        </p:txBody>
      </p:sp>
      <p:pic>
        <p:nvPicPr>
          <p:cNvPr id="3" name="Picture 2"/>
          <p:cNvPicPr>
            <a:picLocks noChangeAspect="1"/>
          </p:cNvPicPr>
          <p:nvPr/>
        </p:nvPicPr>
        <p:blipFill>
          <a:blip r:embed="rId3"/>
          <a:stretch>
            <a:fillRect/>
          </a:stretch>
        </p:blipFill>
        <p:spPr>
          <a:xfrm>
            <a:off x="236220" y="172848"/>
            <a:ext cx="4965443" cy="6548628"/>
          </a:xfrm>
          <a:prstGeom prst="rect">
            <a:avLst/>
          </a:prstGeom>
          <a:ln>
            <a:solidFill>
              <a:schemeClr val="tx1"/>
            </a:solidFill>
          </a:ln>
        </p:spPr>
      </p:pic>
      <p:sp>
        <p:nvSpPr>
          <p:cNvPr id="4" name="Rectangle 3"/>
          <p:cNvSpPr/>
          <p:nvPr/>
        </p:nvSpPr>
        <p:spPr>
          <a:xfrm>
            <a:off x="5553456" y="1761318"/>
            <a:ext cx="3322320" cy="3416320"/>
          </a:xfrm>
          <a:prstGeom prst="rect">
            <a:avLst/>
          </a:prstGeom>
          <a:ln>
            <a:solidFill>
              <a:schemeClr val="tx1"/>
            </a:solidFill>
          </a:ln>
        </p:spPr>
        <p:txBody>
          <a:bodyPr wrap="square">
            <a:spAutoFit/>
          </a:bodyPr>
          <a:lstStyle/>
          <a:p>
            <a:r>
              <a:rPr lang="en-US" dirty="0" smtClean="0"/>
              <a:t>The student’s task was to identify plants and animals. The task does not involve the four other kingdoms (</a:t>
            </a:r>
            <a:r>
              <a:rPr lang="en-US" dirty="0">
                <a:solidFill>
                  <a:srgbClr val="000000"/>
                </a:solidFill>
              </a:rPr>
              <a:t>archaebacterial, eubacteria, </a:t>
            </a:r>
            <a:r>
              <a:rPr lang="en-US" dirty="0" err="1">
                <a:solidFill>
                  <a:srgbClr val="000000"/>
                </a:solidFill>
              </a:rPr>
              <a:t>protists</a:t>
            </a:r>
            <a:r>
              <a:rPr lang="en-US" dirty="0" smtClean="0">
                <a:solidFill>
                  <a:srgbClr val="000000"/>
                </a:solidFill>
              </a:rPr>
              <a:t>, and fungi) mentioned in the element. That is acceptable because an assessment task may involve only part of an element. All four of a student’s tasks in one entry must involve the </a:t>
            </a:r>
            <a:r>
              <a:rPr lang="en-US" b="1" dirty="0" smtClean="0">
                <a:solidFill>
                  <a:srgbClr val="000000"/>
                </a:solidFill>
              </a:rPr>
              <a:t>same</a:t>
            </a:r>
            <a:r>
              <a:rPr lang="en-US" dirty="0" smtClean="0">
                <a:solidFill>
                  <a:srgbClr val="000000"/>
                </a:solidFill>
              </a:rPr>
              <a:t> parts of an element.  </a:t>
            </a:r>
            <a:endParaRPr lang="en-US" dirty="0"/>
          </a:p>
        </p:txBody>
      </p:sp>
      <p:sp>
        <p:nvSpPr>
          <p:cNvPr id="7" name="Date Placeholder 6"/>
          <p:cNvSpPr>
            <a:spLocks noGrp="1"/>
          </p:cNvSpPr>
          <p:nvPr>
            <p:ph type="dt" sz="half" idx="2"/>
          </p:nvPr>
        </p:nvSpPr>
        <p:spPr/>
        <p:txBody>
          <a:bodyPr/>
          <a:lstStyle/>
          <a:p>
            <a:fld id="{4DAE6870-AD18-448A-9B2A-0EFE6DC7B06B}" type="datetime1">
              <a:rPr lang="en-US" smtClean="0"/>
              <a:t>8/24/2016</a:t>
            </a:fld>
            <a:endParaRPr lang="en-US" dirty="0"/>
          </a:p>
        </p:txBody>
      </p:sp>
    </p:spTree>
    <p:extLst>
      <p:ext uri="{BB962C8B-B14F-4D97-AF65-F5344CB8AC3E}">
        <p14:creationId xmlns:p14="http://schemas.microsoft.com/office/powerpoint/2010/main" val="41913199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a:xfrm>
            <a:off x="100360" y="334016"/>
            <a:ext cx="7014117" cy="1325563"/>
          </a:xfrm>
        </p:spPr>
        <p:txBody>
          <a:bodyPr>
            <a:normAutofit fontScale="90000"/>
          </a:bodyPr>
          <a:lstStyle/>
          <a:p>
            <a:r>
              <a:rPr lang="en-US" dirty="0"/>
              <a:t>Example from the Grade HS Science Standards</a:t>
            </a:r>
            <a:r>
              <a:rPr lang="en-US" sz="2200" dirty="0"/>
              <a:t/>
            </a:r>
            <a:br>
              <a:rPr lang="en-US" sz="2200" dirty="0"/>
            </a:br>
            <a:r>
              <a:rPr lang="en-US" sz="2200" dirty="0"/>
              <a:t> Science 2 (Physical </a:t>
            </a:r>
            <a:r>
              <a:rPr lang="en-US" sz="2200" dirty="0" smtClean="0"/>
              <a:t>Science)</a:t>
            </a:r>
            <a:endParaRPr lang="en-US"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64</a:t>
            </a:fld>
            <a:endParaRPr lang="en-US" dirty="0"/>
          </a:p>
        </p:txBody>
      </p:sp>
      <p:sp>
        <p:nvSpPr>
          <p:cNvPr id="6" name="Rectangle 5"/>
          <p:cNvSpPr/>
          <p:nvPr/>
        </p:nvSpPr>
        <p:spPr>
          <a:xfrm>
            <a:off x="3319898" y="4423687"/>
            <a:ext cx="24098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319898" y="3924220"/>
            <a:ext cx="4665862" cy="449666"/>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p:cNvGraphicFramePr>
            <a:graphicFrameLocks noGrp="1"/>
          </p:cNvGraphicFramePr>
          <p:nvPr>
            <p:extLst/>
          </p:nvPr>
        </p:nvGraphicFramePr>
        <p:xfrm>
          <a:off x="223023" y="1818088"/>
          <a:ext cx="8589163" cy="454125"/>
        </p:xfrm>
        <a:graphic>
          <a:graphicData uri="http://schemas.openxmlformats.org/drawingml/2006/table">
            <a:tbl>
              <a:tblPr/>
              <a:tblGrid>
                <a:gridCol w="1438509"/>
                <a:gridCol w="7150654"/>
              </a:tblGrid>
              <a:tr h="454125">
                <a:tc>
                  <a:txBody>
                    <a:bodyPr/>
                    <a:lstStyle/>
                    <a:p>
                      <a:pPr algn="ctr" fontAlgn="ctr"/>
                      <a:r>
                        <a:rPr lang="en-US" sz="1800" b="0" dirty="0" smtClean="0"/>
                        <a:t>SPS6</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dirty="0" smtClean="0"/>
                        <a:t>Students will</a:t>
                      </a:r>
                      <a:r>
                        <a:rPr lang="en-US" sz="1800" b="0" baseline="0" dirty="0" smtClean="0"/>
                        <a:t> investigate the properties of solutions.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nvPr>
        </p:nvGraphicFramePr>
        <p:xfrm>
          <a:off x="234176" y="2499360"/>
          <a:ext cx="8586439" cy="882205"/>
        </p:xfrm>
        <a:graphic>
          <a:graphicData uri="http://schemas.openxmlformats.org/drawingml/2006/table">
            <a:tbl>
              <a:tblPr/>
              <a:tblGrid>
                <a:gridCol w="1430446"/>
                <a:gridCol w="7155993"/>
              </a:tblGrid>
              <a:tr h="882205">
                <a:tc>
                  <a:txBody>
                    <a:bodyPr/>
                    <a:lstStyle/>
                    <a:p>
                      <a:pPr algn="ctr" fontAlgn="ctr"/>
                      <a:r>
                        <a:rPr lang="en-US" sz="1800" b="0" i="0" u="none" strike="noStrike" dirty="0" smtClean="0">
                          <a:solidFill>
                            <a:schemeClr val="tx1"/>
                          </a:solidFill>
                          <a:effectLst/>
                          <a:latin typeface="+mn-lt"/>
                        </a:rPr>
                        <a:t>e.</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Determine</a:t>
                      </a:r>
                      <a:r>
                        <a:rPr lang="en-US" sz="1800" b="0" i="0" u="none" strike="noStrike" baseline="0" dirty="0" smtClean="0">
                          <a:solidFill>
                            <a:srgbClr val="000000"/>
                          </a:solidFill>
                          <a:effectLst/>
                          <a:latin typeface="Times New Roman"/>
                        </a:rPr>
                        <a:t> whether common household substances are acidic, basic, or neutral.</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762479" y="3973777"/>
            <a:ext cx="8150352" cy="800219"/>
          </a:xfrm>
          <a:prstGeom prst="rect">
            <a:avLst/>
          </a:prstGeom>
          <a:noFill/>
        </p:spPr>
        <p:txBody>
          <a:bodyPr wrap="square" rtlCol="0">
            <a:spAutoFit/>
          </a:bodyPr>
          <a:lstStyle/>
          <a:p>
            <a:r>
              <a:rPr lang="en-US" dirty="0" smtClean="0">
                <a:latin typeface="+mn-lt"/>
              </a:rPr>
              <a:t>What are the nouns?	</a:t>
            </a:r>
            <a:r>
              <a:rPr lang="en-US" dirty="0"/>
              <a:t>c</a:t>
            </a:r>
            <a:r>
              <a:rPr lang="en-US" dirty="0" smtClean="0"/>
              <a:t>ommon household substances</a:t>
            </a:r>
            <a:endParaRPr lang="en-US" dirty="0" smtClean="0">
              <a:latin typeface="+mn-lt"/>
            </a:endParaRPr>
          </a:p>
          <a:p>
            <a:pPr>
              <a:spcBef>
                <a:spcPts val="1200"/>
              </a:spcBef>
            </a:pPr>
            <a:r>
              <a:rPr lang="en-US" dirty="0" smtClean="0">
                <a:latin typeface="+mn-lt"/>
              </a:rPr>
              <a:t>What </a:t>
            </a:r>
            <a:r>
              <a:rPr lang="en-US" dirty="0" smtClean="0"/>
              <a:t>are</a:t>
            </a:r>
            <a:r>
              <a:rPr lang="en-US" dirty="0" smtClean="0">
                <a:latin typeface="+mn-lt"/>
              </a:rPr>
              <a:t> the verbs?	determine</a:t>
            </a:r>
          </a:p>
        </p:txBody>
      </p:sp>
    </p:spTree>
    <p:extLst>
      <p:ext uri="{BB962C8B-B14F-4D97-AF65-F5344CB8AC3E}">
        <p14:creationId xmlns:p14="http://schemas.microsoft.com/office/powerpoint/2010/main" val="30741597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65</a:t>
            </a:fld>
            <a:endParaRPr lang="en-US" dirty="0"/>
          </a:p>
        </p:txBody>
      </p:sp>
      <p:pic>
        <p:nvPicPr>
          <p:cNvPr id="2" name="Picture 1"/>
          <p:cNvPicPr>
            <a:picLocks noChangeAspect="1"/>
          </p:cNvPicPr>
          <p:nvPr/>
        </p:nvPicPr>
        <p:blipFill>
          <a:blip r:embed="rId3"/>
          <a:stretch>
            <a:fillRect/>
          </a:stretch>
        </p:blipFill>
        <p:spPr>
          <a:xfrm>
            <a:off x="204293" y="107681"/>
            <a:ext cx="5139604" cy="6431232"/>
          </a:xfrm>
          <a:prstGeom prst="rect">
            <a:avLst/>
          </a:prstGeom>
          <a:ln>
            <a:solidFill>
              <a:schemeClr val="tx1"/>
            </a:solidFill>
          </a:ln>
        </p:spPr>
      </p:pic>
      <p:sp>
        <p:nvSpPr>
          <p:cNvPr id="5" name="Right Arrow 4"/>
          <p:cNvSpPr/>
          <p:nvPr/>
        </p:nvSpPr>
        <p:spPr>
          <a:xfrm rot="8799574">
            <a:off x="4768211" y="4546649"/>
            <a:ext cx="1337969" cy="276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769704" y="3015825"/>
            <a:ext cx="2923033" cy="1200329"/>
          </a:xfrm>
          <a:prstGeom prst="rect">
            <a:avLst/>
          </a:prstGeom>
          <a:ln>
            <a:solidFill>
              <a:schemeClr val="tx1"/>
            </a:solidFill>
          </a:ln>
        </p:spPr>
        <p:txBody>
          <a:bodyPr wrap="square">
            <a:spAutoFit/>
          </a:bodyPr>
          <a:lstStyle/>
          <a:p>
            <a:r>
              <a:rPr lang="en-US" dirty="0" smtClean="0"/>
              <a:t>The </a:t>
            </a:r>
            <a:r>
              <a:rPr lang="en-US" dirty="0"/>
              <a:t>Characteristic of Science (</a:t>
            </a:r>
            <a:r>
              <a:rPr lang="en-US" dirty="0" err="1"/>
              <a:t>CoS</a:t>
            </a:r>
            <a:r>
              <a:rPr lang="en-US" dirty="0" smtClean="0"/>
              <a:t>) is </a:t>
            </a:r>
            <a:r>
              <a:rPr lang="en-US" i="1" dirty="0" smtClean="0"/>
              <a:t>records investigations clearly and accurately.</a:t>
            </a:r>
            <a:endParaRPr lang="en-US" dirty="0"/>
          </a:p>
        </p:txBody>
      </p:sp>
    </p:spTree>
    <p:extLst>
      <p:ext uri="{BB962C8B-B14F-4D97-AF65-F5344CB8AC3E}">
        <p14:creationId xmlns:p14="http://schemas.microsoft.com/office/powerpoint/2010/main" val="1056520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66</a:t>
            </a:fld>
            <a:endParaRPr lang="en-US" dirty="0"/>
          </a:p>
        </p:txBody>
      </p:sp>
      <p:pic>
        <p:nvPicPr>
          <p:cNvPr id="4" name="Picture 3"/>
          <p:cNvPicPr>
            <a:picLocks noChangeAspect="1"/>
          </p:cNvPicPr>
          <p:nvPr/>
        </p:nvPicPr>
        <p:blipFill>
          <a:blip r:embed="rId3"/>
          <a:stretch>
            <a:fillRect/>
          </a:stretch>
        </p:blipFill>
        <p:spPr>
          <a:xfrm>
            <a:off x="187833" y="119253"/>
            <a:ext cx="5695950" cy="6602223"/>
          </a:xfrm>
          <a:prstGeom prst="rect">
            <a:avLst/>
          </a:prstGeom>
          <a:ln>
            <a:solidFill>
              <a:schemeClr val="tx1"/>
            </a:solidFill>
          </a:ln>
        </p:spPr>
      </p:pic>
      <p:sp>
        <p:nvSpPr>
          <p:cNvPr id="3" name="Rectangle 2"/>
          <p:cNvSpPr/>
          <p:nvPr/>
        </p:nvSpPr>
        <p:spPr>
          <a:xfrm>
            <a:off x="6131086" y="1777261"/>
            <a:ext cx="2878802" cy="3693319"/>
          </a:xfrm>
          <a:prstGeom prst="rect">
            <a:avLst/>
          </a:prstGeom>
          <a:ln>
            <a:solidFill>
              <a:schemeClr val="tx1"/>
            </a:solidFill>
          </a:ln>
        </p:spPr>
        <p:txBody>
          <a:bodyPr wrap="square">
            <a:spAutoFit/>
          </a:bodyPr>
          <a:lstStyle/>
          <a:p>
            <a:r>
              <a:rPr lang="en-US" dirty="0"/>
              <a:t>The </a:t>
            </a:r>
            <a:r>
              <a:rPr lang="en-US" dirty="0" smtClean="0"/>
              <a:t>teacher’s annotation explains that the student will test pickles, salsa, vinegar, Coke and milk with litmus paper. She will record her observations (</a:t>
            </a:r>
            <a:r>
              <a:rPr lang="en-US" i="1" dirty="0" smtClean="0"/>
              <a:t>is it an acid or a base?</a:t>
            </a:r>
            <a:r>
              <a:rPr lang="en-US" dirty="0" smtClean="0"/>
              <a:t>) on her lab sheet. The student is performing an aligned task and she is also exemplifying the Characteristic of Science </a:t>
            </a:r>
            <a:r>
              <a:rPr lang="en-US" b="1" dirty="0" smtClean="0"/>
              <a:t>records investigations clearly and accurately</a:t>
            </a:r>
            <a:r>
              <a:rPr lang="en-US" dirty="0" smtClean="0"/>
              <a:t>.</a:t>
            </a:r>
            <a:endParaRPr lang="en-US" dirty="0"/>
          </a:p>
        </p:txBody>
      </p:sp>
    </p:spTree>
    <p:extLst>
      <p:ext uri="{BB962C8B-B14F-4D97-AF65-F5344CB8AC3E}">
        <p14:creationId xmlns:p14="http://schemas.microsoft.com/office/powerpoint/2010/main" val="22654358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67</a:t>
            </a:fld>
            <a:endParaRPr lang="en-US" dirty="0"/>
          </a:p>
        </p:txBody>
      </p:sp>
      <p:pic>
        <p:nvPicPr>
          <p:cNvPr id="3" name="Picture 2"/>
          <p:cNvPicPr>
            <a:picLocks noChangeAspect="1"/>
          </p:cNvPicPr>
          <p:nvPr/>
        </p:nvPicPr>
        <p:blipFill>
          <a:blip r:embed="rId3"/>
          <a:stretch>
            <a:fillRect/>
          </a:stretch>
        </p:blipFill>
        <p:spPr>
          <a:xfrm>
            <a:off x="272075" y="115824"/>
            <a:ext cx="8692896" cy="5943600"/>
          </a:xfrm>
          <a:prstGeom prst="rect">
            <a:avLst/>
          </a:prstGeom>
          <a:ln>
            <a:solidFill>
              <a:schemeClr val="tx1"/>
            </a:solidFill>
          </a:ln>
        </p:spPr>
      </p:pic>
    </p:spTree>
    <p:extLst>
      <p:ext uri="{BB962C8B-B14F-4D97-AF65-F5344CB8AC3E}">
        <p14:creationId xmlns:p14="http://schemas.microsoft.com/office/powerpoint/2010/main" val="29240019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722102" y="1940313"/>
            <a:ext cx="6061449" cy="1458857"/>
          </a:xfrm>
        </p:spPr>
        <p:txBody>
          <a:bodyPr>
            <a:noAutofit/>
          </a:bodyPr>
          <a:lstStyle/>
          <a:p>
            <a:pPr algn="ctr"/>
            <a:r>
              <a:rPr lang="en-US" sz="5400" dirty="0" smtClean="0"/>
              <a:t>Social Studies Examples</a:t>
            </a:r>
            <a:endParaRPr lang="en-US" sz="5400"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68</a:t>
            </a:fld>
            <a:endParaRPr lang="en-US" dirty="0"/>
          </a:p>
        </p:txBody>
      </p:sp>
    </p:spTree>
    <p:extLst>
      <p:ext uri="{BB962C8B-B14F-4D97-AF65-F5344CB8AC3E}">
        <p14:creationId xmlns:p14="http://schemas.microsoft.com/office/powerpoint/2010/main" val="12555929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68" y="334016"/>
            <a:ext cx="7069873" cy="1325563"/>
          </a:xfrm>
        </p:spPr>
        <p:txBody>
          <a:bodyPr>
            <a:normAutofit fontScale="90000"/>
          </a:bodyPr>
          <a:lstStyle/>
          <a:p>
            <a:r>
              <a:rPr lang="en-US" sz="4000" dirty="0" smtClean="0"/>
              <a:t>Example from the Grade 5 Social Studies Standards</a:t>
            </a:r>
            <a:r>
              <a:rPr lang="en-US" sz="2200" dirty="0" smtClean="0"/>
              <a:t/>
            </a:r>
            <a:br>
              <a:rPr lang="en-US" sz="2200" dirty="0" smtClean="0"/>
            </a:br>
            <a:r>
              <a:rPr lang="en-US" sz="2200" dirty="0" smtClean="0"/>
              <a:t>Geographic Understandings</a:t>
            </a:r>
            <a:endParaRPr lang="en-US" sz="2200" dirty="0"/>
          </a:p>
        </p:txBody>
      </p:sp>
      <p:sp>
        <p:nvSpPr>
          <p:cNvPr id="3" name="Content Placeholder 2"/>
          <p:cNvSpPr>
            <a:spLocks noGrp="1"/>
          </p:cNvSpPr>
          <p:nvPr>
            <p:ph idx="1"/>
          </p:nvPr>
        </p:nvSpPr>
        <p:spPr>
          <a:xfrm>
            <a:off x="628650" y="3959542"/>
            <a:ext cx="7886700" cy="1646359"/>
          </a:xfrm>
        </p:spPr>
        <p:txBody>
          <a:bodyPr>
            <a:normAutofit/>
          </a:bodyPr>
          <a:lstStyle/>
          <a:p>
            <a:r>
              <a:rPr lang="en-US" dirty="0" smtClean="0"/>
              <a:t>What are the nouns?	</a:t>
            </a:r>
            <a:r>
              <a:rPr lang="en-US" sz="1800" dirty="0" smtClean="0"/>
              <a:t>Grand Canyon, Salton Sea, Great Salt Lake, 				Mojave Desert</a:t>
            </a:r>
          </a:p>
          <a:p>
            <a:r>
              <a:rPr lang="en-US" dirty="0" smtClean="0"/>
              <a:t>What are the verbs?</a:t>
            </a:r>
            <a:r>
              <a:rPr lang="en-US" dirty="0"/>
              <a:t>	</a:t>
            </a:r>
            <a:r>
              <a:rPr lang="en-US" sz="1800" dirty="0" smtClean="0"/>
              <a:t>locate</a:t>
            </a:r>
          </a:p>
        </p:txBody>
      </p:sp>
      <p:sp>
        <p:nvSpPr>
          <p:cNvPr id="4" name="Slide Number Placeholder 3"/>
          <p:cNvSpPr>
            <a:spLocks noGrp="1"/>
          </p:cNvSpPr>
          <p:nvPr>
            <p:ph type="sldNum" sz="quarter" idx="4"/>
          </p:nvPr>
        </p:nvSpPr>
        <p:spPr/>
        <p:txBody>
          <a:bodyPr/>
          <a:lstStyle/>
          <a:p>
            <a:fld id="{0608B555-15A9-4931-9609-C21B9C223B05}" type="slidenum">
              <a:rPr lang="en-US" smtClean="0"/>
              <a:pPr/>
              <a:t>69</a:t>
            </a:fld>
            <a:endParaRPr lang="en-US" dirty="0"/>
          </a:p>
        </p:txBody>
      </p:sp>
      <p:sp>
        <p:nvSpPr>
          <p:cNvPr id="10" name="Rectangle 9"/>
          <p:cNvSpPr/>
          <p:nvPr/>
        </p:nvSpPr>
        <p:spPr>
          <a:xfrm>
            <a:off x="4137022" y="4708982"/>
            <a:ext cx="43783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37022" y="4034685"/>
            <a:ext cx="4378328" cy="598144"/>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926162456"/>
              </p:ext>
            </p:extLst>
          </p:nvPr>
        </p:nvGraphicFramePr>
        <p:xfrm>
          <a:off x="641220" y="2060448"/>
          <a:ext cx="8276844" cy="695395"/>
        </p:xfrm>
        <a:graphic>
          <a:graphicData uri="http://schemas.openxmlformats.org/drawingml/2006/table">
            <a:tbl>
              <a:tblPr/>
              <a:tblGrid>
                <a:gridCol w="1383209"/>
                <a:gridCol w="6893635"/>
              </a:tblGrid>
              <a:tr h="695395">
                <a:tc>
                  <a:txBody>
                    <a:bodyPr/>
                    <a:lstStyle/>
                    <a:p>
                      <a:pPr algn="ctr" fontAlgn="ctr"/>
                      <a:r>
                        <a:rPr lang="en-US" sz="1800" b="0" dirty="0" smtClean="0"/>
                        <a:t>SS5G1</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The</a:t>
                      </a:r>
                      <a:r>
                        <a:rPr lang="en-US" sz="1800" b="0" i="0" u="none" strike="noStrike" baseline="0" dirty="0" smtClean="0">
                          <a:solidFill>
                            <a:srgbClr val="000000"/>
                          </a:solidFill>
                          <a:effectLst/>
                          <a:latin typeface="Times New Roman"/>
                        </a:rPr>
                        <a:t> student will locate important places in the United States.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22625022"/>
              </p:ext>
            </p:extLst>
          </p:nvPr>
        </p:nvGraphicFramePr>
        <p:xfrm>
          <a:off x="628650" y="2846832"/>
          <a:ext cx="8276844" cy="695395"/>
        </p:xfrm>
        <a:graphic>
          <a:graphicData uri="http://schemas.openxmlformats.org/drawingml/2006/table">
            <a:tbl>
              <a:tblPr/>
              <a:tblGrid>
                <a:gridCol w="1383209"/>
                <a:gridCol w="6893635"/>
              </a:tblGrid>
              <a:tr h="695395">
                <a:tc>
                  <a:txBody>
                    <a:bodyPr/>
                    <a:lstStyle/>
                    <a:p>
                      <a:pPr algn="ctr" fontAlgn="ctr"/>
                      <a:r>
                        <a:rPr lang="en-US" sz="1800" b="0" i="0" u="none" strike="noStrike" dirty="0" smtClean="0">
                          <a:solidFill>
                            <a:srgbClr val="000000"/>
                          </a:solidFill>
                          <a:effectLst/>
                          <a:latin typeface="Times New Roman"/>
                        </a:rPr>
                        <a:t>a.</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baseline="0" dirty="0" smtClean="0">
                          <a:solidFill>
                            <a:srgbClr val="000000"/>
                          </a:solidFill>
                          <a:effectLst/>
                          <a:latin typeface="Times New Roman"/>
                        </a:rPr>
                        <a:t>Locate important physical features; include the Grand Canyon, Salton Sea, Great Salt Lake, and Mojave Desert.</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633690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81" y="44086"/>
            <a:ext cx="6316630" cy="769956"/>
          </a:xfrm>
        </p:spPr>
        <p:txBody>
          <a:bodyPr/>
          <a:lstStyle/>
          <a:p>
            <a:r>
              <a:rPr lang="en-US" dirty="0" smtClean="0"/>
              <a:t>Table of Contents</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7</a:t>
            </a:fld>
            <a:endParaRPr lang="en-US" dirty="0"/>
          </a:p>
        </p:txBody>
      </p:sp>
      <p:sp>
        <p:nvSpPr>
          <p:cNvPr id="21" name="Content Placeholder 20"/>
          <p:cNvSpPr>
            <a:spLocks noGrp="1"/>
          </p:cNvSpPr>
          <p:nvPr>
            <p:ph idx="1"/>
          </p:nvPr>
        </p:nvSpPr>
        <p:spPr>
          <a:xfrm>
            <a:off x="174774" y="596375"/>
            <a:ext cx="8969226" cy="5664973"/>
          </a:xfrm>
        </p:spPr>
        <p:txBody>
          <a:bodyPr>
            <a:noAutofit/>
          </a:bodyPr>
          <a:lstStyle/>
          <a:p>
            <a:pPr marL="0" indent="0">
              <a:lnSpc>
                <a:spcPct val="100000"/>
              </a:lnSpc>
              <a:spcBef>
                <a:spcPts val="0"/>
              </a:spcBef>
              <a:buNone/>
            </a:pPr>
            <a:r>
              <a:rPr lang="en-US" sz="1100" u="sng" dirty="0" smtClean="0"/>
              <a:t>Slides</a:t>
            </a:r>
            <a:r>
              <a:rPr lang="en-US" sz="1300" dirty="0" smtClean="0"/>
              <a:t>	</a:t>
            </a:r>
          </a:p>
          <a:p>
            <a:pPr marL="0" indent="0">
              <a:lnSpc>
                <a:spcPct val="100000"/>
              </a:lnSpc>
              <a:spcBef>
                <a:spcPts val="0"/>
              </a:spcBef>
              <a:buNone/>
            </a:pPr>
            <a:r>
              <a:rPr lang="en-US" sz="1300" u="sng" dirty="0" smtClean="0"/>
              <a:t>8-10	Alignment to State-Mandated Content Standards</a:t>
            </a:r>
          </a:p>
          <a:p>
            <a:pPr marL="0" indent="0">
              <a:lnSpc>
                <a:spcPct val="100000"/>
              </a:lnSpc>
              <a:spcBef>
                <a:spcPts val="0"/>
              </a:spcBef>
              <a:buNone/>
            </a:pPr>
            <a:r>
              <a:rPr lang="en-US" sz="1300" u="sng" dirty="0" smtClean="0"/>
              <a:t>11-14	Alignment – Identifying the Skills and Grade 4 example</a:t>
            </a:r>
          </a:p>
          <a:p>
            <a:pPr marL="0" indent="0">
              <a:lnSpc>
                <a:spcPct val="100000"/>
              </a:lnSpc>
              <a:spcBef>
                <a:spcPts val="0"/>
              </a:spcBef>
              <a:buNone/>
            </a:pPr>
            <a:r>
              <a:rPr lang="en-US" sz="1300" u="sng" dirty="0" smtClean="0"/>
              <a:t>15-17	Essential Skills / Unpacking the Standards</a:t>
            </a:r>
          </a:p>
          <a:p>
            <a:pPr marL="0" indent="0">
              <a:lnSpc>
                <a:spcPct val="100000"/>
              </a:lnSpc>
              <a:spcBef>
                <a:spcPts val="0"/>
              </a:spcBef>
              <a:buNone/>
            </a:pPr>
            <a:r>
              <a:rPr lang="en-US" sz="1300" u="sng" dirty="0" smtClean="0"/>
              <a:t>19-21	Grade 5 ELA Entry 1 (Reading Literary) </a:t>
            </a:r>
            <a:r>
              <a:rPr lang="en-US" sz="1300" u="sng" dirty="0" smtClean="0"/>
              <a:t>example</a:t>
            </a:r>
            <a:r>
              <a:rPr lang="en-US" sz="1300" dirty="0" smtClean="0"/>
              <a:t>	</a:t>
            </a:r>
          </a:p>
          <a:p>
            <a:pPr marL="0" indent="0">
              <a:lnSpc>
                <a:spcPct val="100000"/>
              </a:lnSpc>
              <a:spcBef>
                <a:spcPts val="0"/>
              </a:spcBef>
              <a:buNone/>
            </a:pPr>
            <a:r>
              <a:rPr lang="en-US" sz="1300" u="sng" dirty="0" smtClean="0"/>
              <a:t>22-24</a:t>
            </a:r>
            <a:r>
              <a:rPr lang="en-US" sz="1300" u="sng" dirty="0"/>
              <a:t>	</a:t>
            </a:r>
            <a:r>
              <a:rPr lang="en-US" sz="1300" u="sng" dirty="0" smtClean="0"/>
              <a:t>Grade 6 ELA Entry 2 (Writing) example</a:t>
            </a:r>
          </a:p>
          <a:p>
            <a:pPr marL="0" indent="0">
              <a:lnSpc>
                <a:spcPct val="100000"/>
              </a:lnSpc>
              <a:spcBef>
                <a:spcPts val="0"/>
              </a:spcBef>
              <a:buNone/>
            </a:pPr>
            <a:r>
              <a:rPr lang="en-US" sz="1300" u="sng" dirty="0" smtClean="0"/>
              <a:t>25-30	Guidance for Writing tasks in all grades</a:t>
            </a:r>
          </a:p>
          <a:p>
            <a:pPr marL="0" indent="0">
              <a:lnSpc>
                <a:spcPct val="100000"/>
              </a:lnSpc>
              <a:spcBef>
                <a:spcPts val="0"/>
              </a:spcBef>
              <a:buNone/>
            </a:pPr>
            <a:r>
              <a:rPr lang="en-US" sz="1300" u="sng" dirty="0" smtClean="0"/>
              <a:t>32-35</a:t>
            </a:r>
            <a:r>
              <a:rPr lang="en-US" sz="1300" u="sng" dirty="0"/>
              <a:t>	</a:t>
            </a:r>
            <a:r>
              <a:rPr lang="en-US" sz="1300" u="sng" dirty="0" smtClean="0"/>
              <a:t>Grade </a:t>
            </a:r>
            <a:r>
              <a:rPr lang="en-US" sz="1300" u="sng" dirty="0"/>
              <a:t>5 Math Entry 2 example (G.3</a:t>
            </a:r>
            <a:r>
              <a:rPr lang="en-US" sz="1300" u="sng" dirty="0" smtClean="0"/>
              <a:t>)</a:t>
            </a:r>
          </a:p>
          <a:p>
            <a:pPr marL="0" indent="0">
              <a:lnSpc>
                <a:spcPct val="100000"/>
              </a:lnSpc>
              <a:spcBef>
                <a:spcPts val="0"/>
              </a:spcBef>
              <a:buNone/>
            </a:pPr>
            <a:r>
              <a:rPr lang="en-US" sz="1300" u="sng" dirty="0" smtClean="0"/>
              <a:t>36-38	Grade 8 Math Entry 1 example (EE.2)</a:t>
            </a:r>
          </a:p>
          <a:p>
            <a:pPr marL="0" indent="0">
              <a:lnSpc>
                <a:spcPct val="100000"/>
              </a:lnSpc>
              <a:spcBef>
                <a:spcPts val="0"/>
              </a:spcBef>
              <a:buNone/>
            </a:pPr>
            <a:r>
              <a:rPr lang="en-US" sz="1300" u="sng" dirty="0" smtClean="0"/>
              <a:t>39-42	Grade 8 Math Entry 2 example (SP.1)</a:t>
            </a:r>
          </a:p>
          <a:p>
            <a:pPr marL="0" indent="0">
              <a:lnSpc>
                <a:spcPct val="100000"/>
              </a:lnSpc>
              <a:spcBef>
                <a:spcPts val="0"/>
              </a:spcBef>
              <a:buNone/>
            </a:pPr>
            <a:r>
              <a:rPr lang="en-US" sz="1300" u="sng" dirty="0" smtClean="0"/>
              <a:t>44	Characteristics of Science</a:t>
            </a:r>
            <a:endParaRPr lang="en-US" sz="1200" i="1" u="sng" dirty="0" smtClean="0"/>
          </a:p>
          <a:p>
            <a:pPr marL="0" indent="0">
              <a:lnSpc>
                <a:spcPct val="100000"/>
              </a:lnSpc>
              <a:spcBef>
                <a:spcPts val="0"/>
              </a:spcBef>
              <a:buNone/>
            </a:pPr>
            <a:r>
              <a:rPr lang="en-US" sz="1300" u="sng" dirty="0" smtClean="0"/>
              <a:t>45-48	Grade 5 Science example (S5L1a)</a:t>
            </a:r>
            <a:r>
              <a:rPr lang="en-US" sz="1200" dirty="0" smtClean="0"/>
              <a:t>  </a:t>
            </a:r>
            <a:r>
              <a:rPr lang="en-US" sz="1100" i="1" u="sng" dirty="0" smtClean="0">
                <a:solidFill>
                  <a:srgbClr val="FF0000"/>
                </a:solidFill>
              </a:rPr>
              <a:t>characteristic of science:  compares physical attributes</a:t>
            </a:r>
            <a:endParaRPr lang="en-US" sz="1100" i="1" u="sng" dirty="0" smtClean="0"/>
          </a:p>
          <a:p>
            <a:pPr marL="0" indent="0">
              <a:lnSpc>
                <a:spcPct val="100000"/>
              </a:lnSpc>
              <a:spcBef>
                <a:spcPts val="0"/>
              </a:spcBef>
              <a:buNone/>
            </a:pPr>
            <a:r>
              <a:rPr lang="en-US" sz="1300" u="sng" dirty="0" smtClean="0"/>
              <a:t>49-52	Grade 5 Science example (S5L3b)</a:t>
            </a:r>
            <a:r>
              <a:rPr lang="en-US" sz="1200" dirty="0" smtClean="0"/>
              <a:t> </a:t>
            </a:r>
            <a:r>
              <a:rPr lang="en-US" sz="1100" i="1" u="sng" dirty="0" smtClean="0">
                <a:solidFill>
                  <a:srgbClr val="FF0000"/>
                </a:solidFill>
              </a:rPr>
              <a:t>characteristic of science: identifies parts and makes models</a:t>
            </a:r>
          </a:p>
          <a:p>
            <a:pPr marL="0" indent="0">
              <a:lnSpc>
                <a:spcPct val="100000"/>
              </a:lnSpc>
              <a:spcBef>
                <a:spcPts val="0"/>
              </a:spcBef>
              <a:buNone/>
            </a:pPr>
            <a:r>
              <a:rPr lang="en-US" sz="1300" u="sng" dirty="0" smtClean="0"/>
              <a:t>53-55	Grade 8 Science example (S8P3c)</a:t>
            </a:r>
            <a:r>
              <a:rPr lang="en-US" sz="1200" dirty="0" smtClean="0"/>
              <a:t>  </a:t>
            </a:r>
            <a:r>
              <a:rPr lang="en-US" sz="1100" i="1" u="sng" dirty="0" smtClean="0">
                <a:solidFill>
                  <a:srgbClr val="FF0000"/>
                </a:solidFill>
              </a:rPr>
              <a:t>characteristic </a:t>
            </a:r>
            <a:r>
              <a:rPr lang="en-US" sz="1100" i="1" u="sng" dirty="0">
                <a:solidFill>
                  <a:srgbClr val="FF0000"/>
                </a:solidFill>
              </a:rPr>
              <a:t>of science: </a:t>
            </a:r>
            <a:r>
              <a:rPr lang="en-US" sz="1100" i="1" u="sng" dirty="0" smtClean="0">
                <a:solidFill>
                  <a:srgbClr val="FF0000"/>
                </a:solidFill>
              </a:rPr>
              <a:t>records investigations clearly and accurately</a:t>
            </a:r>
          </a:p>
          <a:p>
            <a:pPr marL="0" indent="0">
              <a:lnSpc>
                <a:spcPct val="100000"/>
              </a:lnSpc>
              <a:spcBef>
                <a:spcPts val="0"/>
              </a:spcBef>
              <a:buNone/>
            </a:pPr>
            <a:r>
              <a:rPr lang="en-US" sz="1300" u="sng" dirty="0" smtClean="0"/>
              <a:t>56-59 </a:t>
            </a:r>
            <a:r>
              <a:rPr lang="en-US" sz="1300" u="sng" dirty="0"/>
              <a:t>	Grade HS Science Entry 1 (Biology) example (SB4b)</a:t>
            </a:r>
            <a:r>
              <a:rPr lang="en-US" sz="1200" dirty="0"/>
              <a:t>  </a:t>
            </a:r>
            <a:r>
              <a:rPr lang="en-US" sz="1100" i="1" u="sng" dirty="0">
                <a:solidFill>
                  <a:srgbClr val="FF0000"/>
                </a:solidFill>
              </a:rPr>
              <a:t>characteristic of science: organizes data into graphs, tables, and charts</a:t>
            </a:r>
            <a:endParaRPr lang="en-US" sz="1100" u="sng" dirty="0">
              <a:solidFill>
                <a:srgbClr val="FF0000"/>
              </a:solidFill>
            </a:endParaRPr>
          </a:p>
          <a:p>
            <a:pPr marL="0" indent="0">
              <a:lnSpc>
                <a:spcPct val="100000"/>
              </a:lnSpc>
              <a:spcBef>
                <a:spcPts val="0"/>
              </a:spcBef>
              <a:buNone/>
            </a:pPr>
            <a:r>
              <a:rPr lang="en-US" sz="1300" u="sng" dirty="0" smtClean="0"/>
              <a:t>60-63 </a:t>
            </a:r>
            <a:r>
              <a:rPr lang="en-US" sz="1300" u="sng" dirty="0"/>
              <a:t>	Grade HS Science Entry 1 (Biology) example (SB3b)</a:t>
            </a:r>
            <a:r>
              <a:rPr lang="en-US" sz="1200" dirty="0"/>
              <a:t>  </a:t>
            </a:r>
            <a:r>
              <a:rPr lang="en-US" sz="1100" i="1" u="sng" dirty="0">
                <a:solidFill>
                  <a:srgbClr val="FF0000"/>
                </a:solidFill>
              </a:rPr>
              <a:t>characteristic of science: organizes data into graphs, tables, and </a:t>
            </a:r>
            <a:r>
              <a:rPr lang="en-US" sz="1100" i="1" u="sng" dirty="0" smtClean="0">
                <a:solidFill>
                  <a:srgbClr val="FF0000"/>
                </a:solidFill>
              </a:rPr>
              <a:t>charts</a:t>
            </a:r>
            <a:endParaRPr lang="en-US" sz="1100" u="sng" dirty="0" smtClean="0">
              <a:solidFill>
                <a:srgbClr val="FF0000"/>
              </a:solidFill>
            </a:endParaRPr>
          </a:p>
          <a:p>
            <a:pPr marL="0" indent="0">
              <a:lnSpc>
                <a:spcPct val="100000"/>
              </a:lnSpc>
              <a:spcBef>
                <a:spcPts val="0"/>
              </a:spcBef>
              <a:buNone/>
            </a:pPr>
            <a:r>
              <a:rPr lang="en-US" sz="1300" u="sng" dirty="0" smtClean="0"/>
              <a:t>64-67 </a:t>
            </a:r>
            <a:r>
              <a:rPr lang="en-US" sz="1300" u="sng" dirty="0" smtClean="0"/>
              <a:t>	Grade </a:t>
            </a:r>
            <a:r>
              <a:rPr lang="en-US" sz="1300" u="sng" dirty="0"/>
              <a:t>HS </a:t>
            </a:r>
            <a:r>
              <a:rPr lang="en-US" sz="1300" u="sng" dirty="0" smtClean="0"/>
              <a:t>Science </a:t>
            </a:r>
            <a:r>
              <a:rPr lang="en-US" sz="1300" u="sng" dirty="0"/>
              <a:t>Entry </a:t>
            </a:r>
            <a:r>
              <a:rPr lang="en-US" sz="1300" u="sng" dirty="0" smtClean="0"/>
              <a:t>2 (Physical Science) example (SPS6e)</a:t>
            </a:r>
            <a:r>
              <a:rPr lang="en-US" sz="1200" dirty="0" smtClean="0"/>
              <a:t> </a:t>
            </a:r>
            <a:r>
              <a:rPr lang="en-US" sz="1100" i="1" dirty="0" smtClean="0"/>
              <a:t> </a:t>
            </a:r>
            <a:r>
              <a:rPr lang="en-US" sz="1050" i="1" u="sng" dirty="0" smtClean="0">
                <a:solidFill>
                  <a:srgbClr val="FF0000"/>
                </a:solidFill>
              </a:rPr>
              <a:t>characteristic of science: </a:t>
            </a:r>
            <a:r>
              <a:rPr lang="en-US" sz="1050" i="1" u="sng" dirty="0">
                <a:solidFill>
                  <a:srgbClr val="FF0000"/>
                </a:solidFill>
              </a:rPr>
              <a:t>records investigations clearly and accurately</a:t>
            </a:r>
            <a:endParaRPr lang="en-US" sz="1050" u="sng" dirty="0">
              <a:solidFill>
                <a:srgbClr val="FF0000"/>
              </a:solidFill>
            </a:endParaRPr>
          </a:p>
          <a:p>
            <a:pPr marL="0" indent="0">
              <a:lnSpc>
                <a:spcPct val="100000"/>
              </a:lnSpc>
              <a:spcBef>
                <a:spcPts val="0"/>
              </a:spcBef>
              <a:buNone/>
            </a:pPr>
            <a:r>
              <a:rPr lang="en-US" sz="1300" u="sng" dirty="0" smtClean="0"/>
              <a:t>69</a:t>
            </a:r>
            <a:r>
              <a:rPr lang="en-US" sz="1300" u="sng" dirty="0" smtClean="0"/>
              <a:t>-71</a:t>
            </a:r>
            <a:r>
              <a:rPr lang="en-US" sz="1300" u="sng" dirty="0" smtClean="0"/>
              <a:t>	Grade </a:t>
            </a:r>
            <a:r>
              <a:rPr lang="en-US" sz="1300" u="sng" dirty="0"/>
              <a:t>5 Social Studies (Geographic Understandings) example (SS5G1a</a:t>
            </a:r>
            <a:r>
              <a:rPr lang="en-US" sz="1300" u="sng" dirty="0" smtClean="0"/>
              <a:t>)</a:t>
            </a:r>
          </a:p>
          <a:p>
            <a:pPr marL="0" indent="0">
              <a:lnSpc>
                <a:spcPct val="100000"/>
              </a:lnSpc>
              <a:spcBef>
                <a:spcPts val="0"/>
              </a:spcBef>
              <a:buNone/>
            </a:pPr>
            <a:r>
              <a:rPr lang="en-US" sz="1300" u="sng" dirty="0" smtClean="0"/>
              <a:t>72-74</a:t>
            </a:r>
            <a:r>
              <a:rPr lang="en-US" sz="1300" u="sng" dirty="0"/>
              <a:t>	</a:t>
            </a:r>
            <a:r>
              <a:rPr lang="en-US" sz="1300" u="sng" dirty="0" smtClean="0"/>
              <a:t>Grade </a:t>
            </a:r>
            <a:r>
              <a:rPr lang="en-US" sz="1300" u="sng" dirty="0"/>
              <a:t>8 Social Studies (Georgia Studies) example (SS8G1b</a:t>
            </a:r>
            <a:r>
              <a:rPr lang="en-US" sz="1300" u="sng" dirty="0" smtClean="0"/>
              <a:t>)</a:t>
            </a:r>
          </a:p>
          <a:p>
            <a:pPr marL="0" indent="0">
              <a:lnSpc>
                <a:spcPct val="100000"/>
              </a:lnSpc>
              <a:spcBef>
                <a:spcPts val="0"/>
              </a:spcBef>
              <a:buNone/>
            </a:pPr>
            <a:r>
              <a:rPr lang="en-US" sz="1300" u="sng" dirty="0" smtClean="0"/>
              <a:t>75-77</a:t>
            </a:r>
            <a:r>
              <a:rPr lang="en-US" sz="1300" u="sng" dirty="0" smtClean="0"/>
              <a:t>	Grade HS Social Studies Entry 1 (U.S. History) example (SSUSH9c)</a:t>
            </a:r>
          </a:p>
          <a:p>
            <a:pPr marL="0" indent="0">
              <a:lnSpc>
                <a:spcPct val="100000"/>
              </a:lnSpc>
              <a:spcBef>
                <a:spcPts val="0"/>
              </a:spcBef>
              <a:buNone/>
            </a:pPr>
            <a:r>
              <a:rPr lang="en-US" sz="1300" u="sng" dirty="0" smtClean="0"/>
              <a:t>78</a:t>
            </a:r>
            <a:r>
              <a:rPr lang="en-US" sz="1300" u="sng" dirty="0" smtClean="0"/>
              <a:t>-80 </a:t>
            </a:r>
            <a:r>
              <a:rPr lang="en-US" sz="1300" u="sng" dirty="0"/>
              <a:t>	</a:t>
            </a:r>
            <a:r>
              <a:rPr lang="en-US" sz="1300" u="sng" dirty="0" smtClean="0"/>
              <a:t>Grade </a:t>
            </a:r>
            <a:r>
              <a:rPr lang="en-US" sz="1300" u="sng" dirty="0"/>
              <a:t>HS Social Studies Entry 1 (U.S. History) example (SSUSH16d)</a:t>
            </a:r>
            <a:endParaRPr lang="en-US" sz="1300" u="sng" dirty="0" smtClean="0"/>
          </a:p>
          <a:p>
            <a:pPr marL="0" indent="0">
              <a:lnSpc>
                <a:spcPct val="100000"/>
              </a:lnSpc>
              <a:spcBef>
                <a:spcPts val="0"/>
              </a:spcBef>
              <a:buNone/>
            </a:pPr>
            <a:r>
              <a:rPr lang="en-US" sz="1300" u="sng" dirty="0" smtClean="0"/>
              <a:t>81-83 </a:t>
            </a:r>
            <a:r>
              <a:rPr lang="en-US" sz="1300" u="sng" dirty="0" smtClean="0"/>
              <a:t>	Grade </a:t>
            </a:r>
            <a:r>
              <a:rPr lang="en-US" sz="1300" u="sng" dirty="0"/>
              <a:t>HS Social Studies Entry </a:t>
            </a:r>
            <a:r>
              <a:rPr lang="en-US" sz="1300" u="sng" dirty="0" smtClean="0"/>
              <a:t>2 (Economics) </a:t>
            </a:r>
            <a:r>
              <a:rPr lang="en-US" sz="1300" u="sng" dirty="0"/>
              <a:t>example (</a:t>
            </a:r>
            <a:r>
              <a:rPr lang="en-US" sz="1300" u="sng" dirty="0" smtClean="0"/>
              <a:t>SSEPF1a)</a:t>
            </a:r>
          </a:p>
          <a:p>
            <a:pPr marL="0" indent="0">
              <a:lnSpc>
                <a:spcPct val="100000"/>
              </a:lnSpc>
              <a:spcBef>
                <a:spcPts val="0"/>
              </a:spcBef>
              <a:buNone/>
            </a:pPr>
            <a:r>
              <a:rPr lang="en-US" sz="1300" u="sng" dirty="0" smtClean="0"/>
              <a:t>84-86</a:t>
            </a:r>
            <a:r>
              <a:rPr lang="en-US" sz="1300" u="sng" dirty="0" smtClean="0"/>
              <a:t>	Grade HS Social Studies Entry 2 (Economics) example  (SSEF3a)</a:t>
            </a:r>
          </a:p>
          <a:p>
            <a:pPr marL="0" indent="0">
              <a:lnSpc>
                <a:spcPct val="100000"/>
              </a:lnSpc>
              <a:spcBef>
                <a:spcPts val="0"/>
              </a:spcBef>
              <a:buNone/>
            </a:pPr>
            <a:r>
              <a:rPr lang="en-US" sz="1300" u="sng" dirty="0" smtClean="0"/>
              <a:t>87</a:t>
            </a:r>
            <a:r>
              <a:rPr lang="en-US" sz="1300" u="sng" dirty="0" smtClean="0"/>
              <a:t>-93</a:t>
            </a:r>
            <a:r>
              <a:rPr lang="en-US" sz="1300" u="sng" dirty="0" smtClean="0"/>
              <a:t>	Looking at the skill in the context of the standard / alignment through pre-requisite skills</a:t>
            </a:r>
          </a:p>
          <a:p>
            <a:pPr marL="0" indent="0">
              <a:lnSpc>
                <a:spcPct val="100000"/>
              </a:lnSpc>
              <a:spcBef>
                <a:spcPts val="0"/>
              </a:spcBef>
              <a:buNone/>
            </a:pPr>
            <a:r>
              <a:rPr lang="en-US" sz="1300" u="sng" dirty="0" smtClean="0"/>
              <a:t>94-95</a:t>
            </a:r>
            <a:r>
              <a:rPr lang="en-US" sz="1300" u="sng" dirty="0"/>
              <a:t>	</a:t>
            </a:r>
            <a:r>
              <a:rPr lang="en-US" sz="1300" u="sng" dirty="0" smtClean="0"/>
              <a:t>Sample Task Resource Guide </a:t>
            </a:r>
            <a:r>
              <a:rPr lang="en-US" sz="1300" u="sng" dirty="0"/>
              <a:t>/ </a:t>
            </a:r>
            <a:r>
              <a:rPr lang="en-US" sz="1300" u="sng" dirty="0" smtClean="0"/>
              <a:t>Resource Materials</a:t>
            </a:r>
          </a:p>
          <a:p>
            <a:pPr marL="0" indent="0">
              <a:lnSpc>
                <a:spcPct val="100000"/>
              </a:lnSpc>
              <a:spcBef>
                <a:spcPts val="0"/>
              </a:spcBef>
              <a:buNone/>
            </a:pPr>
            <a:r>
              <a:rPr lang="en-US" sz="1300" u="sng" dirty="0" smtClean="0"/>
              <a:t>96</a:t>
            </a:r>
            <a:r>
              <a:rPr lang="en-US" sz="1300" u="sng" dirty="0" smtClean="0"/>
              <a:t>-98</a:t>
            </a:r>
            <a:r>
              <a:rPr lang="en-US" sz="1300" u="sng" dirty="0"/>
              <a:t>	</a:t>
            </a:r>
            <a:r>
              <a:rPr lang="en-US" sz="1300" u="sng" dirty="0" smtClean="0"/>
              <a:t>Contact Information</a:t>
            </a:r>
          </a:p>
          <a:p>
            <a:pPr marL="0" indent="0">
              <a:lnSpc>
                <a:spcPct val="100000"/>
              </a:lnSpc>
              <a:spcBef>
                <a:spcPts val="0"/>
              </a:spcBef>
              <a:buNone/>
            </a:pPr>
            <a:r>
              <a:rPr lang="en-US" sz="1300" u="sng" smtClean="0"/>
              <a:t>99</a:t>
            </a:r>
            <a:r>
              <a:rPr lang="en-US" sz="1300" u="sng" dirty="0" smtClean="0"/>
              <a:t>	Webinar Survey</a:t>
            </a:r>
            <a:endParaRPr lang="en-US" sz="1300" u="sng" dirty="0"/>
          </a:p>
          <a:p>
            <a:pPr marL="0" indent="0">
              <a:lnSpc>
                <a:spcPct val="100000"/>
              </a:lnSpc>
              <a:spcBef>
                <a:spcPts val="0"/>
              </a:spcBef>
              <a:buNone/>
            </a:pPr>
            <a:endParaRPr lang="en-US" sz="1300" u="sng" dirty="0"/>
          </a:p>
          <a:p>
            <a:pPr marL="0" indent="0">
              <a:lnSpc>
                <a:spcPct val="100000"/>
              </a:lnSpc>
              <a:spcBef>
                <a:spcPts val="0"/>
              </a:spcBef>
              <a:buNone/>
            </a:pPr>
            <a:endParaRPr lang="en-US" sz="1300" u="sng" dirty="0" smtClean="0"/>
          </a:p>
        </p:txBody>
      </p:sp>
    </p:spTree>
    <p:extLst>
      <p:ext uri="{BB962C8B-B14F-4D97-AF65-F5344CB8AC3E}">
        <p14:creationId xmlns:p14="http://schemas.microsoft.com/office/powerpoint/2010/main" val="3572977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70</a:t>
            </a:fld>
            <a:endParaRPr lang="en-US" dirty="0"/>
          </a:p>
        </p:txBody>
      </p:sp>
      <p:pic>
        <p:nvPicPr>
          <p:cNvPr id="2" name="Picture 1"/>
          <p:cNvPicPr>
            <a:picLocks noChangeAspect="1"/>
          </p:cNvPicPr>
          <p:nvPr/>
        </p:nvPicPr>
        <p:blipFill>
          <a:blip r:embed="rId3"/>
          <a:stretch>
            <a:fillRect/>
          </a:stretch>
        </p:blipFill>
        <p:spPr>
          <a:xfrm>
            <a:off x="282781" y="166253"/>
            <a:ext cx="5090987" cy="6472053"/>
          </a:xfrm>
          <a:prstGeom prst="rect">
            <a:avLst/>
          </a:prstGeom>
          <a:ln>
            <a:solidFill>
              <a:schemeClr val="tx1"/>
            </a:solidFill>
          </a:ln>
        </p:spPr>
      </p:pic>
      <p:sp>
        <p:nvSpPr>
          <p:cNvPr id="3" name="Rectangle 2"/>
          <p:cNvSpPr/>
          <p:nvPr/>
        </p:nvSpPr>
        <p:spPr>
          <a:xfrm>
            <a:off x="5568913" y="1997425"/>
            <a:ext cx="3361331" cy="3693319"/>
          </a:xfrm>
          <a:prstGeom prst="rect">
            <a:avLst/>
          </a:prstGeom>
          <a:ln>
            <a:solidFill>
              <a:schemeClr val="tx1"/>
            </a:solidFill>
          </a:ln>
        </p:spPr>
        <p:txBody>
          <a:bodyPr wrap="square">
            <a:spAutoFit/>
          </a:bodyPr>
          <a:lstStyle/>
          <a:p>
            <a:r>
              <a:rPr lang="en-US" dirty="0"/>
              <a:t>The </a:t>
            </a:r>
            <a:r>
              <a:rPr lang="en-US" dirty="0" smtClean="0"/>
              <a:t>element says “locate…” so the student should find the Grand Canyon and/or other physical features on a map </a:t>
            </a:r>
            <a:r>
              <a:rPr lang="en-US" u="sng" dirty="0" smtClean="0"/>
              <a:t>OR</a:t>
            </a:r>
            <a:r>
              <a:rPr lang="en-US" dirty="0" smtClean="0"/>
              <a:t> the student should describe where the features are by naming the state or region of the United States where they are located.</a:t>
            </a:r>
          </a:p>
          <a:p>
            <a:endParaRPr lang="en-US" dirty="0"/>
          </a:p>
          <a:p>
            <a:r>
              <a:rPr lang="en-US" dirty="0" smtClean="0"/>
              <a:t>If an element says “locate on a </a:t>
            </a:r>
            <a:r>
              <a:rPr lang="en-US" u="sng" dirty="0" smtClean="0"/>
              <a:t>map</a:t>
            </a:r>
            <a:r>
              <a:rPr lang="en-US" dirty="0" smtClean="0"/>
              <a:t>…”  then it is necessary for all of the student’s tasks to include maps.  </a:t>
            </a:r>
            <a:endParaRPr lang="en-US" dirty="0"/>
          </a:p>
        </p:txBody>
      </p:sp>
    </p:spTree>
    <p:extLst>
      <p:ext uri="{BB962C8B-B14F-4D97-AF65-F5344CB8AC3E}">
        <p14:creationId xmlns:p14="http://schemas.microsoft.com/office/powerpoint/2010/main" val="7381593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E4CEF-BB1E-48C7-AE93-F39F6AA99AD7}" type="slidenum">
              <a:rPr lang="en-US" smtClean="0"/>
              <a:pPr/>
              <a:t>71</a:t>
            </a:fld>
            <a:endParaRPr lang="en-US" dirty="0"/>
          </a:p>
        </p:txBody>
      </p:sp>
      <p:pic>
        <p:nvPicPr>
          <p:cNvPr id="2" name="Picture 1"/>
          <p:cNvPicPr>
            <a:picLocks noChangeAspect="1"/>
          </p:cNvPicPr>
          <p:nvPr/>
        </p:nvPicPr>
        <p:blipFill>
          <a:blip r:embed="rId3"/>
          <a:stretch>
            <a:fillRect/>
          </a:stretch>
        </p:blipFill>
        <p:spPr>
          <a:xfrm>
            <a:off x="0" y="0"/>
            <a:ext cx="9144000" cy="5163015"/>
          </a:xfrm>
          <a:prstGeom prst="rect">
            <a:avLst/>
          </a:prstGeom>
          <a:ln>
            <a:solidFill>
              <a:schemeClr val="tx1"/>
            </a:solidFill>
          </a:ln>
        </p:spPr>
      </p:pic>
      <p:sp>
        <p:nvSpPr>
          <p:cNvPr id="4" name="Rectangle 3"/>
          <p:cNvSpPr/>
          <p:nvPr/>
        </p:nvSpPr>
        <p:spPr>
          <a:xfrm>
            <a:off x="186781" y="5265958"/>
            <a:ext cx="8770435" cy="923330"/>
          </a:xfrm>
          <a:prstGeom prst="rect">
            <a:avLst/>
          </a:prstGeom>
          <a:ln>
            <a:solidFill>
              <a:schemeClr val="tx1"/>
            </a:solidFill>
          </a:ln>
        </p:spPr>
        <p:txBody>
          <a:bodyPr wrap="square">
            <a:spAutoFit/>
          </a:bodyPr>
          <a:lstStyle/>
          <a:p>
            <a:r>
              <a:rPr lang="en-US" dirty="0" smtClean="0"/>
              <a:t>The teacher’s annotation says the student used a map of the United States on the classroom wall to guide him. The student and his classmates had just completed a unit on the geography of the American Southwest. </a:t>
            </a:r>
            <a:endParaRPr lang="en-US" dirty="0"/>
          </a:p>
        </p:txBody>
      </p:sp>
    </p:spTree>
    <p:extLst>
      <p:ext uri="{BB962C8B-B14F-4D97-AF65-F5344CB8AC3E}">
        <p14:creationId xmlns:p14="http://schemas.microsoft.com/office/powerpoint/2010/main" val="19365571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62" y="90092"/>
            <a:ext cx="6827554" cy="1068148"/>
          </a:xfrm>
        </p:spPr>
        <p:txBody>
          <a:bodyPr>
            <a:normAutofit fontScale="90000"/>
          </a:bodyPr>
          <a:lstStyle/>
          <a:p>
            <a:r>
              <a:rPr lang="en-US" sz="4000" dirty="0" smtClean="0"/>
              <a:t/>
            </a:r>
            <a:br>
              <a:rPr lang="en-US" sz="4000" dirty="0" smtClean="0"/>
            </a:br>
            <a:r>
              <a:rPr lang="en-US" sz="4000" dirty="0" smtClean="0"/>
              <a:t>Example from the Grade 8 Social Studies Standards</a:t>
            </a:r>
            <a:r>
              <a:rPr lang="en-US" sz="2200" dirty="0" smtClean="0"/>
              <a:t/>
            </a:r>
            <a:br>
              <a:rPr lang="en-US" sz="2200" dirty="0" smtClean="0"/>
            </a:br>
            <a:endParaRPr lang="en-US" dirty="0"/>
          </a:p>
        </p:txBody>
      </p:sp>
      <p:sp>
        <p:nvSpPr>
          <p:cNvPr id="4" name="Slide Number Placeholder 3"/>
          <p:cNvSpPr>
            <a:spLocks noGrp="1"/>
          </p:cNvSpPr>
          <p:nvPr>
            <p:ph type="sldNum" sz="quarter" idx="4"/>
          </p:nvPr>
        </p:nvSpPr>
        <p:spPr/>
        <p:txBody>
          <a:bodyPr/>
          <a:lstStyle/>
          <a:p>
            <a:fld id="{0608B555-15A9-4931-9609-C21B9C223B05}" type="slidenum">
              <a:rPr lang="en-US" smtClean="0"/>
              <a:pPr/>
              <a:t>72</a:t>
            </a:fld>
            <a:endParaRPr lang="en-US" dirty="0"/>
          </a:p>
        </p:txBody>
      </p:sp>
      <p:sp>
        <p:nvSpPr>
          <p:cNvPr id="3" name="Content Placeholder 2"/>
          <p:cNvSpPr>
            <a:spLocks noGrp="1"/>
          </p:cNvSpPr>
          <p:nvPr>
            <p:ph idx="4294967295"/>
          </p:nvPr>
        </p:nvSpPr>
        <p:spPr>
          <a:xfrm>
            <a:off x="0" y="4021138"/>
            <a:ext cx="8458200" cy="2514600"/>
          </a:xfrm>
        </p:spPr>
        <p:txBody>
          <a:bodyPr>
            <a:normAutofit/>
          </a:bodyPr>
          <a:lstStyle/>
          <a:p>
            <a:pPr>
              <a:lnSpc>
                <a:spcPct val="150000"/>
              </a:lnSpc>
              <a:spcBef>
                <a:spcPts val="0"/>
              </a:spcBef>
              <a:spcAft>
                <a:spcPts val="600"/>
              </a:spcAft>
            </a:pPr>
            <a:r>
              <a:rPr lang="en-US" sz="2800" dirty="0" smtClean="0"/>
              <a:t>What are the nouns?	</a:t>
            </a:r>
            <a:r>
              <a:rPr lang="en-US" sz="2000" dirty="0"/>
              <a:t>f</a:t>
            </a:r>
            <a:r>
              <a:rPr lang="en-US" sz="2000" dirty="0" smtClean="0"/>
              <a:t>ive geographic regions</a:t>
            </a:r>
          </a:p>
          <a:p>
            <a:pPr>
              <a:lnSpc>
                <a:spcPct val="150000"/>
              </a:lnSpc>
              <a:spcBef>
                <a:spcPts val="0"/>
              </a:spcBef>
              <a:spcAft>
                <a:spcPts val="600"/>
              </a:spcAft>
            </a:pPr>
            <a:r>
              <a:rPr lang="en-US" sz="2800" dirty="0" smtClean="0"/>
              <a:t>What is the verb?	</a:t>
            </a:r>
            <a:r>
              <a:rPr lang="en-US" sz="2000" dirty="0" smtClean="0"/>
              <a:t>describe</a:t>
            </a:r>
            <a:endParaRPr lang="en-US" sz="2000" dirty="0" smtClean="0">
              <a:solidFill>
                <a:srgbClr val="898989"/>
              </a:solidFill>
              <a:latin typeface="Calibri" pitchFamily="34" charset="0"/>
            </a:endParaRPr>
          </a:p>
          <a:p>
            <a:pPr marL="0" indent="0">
              <a:buNone/>
            </a:pPr>
            <a:endParaRPr lang="en-US" dirty="0"/>
          </a:p>
        </p:txBody>
      </p:sp>
      <p:sp>
        <p:nvSpPr>
          <p:cNvPr id="9" name="TextBox 8"/>
          <p:cNvSpPr txBox="1"/>
          <p:nvPr/>
        </p:nvSpPr>
        <p:spPr>
          <a:xfrm>
            <a:off x="158462" y="1158240"/>
            <a:ext cx="5803426" cy="461665"/>
          </a:xfrm>
          <a:prstGeom prst="rect">
            <a:avLst/>
          </a:prstGeom>
          <a:noFill/>
        </p:spPr>
        <p:txBody>
          <a:bodyPr wrap="square" rtlCol="0">
            <a:spAutoFit/>
          </a:bodyPr>
          <a:lstStyle/>
          <a:p>
            <a:r>
              <a:rPr lang="en-US" sz="2400" dirty="0" smtClean="0"/>
              <a:t>Georgia Geographic Understandings</a:t>
            </a:r>
            <a:endParaRPr lang="en-US" sz="2400" dirty="0"/>
          </a:p>
        </p:txBody>
      </p:sp>
      <p:sp>
        <p:nvSpPr>
          <p:cNvPr id="10" name="Rectangle 9"/>
          <p:cNvSpPr/>
          <p:nvPr/>
        </p:nvSpPr>
        <p:spPr>
          <a:xfrm flipV="1">
            <a:off x="3616070" y="4243989"/>
            <a:ext cx="5059681" cy="512064"/>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596639" y="4978904"/>
            <a:ext cx="5059681" cy="458728"/>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54337230"/>
              </p:ext>
            </p:extLst>
          </p:nvPr>
        </p:nvGraphicFramePr>
        <p:xfrm>
          <a:off x="237363" y="1694646"/>
          <a:ext cx="8418957" cy="883025"/>
        </p:xfrm>
        <a:graphic>
          <a:graphicData uri="http://schemas.openxmlformats.org/drawingml/2006/table">
            <a:tbl>
              <a:tblPr/>
              <a:tblGrid>
                <a:gridCol w="1888320"/>
                <a:gridCol w="6530637"/>
              </a:tblGrid>
              <a:tr h="883025">
                <a:tc>
                  <a:txBody>
                    <a:bodyPr/>
                    <a:lstStyle/>
                    <a:p>
                      <a:pPr algn="ctr" fontAlgn="ctr"/>
                      <a:r>
                        <a:rPr lang="en-US" sz="2000" b="1" dirty="0" smtClean="0"/>
                        <a:t>SS8G1</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2000" b="0" dirty="0" smtClean="0"/>
                        <a:t>The student</a:t>
                      </a:r>
                      <a:r>
                        <a:rPr lang="en-US" sz="2000" b="0" baseline="0" dirty="0" smtClean="0"/>
                        <a:t> will describe Georgia with regard to physical features and location.</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extLst/>
          </p:nvPr>
        </p:nvGraphicFramePr>
        <p:xfrm>
          <a:off x="243840" y="2804160"/>
          <a:ext cx="8436830" cy="1316736"/>
        </p:xfrm>
        <a:graphic>
          <a:graphicData uri="http://schemas.openxmlformats.org/drawingml/2006/table">
            <a:tbl>
              <a:tblPr/>
              <a:tblGrid>
                <a:gridCol w="1870828"/>
                <a:gridCol w="6566002"/>
              </a:tblGrid>
              <a:tr h="1316736">
                <a:tc>
                  <a:txBody>
                    <a:bodyPr/>
                    <a:lstStyle/>
                    <a:p>
                      <a:pPr algn="ctr" fontAlgn="ctr"/>
                      <a:r>
                        <a:rPr lang="en-US" sz="2000" b="1" i="0" u="none" strike="noStrike" dirty="0" smtClean="0">
                          <a:solidFill>
                            <a:schemeClr val="tx1"/>
                          </a:solidFill>
                          <a:effectLst/>
                          <a:latin typeface="+mn-lt"/>
                        </a:rPr>
                        <a:t>b.</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2000" b="0" i="0" u="none" strike="noStrike" dirty="0" smtClean="0">
                          <a:solidFill>
                            <a:srgbClr val="000000"/>
                          </a:solidFill>
                          <a:effectLst/>
                          <a:latin typeface="Calibri" panose="020F0502020204030204" pitchFamily="34" charset="0"/>
                        </a:rPr>
                        <a:t>Describe</a:t>
                      </a:r>
                      <a:r>
                        <a:rPr lang="en-US" sz="2000" b="0" i="0" u="none" strike="noStrike" baseline="0" dirty="0" smtClean="0">
                          <a:solidFill>
                            <a:srgbClr val="000000"/>
                          </a:solidFill>
                          <a:effectLst/>
                          <a:latin typeface="Calibri" panose="020F0502020204030204" pitchFamily="34" charset="0"/>
                        </a:rPr>
                        <a:t> the five geographic regions of Georgia: include the Blue Ridge Mountains, Valley and Ridge, Appalachian Plateau, Piedmont, and Coastal Plain.</a:t>
                      </a:r>
                      <a:endParaRPr lang="en-US" sz="20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035076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73</a:t>
            </a:fld>
            <a:endParaRPr lang="en-US" dirty="0"/>
          </a:p>
        </p:txBody>
      </p:sp>
      <p:pic>
        <p:nvPicPr>
          <p:cNvPr id="2" name="Picture 1"/>
          <p:cNvPicPr>
            <a:picLocks noChangeAspect="1"/>
          </p:cNvPicPr>
          <p:nvPr/>
        </p:nvPicPr>
        <p:blipFill>
          <a:blip r:embed="rId3"/>
          <a:stretch>
            <a:fillRect/>
          </a:stretch>
        </p:blipFill>
        <p:spPr>
          <a:xfrm>
            <a:off x="313645" y="105581"/>
            <a:ext cx="5279634" cy="6615895"/>
          </a:xfrm>
          <a:prstGeom prst="rect">
            <a:avLst/>
          </a:prstGeom>
          <a:ln>
            <a:solidFill>
              <a:schemeClr val="tx1"/>
            </a:solidFill>
          </a:ln>
        </p:spPr>
      </p:pic>
      <p:sp>
        <p:nvSpPr>
          <p:cNvPr id="3" name="Rectangle 2"/>
          <p:cNvSpPr/>
          <p:nvPr/>
        </p:nvSpPr>
        <p:spPr>
          <a:xfrm>
            <a:off x="5947592" y="1819294"/>
            <a:ext cx="2852024" cy="3139321"/>
          </a:xfrm>
          <a:prstGeom prst="rect">
            <a:avLst/>
          </a:prstGeom>
          <a:ln>
            <a:solidFill>
              <a:schemeClr val="tx1"/>
            </a:solidFill>
          </a:ln>
        </p:spPr>
        <p:txBody>
          <a:bodyPr wrap="square">
            <a:spAutoFit/>
          </a:bodyPr>
          <a:lstStyle/>
          <a:p>
            <a:r>
              <a:rPr lang="en-US" dirty="0" smtClean="0"/>
              <a:t>Describing regions of Georgia may include finding the regions on a map as a way of describing their location. Teachers also have the option of asking students to describe a region’s plants, animals, crops, natural resources, terrain or proximity to bodies of water. </a:t>
            </a:r>
            <a:endParaRPr lang="en-US" dirty="0"/>
          </a:p>
        </p:txBody>
      </p:sp>
    </p:spTree>
    <p:extLst>
      <p:ext uri="{BB962C8B-B14F-4D97-AF65-F5344CB8AC3E}">
        <p14:creationId xmlns:p14="http://schemas.microsoft.com/office/powerpoint/2010/main" val="12284027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74</a:t>
            </a:fld>
            <a:endParaRPr lang="en-US" dirty="0"/>
          </a:p>
        </p:txBody>
      </p:sp>
      <p:pic>
        <p:nvPicPr>
          <p:cNvPr id="3" name="Picture 2"/>
          <p:cNvPicPr>
            <a:picLocks noChangeAspect="1"/>
          </p:cNvPicPr>
          <p:nvPr/>
        </p:nvPicPr>
        <p:blipFill>
          <a:blip r:embed="rId3"/>
          <a:stretch>
            <a:fillRect/>
          </a:stretch>
        </p:blipFill>
        <p:spPr>
          <a:xfrm>
            <a:off x="313563" y="201804"/>
            <a:ext cx="5940933" cy="6519672"/>
          </a:xfrm>
          <a:prstGeom prst="rect">
            <a:avLst/>
          </a:prstGeom>
          <a:ln>
            <a:solidFill>
              <a:schemeClr val="tx1"/>
            </a:solidFill>
          </a:ln>
        </p:spPr>
      </p:pic>
      <p:sp>
        <p:nvSpPr>
          <p:cNvPr id="4" name="Rectangle 3"/>
          <p:cNvSpPr/>
          <p:nvPr/>
        </p:nvSpPr>
        <p:spPr>
          <a:xfrm>
            <a:off x="6457950" y="1818536"/>
            <a:ext cx="2490978" cy="2031325"/>
          </a:xfrm>
          <a:prstGeom prst="rect">
            <a:avLst/>
          </a:prstGeom>
        </p:spPr>
        <p:txBody>
          <a:bodyPr wrap="square">
            <a:spAutoFit/>
          </a:bodyPr>
          <a:lstStyle/>
          <a:p>
            <a:r>
              <a:rPr lang="en-US" dirty="0"/>
              <a:t>The </a:t>
            </a:r>
            <a:r>
              <a:rPr lang="en-US" dirty="0" smtClean="0"/>
              <a:t>student pasted the name and shape of each region on the cut-out map of Georgia. The student also identified one animal which is native to each region. </a:t>
            </a:r>
            <a:endParaRPr lang="en-US" dirty="0"/>
          </a:p>
        </p:txBody>
      </p:sp>
      <p:sp>
        <p:nvSpPr>
          <p:cNvPr id="7" name="Date Placeholder 6"/>
          <p:cNvSpPr>
            <a:spLocks noGrp="1"/>
          </p:cNvSpPr>
          <p:nvPr>
            <p:ph type="dt" sz="half" idx="2"/>
          </p:nvPr>
        </p:nvSpPr>
        <p:spPr/>
        <p:txBody>
          <a:bodyPr/>
          <a:lstStyle/>
          <a:p>
            <a:fld id="{4DAE6870-AD18-448A-9B2A-0EFE6DC7B06B}" type="datetime1">
              <a:rPr lang="en-US" smtClean="0"/>
              <a:t>8/24/2016</a:t>
            </a:fld>
            <a:endParaRPr lang="en-US" dirty="0"/>
          </a:p>
        </p:txBody>
      </p:sp>
    </p:spTree>
    <p:extLst>
      <p:ext uri="{BB962C8B-B14F-4D97-AF65-F5344CB8AC3E}">
        <p14:creationId xmlns:p14="http://schemas.microsoft.com/office/powerpoint/2010/main" val="39116116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4640" y="4039820"/>
            <a:ext cx="8343056" cy="2007412"/>
          </a:xfrm>
        </p:spPr>
        <p:txBody>
          <a:bodyPr>
            <a:normAutofit/>
          </a:bodyPr>
          <a:lstStyle/>
          <a:p>
            <a:r>
              <a:rPr lang="en-US" dirty="0"/>
              <a:t>What are the nouns?	</a:t>
            </a:r>
            <a:r>
              <a:rPr lang="en-US" sz="2000" dirty="0"/>
              <a:t>r</a:t>
            </a:r>
            <a:r>
              <a:rPr lang="en-US" sz="2000" dirty="0" smtClean="0"/>
              <a:t>oles, Grant, Lee, Jackson, Sherman, Davis</a:t>
            </a:r>
          </a:p>
          <a:p>
            <a:r>
              <a:rPr lang="en-US" dirty="0" smtClean="0"/>
              <a:t>What </a:t>
            </a:r>
            <a:r>
              <a:rPr lang="en-US" dirty="0"/>
              <a:t>are the verbs</a:t>
            </a:r>
            <a:r>
              <a:rPr lang="en-US" dirty="0" smtClean="0"/>
              <a:t>?	</a:t>
            </a:r>
            <a:r>
              <a:rPr lang="en-US" sz="2000" dirty="0" smtClean="0"/>
              <a:t>describe</a:t>
            </a:r>
            <a:r>
              <a:rPr lang="en-US" dirty="0"/>
              <a:t>	</a:t>
            </a:r>
          </a:p>
          <a:p>
            <a:r>
              <a:rPr lang="en-US" dirty="0"/>
              <a:t>Key </a:t>
            </a:r>
            <a:r>
              <a:rPr lang="en-US" dirty="0" smtClean="0"/>
              <a:t>Concept:        </a:t>
            </a:r>
            <a:r>
              <a:rPr lang="en-US" sz="1800" dirty="0" smtClean="0"/>
              <a:t>historical significance of five Civil War military leaders</a:t>
            </a:r>
            <a:endParaRPr lang="en-US" sz="1800" dirty="0"/>
          </a:p>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75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82885376"/>
              </p:ext>
            </p:extLst>
          </p:nvPr>
        </p:nvGraphicFramePr>
        <p:xfrm>
          <a:off x="133754" y="2097024"/>
          <a:ext cx="8771740" cy="841247"/>
        </p:xfrm>
        <a:graphic>
          <a:graphicData uri="http://schemas.openxmlformats.org/drawingml/2006/table">
            <a:tbl>
              <a:tblPr/>
              <a:tblGrid>
                <a:gridCol w="1465915"/>
                <a:gridCol w="7305825"/>
              </a:tblGrid>
              <a:tr h="841247">
                <a:tc>
                  <a:txBody>
                    <a:bodyPr/>
                    <a:lstStyle/>
                    <a:p>
                      <a:pPr algn="ctr" fontAlgn="ctr"/>
                      <a:r>
                        <a:rPr lang="en-US" sz="1800" b="0" dirty="0" smtClean="0"/>
                        <a:t>SSUSH9</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The</a:t>
                      </a:r>
                      <a:r>
                        <a:rPr lang="en-US" sz="1800" b="0" i="0" u="none" strike="noStrike" baseline="0" dirty="0" smtClean="0">
                          <a:solidFill>
                            <a:srgbClr val="000000"/>
                          </a:solidFill>
                          <a:effectLst/>
                          <a:latin typeface="Times New Roman"/>
                        </a:rPr>
                        <a:t> student will identify key events, issues, and individuals relating to the causes, course, and consequences of the Civil War.</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924336164"/>
              </p:ext>
            </p:extLst>
          </p:nvPr>
        </p:nvGraphicFramePr>
        <p:xfrm>
          <a:off x="156117" y="3254540"/>
          <a:ext cx="8749377" cy="558165"/>
        </p:xfrm>
        <a:graphic>
          <a:graphicData uri="http://schemas.openxmlformats.org/drawingml/2006/table">
            <a:tbl>
              <a:tblPr/>
              <a:tblGrid>
                <a:gridCol w="1372695"/>
                <a:gridCol w="7376682"/>
              </a:tblGrid>
              <a:tr h="0">
                <a:tc>
                  <a:txBody>
                    <a:bodyPr/>
                    <a:lstStyle/>
                    <a:p>
                      <a:pPr algn="ctr" fontAlgn="ctr"/>
                      <a:r>
                        <a:rPr lang="en-US" sz="1800" b="0" i="0" u="none" strike="noStrike" dirty="0" smtClean="0">
                          <a:solidFill>
                            <a:schemeClr val="tx1"/>
                          </a:solidFill>
                          <a:effectLst/>
                          <a:latin typeface="+mn-lt"/>
                        </a:rPr>
                        <a:t>c.</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Describe</a:t>
                      </a:r>
                      <a:r>
                        <a:rPr lang="en-US" sz="1800" b="0" i="0" u="none" strike="noStrike" baseline="0" dirty="0" smtClean="0">
                          <a:solidFill>
                            <a:srgbClr val="000000"/>
                          </a:solidFill>
                          <a:effectLst/>
                          <a:latin typeface="Times New Roman"/>
                        </a:rPr>
                        <a:t> the roles of Ulysses Grant, Robert E. Lee, “Stonewall” Jackson, William T. Sherman, and Jefferson Davis.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6" name="Rectangle 5"/>
          <p:cNvSpPr/>
          <p:nvPr/>
        </p:nvSpPr>
        <p:spPr>
          <a:xfrm>
            <a:off x="0" y="0"/>
            <a:ext cx="6568068" cy="1508105"/>
          </a:xfrm>
          <a:prstGeom prst="rect">
            <a:avLst/>
          </a:prstGeom>
        </p:spPr>
        <p:txBody>
          <a:bodyPr wrap="square">
            <a:spAutoFit/>
          </a:bodyPr>
          <a:lstStyle/>
          <a:p>
            <a:r>
              <a:rPr lang="en-US" sz="3600" b="1" dirty="0">
                <a:latin typeface="Arial Rounded MT Bold" panose="020F0704030504030204" pitchFamily="34" charset="0"/>
              </a:rPr>
              <a:t>Example from the </a:t>
            </a:r>
            <a:r>
              <a:rPr lang="en-US" sz="3600" b="1" dirty="0" smtClean="0">
                <a:latin typeface="Arial Rounded MT Bold" panose="020F0704030504030204" pitchFamily="34" charset="0"/>
              </a:rPr>
              <a:t>Grade HS </a:t>
            </a:r>
            <a:r>
              <a:rPr lang="en-US" sz="3600" b="1" dirty="0">
                <a:latin typeface="Arial Rounded MT Bold" panose="020F0704030504030204" pitchFamily="34" charset="0"/>
              </a:rPr>
              <a:t>Social Studies </a:t>
            </a:r>
            <a:r>
              <a:rPr lang="en-US" sz="3600" b="1" dirty="0" smtClean="0">
                <a:latin typeface="Arial Rounded MT Bold" panose="020F0704030504030204" pitchFamily="34" charset="0"/>
              </a:rPr>
              <a:t>Standards</a:t>
            </a:r>
          </a:p>
          <a:p>
            <a:r>
              <a:rPr lang="en-US" sz="2000" b="1" dirty="0" smtClean="0">
                <a:latin typeface="Arial Rounded MT Bold" panose="020F0704030504030204" pitchFamily="34" charset="0"/>
              </a:rPr>
              <a:t>Social Studies 1 – United States History</a:t>
            </a:r>
            <a:endParaRPr lang="en-US" sz="2000" b="1" dirty="0">
              <a:latin typeface="Arial Rounded MT Bold" panose="020F0704030504030204" pitchFamily="34" charset="0"/>
            </a:endParaRPr>
          </a:p>
        </p:txBody>
      </p:sp>
      <p:sp>
        <p:nvSpPr>
          <p:cNvPr id="9" name="Rectangle 8"/>
          <p:cNvSpPr/>
          <p:nvPr/>
        </p:nvSpPr>
        <p:spPr>
          <a:xfrm>
            <a:off x="4279392" y="4039820"/>
            <a:ext cx="4626102"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279392" y="4590808"/>
            <a:ext cx="4626102" cy="4572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66364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76</a:t>
            </a:fld>
            <a:endParaRPr lang="en-US" dirty="0"/>
          </a:p>
        </p:txBody>
      </p:sp>
      <p:pic>
        <p:nvPicPr>
          <p:cNvPr id="2" name="Picture 1"/>
          <p:cNvPicPr>
            <a:picLocks noChangeAspect="1"/>
          </p:cNvPicPr>
          <p:nvPr/>
        </p:nvPicPr>
        <p:blipFill>
          <a:blip r:embed="rId3"/>
          <a:stretch>
            <a:fillRect/>
          </a:stretch>
        </p:blipFill>
        <p:spPr>
          <a:xfrm>
            <a:off x="230640" y="119062"/>
            <a:ext cx="5272431" cy="6602414"/>
          </a:xfrm>
          <a:prstGeom prst="rect">
            <a:avLst/>
          </a:prstGeom>
          <a:ln>
            <a:solidFill>
              <a:schemeClr val="tx1"/>
            </a:solidFill>
          </a:ln>
        </p:spPr>
      </p:pic>
    </p:spTree>
    <p:extLst>
      <p:ext uri="{BB962C8B-B14F-4D97-AF65-F5344CB8AC3E}">
        <p14:creationId xmlns:p14="http://schemas.microsoft.com/office/powerpoint/2010/main" val="34991308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77</a:t>
            </a:fld>
            <a:endParaRPr lang="en-US" dirty="0"/>
          </a:p>
        </p:txBody>
      </p:sp>
      <p:pic>
        <p:nvPicPr>
          <p:cNvPr id="2" name="Picture 1"/>
          <p:cNvPicPr>
            <a:picLocks noChangeAspect="1"/>
          </p:cNvPicPr>
          <p:nvPr/>
        </p:nvPicPr>
        <p:blipFill>
          <a:blip r:embed="rId3"/>
          <a:stretch>
            <a:fillRect/>
          </a:stretch>
        </p:blipFill>
        <p:spPr>
          <a:xfrm>
            <a:off x="255460" y="347663"/>
            <a:ext cx="4829175" cy="6191250"/>
          </a:xfrm>
          <a:prstGeom prst="rect">
            <a:avLst/>
          </a:prstGeom>
          <a:ln>
            <a:solidFill>
              <a:schemeClr val="tx1"/>
            </a:solidFill>
          </a:ln>
        </p:spPr>
      </p:pic>
      <p:sp>
        <p:nvSpPr>
          <p:cNvPr id="3" name="Rectangle 2"/>
          <p:cNvSpPr/>
          <p:nvPr/>
        </p:nvSpPr>
        <p:spPr>
          <a:xfrm>
            <a:off x="5556333" y="2061710"/>
            <a:ext cx="2959017" cy="923330"/>
          </a:xfrm>
          <a:prstGeom prst="rect">
            <a:avLst/>
          </a:prstGeom>
          <a:ln>
            <a:solidFill>
              <a:schemeClr val="tx1"/>
            </a:solidFill>
          </a:ln>
        </p:spPr>
        <p:txBody>
          <a:bodyPr wrap="square">
            <a:spAutoFit/>
          </a:bodyPr>
          <a:lstStyle/>
          <a:p>
            <a:r>
              <a:rPr lang="en-US" dirty="0"/>
              <a:t>The </a:t>
            </a:r>
            <a:r>
              <a:rPr lang="en-US" dirty="0" smtClean="0"/>
              <a:t>student was given printed phrases to use to identify each of the five men.</a:t>
            </a:r>
            <a:endParaRPr lang="en-US" dirty="0"/>
          </a:p>
        </p:txBody>
      </p:sp>
    </p:spTree>
    <p:extLst>
      <p:ext uri="{BB962C8B-B14F-4D97-AF65-F5344CB8AC3E}">
        <p14:creationId xmlns:p14="http://schemas.microsoft.com/office/powerpoint/2010/main" val="10621295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62" y="90092"/>
            <a:ext cx="6827554" cy="1426474"/>
          </a:xfrm>
        </p:spPr>
        <p:txBody>
          <a:bodyPr>
            <a:normAutofit fontScale="90000"/>
          </a:bodyPr>
          <a:lstStyle/>
          <a:p>
            <a:r>
              <a:rPr lang="en-US" sz="4000" dirty="0" smtClean="0"/>
              <a:t/>
            </a:r>
            <a:br>
              <a:rPr lang="en-US" sz="4000" dirty="0" smtClean="0"/>
            </a:br>
            <a:r>
              <a:rPr lang="en-US" sz="4000" dirty="0"/>
              <a:t>Example from the Grade HS Social Studies Standards</a:t>
            </a:r>
            <a:br>
              <a:rPr lang="en-US" sz="4000" dirty="0"/>
            </a:br>
            <a:r>
              <a:rPr lang="en-US" sz="2200" dirty="0"/>
              <a:t>Social Studies 1 – United States </a:t>
            </a:r>
            <a:r>
              <a:rPr lang="en-US" sz="2200" dirty="0" smtClean="0"/>
              <a:t>History</a:t>
            </a:r>
            <a:br>
              <a:rPr lang="en-US" sz="2200" dirty="0" smtClean="0"/>
            </a:br>
            <a:endParaRPr lang="en-US" dirty="0"/>
          </a:p>
        </p:txBody>
      </p:sp>
      <p:sp>
        <p:nvSpPr>
          <p:cNvPr id="4" name="Slide Number Placeholder 3"/>
          <p:cNvSpPr>
            <a:spLocks noGrp="1"/>
          </p:cNvSpPr>
          <p:nvPr>
            <p:ph type="sldNum" sz="quarter" idx="4"/>
          </p:nvPr>
        </p:nvSpPr>
        <p:spPr/>
        <p:txBody>
          <a:bodyPr/>
          <a:lstStyle/>
          <a:p>
            <a:fld id="{0608B555-15A9-4931-9609-C21B9C223B05}" type="slidenum">
              <a:rPr lang="en-US" smtClean="0"/>
              <a:pPr/>
              <a:t>78</a:t>
            </a:fld>
            <a:endParaRPr lang="en-US" dirty="0"/>
          </a:p>
        </p:txBody>
      </p:sp>
      <p:sp>
        <p:nvSpPr>
          <p:cNvPr id="3" name="Content Placeholder 2"/>
          <p:cNvSpPr>
            <a:spLocks noGrp="1"/>
          </p:cNvSpPr>
          <p:nvPr>
            <p:ph idx="4294967295"/>
          </p:nvPr>
        </p:nvSpPr>
        <p:spPr>
          <a:xfrm>
            <a:off x="0" y="4021138"/>
            <a:ext cx="8458200" cy="2514600"/>
          </a:xfrm>
        </p:spPr>
        <p:txBody>
          <a:bodyPr>
            <a:normAutofit/>
          </a:bodyPr>
          <a:lstStyle/>
          <a:p>
            <a:pPr>
              <a:lnSpc>
                <a:spcPct val="150000"/>
              </a:lnSpc>
              <a:spcBef>
                <a:spcPts val="0"/>
              </a:spcBef>
              <a:spcAft>
                <a:spcPts val="600"/>
              </a:spcAft>
            </a:pPr>
            <a:r>
              <a:rPr lang="en-US" sz="2800" dirty="0" smtClean="0"/>
              <a:t>What are the nouns?	</a:t>
            </a:r>
            <a:r>
              <a:rPr lang="en-US" sz="2000" dirty="0"/>
              <a:t>m</a:t>
            </a:r>
            <a:r>
              <a:rPr lang="en-US" sz="2000" dirty="0" smtClean="0"/>
              <a:t>odern forms of cultural expression</a:t>
            </a:r>
          </a:p>
          <a:p>
            <a:pPr>
              <a:lnSpc>
                <a:spcPct val="150000"/>
              </a:lnSpc>
              <a:spcBef>
                <a:spcPts val="0"/>
              </a:spcBef>
              <a:spcAft>
                <a:spcPts val="600"/>
              </a:spcAft>
            </a:pPr>
            <a:r>
              <a:rPr lang="en-US" sz="2800" dirty="0" smtClean="0"/>
              <a:t>What is the verb?	</a:t>
            </a:r>
            <a:r>
              <a:rPr lang="en-US" sz="2000" dirty="0" smtClean="0"/>
              <a:t>describe</a:t>
            </a:r>
            <a:endParaRPr lang="en-US" sz="2000" dirty="0" smtClean="0">
              <a:solidFill>
                <a:srgbClr val="898989"/>
              </a:solidFill>
              <a:latin typeface="Calibri" pitchFamily="34" charset="0"/>
            </a:endParaRPr>
          </a:p>
          <a:p>
            <a:pPr marL="0" indent="0">
              <a:buNone/>
            </a:pPr>
            <a:endParaRPr lang="en-US" dirty="0"/>
          </a:p>
        </p:txBody>
      </p:sp>
      <p:sp>
        <p:nvSpPr>
          <p:cNvPr id="10" name="Rectangle 9"/>
          <p:cNvSpPr/>
          <p:nvPr/>
        </p:nvSpPr>
        <p:spPr>
          <a:xfrm flipV="1">
            <a:off x="3596639" y="4236838"/>
            <a:ext cx="5059681" cy="512064"/>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596639" y="4978904"/>
            <a:ext cx="5059681" cy="458728"/>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47079470"/>
              </p:ext>
            </p:extLst>
          </p:nvPr>
        </p:nvGraphicFramePr>
        <p:xfrm>
          <a:off x="243840" y="2011680"/>
          <a:ext cx="8510016" cy="888933"/>
        </p:xfrm>
        <a:graphic>
          <a:graphicData uri="http://schemas.openxmlformats.org/drawingml/2006/table">
            <a:tbl>
              <a:tblPr/>
              <a:tblGrid>
                <a:gridCol w="2101831"/>
                <a:gridCol w="6408185"/>
              </a:tblGrid>
              <a:tr h="888933">
                <a:tc>
                  <a:txBody>
                    <a:bodyPr/>
                    <a:lstStyle/>
                    <a:p>
                      <a:pPr algn="ctr" fontAlgn="ctr"/>
                      <a:r>
                        <a:rPr lang="en-US" sz="2000" b="0" dirty="0" smtClean="0"/>
                        <a:t>SSUSH16</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2000" b="0" dirty="0" smtClean="0"/>
                        <a:t>The student</a:t>
                      </a:r>
                      <a:r>
                        <a:rPr lang="en-US" sz="2000" b="0" baseline="0" dirty="0" smtClean="0"/>
                        <a:t> will identify key developments in the aftermath of WWI.</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18655916"/>
              </p:ext>
            </p:extLst>
          </p:nvPr>
        </p:nvGraphicFramePr>
        <p:xfrm>
          <a:off x="256032" y="3111629"/>
          <a:ext cx="8522208" cy="923925"/>
        </p:xfrm>
        <a:graphic>
          <a:graphicData uri="http://schemas.openxmlformats.org/drawingml/2006/table">
            <a:tbl>
              <a:tblPr/>
              <a:tblGrid>
                <a:gridCol w="2104843"/>
                <a:gridCol w="6417365"/>
              </a:tblGrid>
              <a:tr h="785446">
                <a:tc>
                  <a:txBody>
                    <a:bodyPr/>
                    <a:lstStyle/>
                    <a:p>
                      <a:pPr algn="ctr" fontAlgn="ctr"/>
                      <a:r>
                        <a:rPr lang="en-US" sz="2000" b="0" i="0" u="none" strike="noStrike" dirty="0" smtClean="0">
                          <a:solidFill>
                            <a:schemeClr val="tx1"/>
                          </a:solidFill>
                          <a:effectLst/>
                          <a:latin typeface="+mn-lt"/>
                        </a:rPr>
                        <a:t>d.</a:t>
                      </a:r>
                      <a:endParaRPr lang="en-US" sz="20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2000" b="0" i="0" u="none" strike="noStrike" dirty="0" smtClean="0">
                          <a:solidFill>
                            <a:srgbClr val="000000"/>
                          </a:solidFill>
                          <a:effectLst/>
                          <a:latin typeface="Calibri" panose="020F0502020204030204" pitchFamily="34" charset="0"/>
                        </a:rPr>
                        <a:t>Describe</a:t>
                      </a:r>
                      <a:r>
                        <a:rPr lang="en-US" sz="2000" b="0" i="0" u="none" strike="noStrike" baseline="0" dirty="0" smtClean="0">
                          <a:solidFill>
                            <a:srgbClr val="000000"/>
                          </a:solidFill>
                          <a:effectLst/>
                          <a:latin typeface="Calibri" panose="020F0502020204030204" pitchFamily="34" charset="0"/>
                        </a:rPr>
                        <a:t> modern forms of cultural expression; include Louis Armstrong and the origins of jazz, Langston Hughes and the Harlem Renaissance, Irving Berlin, and Tin Pan Alley.</a:t>
                      </a:r>
                      <a:endParaRPr lang="en-US" sz="20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4832648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79</a:t>
            </a:fld>
            <a:endParaRPr lang="en-US" dirty="0"/>
          </a:p>
        </p:txBody>
      </p:sp>
      <p:pic>
        <p:nvPicPr>
          <p:cNvPr id="2" name="Picture 1"/>
          <p:cNvPicPr>
            <a:picLocks noChangeAspect="1"/>
          </p:cNvPicPr>
          <p:nvPr/>
        </p:nvPicPr>
        <p:blipFill>
          <a:blip r:embed="rId3"/>
          <a:stretch>
            <a:fillRect/>
          </a:stretch>
        </p:blipFill>
        <p:spPr>
          <a:xfrm>
            <a:off x="190192" y="73325"/>
            <a:ext cx="4975576" cy="6465588"/>
          </a:xfrm>
          <a:prstGeom prst="rect">
            <a:avLst/>
          </a:prstGeom>
          <a:ln>
            <a:solidFill>
              <a:schemeClr val="tx1"/>
            </a:solidFill>
          </a:ln>
        </p:spPr>
      </p:pic>
      <p:sp>
        <p:nvSpPr>
          <p:cNvPr id="3" name="Rectangle 2"/>
          <p:cNvSpPr/>
          <p:nvPr/>
        </p:nvSpPr>
        <p:spPr>
          <a:xfrm>
            <a:off x="5934658" y="2139928"/>
            <a:ext cx="2841208" cy="1754326"/>
          </a:xfrm>
          <a:prstGeom prst="rect">
            <a:avLst/>
          </a:prstGeom>
          <a:ln>
            <a:solidFill>
              <a:schemeClr val="tx1"/>
            </a:solidFill>
          </a:ln>
        </p:spPr>
        <p:txBody>
          <a:bodyPr wrap="square">
            <a:spAutoFit/>
          </a:bodyPr>
          <a:lstStyle/>
          <a:p>
            <a:r>
              <a:rPr lang="en-US" dirty="0"/>
              <a:t>The </a:t>
            </a:r>
            <a:r>
              <a:rPr lang="en-US" dirty="0" smtClean="0"/>
              <a:t>student’s task involves only Louis Armstrong and the origins of jazz.  It does not involve other individuals or historical events cited in the element.</a:t>
            </a:r>
            <a:endParaRPr lang="en-US" dirty="0"/>
          </a:p>
        </p:txBody>
      </p:sp>
    </p:spTree>
    <p:extLst>
      <p:ext uri="{BB962C8B-B14F-4D97-AF65-F5344CB8AC3E}">
        <p14:creationId xmlns:p14="http://schemas.microsoft.com/office/powerpoint/2010/main" val="2588718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620" y="1537855"/>
            <a:ext cx="8645236" cy="2338821"/>
          </a:xfrm>
        </p:spPr>
        <p:txBody>
          <a:bodyPr>
            <a:normAutofit/>
          </a:bodyPr>
          <a:lstStyle/>
          <a:p>
            <a:pPr algn="ctr"/>
            <a:r>
              <a:rPr lang="en-US" dirty="0" smtClean="0"/>
              <a:t>Alignment</a:t>
            </a:r>
            <a:endParaRPr lang="en-US" sz="5300" dirty="0"/>
          </a:p>
        </p:txBody>
      </p:sp>
      <p:sp>
        <p:nvSpPr>
          <p:cNvPr id="4" name="Slide Number Placeholder 3"/>
          <p:cNvSpPr>
            <a:spLocks noGrp="1"/>
          </p:cNvSpPr>
          <p:nvPr>
            <p:ph type="sldNum" sz="quarter" idx="4"/>
          </p:nvPr>
        </p:nvSpPr>
        <p:spPr/>
        <p:txBody>
          <a:bodyPr/>
          <a:lstStyle/>
          <a:p>
            <a:fld id="{0608B555-15A9-4931-9609-C21B9C223B05}" type="slidenum">
              <a:rPr lang="en-US" smtClean="0"/>
              <a:pPr/>
              <a:t>8</a:t>
            </a:fld>
            <a:endParaRPr lang="en-US" dirty="0"/>
          </a:p>
        </p:txBody>
      </p:sp>
    </p:spTree>
    <p:extLst>
      <p:ext uri="{BB962C8B-B14F-4D97-AF65-F5344CB8AC3E}">
        <p14:creationId xmlns:p14="http://schemas.microsoft.com/office/powerpoint/2010/main" val="30387401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80</a:t>
            </a:fld>
            <a:endParaRPr lang="en-US" dirty="0"/>
          </a:p>
        </p:txBody>
      </p:sp>
      <p:pic>
        <p:nvPicPr>
          <p:cNvPr id="3" name="Picture 2"/>
          <p:cNvPicPr>
            <a:picLocks noChangeAspect="1"/>
          </p:cNvPicPr>
          <p:nvPr/>
        </p:nvPicPr>
        <p:blipFill>
          <a:blip r:embed="rId3"/>
          <a:stretch>
            <a:fillRect/>
          </a:stretch>
        </p:blipFill>
        <p:spPr>
          <a:xfrm>
            <a:off x="247079" y="85344"/>
            <a:ext cx="4507802" cy="593147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787591" y="85344"/>
            <a:ext cx="4279392" cy="4658946"/>
          </a:xfrm>
          <a:prstGeom prst="rect">
            <a:avLst/>
          </a:prstGeom>
          <a:ln>
            <a:solidFill>
              <a:schemeClr val="tx1"/>
            </a:solidFill>
          </a:ln>
        </p:spPr>
      </p:pic>
      <p:sp>
        <p:nvSpPr>
          <p:cNvPr id="5" name="Rectangle 4"/>
          <p:cNvSpPr/>
          <p:nvPr/>
        </p:nvSpPr>
        <p:spPr>
          <a:xfrm>
            <a:off x="4864608" y="4981015"/>
            <a:ext cx="4125359" cy="1200329"/>
          </a:xfrm>
          <a:prstGeom prst="rect">
            <a:avLst/>
          </a:prstGeom>
          <a:ln>
            <a:solidFill>
              <a:schemeClr val="tx1"/>
            </a:solidFill>
          </a:ln>
        </p:spPr>
        <p:txBody>
          <a:bodyPr wrap="square">
            <a:spAutoFit/>
          </a:bodyPr>
          <a:lstStyle/>
          <a:p>
            <a:r>
              <a:rPr lang="en-US" dirty="0"/>
              <a:t>The student </a:t>
            </a:r>
            <a:r>
              <a:rPr lang="en-US" dirty="0" smtClean="0"/>
              <a:t>used a bingo stamper to answer five multiple-choice questions about Louis Armstrong and the origins of jazz.</a:t>
            </a:r>
            <a:endParaRPr lang="en-US" dirty="0"/>
          </a:p>
        </p:txBody>
      </p:sp>
      <p:sp>
        <p:nvSpPr>
          <p:cNvPr id="6" name="TextBox 5"/>
          <p:cNvSpPr txBox="1"/>
          <p:nvPr/>
        </p:nvSpPr>
        <p:spPr>
          <a:xfrm>
            <a:off x="6242304" y="2316480"/>
            <a:ext cx="1499616" cy="369332"/>
          </a:xfrm>
          <a:prstGeom prst="rect">
            <a:avLst/>
          </a:prstGeom>
          <a:noFill/>
          <a:ln>
            <a:solidFill>
              <a:srgbClr val="FF0000"/>
            </a:solidFill>
          </a:ln>
        </p:spPr>
        <p:txBody>
          <a:bodyPr wrap="square" rtlCol="0">
            <a:spAutoFit/>
          </a:bodyPr>
          <a:lstStyle/>
          <a:p>
            <a:endParaRPr lang="en-US" dirty="0"/>
          </a:p>
        </p:txBody>
      </p:sp>
      <p:sp>
        <p:nvSpPr>
          <p:cNvPr id="7" name="TextBox 6"/>
          <p:cNvSpPr txBox="1"/>
          <p:nvPr/>
        </p:nvSpPr>
        <p:spPr>
          <a:xfrm>
            <a:off x="4878189" y="61847"/>
            <a:ext cx="3428999" cy="276999"/>
          </a:xfrm>
          <a:prstGeom prst="rect">
            <a:avLst/>
          </a:prstGeom>
          <a:noFill/>
        </p:spPr>
        <p:txBody>
          <a:bodyPr wrap="square" rtlCol="0">
            <a:spAutoFit/>
          </a:bodyPr>
          <a:lstStyle/>
          <a:p>
            <a:r>
              <a:rPr lang="en-US" sz="1200" dirty="0" smtClean="0"/>
              <a:t>Independent – no prompting</a:t>
            </a:r>
            <a:endParaRPr lang="en-US" sz="1200" dirty="0"/>
          </a:p>
        </p:txBody>
      </p:sp>
    </p:spTree>
    <p:extLst>
      <p:ext uri="{BB962C8B-B14F-4D97-AF65-F5344CB8AC3E}">
        <p14:creationId xmlns:p14="http://schemas.microsoft.com/office/powerpoint/2010/main" val="13587036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20" y="244806"/>
            <a:ext cx="6316630" cy="1325563"/>
          </a:xfrm>
        </p:spPr>
        <p:txBody>
          <a:bodyPr>
            <a:normAutofit fontScale="90000"/>
          </a:bodyPr>
          <a:lstStyle/>
          <a:p>
            <a:r>
              <a:rPr lang="en-US" sz="4000" dirty="0" smtClean="0"/>
              <a:t>Example from the Grade HS Social Studies Standards</a:t>
            </a:r>
            <a:r>
              <a:rPr lang="en-US" sz="2200" dirty="0" smtClean="0"/>
              <a:t/>
            </a:r>
            <a:br>
              <a:rPr lang="en-US" sz="2200" dirty="0" smtClean="0"/>
            </a:br>
            <a:r>
              <a:rPr lang="en-US" sz="2200" dirty="0"/>
              <a:t>Social Studies </a:t>
            </a:r>
            <a:r>
              <a:rPr lang="en-US" sz="2200" dirty="0" smtClean="0"/>
              <a:t>2 – </a:t>
            </a:r>
            <a:r>
              <a:rPr lang="en-US" sz="2200" dirty="0"/>
              <a:t>Personal Finance </a:t>
            </a:r>
            <a:r>
              <a:rPr lang="en-US" sz="2200" dirty="0" smtClean="0"/>
              <a:t>Economics</a:t>
            </a:r>
            <a:endParaRPr lang="en-US" sz="2200" dirty="0"/>
          </a:p>
        </p:txBody>
      </p:sp>
      <p:sp>
        <p:nvSpPr>
          <p:cNvPr id="3" name="Content Placeholder 2"/>
          <p:cNvSpPr>
            <a:spLocks noGrp="1"/>
          </p:cNvSpPr>
          <p:nvPr>
            <p:ph idx="1"/>
          </p:nvPr>
        </p:nvSpPr>
        <p:spPr>
          <a:xfrm>
            <a:off x="603983" y="3821563"/>
            <a:ext cx="7886700" cy="2390574"/>
          </a:xfrm>
        </p:spPr>
        <p:txBody>
          <a:bodyPr/>
          <a:lstStyle/>
          <a:p>
            <a:r>
              <a:rPr lang="en-US" dirty="0" smtClean="0"/>
              <a:t>What is the noun?	  </a:t>
            </a:r>
            <a:r>
              <a:rPr lang="en-US" sz="2000" dirty="0" smtClean="0"/>
              <a:t>Rational decision making model</a:t>
            </a:r>
          </a:p>
          <a:p>
            <a:r>
              <a:rPr lang="en-US" dirty="0" smtClean="0"/>
              <a:t>What are the verbs?	  </a:t>
            </a:r>
            <a:r>
              <a:rPr lang="en-US" sz="2000" dirty="0" smtClean="0"/>
              <a:t>Use, select</a:t>
            </a:r>
          </a:p>
          <a:p>
            <a:r>
              <a:rPr lang="en-US" dirty="0" smtClean="0"/>
              <a:t>Supporting concept</a:t>
            </a:r>
          </a:p>
          <a:p>
            <a:pPr lvl="1"/>
            <a:r>
              <a:rPr lang="en-US" dirty="0" smtClean="0"/>
              <a:t>Choosing to spend and/or save in ways which make sense for an individual</a:t>
            </a:r>
            <a:endParaRPr lang="en-US" dirty="0"/>
          </a:p>
        </p:txBody>
      </p:sp>
      <p:sp>
        <p:nvSpPr>
          <p:cNvPr id="4" name="Slide Number Placeholder 3"/>
          <p:cNvSpPr>
            <a:spLocks noGrp="1"/>
          </p:cNvSpPr>
          <p:nvPr>
            <p:ph type="sldNum" sz="quarter" idx="4"/>
          </p:nvPr>
        </p:nvSpPr>
        <p:spPr/>
        <p:txBody>
          <a:bodyPr/>
          <a:lstStyle/>
          <a:p>
            <a:fld id="{0608B555-15A9-4931-9609-C21B9C223B05}" type="slidenum">
              <a:rPr lang="en-US" smtClean="0"/>
              <a:pPr/>
              <a:t>81</a:t>
            </a:fld>
            <a:endParaRPr lang="en-US" dirty="0"/>
          </a:p>
        </p:txBody>
      </p:sp>
      <p:sp>
        <p:nvSpPr>
          <p:cNvPr id="10" name="Rectangle 9"/>
          <p:cNvSpPr/>
          <p:nvPr/>
        </p:nvSpPr>
        <p:spPr>
          <a:xfrm>
            <a:off x="4137022" y="3809446"/>
            <a:ext cx="43783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37022" y="4410860"/>
            <a:ext cx="4378328" cy="4572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nvPr>
        </p:nvGraphicFramePr>
        <p:xfrm>
          <a:off x="641220" y="2060448"/>
          <a:ext cx="8276844" cy="695395"/>
        </p:xfrm>
        <a:graphic>
          <a:graphicData uri="http://schemas.openxmlformats.org/drawingml/2006/table">
            <a:tbl>
              <a:tblPr/>
              <a:tblGrid>
                <a:gridCol w="1383209"/>
                <a:gridCol w="6893635"/>
              </a:tblGrid>
              <a:tr h="695395">
                <a:tc>
                  <a:txBody>
                    <a:bodyPr/>
                    <a:lstStyle/>
                    <a:p>
                      <a:pPr algn="ctr" fontAlgn="ctr"/>
                      <a:r>
                        <a:rPr lang="en-US" sz="1800" b="0" dirty="0" smtClean="0"/>
                        <a:t>SSEPF1</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The</a:t>
                      </a:r>
                      <a:r>
                        <a:rPr lang="en-US" sz="1800" b="0" i="0" u="none" strike="noStrike" baseline="0" dirty="0" smtClean="0">
                          <a:solidFill>
                            <a:srgbClr val="000000"/>
                          </a:solidFill>
                          <a:effectLst/>
                          <a:latin typeface="Times New Roman"/>
                        </a:rPr>
                        <a:t> student will apply rational decision making to personal spending and saving choices.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47839351"/>
              </p:ext>
            </p:extLst>
          </p:nvPr>
        </p:nvGraphicFramePr>
        <p:xfrm>
          <a:off x="628650" y="2846832"/>
          <a:ext cx="8276844" cy="695395"/>
        </p:xfrm>
        <a:graphic>
          <a:graphicData uri="http://schemas.openxmlformats.org/drawingml/2006/table">
            <a:tbl>
              <a:tblPr/>
              <a:tblGrid>
                <a:gridCol w="1383209"/>
                <a:gridCol w="6893635"/>
              </a:tblGrid>
              <a:tr h="695395">
                <a:tc>
                  <a:txBody>
                    <a:bodyPr/>
                    <a:lstStyle/>
                    <a:p>
                      <a:pPr algn="ctr" fontAlgn="ctr"/>
                      <a:r>
                        <a:rPr lang="en-US" sz="1800" b="0" i="0" u="none" strike="noStrike" dirty="0" smtClean="0">
                          <a:solidFill>
                            <a:srgbClr val="000000"/>
                          </a:solidFill>
                          <a:effectLst/>
                          <a:latin typeface="Times New Roman"/>
                        </a:rPr>
                        <a:t>b.</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baseline="0" dirty="0" smtClean="0">
                          <a:solidFill>
                            <a:srgbClr val="000000"/>
                          </a:solidFill>
                          <a:effectLst/>
                          <a:latin typeface="Times New Roman"/>
                        </a:rPr>
                        <a:t>Use a rational decision making model to select one option over another.</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569252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82</a:t>
            </a:fld>
            <a:endParaRPr lang="en-US" dirty="0"/>
          </a:p>
        </p:txBody>
      </p:sp>
      <p:pic>
        <p:nvPicPr>
          <p:cNvPr id="2" name="Picture 1"/>
          <p:cNvPicPr>
            <a:picLocks noChangeAspect="1"/>
          </p:cNvPicPr>
          <p:nvPr/>
        </p:nvPicPr>
        <p:blipFill>
          <a:blip r:embed="rId3"/>
          <a:stretch>
            <a:fillRect/>
          </a:stretch>
        </p:blipFill>
        <p:spPr>
          <a:xfrm>
            <a:off x="351621" y="178131"/>
            <a:ext cx="4963777" cy="6452035"/>
          </a:xfrm>
          <a:prstGeom prst="rect">
            <a:avLst/>
          </a:prstGeom>
          <a:ln>
            <a:solidFill>
              <a:schemeClr val="tx1"/>
            </a:solidFill>
          </a:ln>
        </p:spPr>
      </p:pic>
    </p:spTree>
    <p:extLst>
      <p:ext uri="{BB962C8B-B14F-4D97-AF65-F5344CB8AC3E}">
        <p14:creationId xmlns:p14="http://schemas.microsoft.com/office/powerpoint/2010/main" val="9325381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83</a:t>
            </a:fld>
            <a:endParaRPr lang="en-US" dirty="0"/>
          </a:p>
        </p:txBody>
      </p:sp>
      <p:pic>
        <p:nvPicPr>
          <p:cNvPr id="5" name="Picture 4"/>
          <p:cNvPicPr>
            <a:picLocks noChangeAspect="1"/>
          </p:cNvPicPr>
          <p:nvPr/>
        </p:nvPicPr>
        <p:blipFill>
          <a:blip r:embed="rId3"/>
          <a:stretch>
            <a:fillRect/>
          </a:stretch>
        </p:blipFill>
        <p:spPr>
          <a:xfrm>
            <a:off x="258318" y="169354"/>
            <a:ext cx="4457700" cy="5934075"/>
          </a:xfrm>
          <a:prstGeom prst="rect">
            <a:avLst/>
          </a:prstGeom>
          <a:ln>
            <a:solidFill>
              <a:schemeClr val="tx1"/>
            </a:solidFill>
          </a:ln>
        </p:spPr>
      </p:pic>
      <p:sp>
        <p:nvSpPr>
          <p:cNvPr id="6" name="Rectangle 5"/>
          <p:cNvSpPr/>
          <p:nvPr/>
        </p:nvSpPr>
        <p:spPr>
          <a:xfrm>
            <a:off x="5010912" y="2134862"/>
            <a:ext cx="3706368" cy="1754326"/>
          </a:xfrm>
          <a:prstGeom prst="rect">
            <a:avLst/>
          </a:prstGeom>
          <a:ln>
            <a:solidFill>
              <a:schemeClr val="tx1"/>
            </a:solidFill>
          </a:ln>
        </p:spPr>
        <p:txBody>
          <a:bodyPr wrap="square">
            <a:spAutoFit/>
          </a:bodyPr>
          <a:lstStyle/>
          <a:p>
            <a:r>
              <a:rPr lang="en-US" dirty="0"/>
              <a:t>The student </a:t>
            </a:r>
            <a:r>
              <a:rPr lang="en-US" dirty="0" smtClean="0"/>
              <a:t>was asked to make spending choices based on price.  Making a choice based on a single criterion like price satisfies the requirements of the standard and element at an access level.    </a:t>
            </a:r>
            <a:endParaRPr lang="en-US" dirty="0"/>
          </a:p>
        </p:txBody>
      </p:sp>
    </p:spTree>
    <p:extLst>
      <p:ext uri="{BB962C8B-B14F-4D97-AF65-F5344CB8AC3E}">
        <p14:creationId xmlns:p14="http://schemas.microsoft.com/office/powerpoint/2010/main" val="35058857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44" y="233655"/>
            <a:ext cx="6633158" cy="1325563"/>
          </a:xfrm>
        </p:spPr>
        <p:txBody>
          <a:bodyPr>
            <a:normAutofit fontScale="90000"/>
          </a:bodyPr>
          <a:lstStyle/>
          <a:p>
            <a:r>
              <a:rPr lang="en-US" sz="4000" dirty="0"/>
              <a:t>Example from the Grade HS Social Studies Standards</a:t>
            </a:r>
            <a:r>
              <a:rPr lang="en-US" sz="2200" dirty="0"/>
              <a:t/>
            </a:r>
            <a:br>
              <a:rPr lang="en-US" sz="2200" dirty="0"/>
            </a:br>
            <a:r>
              <a:rPr lang="en-US" sz="2200" dirty="0"/>
              <a:t>Social Studies 2 – </a:t>
            </a:r>
            <a:r>
              <a:rPr lang="en-US" sz="2200" dirty="0" smtClean="0"/>
              <a:t>Fundamental Economic Concepts</a:t>
            </a:r>
            <a:endParaRPr lang="en-US" sz="2200" dirty="0"/>
          </a:p>
        </p:txBody>
      </p:sp>
      <p:sp>
        <p:nvSpPr>
          <p:cNvPr id="3" name="Content Placeholder 2"/>
          <p:cNvSpPr>
            <a:spLocks noGrp="1"/>
          </p:cNvSpPr>
          <p:nvPr>
            <p:ph idx="1"/>
          </p:nvPr>
        </p:nvSpPr>
        <p:spPr>
          <a:xfrm>
            <a:off x="657436" y="3809446"/>
            <a:ext cx="7886700" cy="2390574"/>
          </a:xfrm>
        </p:spPr>
        <p:txBody>
          <a:bodyPr/>
          <a:lstStyle/>
          <a:p>
            <a:r>
              <a:rPr lang="en-US" dirty="0" smtClean="0"/>
              <a:t>What is the noun?	  </a:t>
            </a:r>
            <a:r>
              <a:rPr lang="en-US" sz="2000" dirty="0"/>
              <a:t>e</a:t>
            </a:r>
            <a:r>
              <a:rPr lang="en-US" sz="2000" dirty="0" smtClean="0"/>
              <a:t>xamples, individuals, businesses</a:t>
            </a:r>
          </a:p>
          <a:p>
            <a:r>
              <a:rPr lang="en-US" dirty="0" smtClean="0"/>
              <a:t>What are the verbs?	  </a:t>
            </a:r>
            <a:r>
              <a:rPr lang="en-US" sz="2000" dirty="0" smtClean="0"/>
              <a:t>give</a:t>
            </a:r>
          </a:p>
          <a:p>
            <a:r>
              <a:rPr lang="en-US" dirty="0" smtClean="0"/>
              <a:t>Supporting concept:</a:t>
            </a:r>
          </a:p>
          <a:p>
            <a:pPr lvl="1"/>
            <a:r>
              <a:rPr lang="en-US" dirty="0" smtClean="0"/>
              <a:t>Understanding the advantages of specialization in the marketplace</a:t>
            </a:r>
            <a:endParaRPr lang="en-US" dirty="0"/>
          </a:p>
        </p:txBody>
      </p:sp>
      <p:sp>
        <p:nvSpPr>
          <p:cNvPr id="4" name="Slide Number Placeholder 3"/>
          <p:cNvSpPr>
            <a:spLocks noGrp="1"/>
          </p:cNvSpPr>
          <p:nvPr>
            <p:ph type="sldNum" sz="quarter" idx="4"/>
          </p:nvPr>
        </p:nvSpPr>
        <p:spPr/>
        <p:txBody>
          <a:bodyPr/>
          <a:lstStyle/>
          <a:p>
            <a:fld id="{0608B555-15A9-4931-9609-C21B9C223B05}" type="slidenum">
              <a:rPr lang="en-US" smtClean="0"/>
              <a:pPr/>
              <a:t>84</a:t>
            </a:fld>
            <a:endParaRPr lang="en-US" dirty="0"/>
          </a:p>
        </p:txBody>
      </p:sp>
      <p:sp>
        <p:nvSpPr>
          <p:cNvPr id="10" name="Rectangle 9"/>
          <p:cNvSpPr/>
          <p:nvPr/>
        </p:nvSpPr>
        <p:spPr>
          <a:xfrm>
            <a:off x="4112355" y="3809446"/>
            <a:ext cx="4378328" cy="457200"/>
          </a:xfrm>
          <a:prstGeom prst="rect">
            <a:avLst/>
          </a:prstGeom>
          <a:solidFill>
            <a:srgbClr val="00FF00">
              <a:alpha val="38824"/>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24689" y="4410860"/>
            <a:ext cx="4378328" cy="457200"/>
          </a:xfrm>
          <a:prstGeom prst="rect">
            <a:avLst/>
          </a:prstGeom>
          <a:solidFill>
            <a:srgbClr val="00FFFF">
              <a:alpha val="47843"/>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7574426"/>
              </p:ext>
            </p:extLst>
          </p:nvPr>
        </p:nvGraphicFramePr>
        <p:xfrm>
          <a:off x="390293" y="2060448"/>
          <a:ext cx="8385717" cy="695395"/>
        </p:xfrm>
        <a:graphic>
          <a:graphicData uri="http://schemas.openxmlformats.org/drawingml/2006/table">
            <a:tbl>
              <a:tblPr/>
              <a:tblGrid>
                <a:gridCol w="1401403"/>
                <a:gridCol w="6984314"/>
              </a:tblGrid>
              <a:tr h="695395">
                <a:tc>
                  <a:txBody>
                    <a:bodyPr/>
                    <a:lstStyle/>
                    <a:p>
                      <a:pPr algn="ctr" fontAlgn="ctr"/>
                      <a:r>
                        <a:rPr lang="en-US" sz="1800" b="0" dirty="0" smtClean="0"/>
                        <a:t>SSEF3</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dirty="0" smtClean="0">
                          <a:solidFill>
                            <a:srgbClr val="000000"/>
                          </a:solidFill>
                          <a:effectLst/>
                          <a:latin typeface="Times New Roman"/>
                        </a:rPr>
                        <a:t>The</a:t>
                      </a:r>
                      <a:r>
                        <a:rPr lang="en-US" sz="1800" b="0" i="0" u="none" strike="noStrike" baseline="0" dirty="0" smtClean="0">
                          <a:solidFill>
                            <a:srgbClr val="000000"/>
                          </a:solidFill>
                          <a:effectLst/>
                          <a:latin typeface="Times New Roman"/>
                        </a:rPr>
                        <a:t> student will explain how specialization and voluntary exchange between buyers and sellers increase satisfaction of both parties.</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877209949"/>
              </p:ext>
            </p:extLst>
          </p:nvPr>
        </p:nvGraphicFramePr>
        <p:xfrm>
          <a:off x="401444" y="2846832"/>
          <a:ext cx="8374566" cy="695395"/>
        </p:xfrm>
        <a:graphic>
          <a:graphicData uri="http://schemas.openxmlformats.org/drawingml/2006/table">
            <a:tbl>
              <a:tblPr/>
              <a:tblGrid>
                <a:gridCol w="1399540"/>
                <a:gridCol w="6975026"/>
              </a:tblGrid>
              <a:tr h="695395">
                <a:tc>
                  <a:txBody>
                    <a:bodyPr/>
                    <a:lstStyle/>
                    <a:p>
                      <a:pPr algn="ctr" fontAlgn="ctr"/>
                      <a:r>
                        <a:rPr lang="en-US" sz="1800" b="0" i="0" u="none" strike="noStrike" dirty="0" smtClean="0">
                          <a:solidFill>
                            <a:srgbClr val="000000"/>
                          </a:solidFill>
                          <a:effectLst/>
                          <a:latin typeface="Times New Roman"/>
                        </a:rPr>
                        <a:t>a.</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14300" indent="0" algn="l" fontAlgn="ctr"/>
                      <a:r>
                        <a:rPr lang="en-US" sz="1800" b="0" i="0" u="none" strike="noStrike" baseline="0" dirty="0" smtClean="0">
                          <a:solidFill>
                            <a:srgbClr val="000000"/>
                          </a:solidFill>
                          <a:effectLst/>
                          <a:latin typeface="Times New Roman"/>
                        </a:rPr>
                        <a:t>Give examples of how individuals and businesses specialize.</a:t>
                      </a:r>
                      <a:endParaRPr lang="en-US" sz="18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6787432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608B555-15A9-4931-9609-C21B9C223B05}" type="slidenum">
              <a:rPr lang="en-US" smtClean="0"/>
              <a:pPr/>
              <a:t>85</a:t>
            </a:fld>
            <a:endParaRPr lang="en-US" dirty="0"/>
          </a:p>
        </p:txBody>
      </p:sp>
      <p:pic>
        <p:nvPicPr>
          <p:cNvPr id="2" name="Picture 1"/>
          <p:cNvPicPr>
            <a:picLocks noChangeAspect="1"/>
          </p:cNvPicPr>
          <p:nvPr/>
        </p:nvPicPr>
        <p:blipFill>
          <a:blip r:embed="rId3"/>
          <a:stretch>
            <a:fillRect/>
          </a:stretch>
        </p:blipFill>
        <p:spPr>
          <a:xfrm>
            <a:off x="327870" y="149988"/>
            <a:ext cx="4989698" cy="6388925"/>
          </a:xfrm>
          <a:prstGeom prst="rect">
            <a:avLst/>
          </a:prstGeom>
          <a:ln>
            <a:solidFill>
              <a:schemeClr val="tx1"/>
            </a:solidFill>
          </a:ln>
        </p:spPr>
      </p:pic>
    </p:spTree>
    <p:extLst>
      <p:ext uri="{BB962C8B-B14F-4D97-AF65-F5344CB8AC3E}">
        <p14:creationId xmlns:p14="http://schemas.microsoft.com/office/powerpoint/2010/main" val="5486197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2518" y="4173932"/>
            <a:ext cx="6832010" cy="2007412"/>
          </a:xfrm>
        </p:spPr>
        <p:txBody>
          <a:bodyPr>
            <a:normAutofit/>
          </a:bodyPr>
          <a:lstStyle/>
          <a:p>
            <a:pPr marL="0" indent="0">
              <a:buNone/>
            </a:pPr>
            <a:endParaRPr lang="en-US" sz="1600" dirty="0" smtClean="0"/>
          </a:p>
          <a:p>
            <a:endParaRPr lang="en-US" dirty="0" smtClean="0"/>
          </a:p>
          <a:p>
            <a:endParaRPr lang="en-US" dirty="0" smtClean="0"/>
          </a:p>
          <a:p>
            <a:pPr marL="0" indent="0">
              <a:buNone/>
            </a:pPr>
            <a:endParaRPr lang="en-US" sz="6400" dirty="0" smtClean="0"/>
          </a:p>
        </p:txBody>
      </p:sp>
      <p:sp>
        <p:nvSpPr>
          <p:cNvPr id="8" name="Slide Number Placeholder 3"/>
          <p:cNvSpPr>
            <a:spLocks noGrp="1"/>
          </p:cNvSpPr>
          <p:nvPr>
            <p:ph type="sldNum" sz="quarter" idx="4"/>
          </p:nvPr>
        </p:nvSpPr>
        <p:spPr/>
        <p:txBody>
          <a:bodyPr/>
          <a:lstStyle/>
          <a:p>
            <a:fld id="{B63E4CEF-BB1E-48C7-AE93-F39F6AA99AD7}" type="slidenum">
              <a:rPr lang="en-US" smtClean="0"/>
              <a:pPr/>
              <a:t>86</a:t>
            </a:fld>
            <a:endParaRPr lang="en-US" dirty="0"/>
          </a:p>
        </p:txBody>
      </p:sp>
      <p:pic>
        <p:nvPicPr>
          <p:cNvPr id="3" name="Picture 2"/>
          <p:cNvPicPr>
            <a:picLocks noChangeAspect="1"/>
          </p:cNvPicPr>
          <p:nvPr/>
        </p:nvPicPr>
        <p:blipFill>
          <a:blip r:embed="rId3"/>
          <a:stretch>
            <a:fillRect/>
          </a:stretch>
        </p:blipFill>
        <p:spPr>
          <a:xfrm>
            <a:off x="170689" y="136017"/>
            <a:ext cx="5608320" cy="6641679"/>
          </a:xfrm>
          <a:prstGeom prst="rect">
            <a:avLst/>
          </a:prstGeom>
          <a:ln>
            <a:solidFill>
              <a:schemeClr val="tx1"/>
            </a:solidFill>
          </a:ln>
        </p:spPr>
      </p:pic>
      <p:sp>
        <p:nvSpPr>
          <p:cNvPr id="4" name="Rectangle 3"/>
          <p:cNvSpPr/>
          <p:nvPr/>
        </p:nvSpPr>
        <p:spPr>
          <a:xfrm>
            <a:off x="6154654" y="2349450"/>
            <a:ext cx="2360696" cy="1200329"/>
          </a:xfrm>
          <a:prstGeom prst="rect">
            <a:avLst/>
          </a:prstGeom>
          <a:ln>
            <a:solidFill>
              <a:schemeClr val="tx1"/>
            </a:solidFill>
          </a:ln>
        </p:spPr>
        <p:txBody>
          <a:bodyPr wrap="square">
            <a:spAutoFit/>
          </a:bodyPr>
          <a:lstStyle/>
          <a:p>
            <a:r>
              <a:rPr lang="en-US" dirty="0" smtClean="0"/>
              <a:t>The student’s task is to identify examples of specialization in the marketplace. </a:t>
            </a:r>
            <a:endParaRPr lang="en-US" dirty="0"/>
          </a:p>
        </p:txBody>
      </p:sp>
    </p:spTree>
    <p:extLst>
      <p:ext uri="{BB962C8B-B14F-4D97-AF65-F5344CB8AC3E}">
        <p14:creationId xmlns:p14="http://schemas.microsoft.com/office/powerpoint/2010/main" val="15085930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Looking at the Skill in the Context of the Standard</a:t>
            </a:r>
            <a:endParaRPr lang="en-US" dirty="0"/>
          </a:p>
        </p:txBody>
      </p:sp>
      <p:sp>
        <p:nvSpPr>
          <p:cNvPr id="3" name="Text Placeholder 2"/>
          <p:cNvSpPr>
            <a:spLocks noGrp="1"/>
          </p:cNvSpPr>
          <p:nvPr>
            <p:ph type="body" idx="1"/>
          </p:nvPr>
        </p:nvSpPr>
        <p:spPr/>
        <p:txBody>
          <a:bodyPr/>
          <a:lstStyle/>
          <a:p>
            <a:r>
              <a:rPr lang="en-US" dirty="0" smtClean="0"/>
              <a:t>Alignment through Prerequisite Skills</a:t>
            </a:r>
            <a:endParaRPr lang="en-US" dirty="0"/>
          </a:p>
        </p:txBody>
      </p:sp>
      <p:sp>
        <p:nvSpPr>
          <p:cNvPr id="4" name="Slide Number Placeholder 3"/>
          <p:cNvSpPr>
            <a:spLocks noGrp="1"/>
          </p:cNvSpPr>
          <p:nvPr>
            <p:ph type="sldNum" sz="quarter" idx="4"/>
          </p:nvPr>
        </p:nvSpPr>
        <p:spPr/>
        <p:txBody>
          <a:bodyPr/>
          <a:lstStyle/>
          <a:p>
            <a:fld id="{6DBA7A9F-552F-4336-8FE1-A5B76DE94383}" type="slidenum">
              <a:rPr lang="en-US" smtClean="0"/>
              <a:pPr/>
              <a:t>87</a:t>
            </a:fld>
            <a:endParaRPr lang="en-US" dirty="0"/>
          </a:p>
        </p:txBody>
      </p:sp>
    </p:spTree>
    <p:extLst>
      <p:ext uri="{BB962C8B-B14F-4D97-AF65-F5344CB8AC3E}">
        <p14:creationId xmlns:p14="http://schemas.microsoft.com/office/powerpoint/2010/main" val="39467407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dirty="0" smtClean="0"/>
              <a:t>Alignment Through </a:t>
            </a:r>
            <a:br>
              <a:rPr lang="en-US" dirty="0" smtClean="0"/>
            </a:br>
            <a:r>
              <a:rPr lang="en-US" dirty="0" smtClean="0"/>
              <a:t>Prerequisite Skills</a:t>
            </a:r>
          </a:p>
        </p:txBody>
      </p:sp>
      <p:sp>
        <p:nvSpPr>
          <p:cNvPr id="125955" name="Rectangle 3"/>
          <p:cNvSpPr>
            <a:spLocks noGrp="1" noChangeArrowheads="1"/>
          </p:cNvSpPr>
          <p:nvPr>
            <p:ph idx="1"/>
          </p:nvPr>
        </p:nvSpPr>
        <p:spPr/>
        <p:txBody>
          <a:bodyPr>
            <a:normAutofit fontScale="92500"/>
          </a:bodyPr>
          <a:lstStyle/>
          <a:p>
            <a:r>
              <a:rPr lang="en-US" dirty="0" smtClean="0"/>
              <a:t>Tasks submitted for the assessment can focus on prerequisite skills that allow the student to be exposed to and assessed on the standard and element/indicator at a level that is meaningful and purposeful for the student. </a:t>
            </a:r>
          </a:p>
          <a:p>
            <a:r>
              <a:rPr lang="en-US" dirty="0" smtClean="0"/>
              <a:t>Prerequisite skills must still focus on the </a:t>
            </a:r>
            <a:r>
              <a:rPr lang="en-US" b="1" dirty="0" smtClean="0">
                <a:solidFill>
                  <a:schemeClr val="accent4">
                    <a:lumMod val="50000"/>
                  </a:schemeClr>
                </a:solidFill>
              </a:rPr>
              <a:t>intent</a:t>
            </a:r>
            <a:r>
              <a:rPr lang="en-US" dirty="0" smtClean="0">
                <a:solidFill>
                  <a:schemeClr val="accent4">
                    <a:lumMod val="50000"/>
                  </a:schemeClr>
                </a:solidFill>
              </a:rPr>
              <a:t> </a:t>
            </a:r>
            <a:r>
              <a:rPr lang="en-US" dirty="0" smtClean="0"/>
              <a:t>of the grade level standard and element/indicator.</a:t>
            </a:r>
          </a:p>
          <a:p>
            <a:r>
              <a:rPr lang="en-US" dirty="0" smtClean="0"/>
              <a:t>When assessing students via prerequisite tasks, it is important that the task be specific to the essence of the standard and demonstrate the student’s knowledge and skills as they relate to the strand being assessed.</a:t>
            </a:r>
          </a:p>
          <a:p>
            <a:endParaRPr lang="en-US" dirty="0" smtClean="0"/>
          </a:p>
          <a:p>
            <a:endParaRPr lang="en-US" dirty="0" smtClean="0"/>
          </a:p>
        </p:txBody>
      </p:sp>
      <p:sp>
        <p:nvSpPr>
          <p:cNvPr id="2" name="Slide Number Placeholder 1"/>
          <p:cNvSpPr>
            <a:spLocks noGrp="1"/>
          </p:cNvSpPr>
          <p:nvPr>
            <p:ph type="sldNum" sz="quarter" idx="4"/>
          </p:nvPr>
        </p:nvSpPr>
        <p:spPr/>
        <p:txBody>
          <a:bodyPr/>
          <a:lstStyle/>
          <a:p>
            <a:fld id="{7F8B062A-26F9-4F22-A616-EAC6BAFD9B52}" type="slidenum">
              <a:rPr lang="en-US" smtClean="0"/>
              <a:pPr/>
              <a:t>88</a:t>
            </a:fld>
            <a:endParaRPr lang="en-US" dirty="0"/>
          </a:p>
        </p:txBody>
      </p:sp>
    </p:spTree>
    <p:extLst>
      <p:ext uri="{BB962C8B-B14F-4D97-AF65-F5344CB8AC3E}">
        <p14:creationId xmlns:p14="http://schemas.microsoft.com/office/powerpoint/2010/main" val="1357194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1320" y="35867"/>
            <a:ext cx="6316630" cy="1325563"/>
          </a:xfrm>
        </p:spPr>
        <p:txBody>
          <a:bodyPr/>
          <a:lstStyle/>
          <a:p>
            <a:r>
              <a:rPr lang="en-US" dirty="0" smtClean="0"/>
              <a:t>Prerequisite Skills</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89</a:t>
            </a:fld>
            <a:endParaRPr lang="en-US" dirty="0"/>
          </a:p>
        </p:txBody>
      </p:sp>
      <p:sp>
        <p:nvSpPr>
          <p:cNvPr id="6" name="Right Arrow 5"/>
          <p:cNvSpPr/>
          <p:nvPr/>
        </p:nvSpPr>
        <p:spPr>
          <a:xfrm>
            <a:off x="4219460" y="2249328"/>
            <a:ext cx="399028" cy="584775"/>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84463" y="1019559"/>
            <a:ext cx="4134997" cy="5589052"/>
          </a:xfrm>
          <a:prstGeom prst="rect">
            <a:avLst/>
          </a:prstGeom>
          <a:noFill/>
          <a:ln>
            <a:solidFill>
              <a:schemeClr val="tx1"/>
            </a:solidFill>
          </a:ln>
        </p:spPr>
      </p:pic>
      <p:pic>
        <p:nvPicPr>
          <p:cNvPr id="10" name="Picture 9"/>
          <p:cNvPicPr>
            <a:picLocks noChangeAspect="1"/>
          </p:cNvPicPr>
          <p:nvPr/>
        </p:nvPicPr>
        <p:blipFill>
          <a:blip r:embed="rId4"/>
          <a:stretch>
            <a:fillRect/>
          </a:stretch>
        </p:blipFill>
        <p:spPr>
          <a:xfrm>
            <a:off x="4622326" y="1019559"/>
            <a:ext cx="4412990" cy="5595059"/>
          </a:xfrm>
          <a:prstGeom prst="rect">
            <a:avLst/>
          </a:prstGeom>
          <a:ln>
            <a:solidFill>
              <a:schemeClr val="tx1"/>
            </a:solidFill>
          </a:ln>
        </p:spPr>
      </p:pic>
      <p:sp>
        <p:nvSpPr>
          <p:cNvPr id="13" name="Rectangle 12"/>
          <p:cNvSpPr/>
          <p:nvPr/>
        </p:nvSpPr>
        <p:spPr>
          <a:xfrm>
            <a:off x="242420" y="2249328"/>
            <a:ext cx="3882153" cy="584775"/>
          </a:xfrm>
          <a:prstGeom prst="rect">
            <a:avLst/>
          </a:prstGeom>
          <a:noFill/>
        </p:spPr>
        <p:txBody>
          <a:bodyPr wrap="none" lIns="91440" tIns="45720" rIns="91440" bIns="45720">
            <a:spAutoFit/>
          </a:bodyPr>
          <a:lstStyle/>
          <a:p>
            <a:pPr algn="ctr"/>
            <a:r>
              <a:rPr lang="en-US" sz="3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75000"/>
                  </a:schemeClr>
                </a:solidFill>
                <a:effectLst>
                  <a:outerShdw blurRad="41275" dist="12700" dir="12000000" algn="tl" rotWithShape="0">
                    <a:srgbClr val="000000">
                      <a:alpha val="40000"/>
                    </a:srgbClr>
                  </a:outerShdw>
                </a:effectLst>
              </a:rPr>
              <a:t>Prerequisite skill/task</a:t>
            </a:r>
            <a:endParaRPr lang="en-US" sz="3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75000"/>
                </a:schemeClr>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038764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Alignment to State-Mandated Content Standards</a:t>
            </a:r>
            <a:endParaRPr lang="en-US" dirty="0"/>
          </a:p>
        </p:txBody>
      </p:sp>
      <p:sp>
        <p:nvSpPr>
          <p:cNvPr id="3" name="Content Placeholder 2"/>
          <p:cNvSpPr>
            <a:spLocks noGrp="1"/>
          </p:cNvSpPr>
          <p:nvPr>
            <p:ph idx="1"/>
          </p:nvPr>
        </p:nvSpPr>
        <p:spPr/>
        <p:txBody>
          <a:bodyPr/>
          <a:lstStyle/>
          <a:p>
            <a:r>
              <a:rPr lang="en-US" dirty="0" smtClean="0"/>
              <a:t>Assessment tasks must align to the grade-level content standard.</a:t>
            </a:r>
          </a:p>
          <a:p>
            <a:pPr lvl="1"/>
            <a:r>
              <a:rPr lang="en-US" dirty="0" smtClean="0"/>
              <a:t>Assessment tasks may be simplified to accommodate students with significant cognitive disabilities, but they still must connect to the grade-level standard.</a:t>
            </a:r>
          </a:p>
          <a:p>
            <a:r>
              <a:rPr lang="en-US" dirty="0" smtClean="0"/>
              <a:t>Each of the four assessment tasks must align to the “Big Idea” (intent) of the standard. </a:t>
            </a:r>
          </a:p>
          <a:p>
            <a:pPr lvl="1"/>
            <a:r>
              <a:rPr lang="en-US" dirty="0" smtClean="0"/>
              <a:t>The standards-based skill being addressed by the assessment task must connect to the intent of the standard and element/indicator and be taught in the context of the standard.</a:t>
            </a:r>
          </a:p>
          <a:p>
            <a:endParaRPr lang="en-US" dirty="0" smtClean="0"/>
          </a:p>
          <a:p>
            <a:endParaRPr lang="en-US" dirty="0"/>
          </a:p>
        </p:txBody>
      </p:sp>
      <p:sp>
        <p:nvSpPr>
          <p:cNvPr id="4" name="Slide Number Placeholder 3"/>
          <p:cNvSpPr>
            <a:spLocks noGrp="1"/>
          </p:cNvSpPr>
          <p:nvPr>
            <p:ph type="sldNum" sz="quarter" idx="4"/>
          </p:nvPr>
        </p:nvSpPr>
        <p:spPr/>
        <p:txBody>
          <a:bodyPr/>
          <a:lstStyle/>
          <a:p>
            <a:fld id="{18D6BBE3-2A52-4E0B-96BB-5B1F26ADCEA2}" type="slidenum">
              <a:rPr lang="en-US" smtClean="0"/>
              <a:pPr/>
              <a:t>9</a:t>
            </a:fld>
            <a:endParaRPr lang="en-US" dirty="0"/>
          </a:p>
        </p:txBody>
      </p:sp>
    </p:spTree>
    <p:extLst>
      <p:ext uri="{BB962C8B-B14F-4D97-AF65-F5344CB8AC3E}">
        <p14:creationId xmlns:p14="http://schemas.microsoft.com/office/powerpoint/2010/main" val="21487139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 Skills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4"/>
          </p:nvPr>
        </p:nvSpPr>
        <p:spPr/>
        <p:txBody>
          <a:bodyPr/>
          <a:lstStyle/>
          <a:p>
            <a:fld id="{B63E4CEF-BB1E-48C7-AE93-F39F6AA99AD7}" type="slidenum">
              <a:rPr lang="en-US" smtClean="0"/>
              <a:pPr/>
              <a:t>90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741805"/>
            <a:ext cx="3268330" cy="429768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1838967"/>
            <a:ext cx="3643054" cy="429768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672840" y="4617720"/>
            <a:ext cx="124460" cy="185420"/>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3302000" y="1785620"/>
            <a:ext cx="132080" cy="1397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578374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 Skills</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91</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922" y="1838967"/>
            <a:ext cx="3276841" cy="429768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545838" y="2380920"/>
            <a:ext cx="1608881" cy="738664"/>
          </a:xfrm>
          <a:prstGeom prst="rect">
            <a:avLst/>
          </a:prstGeom>
          <a:solidFill>
            <a:schemeClr val="bg1">
              <a:lumMod val="95000"/>
            </a:schemeClr>
          </a:solidFill>
          <a:ln>
            <a:solidFill>
              <a:schemeClr val="bg2">
                <a:lumMod val="75000"/>
              </a:schemeClr>
            </a:solidFill>
          </a:ln>
        </p:spPr>
        <p:txBody>
          <a:bodyPr wrap="square" rtlCol="0">
            <a:spAutoFit/>
          </a:bodyPr>
          <a:lstStyle/>
          <a:p>
            <a:r>
              <a:rPr lang="en-US" sz="1400" dirty="0" smtClean="0">
                <a:solidFill>
                  <a:schemeClr val="accent1">
                    <a:lumMod val="75000"/>
                  </a:schemeClr>
                </a:solidFill>
              </a:rPr>
              <a:t>Incorrect marking of CP label – will not affect Scoring.</a:t>
            </a:r>
            <a:endParaRPr lang="en-US" sz="1400" dirty="0">
              <a:solidFill>
                <a:schemeClr val="accent1">
                  <a:lumMod val="75000"/>
                </a:schemeClr>
              </a:solidFill>
            </a:endParaRPr>
          </a:p>
        </p:txBody>
      </p:sp>
      <p:cxnSp>
        <p:nvCxnSpPr>
          <p:cNvPr id="8" name="Straight Arrow Connector 7"/>
          <p:cNvCxnSpPr/>
          <p:nvPr/>
        </p:nvCxnSpPr>
        <p:spPr>
          <a:xfrm flipH="1">
            <a:off x="3725247" y="3119584"/>
            <a:ext cx="312516" cy="13100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019" y="1838967"/>
            <a:ext cx="3167000" cy="429768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811837" y="4296578"/>
            <a:ext cx="135770" cy="312448"/>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7612380" y="5778500"/>
            <a:ext cx="236220" cy="144780"/>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1684020" y="5488940"/>
            <a:ext cx="231140" cy="236220"/>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5869940" y="5699760"/>
            <a:ext cx="215900" cy="1193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819174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dirty="0" smtClean="0"/>
              <a:t>Prerequisite Skills</a:t>
            </a:r>
          </a:p>
        </p:txBody>
      </p:sp>
      <p:sp>
        <p:nvSpPr>
          <p:cNvPr id="128003" name="Rectangle 3"/>
          <p:cNvSpPr>
            <a:spLocks noGrp="1" noChangeArrowheads="1"/>
          </p:cNvSpPr>
          <p:nvPr>
            <p:ph idx="1"/>
          </p:nvPr>
        </p:nvSpPr>
        <p:spPr/>
        <p:txBody>
          <a:bodyPr/>
          <a:lstStyle/>
          <a:p>
            <a:r>
              <a:rPr lang="en-US" dirty="0" smtClean="0"/>
              <a:t>A </a:t>
            </a:r>
            <a:r>
              <a:rPr lang="en-US" b="1" i="1" dirty="0" smtClean="0"/>
              <a:t>Prerequisite Skill </a:t>
            </a:r>
            <a:r>
              <a:rPr lang="en-US" dirty="0" smtClean="0"/>
              <a:t>is one that is </a:t>
            </a:r>
            <a:r>
              <a:rPr lang="en-US" b="1" i="1" dirty="0" smtClean="0"/>
              <a:t>essential</a:t>
            </a:r>
            <a:r>
              <a:rPr lang="en-US" dirty="0" smtClean="0"/>
              <a:t> to the acquisition of the standard and element/indicator.</a:t>
            </a:r>
          </a:p>
          <a:p>
            <a:pPr lvl="1"/>
            <a:r>
              <a:rPr lang="en-US" dirty="0" smtClean="0"/>
              <a:t>addresses the intent of the standard and element/indicator being assessed </a:t>
            </a:r>
          </a:p>
        </p:txBody>
      </p:sp>
      <p:sp>
        <p:nvSpPr>
          <p:cNvPr id="2" name="Slide Number Placeholder 1"/>
          <p:cNvSpPr>
            <a:spLocks noGrp="1"/>
          </p:cNvSpPr>
          <p:nvPr>
            <p:ph type="sldNum" sz="quarter" idx="4"/>
          </p:nvPr>
        </p:nvSpPr>
        <p:spPr/>
        <p:txBody>
          <a:bodyPr/>
          <a:lstStyle/>
          <a:p>
            <a:fld id="{7F8B062A-26F9-4F22-A616-EAC6BAFD9B52}" type="slidenum">
              <a:rPr lang="en-US" smtClean="0"/>
              <a:pPr/>
              <a:t>92</a:t>
            </a:fld>
            <a:endParaRPr lang="en-US" dirty="0"/>
          </a:p>
        </p:txBody>
      </p:sp>
    </p:spTree>
    <p:extLst>
      <p:ext uri="{BB962C8B-B14F-4D97-AF65-F5344CB8AC3E}">
        <p14:creationId xmlns:p14="http://schemas.microsoft.com/office/powerpoint/2010/main" val="2155592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dirty="0" smtClean="0"/>
              <a:t>Is it a Prerequisite Skill?</a:t>
            </a:r>
          </a:p>
        </p:txBody>
      </p:sp>
      <p:sp>
        <p:nvSpPr>
          <p:cNvPr id="129027" name="Rectangle 3"/>
          <p:cNvSpPr>
            <a:spLocks noGrp="1" noChangeArrowheads="1"/>
          </p:cNvSpPr>
          <p:nvPr>
            <p:ph idx="1"/>
          </p:nvPr>
        </p:nvSpPr>
        <p:spPr/>
        <p:txBody>
          <a:bodyPr/>
          <a:lstStyle/>
          <a:p>
            <a:r>
              <a:rPr lang="en-US" dirty="0" smtClean="0"/>
              <a:t>To determine if a skill is truly a prerequisite to learning the targeted skill, the following questions should be asked:</a:t>
            </a:r>
          </a:p>
          <a:p>
            <a:pPr marL="914400" lvl="1" indent="-457200">
              <a:buFont typeface="+mj-lt"/>
              <a:buAutoNum type="arabicPeriod"/>
            </a:pPr>
            <a:r>
              <a:rPr lang="en-US" dirty="0" smtClean="0"/>
              <a:t>Is the skill essential to understanding the intent of the standard and element/indicator?</a:t>
            </a:r>
          </a:p>
          <a:p>
            <a:pPr marL="914400" lvl="1" indent="-457200">
              <a:buFont typeface="+mj-lt"/>
              <a:buAutoNum type="arabicPeriod"/>
            </a:pPr>
            <a:r>
              <a:rPr lang="en-US" dirty="0" smtClean="0"/>
              <a:t>Can working on this skill </a:t>
            </a:r>
            <a:r>
              <a:rPr lang="en-US" u="sng" dirty="0" smtClean="0"/>
              <a:t>eventually</a:t>
            </a:r>
            <a:r>
              <a:rPr lang="en-US" dirty="0" smtClean="0"/>
              <a:t> lead to the standards-based skill targeted by the standard (at a less complex level)?</a:t>
            </a:r>
          </a:p>
        </p:txBody>
      </p:sp>
      <p:sp>
        <p:nvSpPr>
          <p:cNvPr id="2" name="Slide Number Placeholder 1"/>
          <p:cNvSpPr>
            <a:spLocks noGrp="1"/>
          </p:cNvSpPr>
          <p:nvPr>
            <p:ph type="sldNum" sz="quarter" idx="4"/>
          </p:nvPr>
        </p:nvSpPr>
        <p:spPr/>
        <p:txBody>
          <a:bodyPr/>
          <a:lstStyle/>
          <a:p>
            <a:fld id="{7F8B062A-26F9-4F22-A616-EAC6BAFD9B52}" type="slidenum">
              <a:rPr lang="en-US" smtClean="0"/>
              <a:pPr/>
              <a:t>93</a:t>
            </a:fld>
            <a:endParaRPr lang="en-US" dirty="0"/>
          </a:p>
        </p:txBody>
      </p:sp>
    </p:spTree>
    <p:extLst>
      <p:ext uri="{BB962C8B-B14F-4D97-AF65-F5344CB8AC3E}">
        <p14:creationId xmlns:p14="http://schemas.microsoft.com/office/powerpoint/2010/main" val="10092559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Task Resource Guide</a:t>
            </a:r>
            <a:endParaRPr lang="en-US" dirty="0"/>
          </a:p>
        </p:txBody>
      </p:sp>
      <p:sp>
        <p:nvSpPr>
          <p:cNvPr id="3" name="Content Placeholder 2"/>
          <p:cNvSpPr>
            <a:spLocks noGrp="1"/>
          </p:cNvSpPr>
          <p:nvPr>
            <p:ph idx="1"/>
          </p:nvPr>
        </p:nvSpPr>
        <p:spPr/>
        <p:txBody>
          <a:bodyPr/>
          <a:lstStyle/>
          <a:p>
            <a:r>
              <a:rPr lang="en-US" dirty="0"/>
              <a:t>A new resource to provide sample tasks (individual entries) that are both aligned to grade-level content standards and accessible to students with a range of significant cognitive disabilities. </a:t>
            </a:r>
          </a:p>
          <a:p>
            <a:r>
              <a:rPr lang="en-US" dirty="0"/>
              <a:t>Contains sample tasks for all grades and all content areas. </a:t>
            </a:r>
          </a:p>
          <a:p>
            <a:r>
              <a:rPr lang="en-US" dirty="0"/>
              <a:t>The samples are intended to be used by teachers to inform their creation of assessment tasks which will be suitable for students with varying degrees of cognitive disabilities.</a:t>
            </a:r>
          </a:p>
        </p:txBody>
      </p:sp>
      <p:sp>
        <p:nvSpPr>
          <p:cNvPr id="5" name="Slide Number Placeholder 4"/>
          <p:cNvSpPr>
            <a:spLocks noGrp="1"/>
          </p:cNvSpPr>
          <p:nvPr>
            <p:ph type="sldNum" sz="quarter" idx="4"/>
          </p:nvPr>
        </p:nvSpPr>
        <p:spPr/>
        <p:txBody>
          <a:bodyPr/>
          <a:lstStyle/>
          <a:p>
            <a:fld id="{B63E4CEF-BB1E-48C7-AE93-F39F6AA99AD7}" type="slidenum">
              <a:rPr lang="en-US" smtClean="0"/>
              <a:pPr/>
              <a:t>94</a:t>
            </a:fld>
            <a:endParaRPr lang="en-US" dirty="0"/>
          </a:p>
        </p:txBody>
      </p:sp>
    </p:spTree>
    <p:extLst>
      <p:ext uri="{BB962C8B-B14F-4D97-AF65-F5344CB8AC3E}">
        <p14:creationId xmlns:p14="http://schemas.microsoft.com/office/powerpoint/2010/main" val="3149755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Materials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Sample Task </a:t>
            </a:r>
            <a:r>
              <a:rPr lang="en-US" dirty="0"/>
              <a:t>Resource </a:t>
            </a:r>
            <a:r>
              <a:rPr lang="en-US" dirty="0" smtClean="0"/>
              <a:t>Guide (new)</a:t>
            </a:r>
          </a:p>
          <a:p>
            <a:pPr lvl="1"/>
            <a:r>
              <a:rPr lang="en-US" dirty="0" smtClean="0"/>
              <a:t>Individual sample entries </a:t>
            </a:r>
          </a:p>
          <a:p>
            <a:pPr marL="514350" indent="-514350">
              <a:buFont typeface="+mj-lt"/>
              <a:buAutoNum type="arabicPeriod"/>
            </a:pPr>
            <a:r>
              <a:rPr lang="en-US" dirty="0" smtClean="0"/>
              <a:t>Student Samples </a:t>
            </a:r>
            <a:r>
              <a:rPr lang="en-US" dirty="0"/>
              <a:t>Resource </a:t>
            </a:r>
            <a:r>
              <a:rPr lang="en-US" dirty="0" smtClean="0"/>
              <a:t>Guide</a:t>
            </a:r>
          </a:p>
          <a:p>
            <a:pPr lvl="1"/>
            <a:r>
              <a:rPr lang="en-US" dirty="0" smtClean="0"/>
              <a:t>Annotated Student Entries per Content Area</a:t>
            </a:r>
          </a:p>
          <a:p>
            <a:pPr marL="0" indent="0">
              <a:buNone/>
            </a:pPr>
            <a:r>
              <a:rPr lang="en-US" sz="2400" b="1" dirty="0" smtClean="0"/>
              <a:t>Note: </a:t>
            </a:r>
            <a:r>
              <a:rPr lang="en-US" sz="2400" dirty="0" smtClean="0"/>
              <a:t>Both resources listed above will be posted to GaDOE Website at: </a:t>
            </a:r>
            <a:r>
              <a:rPr lang="en-US" sz="2400" dirty="0" smtClean="0">
                <a:hlinkClick r:id="rId3"/>
              </a:rPr>
              <a:t>http://www.gadoe.org/Curriculum-Instruction-and-Assessment/Assessment/Pages/GAA-Resources.aspx</a:t>
            </a:r>
            <a:endParaRPr lang="en-US" sz="2400" b="1" dirty="0" smtClean="0"/>
          </a:p>
          <a:p>
            <a:pPr marL="514350" indent="-514350">
              <a:buAutoNum type="arabicPeriod" startAt="3"/>
            </a:pPr>
            <a:r>
              <a:rPr lang="en-US" dirty="0" smtClean="0"/>
              <a:t>Resource Board</a:t>
            </a:r>
          </a:p>
          <a:p>
            <a:pPr lvl="1"/>
            <a:endParaRPr lang="en-US" dirty="0" smtClean="0"/>
          </a:p>
          <a:p>
            <a:pPr lvl="1"/>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95</a:t>
            </a:fld>
            <a:endParaRPr lang="en-US" dirty="0"/>
          </a:p>
        </p:txBody>
      </p:sp>
    </p:spTree>
    <p:extLst>
      <p:ext uri="{BB962C8B-B14F-4D97-AF65-F5344CB8AC3E}">
        <p14:creationId xmlns:p14="http://schemas.microsoft.com/office/powerpoint/2010/main" val="1048695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Contact Information</a:t>
            </a:r>
          </a:p>
        </p:txBody>
      </p:sp>
      <p:sp>
        <p:nvSpPr>
          <p:cNvPr id="68611" name="Rectangle 3"/>
          <p:cNvSpPr>
            <a:spLocks noGrp="1" noChangeArrowheads="1"/>
          </p:cNvSpPr>
          <p:nvPr>
            <p:ph idx="1"/>
          </p:nvPr>
        </p:nvSpPr>
        <p:spPr/>
        <p:txBody>
          <a:bodyPr/>
          <a:lstStyle/>
          <a:p>
            <a:pPr marL="0" indent="0">
              <a:buNone/>
            </a:pPr>
            <a:r>
              <a:rPr lang="en-US" sz="3200" dirty="0" smtClean="0"/>
              <a:t>Questions About Test Administration </a:t>
            </a:r>
          </a:p>
          <a:p>
            <a:pPr marL="0" indent="0">
              <a:buNone/>
            </a:pPr>
            <a:endParaRPr lang="en-US" sz="3200" dirty="0" smtClean="0"/>
          </a:p>
          <a:p>
            <a:r>
              <a:rPr lang="en-US" dirty="0" smtClean="0"/>
              <a:t>GaDOE Assessment Administration Division </a:t>
            </a:r>
          </a:p>
          <a:p>
            <a:pPr lvl="1"/>
            <a:r>
              <a:rPr lang="en-US" dirty="0" smtClean="0"/>
              <a:t>(800) 634-4106</a:t>
            </a:r>
          </a:p>
          <a:p>
            <a:pPr marL="457200" lvl="1" indent="0">
              <a:buNone/>
            </a:pPr>
            <a:endParaRPr lang="en-US" dirty="0" smtClean="0"/>
          </a:p>
          <a:p>
            <a:r>
              <a:rPr lang="en-US" dirty="0" smtClean="0"/>
              <a:t>Deborah Houston, Assessment Specialist</a:t>
            </a:r>
          </a:p>
          <a:p>
            <a:pPr lvl="1"/>
            <a:r>
              <a:rPr lang="en-US" dirty="0" smtClean="0"/>
              <a:t>(404) 657-0251 </a:t>
            </a:r>
          </a:p>
          <a:p>
            <a:pPr lvl="1"/>
            <a:r>
              <a:rPr lang="en-US" dirty="0" smtClean="0"/>
              <a:t>dhouston@doe.k12.ga.us</a:t>
            </a:r>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3D45E90E-7AA7-4135-BF48-E71B508DA412}" type="slidenum">
              <a:rPr lang="en-US" smtClean="0"/>
              <a:pPr/>
              <a:t>96</a:t>
            </a:fld>
            <a:endParaRPr lang="en-US" dirty="0"/>
          </a:p>
        </p:txBody>
      </p:sp>
    </p:spTree>
    <p:extLst>
      <p:ext uri="{BB962C8B-B14F-4D97-AF65-F5344CB8AC3E}">
        <p14:creationId xmlns:p14="http://schemas.microsoft.com/office/powerpoint/2010/main" val="203138191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r>
              <a:rPr lang="en-US" dirty="0" smtClean="0"/>
              <a:t>Contact Information</a:t>
            </a:r>
          </a:p>
        </p:txBody>
      </p:sp>
      <p:sp>
        <p:nvSpPr>
          <p:cNvPr id="69635" name="Rectangle 3"/>
          <p:cNvSpPr>
            <a:spLocks noGrp="1"/>
          </p:cNvSpPr>
          <p:nvPr>
            <p:ph idx="1"/>
          </p:nvPr>
        </p:nvSpPr>
        <p:spPr/>
        <p:txBody>
          <a:bodyPr>
            <a:normAutofit/>
          </a:bodyPr>
          <a:lstStyle/>
          <a:p>
            <a:pPr marL="0" indent="0">
              <a:buNone/>
            </a:pPr>
            <a:r>
              <a:rPr lang="en-US" sz="3200" dirty="0" smtClean="0"/>
              <a:t>For information about access to the state-mandated content standards for students with significant cognitive disabilities</a:t>
            </a:r>
          </a:p>
          <a:p>
            <a:pPr marL="0" indent="0">
              <a:buNone/>
            </a:pPr>
            <a:endParaRPr lang="en-US" dirty="0" smtClean="0"/>
          </a:p>
          <a:p>
            <a:r>
              <a:rPr lang="en-US" dirty="0" smtClean="0"/>
              <a:t>Kayse Harshaw, Division for Special Education Services</a:t>
            </a:r>
          </a:p>
          <a:p>
            <a:pPr lvl="1"/>
            <a:r>
              <a:rPr lang="en-US" dirty="0" smtClean="0"/>
              <a:t>(404) 463-5281  </a:t>
            </a:r>
          </a:p>
          <a:p>
            <a:pPr lvl="1"/>
            <a:r>
              <a:rPr lang="en-US" dirty="0" smtClean="0">
                <a:hlinkClick r:id="rId3"/>
              </a:rPr>
              <a:t>sharshaw@doe.k12.ga.us</a:t>
            </a:r>
            <a:r>
              <a:rPr lang="en-US" dirty="0" smtClean="0"/>
              <a:t> </a:t>
            </a:r>
            <a:r>
              <a:rPr lang="en-US" sz="2400" dirty="0" smtClean="0"/>
              <a:t>        </a:t>
            </a:r>
          </a:p>
          <a:p>
            <a:pPr lvl="1"/>
            <a:r>
              <a:rPr lang="en-US" sz="2400" dirty="0" smtClean="0">
                <a:hlinkClick r:id="rId4"/>
              </a:rPr>
              <a:t>kharshaw@doe.k12.ga.us</a:t>
            </a:r>
            <a:endParaRPr lang="en-US" sz="2400" dirty="0" smtClean="0"/>
          </a:p>
          <a:p>
            <a:pPr lvl="3"/>
            <a:endParaRPr lang="en-US" dirty="0" smtClean="0"/>
          </a:p>
          <a:p>
            <a:pPr lvl="3"/>
            <a:endParaRPr lang="en-US" dirty="0" smtClean="0"/>
          </a:p>
          <a:p>
            <a:pPr lvl="3"/>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B4DFF5A2-4CC2-43DC-8B3B-CF2A7B3CCB2C}" type="slidenum">
              <a:rPr lang="en-US" smtClean="0"/>
              <a:pPr/>
              <a:t>97</a:t>
            </a:fld>
            <a:endParaRPr lang="en-US" dirty="0"/>
          </a:p>
        </p:txBody>
      </p:sp>
    </p:spTree>
    <p:extLst>
      <p:ext uri="{BB962C8B-B14F-4D97-AF65-F5344CB8AC3E}">
        <p14:creationId xmlns:p14="http://schemas.microsoft.com/office/powerpoint/2010/main" val="1075252134"/>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r>
              <a:rPr lang="en-US" dirty="0" smtClean="0"/>
              <a:t>Contact Information</a:t>
            </a:r>
          </a:p>
        </p:txBody>
      </p:sp>
      <p:sp>
        <p:nvSpPr>
          <p:cNvPr id="69635" name="Rectangle 3"/>
          <p:cNvSpPr>
            <a:spLocks noGrp="1"/>
          </p:cNvSpPr>
          <p:nvPr>
            <p:ph idx="1"/>
          </p:nvPr>
        </p:nvSpPr>
        <p:spPr/>
        <p:txBody>
          <a:bodyPr/>
          <a:lstStyle/>
          <a:p>
            <a:pPr marL="0" indent="0">
              <a:buNone/>
            </a:pPr>
            <a:r>
              <a:rPr lang="en-US" sz="3200" dirty="0" smtClean="0"/>
              <a:t>Questions About Materials, Distribution, or Collection</a:t>
            </a:r>
          </a:p>
          <a:p>
            <a:endParaRPr lang="en-US" dirty="0" smtClean="0"/>
          </a:p>
          <a:p>
            <a:r>
              <a:rPr lang="en-US" dirty="0" smtClean="0"/>
              <a:t>Questar’s GAA Customer Service</a:t>
            </a:r>
          </a:p>
          <a:p>
            <a:pPr lvl="1"/>
            <a:r>
              <a:rPr lang="en-US" dirty="0" smtClean="0"/>
              <a:t>(866) 997-0698</a:t>
            </a:r>
          </a:p>
          <a:p>
            <a:pPr lvl="1"/>
            <a:r>
              <a:rPr lang="en-US" dirty="0" smtClean="0"/>
              <a:t>GA@QuestarAI.com</a:t>
            </a:r>
          </a:p>
          <a:p>
            <a:pPr lvl="3"/>
            <a:endParaRPr lang="en-US" dirty="0" smtClean="0"/>
          </a:p>
          <a:p>
            <a:pPr lvl="3"/>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B4DFF5A2-4CC2-43DC-8B3B-CF2A7B3CCB2C}" type="slidenum">
              <a:rPr lang="en-US" smtClean="0"/>
              <a:pPr/>
              <a:t>98</a:t>
            </a:fld>
            <a:endParaRPr lang="en-US" dirty="0"/>
          </a:p>
        </p:txBody>
      </p:sp>
    </p:spTree>
    <p:extLst>
      <p:ext uri="{BB962C8B-B14F-4D97-AF65-F5344CB8AC3E}">
        <p14:creationId xmlns:p14="http://schemas.microsoft.com/office/powerpoint/2010/main" val="313903805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Webinar Survey</a:t>
            </a:r>
          </a:p>
        </p:txBody>
      </p:sp>
      <p:sp>
        <p:nvSpPr>
          <p:cNvPr id="7" name="Content Placeholder 6"/>
          <p:cNvSpPr txBox="1">
            <a:spLocks noGrp="1"/>
          </p:cNvSpPr>
          <p:nvPr>
            <p:ph idx="1"/>
          </p:nvPr>
        </p:nvSpPr>
        <p:spPr/>
        <p:txBody>
          <a:bodyPr/>
          <a:lstStyle/>
          <a:p>
            <a:pPr marL="0" indent="0">
              <a:buNone/>
            </a:pPr>
            <a:endParaRPr lang="en-US" dirty="0"/>
          </a:p>
          <a:p>
            <a:pPr marL="0" indent="0">
              <a:buNone/>
            </a:pPr>
            <a:r>
              <a:rPr lang="en-US" dirty="0"/>
              <a:t>We Want your Feedback!  </a:t>
            </a:r>
          </a:p>
          <a:p>
            <a:pPr marL="0" indent="0">
              <a:buNone/>
            </a:pPr>
            <a:r>
              <a:rPr lang="en-US" dirty="0"/>
              <a:t>Please use the below link to provide feedback regarding this GAA Training session!  </a:t>
            </a:r>
          </a:p>
        </p:txBody>
      </p:sp>
      <p:sp>
        <p:nvSpPr>
          <p:cNvPr id="2" name="Slide Number Placeholder 1"/>
          <p:cNvSpPr>
            <a:spLocks noGrp="1"/>
          </p:cNvSpPr>
          <p:nvPr>
            <p:ph type="sldNum" sz="quarter" idx="4"/>
          </p:nvPr>
        </p:nvSpPr>
        <p:spPr/>
        <p:txBody>
          <a:bodyPr/>
          <a:lstStyle/>
          <a:p>
            <a:fld id="{8A09669B-4FA0-413A-AFA7-5B107AF457D8}" type="slidenum">
              <a:rPr lang="en-US" smtClean="0"/>
              <a:pPr/>
              <a:t>99</a:t>
            </a:fld>
            <a:endParaRPr lang="en-US" dirty="0"/>
          </a:p>
        </p:txBody>
      </p:sp>
      <p:sp>
        <p:nvSpPr>
          <p:cNvPr id="3" name="Rectangle 2"/>
          <p:cNvSpPr/>
          <p:nvPr/>
        </p:nvSpPr>
        <p:spPr>
          <a:xfrm>
            <a:off x="0" y="3950799"/>
            <a:ext cx="8740239" cy="892552"/>
          </a:xfrm>
          <a:prstGeom prst="rect">
            <a:avLst/>
          </a:prstGeom>
        </p:spPr>
        <p:txBody>
          <a:bodyPr wrap="square">
            <a:spAutoFit/>
          </a:bodyPr>
          <a:lstStyle/>
          <a:p>
            <a:pPr lvl="0" algn="ctr"/>
            <a:endParaRPr lang="en-US" sz="2400" u="sng" dirty="0"/>
          </a:p>
          <a:p>
            <a:pPr lvl="0" algn="ctr"/>
            <a:r>
              <a:rPr lang="en-US" sz="2800" u="sng" dirty="0">
                <a:hlinkClick r:id="rId3"/>
              </a:rPr>
              <a:t>http://gadoe.org/surveys/AsAc-H8PBVZM</a:t>
            </a:r>
            <a:endParaRPr lang="en-US" sz="2800" dirty="0"/>
          </a:p>
        </p:txBody>
      </p:sp>
    </p:spTree>
    <p:extLst>
      <p:ext uri="{BB962C8B-B14F-4D97-AF65-F5344CB8AC3E}">
        <p14:creationId xmlns:p14="http://schemas.microsoft.com/office/powerpoint/2010/main" val="3757484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GaDOE-PowerPoint-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2016 White Template" id="{89611DE1-A78E-49E9-BB8F-F95743ECE7D2}" vid="{633515CB-5985-4BFA-B9DA-BCDCE7A63E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88A7C3-2BB5-4A18-898A-30CE89B2372C}"/>
</file>

<file path=customXml/itemProps2.xml><?xml version="1.0" encoding="utf-8"?>
<ds:datastoreItem xmlns:ds="http://schemas.openxmlformats.org/officeDocument/2006/customXml" ds:itemID="{1CF00EE7-5F6E-409F-88CA-8BEF9EFD5F4F}"/>
</file>

<file path=customXml/itemProps3.xml><?xml version="1.0" encoding="utf-8"?>
<ds:datastoreItem xmlns:ds="http://schemas.openxmlformats.org/officeDocument/2006/customXml" ds:itemID="{A8342986-DE5B-49D8-8FCA-7F0F482F287D}"/>
</file>

<file path=docProps/app.xml><?xml version="1.0" encoding="utf-8"?>
<Properties xmlns="http://schemas.openxmlformats.org/officeDocument/2006/extended-properties" xmlns:vt="http://schemas.openxmlformats.org/officeDocument/2006/docPropsVTypes">
  <Template/>
  <TotalTime>3692</TotalTime>
  <Words>5819</Words>
  <Application>Microsoft Office PowerPoint</Application>
  <PresentationFormat>On-screen Show (4:3)</PresentationFormat>
  <Paragraphs>651</Paragraphs>
  <Slides>99</Slides>
  <Notes>99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Arial Rounded MT Bold</vt:lpstr>
      <vt:lpstr>Calibri</vt:lpstr>
      <vt:lpstr>Cambria Math</vt:lpstr>
      <vt:lpstr>Times New Roman</vt:lpstr>
      <vt:lpstr>GaDOE-PowerPoint-Template</vt:lpstr>
      <vt:lpstr>Georgia Alternate Assessment</vt:lpstr>
      <vt:lpstr>2016-2017 GAA Purpose:</vt:lpstr>
      <vt:lpstr>Links to Presentations are on  the GaDOE website (shown below)</vt:lpstr>
      <vt:lpstr>Questions &amp; Answers</vt:lpstr>
      <vt:lpstr>GAA 2016-2017 Key Dates</vt:lpstr>
      <vt:lpstr>Topics in this Presentation</vt:lpstr>
      <vt:lpstr>Table of Contents</vt:lpstr>
      <vt:lpstr>Alignment</vt:lpstr>
      <vt:lpstr>Alignment to State-Mandated Content Standards</vt:lpstr>
      <vt:lpstr>Alignment to State-Mandated Content Standards</vt:lpstr>
      <vt:lpstr>Alignment Identifying the Skills</vt:lpstr>
      <vt:lpstr>Alignment Identifying the Skills</vt:lpstr>
      <vt:lpstr>Alignment Identifying the Skills</vt:lpstr>
      <vt:lpstr>Alignment Identifying the Skills ELA example – Grade 4</vt:lpstr>
      <vt:lpstr>Unpacking the Standards</vt:lpstr>
      <vt:lpstr>Unpacking the Standards</vt:lpstr>
      <vt:lpstr>Unpacking the Standards</vt:lpstr>
      <vt:lpstr>English Language Arts (ELA) Examples</vt:lpstr>
      <vt:lpstr>Example from the Grade 5 ELA Standards</vt:lpstr>
      <vt:lpstr>PowerPoint Presentation</vt:lpstr>
      <vt:lpstr>PowerPoint Presentation</vt:lpstr>
      <vt:lpstr>Example from the Grade 6 ELA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Mathematics Examples</vt:lpstr>
      <vt:lpstr>Example from the Grade 5 Math Standards</vt:lpstr>
      <vt:lpstr>PowerPoint Presentation</vt:lpstr>
      <vt:lpstr>PowerPoint Presentation</vt:lpstr>
      <vt:lpstr>PowerPoint Presentation</vt:lpstr>
      <vt:lpstr>Example from  the  Grade 8 Math Standards</vt:lpstr>
      <vt:lpstr>PowerPoint Presentation</vt:lpstr>
      <vt:lpstr>PowerPoint Presentation</vt:lpstr>
      <vt:lpstr>Example from the  Grade 8 Math Standards</vt:lpstr>
      <vt:lpstr>PowerPoint Presentation</vt:lpstr>
      <vt:lpstr>PowerPoint Presentation</vt:lpstr>
      <vt:lpstr>PowerPoint Presentation</vt:lpstr>
      <vt:lpstr>Science Examples</vt:lpstr>
      <vt:lpstr>Science Tasks and the Characteristics of Science</vt:lpstr>
      <vt:lpstr>Example from the  Grade 5 Science Standards</vt:lpstr>
      <vt:lpstr>PowerPoint Presentation</vt:lpstr>
      <vt:lpstr>PowerPoint Presentation</vt:lpstr>
      <vt:lpstr>PowerPoint Presentation</vt:lpstr>
      <vt:lpstr>Example from the  Grade 5 Science Standards</vt:lpstr>
      <vt:lpstr>PowerPoint Presentation</vt:lpstr>
      <vt:lpstr>PowerPoint Presentation</vt:lpstr>
      <vt:lpstr>PowerPoint Presentation</vt:lpstr>
      <vt:lpstr>Example from the  Grade 8 Science Standards</vt:lpstr>
      <vt:lpstr>PowerPoint Presentation</vt:lpstr>
      <vt:lpstr>PowerPoint Presentation</vt:lpstr>
      <vt:lpstr>Example from the Grade HS Science Standards  Science 1 (Biology)</vt:lpstr>
      <vt:lpstr>PowerPoint Presentation</vt:lpstr>
      <vt:lpstr>PowerPoint Presentation</vt:lpstr>
      <vt:lpstr>PowerPoint Presentation</vt:lpstr>
      <vt:lpstr>Example from the Grade HS Science Standards  Science 1 (Biology)</vt:lpstr>
      <vt:lpstr>PowerPoint Presentation</vt:lpstr>
      <vt:lpstr>PowerPoint Presentation</vt:lpstr>
      <vt:lpstr>PowerPoint Presentation</vt:lpstr>
      <vt:lpstr>Example from the Grade HS Science Standards  Science 2 (Physical Science)</vt:lpstr>
      <vt:lpstr>PowerPoint Presentation</vt:lpstr>
      <vt:lpstr>PowerPoint Presentation</vt:lpstr>
      <vt:lpstr>PowerPoint Presentation</vt:lpstr>
      <vt:lpstr>Social Studies Examples</vt:lpstr>
      <vt:lpstr>Example from the Grade 5 Social Studies Standards Geographic Understandings</vt:lpstr>
      <vt:lpstr>PowerPoint Presentation</vt:lpstr>
      <vt:lpstr>PowerPoint Presentation</vt:lpstr>
      <vt:lpstr> Example from the Grade 8 Social Studies Standards </vt:lpstr>
      <vt:lpstr>PowerPoint Presentation</vt:lpstr>
      <vt:lpstr>PowerPoint Presentation</vt:lpstr>
      <vt:lpstr>PowerPoint Presentation</vt:lpstr>
      <vt:lpstr>PowerPoint Presentation</vt:lpstr>
      <vt:lpstr>PowerPoint Presentation</vt:lpstr>
      <vt:lpstr> Example from the Grade HS Social Studies Standards Social Studies 1 – United States History </vt:lpstr>
      <vt:lpstr>PowerPoint Presentation</vt:lpstr>
      <vt:lpstr>PowerPoint Presentation</vt:lpstr>
      <vt:lpstr>Example from the Grade HS Social Studies Standards Social Studies 2 – Personal Finance Economics</vt:lpstr>
      <vt:lpstr>PowerPoint Presentation</vt:lpstr>
      <vt:lpstr>PowerPoint Presentation</vt:lpstr>
      <vt:lpstr>Example from the Grade HS Social Studies Standards Social Studies 2 – Fundamental Economic Concepts</vt:lpstr>
      <vt:lpstr>PowerPoint Presentation</vt:lpstr>
      <vt:lpstr>PowerPoint Presentation</vt:lpstr>
      <vt:lpstr>Looking at the Skill in the Context of the Standard</vt:lpstr>
      <vt:lpstr>Alignment Through  Prerequisite Skills</vt:lpstr>
      <vt:lpstr>Prerequisite Skills</vt:lpstr>
      <vt:lpstr>Prerequisite Skills</vt:lpstr>
      <vt:lpstr>Prerequisite Skills</vt:lpstr>
      <vt:lpstr>Prerequisite Skills</vt:lpstr>
      <vt:lpstr>Is it a Prerequisite Skill?</vt:lpstr>
      <vt:lpstr>Sample Task Resource Guide</vt:lpstr>
      <vt:lpstr>Resource Materials</vt:lpstr>
      <vt:lpstr>Contact Information</vt:lpstr>
      <vt:lpstr>Contact Information</vt:lpstr>
      <vt:lpstr>Contact Information</vt:lpstr>
      <vt:lpstr>Webinar Survey</vt:lpstr>
    </vt:vector>
  </TitlesOfParts>
  <Company>Questar Assessment,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Meyer</dc:creator>
  <cp:lastModifiedBy>Margaret Sabongi</cp:lastModifiedBy>
  <cp:revision>241</cp:revision>
  <cp:lastPrinted>2016-08-24T14:14:03Z</cp:lastPrinted>
  <dcterms:created xsi:type="dcterms:W3CDTF">2016-07-08T14:58:34Z</dcterms:created>
  <dcterms:modified xsi:type="dcterms:W3CDTF">2016-08-24T14:43:51Z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