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s/comment1.xml" ContentType="application/vnd.openxmlformats-officedocument.presentationml.comment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6"/>
  </p:notesMasterIdLst>
  <p:sldIdLst>
    <p:sldId id="257" r:id="rId5"/>
    <p:sldId id="286" r:id="rId6"/>
    <p:sldId id="287" r:id="rId7"/>
    <p:sldId id="288" r:id="rId8"/>
    <p:sldId id="259" r:id="rId9"/>
    <p:sldId id="260" r:id="rId10"/>
    <p:sldId id="301" r:id="rId11"/>
    <p:sldId id="302" r:id="rId12"/>
    <p:sldId id="305" r:id="rId13"/>
    <p:sldId id="304" r:id="rId14"/>
    <p:sldId id="306" r:id="rId15"/>
    <p:sldId id="307" r:id="rId16"/>
    <p:sldId id="308" r:id="rId17"/>
    <p:sldId id="315" r:id="rId18"/>
    <p:sldId id="322" r:id="rId19"/>
    <p:sldId id="323" r:id="rId20"/>
    <p:sldId id="309" r:id="rId21"/>
    <p:sldId id="319" r:id="rId22"/>
    <p:sldId id="310" r:id="rId23"/>
    <p:sldId id="265" r:id="rId24"/>
    <p:sldId id="269" r:id="rId25"/>
    <p:sldId id="275" r:id="rId26"/>
    <p:sldId id="320" r:id="rId27"/>
    <p:sldId id="262" r:id="rId28"/>
    <p:sldId id="321" r:id="rId29"/>
    <p:sldId id="298" r:id="rId30"/>
    <p:sldId id="299" r:id="rId31"/>
    <p:sldId id="300" r:id="rId32"/>
    <p:sldId id="296" r:id="rId33"/>
    <p:sldId id="311" r:id="rId34"/>
    <p:sldId id="312" r:id="rId35"/>
    <p:sldId id="314" r:id="rId36"/>
    <p:sldId id="316" r:id="rId37"/>
    <p:sldId id="317" r:id="rId38"/>
    <p:sldId id="318" r:id="rId39"/>
    <p:sldId id="313" r:id="rId40"/>
    <p:sldId id="303" r:id="rId41"/>
    <p:sldId id="289" r:id="rId42"/>
    <p:sldId id="290" r:id="rId43"/>
    <p:sldId id="291" r:id="rId44"/>
    <p:sldId id="292"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k Phipps" initials="MP" lastIdx="7" clrIdx="0"/>
  <p:cmAuthor id="1" name="Margaret Sabongi" initials="MS"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1D6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97" autoAdjust="0"/>
    <p:restoredTop sz="99467" autoAdjust="0"/>
  </p:normalViewPr>
  <p:slideViewPr>
    <p:cSldViewPr snapToGrid="0">
      <p:cViewPr varScale="1">
        <p:scale>
          <a:sx n="79" d="100"/>
          <a:sy n="79" d="100"/>
        </p:scale>
        <p:origin x="-240"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6-08-22T15:33:38.877" idx="7">
    <p:pos x="4300" y="154"/>
    <p:text>Use text from Kayse. Will be updated for boths Sessions 4 and 5.</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AB1433-BF8B-45C5-81D6-089F21EECCF9}" type="datetimeFigureOut">
              <a:rPr lang="en-US" smtClean="0"/>
              <a:t>8/26/2016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530340-F5C0-43BA-9CC1-D63E860F355B}" type="slidenum">
              <a:rPr lang="en-US" smtClean="0"/>
              <a:t>‹#›</a:t>
            </a:fld>
            <a:endParaRPr lang="en-US"/>
          </a:p>
        </p:txBody>
      </p:sp>
    </p:spTree>
    <p:extLst>
      <p:ext uri="{BB962C8B-B14F-4D97-AF65-F5344CB8AC3E}">
        <p14:creationId xmlns:p14="http://schemas.microsoft.com/office/powerpoint/2010/main" val="1912236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gadoe.org/Curriculum-Instruction-and-Assessment/Assessment/Pages/GAA-Presentations.aspx"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E09607A-F592-4AC4-9857-E8FB4B02BF2A}" type="slidenum">
              <a:rPr lang="en-US" smtClean="0"/>
              <a:pPr>
                <a:defRPr/>
              </a:pPr>
              <a:t>1</a:t>
            </a:fld>
            <a:endParaRPr lang="en-US" dirty="0"/>
          </a:p>
        </p:txBody>
      </p:sp>
    </p:spTree>
    <p:extLst>
      <p:ext uri="{BB962C8B-B14F-4D97-AF65-F5344CB8AC3E}">
        <p14:creationId xmlns:p14="http://schemas.microsoft.com/office/powerpoint/2010/main" val="5653236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E09607A-F592-4AC4-9857-E8FB4B02BF2A}" type="slidenum">
              <a:rPr lang="en-US" smtClean="0"/>
              <a:pPr>
                <a:defRPr/>
              </a:pPr>
              <a:t>10</a:t>
            </a:fld>
            <a:endParaRPr lang="en-US" dirty="0"/>
          </a:p>
        </p:txBody>
      </p:sp>
    </p:spTree>
    <p:extLst>
      <p:ext uri="{BB962C8B-B14F-4D97-AF65-F5344CB8AC3E}">
        <p14:creationId xmlns:p14="http://schemas.microsoft.com/office/powerpoint/2010/main" val="11173270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E09607A-F592-4AC4-9857-E8FB4B02BF2A}" type="slidenum">
              <a:rPr lang="en-US" smtClean="0"/>
              <a:pPr>
                <a:defRPr/>
              </a:pPr>
              <a:t>11</a:t>
            </a:fld>
            <a:endParaRPr lang="en-US" dirty="0"/>
          </a:p>
        </p:txBody>
      </p:sp>
    </p:spTree>
    <p:extLst>
      <p:ext uri="{BB962C8B-B14F-4D97-AF65-F5344CB8AC3E}">
        <p14:creationId xmlns:p14="http://schemas.microsoft.com/office/powerpoint/2010/main" val="42136219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E09607A-F592-4AC4-9857-E8FB4B02BF2A}" type="slidenum">
              <a:rPr lang="en-US" smtClean="0"/>
              <a:pPr>
                <a:defRPr/>
              </a:pPr>
              <a:t>12</a:t>
            </a:fld>
            <a:endParaRPr lang="en-US" dirty="0"/>
          </a:p>
        </p:txBody>
      </p:sp>
    </p:spTree>
    <p:extLst>
      <p:ext uri="{BB962C8B-B14F-4D97-AF65-F5344CB8AC3E}">
        <p14:creationId xmlns:p14="http://schemas.microsoft.com/office/powerpoint/2010/main" val="17236279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E09607A-F592-4AC4-9857-E8FB4B02BF2A}" type="slidenum">
              <a:rPr lang="en-US" smtClean="0"/>
              <a:pPr>
                <a:defRPr/>
              </a:pPr>
              <a:t>13</a:t>
            </a:fld>
            <a:endParaRPr lang="en-US" dirty="0"/>
          </a:p>
        </p:txBody>
      </p:sp>
    </p:spTree>
    <p:extLst>
      <p:ext uri="{BB962C8B-B14F-4D97-AF65-F5344CB8AC3E}">
        <p14:creationId xmlns:p14="http://schemas.microsoft.com/office/powerpoint/2010/main" val="1263443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E09607A-F592-4AC4-9857-E8FB4B02BF2A}" type="slidenum">
              <a:rPr lang="en-US" smtClean="0"/>
              <a:pPr>
                <a:defRPr/>
              </a:pPr>
              <a:t>14</a:t>
            </a:fld>
            <a:endParaRPr lang="en-US" dirty="0"/>
          </a:p>
        </p:txBody>
      </p:sp>
    </p:spTree>
    <p:extLst>
      <p:ext uri="{BB962C8B-B14F-4D97-AF65-F5344CB8AC3E}">
        <p14:creationId xmlns:p14="http://schemas.microsoft.com/office/powerpoint/2010/main" val="27724873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E09607A-F592-4AC4-9857-E8FB4B02BF2A}" type="slidenum">
              <a:rPr lang="en-US" smtClean="0"/>
              <a:pPr>
                <a:defRPr/>
              </a:pPr>
              <a:t>15</a:t>
            </a:fld>
            <a:endParaRPr lang="en-US" dirty="0"/>
          </a:p>
        </p:txBody>
      </p:sp>
    </p:spTree>
    <p:extLst>
      <p:ext uri="{BB962C8B-B14F-4D97-AF65-F5344CB8AC3E}">
        <p14:creationId xmlns:p14="http://schemas.microsoft.com/office/powerpoint/2010/main" val="42165631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E09607A-F592-4AC4-9857-E8FB4B02BF2A}" type="slidenum">
              <a:rPr lang="en-US" smtClean="0"/>
              <a:pPr>
                <a:defRPr/>
              </a:pPr>
              <a:t>16</a:t>
            </a:fld>
            <a:endParaRPr lang="en-US" dirty="0"/>
          </a:p>
        </p:txBody>
      </p:sp>
    </p:spTree>
    <p:extLst>
      <p:ext uri="{BB962C8B-B14F-4D97-AF65-F5344CB8AC3E}">
        <p14:creationId xmlns:p14="http://schemas.microsoft.com/office/powerpoint/2010/main" val="24478540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E09607A-F592-4AC4-9857-E8FB4B02BF2A}" type="slidenum">
              <a:rPr lang="en-US" smtClean="0"/>
              <a:pPr>
                <a:defRPr/>
              </a:pPr>
              <a:t>17</a:t>
            </a:fld>
            <a:endParaRPr lang="en-US" dirty="0"/>
          </a:p>
        </p:txBody>
      </p:sp>
    </p:spTree>
    <p:extLst>
      <p:ext uri="{BB962C8B-B14F-4D97-AF65-F5344CB8AC3E}">
        <p14:creationId xmlns:p14="http://schemas.microsoft.com/office/powerpoint/2010/main" val="15900320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E09607A-F592-4AC4-9857-E8FB4B02BF2A}" type="slidenum">
              <a:rPr lang="en-US" smtClean="0"/>
              <a:pPr>
                <a:defRPr/>
              </a:pPr>
              <a:t>18</a:t>
            </a:fld>
            <a:endParaRPr lang="en-US" dirty="0"/>
          </a:p>
        </p:txBody>
      </p:sp>
    </p:spTree>
    <p:extLst>
      <p:ext uri="{BB962C8B-B14F-4D97-AF65-F5344CB8AC3E}">
        <p14:creationId xmlns:p14="http://schemas.microsoft.com/office/powerpoint/2010/main" val="12779683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E09607A-F592-4AC4-9857-E8FB4B02BF2A}" type="slidenum">
              <a:rPr lang="en-US" smtClean="0"/>
              <a:pPr>
                <a:defRPr/>
              </a:pPr>
              <a:t>19</a:t>
            </a:fld>
            <a:endParaRPr lang="en-US" dirty="0"/>
          </a:p>
        </p:txBody>
      </p:sp>
    </p:spTree>
    <p:extLst>
      <p:ext uri="{BB962C8B-B14F-4D97-AF65-F5344CB8AC3E}">
        <p14:creationId xmlns:p14="http://schemas.microsoft.com/office/powerpoint/2010/main" val="2099558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50">
              <a:defRPr/>
            </a:pPr>
            <a:r>
              <a:rPr lang="en-US" baseline="0" dirty="0" smtClean="0"/>
              <a:t>When the PPT is open you may highlight the link and right click in order to “Open Hyperlink” and gain access to the links and websites.</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5F0E5A3D-B1AA-4483-A2FF-AA3CE8ABF87B}" type="slidenum">
              <a:rPr lang="en-US" smtClean="0"/>
              <a:pPr>
                <a:defRPr/>
              </a:pPr>
              <a:t>2</a:t>
            </a:fld>
            <a:endParaRPr lang="en-US" dirty="0"/>
          </a:p>
        </p:txBody>
      </p:sp>
    </p:spTree>
    <p:extLst>
      <p:ext uri="{BB962C8B-B14F-4D97-AF65-F5344CB8AC3E}">
        <p14:creationId xmlns:p14="http://schemas.microsoft.com/office/powerpoint/2010/main" val="35758403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E09607A-F592-4AC4-9857-E8FB4B02BF2A}" type="slidenum">
              <a:rPr lang="en-US" smtClean="0"/>
              <a:pPr>
                <a:defRPr/>
              </a:pPr>
              <a:t>20</a:t>
            </a:fld>
            <a:endParaRPr lang="en-US" dirty="0"/>
          </a:p>
        </p:txBody>
      </p:sp>
    </p:spTree>
    <p:extLst>
      <p:ext uri="{BB962C8B-B14F-4D97-AF65-F5344CB8AC3E}">
        <p14:creationId xmlns:p14="http://schemas.microsoft.com/office/powerpoint/2010/main" val="40927813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live Fall Training sessions have recording</a:t>
            </a:r>
            <a:r>
              <a:rPr lang="en-US" baseline="0" dirty="0" smtClean="0"/>
              <a:t> links. These may be revisited at any time and will allow viewers to hear any verbal examples that are given.</a:t>
            </a:r>
            <a:endParaRPr lang="en-US" dirty="0"/>
          </a:p>
        </p:txBody>
      </p:sp>
      <p:sp>
        <p:nvSpPr>
          <p:cNvPr id="4" name="Slide Number Placeholder 3"/>
          <p:cNvSpPr>
            <a:spLocks noGrp="1"/>
          </p:cNvSpPr>
          <p:nvPr>
            <p:ph type="sldNum" sz="quarter" idx="10"/>
          </p:nvPr>
        </p:nvSpPr>
        <p:spPr/>
        <p:txBody>
          <a:bodyPr/>
          <a:lstStyle/>
          <a:p>
            <a:pPr>
              <a:defRPr/>
            </a:pPr>
            <a:fld id="{8E09607A-F592-4AC4-9857-E8FB4B02BF2A}" type="slidenum">
              <a:rPr lang="en-US" smtClean="0"/>
              <a:pPr>
                <a:defRPr/>
              </a:pPr>
              <a:t>21</a:t>
            </a:fld>
            <a:endParaRPr lang="en-US" dirty="0"/>
          </a:p>
        </p:txBody>
      </p:sp>
    </p:spTree>
    <p:extLst>
      <p:ext uri="{BB962C8B-B14F-4D97-AF65-F5344CB8AC3E}">
        <p14:creationId xmlns:p14="http://schemas.microsoft.com/office/powerpoint/2010/main" val="33998801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E09607A-F592-4AC4-9857-E8FB4B02BF2A}" type="slidenum">
              <a:rPr lang="en-US" smtClean="0"/>
              <a:pPr>
                <a:defRPr/>
              </a:pPr>
              <a:t>22</a:t>
            </a:fld>
            <a:endParaRPr lang="en-US" dirty="0"/>
          </a:p>
        </p:txBody>
      </p:sp>
    </p:spTree>
    <p:extLst>
      <p:ext uri="{BB962C8B-B14F-4D97-AF65-F5344CB8AC3E}">
        <p14:creationId xmlns:p14="http://schemas.microsoft.com/office/powerpoint/2010/main" val="18966466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E09607A-F592-4AC4-9857-E8FB4B02BF2A}" type="slidenum">
              <a:rPr lang="en-US" smtClean="0"/>
              <a:pPr>
                <a:defRPr/>
              </a:pPr>
              <a:t>23</a:t>
            </a:fld>
            <a:endParaRPr lang="en-US" dirty="0"/>
          </a:p>
        </p:txBody>
      </p:sp>
    </p:spTree>
    <p:extLst>
      <p:ext uri="{BB962C8B-B14F-4D97-AF65-F5344CB8AC3E}">
        <p14:creationId xmlns:p14="http://schemas.microsoft.com/office/powerpoint/2010/main" val="24302981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E09607A-F592-4AC4-9857-E8FB4B02BF2A}" type="slidenum">
              <a:rPr lang="en-US" smtClean="0"/>
              <a:pPr>
                <a:defRPr/>
              </a:pPr>
              <a:t>24</a:t>
            </a:fld>
            <a:endParaRPr lang="en-US" dirty="0"/>
          </a:p>
        </p:txBody>
      </p:sp>
    </p:spTree>
    <p:extLst>
      <p:ext uri="{BB962C8B-B14F-4D97-AF65-F5344CB8AC3E}">
        <p14:creationId xmlns:p14="http://schemas.microsoft.com/office/powerpoint/2010/main" val="12779683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E09607A-F592-4AC4-9857-E8FB4B02BF2A}" type="slidenum">
              <a:rPr lang="en-US" smtClean="0"/>
              <a:pPr>
                <a:defRPr/>
              </a:pPr>
              <a:t>25</a:t>
            </a:fld>
            <a:endParaRPr lang="en-US" dirty="0"/>
          </a:p>
        </p:txBody>
      </p:sp>
    </p:spTree>
    <p:extLst>
      <p:ext uri="{BB962C8B-B14F-4D97-AF65-F5344CB8AC3E}">
        <p14:creationId xmlns:p14="http://schemas.microsoft.com/office/powerpoint/2010/main" val="13233536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E09607A-F592-4AC4-9857-E8FB4B02BF2A}" type="slidenum">
              <a:rPr lang="en-US" smtClean="0"/>
              <a:pPr>
                <a:defRPr/>
              </a:pPr>
              <a:t>26</a:t>
            </a:fld>
            <a:endParaRPr lang="en-US" dirty="0"/>
          </a:p>
        </p:txBody>
      </p:sp>
    </p:spTree>
    <p:extLst>
      <p:ext uri="{BB962C8B-B14F-4D97-AF65-F5344CB8AC3E}">
        <p14:creationId xmlns:p14="http://schemas.microsoft.com/office/powerpoint/2010/main" val="10930525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E09607A-F592-4AC4-9857-E8FB4B02BF2A}" type="slidenum">
              <a:rPr lang="en-US" smtClean="0"/>
              <a:pPr>
                <a:defRPr/>
              </a:pPr>
              <a:t>27</a:t>
            </a:fld>
            <a:endParaRPr lang="en-US" dirty="0"/>
          </a:p>
        </p:txBody>
      </p:sp>
    </p:spTree>
    <p:extLst>
      <p:ext uri="{BB962C8B-B14F-4D97-AF65-F5344CB8AC3E}">
        <p14:creationId xmlns:p14="http://schemas.microsoft.com/office/powerpoint/2010/main" val="18723500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E09607A-F592-4AC4-9857-E8FB4B02BF2A}" type="slidenum">
              <a:rPr lang="en-US" smtClean="0"/>
              <a:pPr>
                <a:defRPr/>
              </a:pPr>
              <a:t>28</a:t>
            </a:fld>
            <a:endParaRPr lang="en-US" dirty="0"/>
          </a:p>
        </p:txBody>
      </p:sp>
    </p:spTree>
    <p:extLst>
      <p:ext uri="{BB962C8B-B14F-4D97-AF65-F5344CB8AC3E}">
        <p14:creationId xmlns:p14="http://schemas.microsoft.com/office/powerpoint/2010/main" val="10654021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E09607A-F592-4AC4-9857-E8FB4B02BF2A}" type="slidenum">
              <a:rPr lang="en-US" smtClean="0"/>
              <a:pPr>
                <a:defRPr/>
              </a:pPr>
              <a:t>29</a:t>
            </a:fld>
            <a:endParaRPr lang="en-US" dirty="0"/>
          </a:p>
        </p:txBody>
      </p:sp>
    </p:spTree>
    <p:extLst>
      <p:ext uri="{BB962C8B-B14F-4D97-AF65-F5344CB8AC3E}">
        <p14:creationId xmlns:p14="http://schemas.microsoft.com/office/powerpoint/2010/main" val="1841363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defRPr/>
            </a:pPr>
            <a:r>
              <a:rPr lang="en-US" dirty="0"/>
              <a:t>All Fall Training presentations will be posted on the GaDOE website at:</a:t>
            </a:r>
          </a:p>
          <a:p>
            <a:r>
              <a:rPr lang="en-US" dirty="0">
                <a:hlinkClick r:id="rId3"/>
              </a:rPr>
              <a:t>http://www.gadoe.org/Curriculum-Instruction-and-Assessment/Assessment/Pages/GAA-Presentations.aspx</a:t>
            </a:r>
            <a:endParaRPr lang="en-US" dirty="0"/>
          </a:p>
          <a:p>
            <a:endParaRPr lang="en-US" dirty="0" smtClean="0"/>
          </a:p>
          <a:p>
            <a:endParaRPr lang="en-US" dirty="0" smtClean="0"/>
          </a:p>
          <a:p>
            <a:r>
              <a:rPr lang="en-US" dirty="0" smtClean="0"/>
              <a:t>The GAA Resources link will bring you to Manuals, Electronic Forms (such as the Entry Sheet), Score Interpretation Guides, and other ancillary documents.</a:t>
            </a:r>
          </a:p>
          <a:p>
            <a:r>
              <a:rPr lang="en-US" dirty="0" smtClean="0"/>
              <a:t>The GAA Presentations link will bring you to Pre-Admin Training Presentations (past and present), Mid-Admin and Post-Admin</a:t>
            </a:r>
            <a:r>
              <a:rPr lang="en-US" baseline="0" dirty="0" smtClean="0"/>
              <a:t> presentations, and other presentations such as “Unpacking the Standards.”</a:t>
            </a:r>
            <a:endParaRPr lang="en-US" dirty="0"/>
          </a:p>
        </p:txBody>
      </p:sp>
      <p:sp>
        <p:nvSpPr>
          <p:cNvPr id="4" name="Slide Number Placeholder 3"/>
          <p:cNvSpPr>
            <a:spLocks noGrp="1"/>
          </p:cNvSpPr>
          <p:nvPr>
            <p:ph type="sldNum" sz="quarter" idx="10"/>
          </p:nvPr>
        </p:nvSpPr>
        <p:spPr/>
        <p:txBody>
          <a:bodyPr/>
          <a:lstStyle/>
          <a:p>
            <a:pPr>
              <a:defRPr/>
            </a:pPr>
            <a:fld id="{8E09607A-F592-4AC4-9857-E8FB4B02BF2A}" type="slidenum">
              <a:rPr lang="en-US" smtClean="0"/>
              <a:pPr>
                <a:defRPr/>
              </a:pPr>
              <a:t>3</a:t>
            </a:fld>
            <a:endParaRPr lang="en-US" dirty="0"/>
          </a:p>
        </p:txBody>
      </p:sp>
    </p:spTree>
    <p:extLst>
      <p:ext uri="{BB962C8B-B14F-4D97-AF65-F5344CB8AC3E}">
        <p14:creationId xmlns:p14="http://schemas.microsoft.com/office/powerpoint/2010/main" val="18976998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E09607A-F592-4AC4-9857-E8FB4B02BF2A}" type="slidenum">
              <a:rPr lang="en-US" smtClean="0"/>
              <a:pPr>
                <a:defRPr/>
              </a:pPr>
              <a:t>30</a:t>
            </a:fld>
            <a:endParaRPr lang="en-US" dirty="0"/>
          </a:p>
        </p:txBody>
      </p:sp>
    </p:spTree>
    <p:extLst>
      <p:ext uri="{BB962C8B-B14F-4D97-AF65-F5344CB8AC3E}">
        <p14:creationId xmlns:p14="http://schemas.microsoft.com/office/powerpoint/2010/main" val="23672621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E09607A-F592-4AC4-9857-E8FB4B02BF2A}" type="slidenum">
              <a:rPr lang="en-US" smtClean="0"/>
              <a:pPr>
                <a:defRPr/>
              </a:pPr>
              <a:t>31</a:t>
            </a:fld>
            <a:endParaRPr lang="en-US" dirty="0"/>
          </a:p>
        </p:txBody>
      </p:sp>
    </p:spTree>
    <p:extLst>
      <p:ext uri="{BB962C8B-B14F-4D97-AF65-F5344CB8AC3E}">
        <p14:creationId xmlns:p14="http://schemas.microsoft.com/office/powerpoint/2010/main" val="386982401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E09607A-F592-4AC4-9857-E8FB4B02BF2A}" type="slidenum">
              <a:rPr lang="en-US" smtClean="0"/>
              <a:pPr>
                <a:defRPr/>
              </a:pPr>
              <a:t>32</a:t>
            </a:fld>
            <a:endParaRPr lang="en-US" dirty="0"/>
          </a:p>
        </p:txBody>
      </p:sp>
    </p:spTree>
    <p:extLst>
      <p:ext uri="{BB962C8B-B14F-4D97-AF65-F5344CB8AC3E}">
        <p14:creationId xmlns:p14="http://schemas.microsoft.com/office/powerpoint/2010/main" val="246726182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E09607A-F592-4AC4-9857-E8FB4B02BF2A}" type="slidenum">
              <a:rPr lang="en-US" smtClean="0"/>
              <a:pPr>
                <a:defRPr/>
              </a:pPr>
              <a:t>33</a:t>
            </a:fld>
            <a:endParaRPr lang="en-US" dirty="0"/>
          </a:p>
        </p:txBody>
      </p:sp>
    </p:spTree>
    <p:extLst>
      <p:ext uri="{BB962C8B-B14F-4D97-AF65-F5344CB8AC3E}">
        <p14:creationId xmlns:p14="http://schemas.microsoft.com/office/powerpoint/2010/main" val="304210710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E09607A-F592-4AC4-9857-E8FB4B02BF2A}" type="slidenum">
              <a:rPr lang="en-US" smtClean="0"/>
              <a:pPr>
                <a:defRPr/>
              </a:pPr>
              <a:t>34</a:t>
            </a:fld>
            <a:endParaRPr lang="en-US" dirty="0"/>
          </a:p>
        </p:txBody>
      </p:sp>
    </p:spTree>
    <p:extLst>
      <p:ext uri="{BB962C8B-B14F-4D97-AF65-F5344CB8AC3E}">
        <p14:creationId xmlns:p14="http://schemas.microsoft.com/office/powerpoint/2010/main" val="390106482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E09607A-F592-4AC4-9857-E8FB4B02BF2A}" type="slidenum">
              <a:rPr lang="en-US" smtClean="0"/>
              <a:pPr>
                <a:defRPr/>
              </a:pPr>
              <a:t>35</a:t>
            </a:fld>
            <a:endParaRPr lang="en-US" dirty="0"/>
          </a:p>
        </p:txBody>
      </p:sp>
    </p:spTree>
    <p:extLst>
      <p:ext uri="{BB962C8B-B14F-4D97-AF65-F5344CB8AC3E}">
        <p14:creationId xmlns:p14="http://schemas.microsoft.com/office/powerpoint/2010/main" val="291332261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E09607A-F592-4AC4-9857-E8FB4B02BF2A}" type="slidenum">
              <a:rPr lang="en-US" smtClean="0"/>
              <a:pPr>
                <a:defRPr/>
              </a:pPr>
              <a:t>36</a:t>
            </a:fld>
            <a:endParaRPr lang="en-US" dirty="0"/>
          </a:p>
        </p:txBody>
      </p:sp>
    </p:spTree>
    <p:extLst>
      <p:ext uri="{BB962C8B-B14F-4D97-AF65-F5344CB8AC3E}">
        <p14:creationId xmlns:p14="http://schemas.microsoft.com/office/powerpoint/2010/main" val="90591636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E09607A-F592-4AC4-9857-E8FB4B02BF2A}" type="slidenum">
              <a:rPr lang="en-US" smtClean="0"/>
              <a:pPr>
                <a:defRPr/>
              </a:pPr>
              <a:t>37</a:t>
            </a:fld>
            <a:endParaRPr lang="en-US" dirty="0"/>
          </a:p>
        </p:txBody>
      </p:sp>
    </p:spTree>
    <p:extLst>
      <p:ext uri="{BB962C8B-B14F-4D97-AF65-F5344CB8AC3E}">
        <p14:creationId xmlns:p14="http://schemas.microsoft.com/office/powerpoint/2010/main" val="385498544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E09607A-F592-4AC4-9857-E8FB4B02BF2A}" type="slidenum">
              <a:rPr lang="en-US" smtClean="0"/>
              <a:pPr>
                <a:defRPr/>
              </a:pPr>
              <a:t>38</a:t>
            </a:fld>
            <a:endParaRPr lang="en-US" dirty="0"/>
          </a:p>
        </p:txBody>
      </p:sp>
    </p:spTree>
    <p:extLst>
      <p:ext uri="{BB962C8B-B14F-4D97-AF65-F5344CB8AC3E}">
        <p14:creationId xmlns:p14="http://schemas.microsoft.com/office/powerpoint/2010/main" val="387928098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E09607A-F592-4AC4-9857-E8FB4B02BF2A}" type="slidenum">
              <a:rPr lang="en-US" smtClean="0"/>
              <a:pPr>
                <a:defRPr/>
              </a:pPr>
              <a:t>39</a:t>
            </a:fld>
            <a:endParaRPr lang="en-US" dirty="0"/>
          </a:p>
        </p:txBody>
      </p:sp>
    </p:spTree>
    <p:extLst>
      <p:ext uri="{BB962C8B-B14F-4D97-AF65-F5344CB8AC3E}">
        <p14:creationId xmlns:p14="http://schemas.microsoft.com/office/powerpoint/2010/main" val="2717839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941A933-8336-4CB5-BF3F-57A2F0F37D80}" type="slidenum">
              <a:rPr lang="en-US" smtClean="0"/>
              <a:pPr>
                <a:defRPr/>
              </a:pPr>
              <a:t>4</a:t>
            </a:fld>
            <a:endParaRPr lang="en-US" dirty="0"/>
          </a:p>
        </p:txBody>
      </p:sp>
    </p:spTree>
    <p:extLst>
      <p:ext uri="{BB962C8B-B14F-4D97-AF65-F5344CB8AC3E}">
        <p14:creationId xmlns:p14="http://schemas.microsoft.com/office/powerpoint/2010/main" val="8315668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E09607A-F592-4AC4-9857-E8FB4B02BF2A}" type="slidenum">
              <a:rPr lang="en-US" smtClean="0"/>
              <a:pPr>
                <a:defRPr/>
              </a:pPr>
              <a:t>40</a:t>
            </a:fld>
            <a:endParaRPr lang="en-US" dirty="0"/>
          </a:p>
        </p:txBody>
      </p:sp>
    </p:spTree>
    <p:extLst>
      <p:ext uri="{BB962C8B-B14F-4D97-AF65-F5344CB8AC3E}">
        <p14:creationId xmlns:p14="http://schemas.microsoft.com/office/powerpoint/2010/main" val="8783207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941A933-8336-4CB5-BF3F-57A2F0F37D80}" type="slidenum">
              <a:rPr lang="en-US" smtClean="0"/>
              <a:pPr>
                <a:defRPr/>
              </a:pPr>
              <a:t>41</a:t>
            </a:fld>
            <a:endParaRPr lang="en-US" dirty="0"/>
          </a:p>
        </p:txBody>
      </p:sp>
    </p:spTree>
    <p:extLst>
      <p:ext uri="{BB962C8B-B14F-4D97-AF65-F5344CB8AC3E}">
        <p14:creationId xmlns:p14="http://schemas.microsoft.com/office/powerpoint/2010/main" val="42810376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F0E5A3D-B1AA-4483-A2FF-AA3CE8ABF87B}" type="slidenum">
              <a:rPr lang="en-US" smtClean="0"/>
              <a:pPr>
                <a:defRPr/>
              </a:pPr>
              <a:t>5</a:t>
            </a:fld>
            <a:endParaRPr lang="en-US" dirty="0"/>
          </a:p>
        </p:txBody>
      </p:sp>
    </p:spTree>
    <p:extLst>
      <p:ext uri="{BB962C8B-B14F-4D97-AF65-F5344CB8AC3E}">
        <p14:creationId xmlns:p14="http://schemas.microsoft.com/office/powerpoint/2010/main" val="3865024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E09607A-F592-4AC4-9857-E8FB4B02BF2A}" type="slidenum">
              <a:rPr lang="en-US" smtClean="0"/>
              <a:pPr>
                <a:defRPr/>
              </a:pPr>
              <a:t>6</a:t>
            </a:fld>
            <a:endParaRPr lang="en-US" dirty="0"/>
          </a:p>
        </p:txBody>
      </p:sp>
    </p:spTree>
    <p:extLst>
      <p:ext uri="{BB962C8B-B14F-4D97-AF65-F5344CB8AC3E}">
        <p14:creationId xmlns:p14="http://schemas.microsoft.com/office/powerpoint/2010/main" val="1758600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E09607A-F592-4AC4-9857-E8FB4B02BF2A}" type="slidenum">
              <a:rPr lang="en-US" smtClean="0"/>
              <a:pPr>
                <a:defRPr/>
              </a:pPr>
              <a:t>7</a:t>
            </a:fld>
            <a:endParaRPr lang="en-US" dirty="0"/>
          </a:p>
        </p:txBody>
      </p:sp>
    </p:spTree>
    <p:extLst>
      <p:ext uri="{BB962C8B-B14F-4D97-AF65-F5344CB8AC3E}">
        <p14:creationId xmlns:p14="http://schemas.microsoft.com/office/powerpoint/2010/main" val="75155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E09607A-F592-4AC4-9857-E8FB4B02BF2A}" type="slidenum">
              <a:rPr lang="en-US" smtClean="0"/>
              <a:pPr>
                <a:defRPr/>
              </a:pPr>
              <a:t>8</a:t>
            </a:fld>
            <a:endParaRPr lang="en-US" dirty="0"/>
          </a:p>
        </p:txBody>
      </p:sp>
    </p:spTree>
    <p:extLst>
      <p:ext uri="{BB962C8B-B14F-4D97-AF65-F5344CB8AC3E}">
        <p14:creationId xmlns:p14="http://schemas.microsoft.com/office/powerpoint/2010/main" val="20424318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E09607A-F592-4AC4-9857-E8FB4B02BF2A}" type="slidenum">
              <a:rPr lang="en-US" smtClean="0"/>
              <a:pPr>
                <a:defRPr/>
              </a:pPr>
              <a:t>9</a:t>
            </a:fld>
            <a:endParaRPr lang="en-US" dirty="0"/>
          </a:p>
        </p:txBody>
      </p:sp>
    </p:spTree>
    <p:extLst>
      <p:ext uri="{BB962C8B-B14F-4D97-AF65-F5344CB8AC3E}">
        <p14:creationId xmlns:p14="http://schemas.microsoft.com/office/powerpoint/2010/main" val="35241993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www.gadoe.org/"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4E1784F-24CF-40F5-8E66-5A671CE0558F}" type="datetime1">
              <a:rPr lang="en-US" smtClean="0"/>
              <a:t>8/26/2016</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381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0FD5ACBA-BC96-4E48-BAD5-E7E116EC4687}" type="datetime1">
              <a:rPr lang="en-US" smtClean="0"/>
              <a:t>8/26/2016</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5" name="Date Placeholder 3"/>
          <p:cNvSpPr txBox="1">
            <a:spLocks/>
          </p:cNvSpPr>
          <p:nvPr userDrawn="1"/>
        </p:nvSpPr>
        <p:spPr>
          <a:xfrm>
            <a:off x="7055141" y="1019660"/>
            <a:ext cx="207803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06360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3" name="Picture 12"/>
          <p:cNvPicPr>
            <a:picLocks noChangeAspect="1"/>
          </p:cNvPicPr>
          <p:nvPr userDrawn="1"/>
        </p:nvPicPr>
        <p:blipFill>
          <a:blip r:embed="rId2"/>
          <a:stretch>
            <a:fillRect/>
          </a:stretch>
        </p:blipFill>
        <p:spPr>
          <a:xfrm>
            <a:off x="119105" y="1434648"/>
            <a:ext cx="8856454" cy="4537566"/>
          </a:xfrm>
          <a:prstGeom prst="rect">
            <a:avLst/>
          </a:prstGeom>
        </p:spPr>
      </p:pic>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98194362-26A2-411B-A63E-F202E3AFF173}" type="datetime1">
              <a:rPr lang="en-US" smtClean="0"/>
              <a:t>8/26/2016</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5126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4DAE6870-AD18-448A-9B2A-0EFE6DC7B06B}" type="datetime1">
              <a:rPr lang="en-US" smtClean="0"/>
              <a:t>8/26/2016</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userDrawn="1"/>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11204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pic>
        <p:nvPicPr>
          <p:cNvPr id="17" name="Picture 16"/>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35B3B41-2E1F-40FB-8308-AA0E18F0B9DC}" type="datetime1">
              <a:rPr lang="en-US" smtClean="0"/>
              <a:t>8/26/2016</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4"/>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4231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3CB0378-FFD4-4CBB-858D-32EE1C82268A}" type="datetime1">
              <a:rPr lang="en-US" smtClean="0"/>
              <a:t>8/26/2016</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105475" y="1019660"/>
            <a:ext cx="2027703"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52682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365126"/>
            <a:ext cx="6290772"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6DE48FE1-C959-4842-929B-B952E86448B4}" type="datetime1">
              <a:rPr lang="en-US" smtClean="0"/>
              <a:t>8/26/2016</a:t>
            </a:fld>
            <a:endParaRPr lang="en-US" dirty="0"/>
          </a:p>
        </p:txBody>
      </p:sp>
      <p:sp>
        <p:nvSpPr>
          <p:cNvPr id="13" name="Footer Placeholder 4"/>
          <p:cNvSpPr>
            <a:spLocks noGrp="1"/>
          </p:cNvSpPr>
          <p:nvPr>
            <p:ph type="ftr" sz="quarter" idx="11"/>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4" name="Slide Number Placeholder 5"/>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5" name="Rectangle 14"/>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20"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21406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7" name="Rectangle 6"/>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6A82E43-F334-4B83-9151-C0C24AE8A2BC}" type="datetime1">
              <a:rPr lang="en-US" smtClean="0"/>
              <a:t>8/26/2016</a:t>
            </a:fld>
            <a:endParaRPr lang="en-US" dirty="0"/>
          </a:p>
        </p:txBody>
      </p:sp>
      <p:sp>
        <p:nvSpPr>
          <p:cNvPr id="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1" name="Rectangle 10"/>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6"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88918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6400"/>
              </a:solidFill>
            </a:endParaRPr>
          </a:p>
        </p:txBody>
      </p:sp>
      <p:sp>
        <p:nvSpPr>
          <p:cNvPr id="6" name="Rectangle 5"/>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0D42744-81F0-410B-A1C2-96529C47C04D}" type="datetime1">
              <a:rPr lang="en-US" smtClean="0"/>
              <a:t>8/26/2016</a:t>
            </a:fld>
            <a:endParaRPr lang="en-US" dirty="0"/>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0" name="Rectangle 9"/>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3"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3"/>
              </a:rPr>
              <a:t>gadoe.org</a:t>
            </a:r>
            <a:endParaRPr lang="en-US" sz="1200" b="1" dirty="0">
              <a:solidFill>
                <a:schemeClr val="bg1"/>
              </a:solidFill>
            </a:endParaRPr>
          </a:p>
        </p:txBody>
      </p:sp>
      <p:sp>
        <p:nvSpPr>
          <p:cNvPr id="14" name="Rectangle 13"/>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4"/>
          <a:stretch>
            <a:fillRect/>
          </a:stretch>
        </p:blipFill>
        <p:spPr>
          <a:xfrm>
            <a:off x="119105" y="1434648"/>
            <a:ext cx="8856454" cy="4537566"/>
          </a:xfrm>
          <a:prstGeom prst="rect">
            <a:avLst/>
          </a:prstGeom>
        </p:spPr>
      </p:pic>
    </p:spTree>
    <p:extLst>
      <p:ext uri="{BB962C8B-B14F-4D97-AF65-F5344CB8AC3E}">
        <p14:creationId xmlns:p14="http://schemas.microsoft.com/office/powerpoint/2010/main" val="791068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1664163"/>
            <a:ext cx="4629150" cy="41968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5BC54F9-6F4B-41F9-912C-6E88152A8FF5}" type="datetime1">
              <a:rPr lang="en-US" smtClean="0"/>
              <a:t>8/26/2016</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776714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1801091"/>
            <a:ext cx="4629150" cy="405996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83A17E0-28EC-493A-A2BA-E1070EBF6E76}" type="datetime1">
              <a:rPr lang="en-US" smtClean="0"/>
              <a:t>8/26/2016</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426738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www.gadoe.or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13"/>
          <a:stretch>
            <a:fillRect/>
          </a:stretch>
        </p:blipFill>
        <p:spPr>
          <a:xfrm>
            <a:off x="119105" y="1434648"/>
            <a:ext cx="8856454" cy="4537566"/>
          </a:xfrm>
          <a:prstGeom prst="rect">
            <a:avLst/>
          </a:prstGeom>
        </p:spPr>
      </p:pic>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03983" y="334016"/>
            <a:ext cx="631663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BF81D28A-6477-4EA0-9A4C-03300D2262AB}" type="datetime1">
              <a:rPr lang="en-US" smtClean="0"/>
              <a:t>8/26/2016</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9" name="Rectangle 8"/>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rotWithShape="1">
          <a:blip r:embed="rId14"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3" name="Date Placeholder 3"/>
          <p:cNvSpPr txBox="1">
            <a:spLocks/>
          </p:cNvSpPr>
          <p:nvPr/>
        </p:nvSpPr>
        <p:spPr>
          <a:xfrm>
            <a:off x="7172587" y="1019660"/>
            <a:ext cx="19605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15"/>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14998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Rounded MT Bold" panose="020F07040305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s://www.georgiastandards.org/Standards/Pages/BrowseStandards/ScienceStandardsK-5.asp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www.georgiastandards.org/Standards/Pages/BrowseStandards/ScienceStandards9-12.aspx" TargetMode="External"/><Relationship Id="rId4" Type="http://schemas.openxmlformats.org/officeDocument/2006/relationships/hyperlink" Target="https://www.georgiastandards.org/Standards/Pages/BrowseStandards/ScienceStandards6-8.asp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www.gadoe.org/Curriculum-Instruction-and-Assessment/Assessment/Pages/GAA-Presentations.asp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gadoe.org/Curriculum-Instruction-and-Assessment/Assessment/Pages/GAA-Resources.aspx"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www.gadoe.org/Curriculum-Instruction-and-Assessment/Assessment/Pages/GAA.asp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hyperlink" Target="mailto:kharshaw@doe.k12.ga.us" TargetMode="External"/><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hyperlink" Target="mailto:dhouston@doe.k12.ga.us"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mailto:kharshaw@doe.k12.ga.us"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mailto:GA@QuestarAI.com"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gadoe.org/surveys/AsAc-H8PBVZM"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ctr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6700" dirty="0" smtClean="0"/>
              <a:t>Georgia Alternate Assessment</a:t>
            </a:r>
            <a:endParaRPr lang="en-US" dirty="0" smtClean="0"/>
          </a:p>
        </p:txBody>
      </p:sp>
      <p:sp>
        <p:nvSpPr>
          <p:cNvPr id="18" name="Subtitle 17"/>
          <p:cNvSpPr>
            <a:spLocks noGrp="1"/>
          </p:cNvSpPr>
          <p:nvPr>
            <p:ph type="subTitle" idx="1"/>
          </p:nvPr>
        </p:nvSpPr>
        <p:spPr>
          <a:xfrm>
            <a:off x="1142999" y="3602038"/>
            <a:ext cx="6990907" cy="1655762"/>
          </a:xfrm>
        </p:spPr>
        <p:txBody>
          <a:bodyPr>
            <a:normAutofit fontScale="47500" lnSpcReduction="20000"/>
          </a:bodyPr>
          <a:lstStyle/>
          <a:p>
            <a:endParaRPr lang="en-US" sz="3500" dirty="0" smtClean="0"/>
          </a:p>
          <a:p>
            <a:r>
              <a:rPr lang="en-US" sz="4200" dirty="0"/>
              <a:t>Session 5</a:t>
            </a:r>
          </a:p>
          <a:p>
            <a:endParaRPr lang="en-US" sz="4200" dirty="0"/>
          </a:p>
          <a:p>
            <a:r>
              <a:rPr lang="en-US" sz="4200" dirty="0" smtClean="0"/>
              <a:t>Questions &amp; Answers from Sessions 1 - 4</a:t>
            </a:r>
            <a:r>
              <a:rPr lang="en-US" sz="3200" dirty="0" smtClean="0"/>
              <a:t/>
            </a:r>
            <a:br>
              <a:rPr lang="en-US" sz="3200" dirty="0" smtClean="0"/>
            </a:br>
            <a:r>
              <a:rPr lang="en-US" sz="3200" dirty="0" smtClean="0"/>
              <a:t/>
            </a:r>
            <a:br>
              <a:rPr lang="en-US" sz="3200" dirty="0" smtClean="0"/>
            </a:br>
            <a:endParaRPr lang="en-US" sz="3500" dirty="0"/>
          </a:p>
        </p:txBody>
      </p:sp>
      <p:sp>
        <p:nvSpPr>
          <p:cNvPr id="7171" name="Text Box 4"/>
          <p:cNvSpPr txBox="1">
            <a:spLocks noChangeArrowheads="1"/>
          </p:cNvSpPr>
          <p:nvPr/>
        </p:nvSpPr>
        <p:spPr bwMode="auto">
          <a:xfrm>
            <a:off x="1887538" y="5826125"/>
            <a:ext cx="53546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en-US" dirty="0"/>
          </a:p>
        </p:txBody>
      </p:sp>
    </p:spTree>
    <p:extLst>
      <p:ext uri="{BB962C8B-B14F-4D97-AF65-F5344CB8AC3E}">
        <p14:creationId xmlns:p14="http://schemas.microsoft.com/office/powerpoint/2010/main" val="340208855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20" y="165860"/>
            <a:ext cx="6790058" cy="884007"/>
          </a:xfrm>
        </p:spPr>
        <p:txBody>
          <a:bodyPr/>
          <a:lstStyle/>
          <a:p>
            <a:r>
              <a:rPr lang="en-US" dirty="0" smtClean="0"/>
              <a:t>2016 Session Questions</a:t>
            </a:r>
            <a:endParaRPr lang="en-US" dirty="0"/>
          </a:p>
        </p:txBody>
      </p:sp>
      <p:sp>
        <p:nvSpPr>
          <p:cNvPr id="4" name="Slide Number Placeholder 3"/>
          <p:cNvSpPr>
            <a:spLocks noGrp="1"/>
          </p:cNvSpPr>
          <p:nvPr>
            <p:ph type="sldNum" sz="quarter" idx="4"/>
          </p:nvPr>
        </p:nvSpPr>
        <p:spPr/>
        <p:txBody>
          <a:bodyPr/>
          <a:lstStyle/>
          <a:p>
            <a:fld id="{C81DA8BC-CA76-42E6-AB54-A8B3CC0F8B1D}" type="slidenum">
              <a:rPr lang="en-US" smtClean="0"/>
              <a:pPr/>
              <a:t>10</a:t>
            </a:fld>
            <a:endParaRPr lang="en-US" dirty="0"/>
          </a:p>
        </p:txBody>
      </p:sp>
      <p:sp>
        <p:nvSpPr>
          <p:cNvPr id="7" name="TextBox 6"/>
          <p:cNvSpPr txBox="1"/>
          <p:nvPr/>
        </p:nvSpPr>
        <p:spPr>
          <a:xfrm>
            <a:off x="141320" y="2364685"/>
            <a:ext cx="7850158" cy="3385542"/>
          </a:xfrm>
          <a:prstGeom prst="rect">
            <a:avLst/>
          </a:prstGeom>
          <a:solidFill>
            <a:schemeClr val="bg1"/>
          </a:solidFill>
          <a:ln>
            <a:solidFill>
              <a:schemeClr val="tx1"/>
            </a:solidFill>
          </a:ln>
        </p:spPr>
        <p:txBody>
          <a:bodyPr wrap="square" rtlCol="0">
            <a:spAutoFit/>
          </a:bodyPr>
          <a:lstStyle/>
          <a:p>
            <a:r>
              <a:rPr lang="en-US" b="1" u="sng" dirty="0" smtClean="0"/>
              <a:t>Standards</a:t>
            </a:r>
            <a:r>
              <a:rPr lang="en-US" i="1" dirty="0" smtClean="0"/>
              <a:t> define what students should understand and be able to do.</a:t>
            </a:r>
          </a:p>
          <a:p>
            <a:endParaRPr lang="en-US" sz="800" dirty="0"/>
          </a:p>
          <a:p>
            <a:r>
              <a:rPr lang="en-US" b="1" u="sng" dirty="0" smtClean="0"/>
              <a:t>Clusters</a:t>
            </a:r>
            <a:r>
              <a:rPr lang="en-US" i="1" dirty="0" smtClean="0"/>
              <a:t> summarize groups of related standards. </a:t>
            </a:r>
          </a:p>
          <a:p>
            <a:endParaRPr lang="en-US" sz="800" dirty="0"/>
          </a:p>
          <a:p>
            <a:r>
              <a:rPr lang="en-US" dirty="0" smtClean="0"/>
              <a:t>An example from Grade 3 Mathematics:</a:t>
            </a:r>
          </a:p>
          <a:p>
            <a:r>
              <a:rPr lang="en-US" i="1" dirty="0" smtClean="0"/>
              <a:t>In the Measurement and Data domain, one of the cluster statements is  </a:t>
            </a:r>
            <a:r>
              <a:rPr lang="en-US" dirty="0" smtClean="0"/>
              <a:t>“</a:t>
            </a:r>
            <a:r>
              <a:rPr lang="en-US" b="1" dirty="0" smtClean="0"/>
              <a:t>Geometric measurement: understand concepts of area and relate area to multiplication and to addition</a:t>
            </a:r>
            <a:r>
              <a:rPr lang="en-US" dirty="0" smtClean="0"/>
              <a:t>.” </a:t>
            </a:r>
            <a:r>
              <a:rPr lang="en-US" i="1" dirty="0" smtClean="0"/>
              <a:t>That cluster statement summarizes this group of three standards:</a:t>
            </a:r>
          </a:p>
          <a:p>
            <a:pPr marL="285750" indent="-285750">
              <a:buFont typeface="Arial" panose="020B0604020202020204" pitchFamily="34" charset="0"/>
              <a:buChar char="•"/>
            </a:pPr>
            <a:r>
              <a:rPr lang="en-US" i="1" dirty="0" smtClean="0"/>
              <a:t>MGSE.3.MD.5 Recognize area as an attribute of plane figures and understand concepts of area measurement.</a:t>
            </a:r>
          </a:p>
          <a:p>
            <a:pPr marL="285750" indent="-285750">
              <a:buFont typeface="Arial" panose="020B0604020202020204" pitchFamily="34" charset="0"/>
              <a:buChar char="•"/>
            </a:pPr>
            <a:r>
              <a:rPr lang="en-US" i="1" dirty="0" smtClean="0"/>
              <a:t>MGSE.3.MD.6 Measure areas by counting unit squares.</a:t>
            </a:r>
          </a:p>
          <a:p>
            <a:pPr marL="285750" indent="-285750">
              <a:buFont typeface="Arial" panose="020B0604020202020204" pitchFamily="34" charset="0"/>
              <a:buChar char="•"/>
            </a:pPr>
            <a:r>
              <a:rPr lang="en-US" i="1" dirty="0" smtClean="0"/>
              <a:t>MGSE.3.MD.7 Relate area to the operations of multiplication and addition.</a:t>
            </a:r>
          </a:p>
        </p:txBody>
      </p:sp>
      <p:sp>
        <p:nvSpPr>
          <p:cNvPr id="9" name="Rectangle 8"/>
          <p:cNvSpPr/>
          <p:nvPr/>
        </p:nvSpPr>
        <p:spPr>
          <a:xfrm>
            <a:off x="141320" y="1566970"/>
            <a:ext cx="7850158" cy="369332"/>
          </a:xfrm>
          <a:prstGeom prst="rect">
            <a:avLst/>
          </a:prstGeom>
          <a:solidFill>
            <a:schemeClr val="bg2"/>
          </a:solidFill>
          <a:ln>
            <a:solidFill>
              <a:schemeClr val="tx1"/>
            </a:solidFill>
          </a:ln>
        </p:spPr>
        <p:txBody>
          <a:bodyPr wrap="square">
            <a:spAutoFit/>
          </a:bodyPr>
          <a:lstStyle/>
          <a:p>
            <a:r>
              <a:rPr lang="en-US" dirty="0" smtClean="0"/>
              <a:t>Can you clarify in Mathematics exactly </a:t>
            </a:r>
            <a:r>
              <a:rPr lang="en-US" dirty="0"/>
              <a:t>what the cluster statement means</a:t>
            </a:r>
            <a:r>
              <a:rPr lang="en-US" dirty="0" smtClean="0"/>
              <a:t>?</a:t>
            </a:r>
            <a:endParaRPr lang="en-US" dirty="0"/>
          </a:p>
        </p:txBody>
      </p:sp>
    </p:spTree>
    <p:extLst>
      <p:ext uri="{BB962C8B-B14F-4D97-AF65-F5344CB8AC3E}">
        <p14:creationId xmlns:p14="http://schemas.microsoft.com/office/powerpoint/2010/main" val="13361080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19" y="175971"/>
            <a:ext cx="6801347" cy="896473"/>
          </a:xfrm>
        </p:spPr>
        <p:txBody>
          <a:bodyPr/>
          <a:lstStyle/>
          <a:p>
            <a:r>
              <a:rPr lang="en-US" dirty="0" smtClean="0"/>
              <a:t>2016 Session Questions</a:t>
            </a:r>
            <a:endParaRPr lang="en-US" dirty="0"/>
          </a:p>
        </p:txBody>
      </p:sp>
      <p:sp>
        <p:nvSpPr>
          <p:cNvPr id="4" name="Slide Number Placeholder 3"/>
          <p:cNvSpPr>
            <a:spLocks noGrp="1"/>
          </p:cNvSpPr>
          <p:nvPr>
            <p:ph type="sldNum" sz="quarter" idx="4"/>
          </p:nvPr>
        </p:nvSpPr>
        <p:spPr/>
        <p:txBody>
          <a:bodyPr/>
          <a:lstStyle/>
          <a:p>
            <a:fld id="{C81DA8BC-CA76-42E6-AB54-A8B3CC0F8B1D}" type="slidenum">
              <a:rPr lang="en-US" smtClean="0"/>
              <a:pPr/>
              <a:t>11</a:t>
            </a:fld>
            <a:endParaRPr lang="en-US" dirty="0"/>
          </a:p>
        </p:txBody>
      </p:sp>
      <p:sp>
        <p:nvSpPr>
          <p:cNvPr id="7" name="TextBox 6"/>
          <p:cNvSpPr txBox="1"/>
          <p:nvPr/>
        </p:nvSpPr>
        <p:spPr>
          <a:xfrm>
            <a:off x="141319" y="2163095"/>
            <a:ext cx="7850158" cy="3600986"/>
          </a:xfrm>
          <a:prstGeom prst="rect">
            <a:avLst/>
          </a:prstGeom>
          <a:solidFill>
            <a:schemeClr val="bg1"/>
          </a:solidFill>
          <a:ln>
            <a:solidFill>
              <a:schemeClr val="tx1"/>
            </a:solidFill>
          </a:ln>
        </p:spPr>
        <p:txBody>
          <a:bodyPr wrap="square" rtlCol="0">
            <a:spAutoFit/>
          </a:bodyPr>
          <a:lstStyle/>
          <a:p>
            <a:r>
              <a:rPr lang="en-US" i="1" dirty="0" smtClean="0"/>
              <a:t>There </a:t>
            </a:r>
            <a:r>
              <a:rPr lang="en-US" i="1" dirty="0"/>
              <a:t>are no new standards this </a:t>
            </a:r>
            <a:r>
              <a:rPr lang="en-US" i="1" dirty="0" smtClean="0"/>
              <a:t>year. However</a:t>
            </a:r>
            <a:r>
              <a:rPr lang="en-US" i="1" dirty="0"/>
              <a:t>, there are two course options available in HS Mathematics. </a:t>
            </a:r>
            <a:r>
              <a:rPr lang="en-US" i="1" dirty="0" smtClean="0"/>
              <a:t>The course option to be used by GAA students should be selected </a:t>
            </a:r>
            <a:r>
              <a:rPr lang="en-US" i="1" dirty="0"/>
              <a:t>based upon the high school mathematics course offerings </a:t>
            </a:r>
            <a:r>
              <a:rPr lang="en-US" i="1" dirty="0" smtClean="0"/>
              <a:t>chosen </a:t>
            </a:r>
            <a:r>
              <a:rPr lang="en-US" i="1" dirty="0"/>
              <a:t>by the local </a:t>
            </a:r>
            <a:r>
              <a:rPr lang="en-US" i="1" dirty="0" smtClean="0"/>
              <a:t>system or district. </a:t>
            </a:r>
          </a:p>
          <a:p>
            <a:endParaRPr lang="en-US" sz="1200" i="1" dirty="0"/>
          </a:p>
          <a:p>
            <a:pPr marL="285750" indent="-285750">
              <a:buFont typeface="Arial" panose="020B0604020202020204" pitchFamily="34" charset="0"/>
              <a:buChar char="•"/>
            </a:pPr>
            <a:r>
              <a:rPr lang="en-US" sz="2000" i="1" dirty="0" smtClean="0"/>
              <a:t>Course </a:t>
            </a:r>
            <a:r>
              <a:rPr lang="en-US" sz="2000" i="1" dirty="0"/>
              <a:t>Option 1 - Coordinate Algebra and Analytic </a:t>
            </a:r>
            <a:r>
              <a:rPr lang="en-US" sz="2000" i="1" dirty="0" smtClean="0"/>
              <a:t>Geometry</a:t>
            </a:r>
          </a:p>
          <a:p>
            <a:r>
              <a:rPr lang="en-US" sz="2000" i="1" dirty="0"/>
              <a:t> </a:t>
            </a:r>
            <a:r>
              <a:rPr lang="en-US" sz="2000" i="1" dirty="0" smtClean="0"/>
              <a:t>     </a:t>
            </a:r>
            <a:r>
              <a:rPr lang="en-US" sz="2000" b="1" i="1" u="sng" dirty="0" smtClean="0"/>
              <a:t>or</a:t>
            </a:r>
            <a:endParaRPr lang="en-US" sz="2000" i="1" dirty="0" smtClean="0"/>
          </a:p>
          <a:p>
            <a:pPr marL="285750" indent="-285750">
              <a:buFont typeface="Arial" panose="020B0604020202020204" pitchFamily="34" charset="0"/>
              <a:buChar char="•"/>
            </a:pPr>
            <a:r>
              <a:rPr lang="en-US" sz="2000" i="1" dirty="0" smtClean="0"/>
              <a:t>Course </a:t>
            </a:r>
            <a:r>
              <a:rPr lang="en-US" sz="2000" i="1" dirty="0"/>
              <a:t>Option 2 - Algebra 1 and Geometry</a:t>
            </a:r>
          </a:p>
          <a:p>
            <a:endParaRPr lang="en-US" sz="1200" i="1" dirty="0" smtClean="0"/>
          </a:p>
          <a:p>
            <a:pPr marL="285750" indent="-285750">
              <a:buFont typeface="Arial" panose="020B0604020202020204" pitchFamily="34" charset="0"/>
              <a:buChar char="•"/>
            </a:pPr>
            <a:r>
              <a:rPr lang="en-US" i="1" dirty="0" smtClean="0"/>
              <a:t>Refer </a:t>
            </a:r>
            <a:r>
              <a:rPr lang="en-US" i="1" dirty="0"/>
              <a:t>to Appendix D in the Examiner’s </a:t>
            </a:r>
            <a:r>
              <a:rPr lang="en-US" i="1" dirty="0" smtClean="0"/>
              <a:t>Manual 2016-2017 </a:t>
            </a:r>
            <a:r>
              <a:rPr lang="en-US" i="1" dirty="0"/>
              <a:t>for a </a:t>
            </a:r>
            <a:r>
              <a:rPr lang="en-US" i="1" dirty="0" smtClean="0"/>
              <a:t>summary of </a:t>
            </a:r>
            <a:r>
              <a:rPr lang="en-US" i="1" dirty="0"/>
              <a:t>the current course options, strands/domains, and standards.</a:t>
            </a:r>
          </a:p>
          <a:p>
            <a:pPr marL="285750" indent="-285750">
              <a:buFont typeface="Arial" panose="020B0604020202020204" pitchFamily="34" charset="0"/>
              <a:buChar char="•"/>
            </a:pPr>
            <a:r>
              <a:rPr lang="en-US" i="1" dirty="0"/>
              <a:t>Refer to Appendix E in the Examiner’s Manual </a:t>
            </a:r>
            <a:r>
              <a:rPr lang="en-US" i="1" dirty="0" smtClean="0"/>
              <a:t>2016-2017 for </a:t>
            </a:r>
            <a:r>
              <a:rPr lang="en-US" i="1" dirty="0"/>
              <a:t>a detailed list of </a:t>
            </a:r>
            <a:r>
              <a:rPr lang="en-US" i="1" dirty="0" smtClean="0"/>
              <a:t>all GAA </a:t>
            </a:r>
            <a:r>
              <a:rPr lang="en-US" i="1" dirty="0"/>
              <a:t>content standards</a:t>
            </a:r>
            <a:r>
              <a:rPr lang="en-US" i="1" dirty="0" smtClean="0"/>
              <a:t>.</a:t>
            </a:r>
            <a:endParaRPr lang="en-US" i="1" dirty="0"/>
          </a:p>
        </p:txBody>
      </p:sp>
      <p:sp>
        <p:nvSpPr>
          <p:cNvPr id="9" name="Rectangle 8"/>
          <p:cNvSpPr/>
          <p:nvPr/>
        </p:nvSpPr>
        <p:spPr>
          <a:xfrm>
            <a:off x="141319" y="1572381"/>
            <a:ext cx="7850158" cy="369332"/>
          </a:xfrm>
          <a:prstGeom prst="rect">
            <a:avLst/>
          </a:prstGeom>
          <a:solidFill>
            <a:schemeClr val="bg2"/>
          </a:solidFill>
          <a:ln>
            <a:solidFill>
              <a:schemeClr val="tx1"/>
            </a:solidFill>
          </a:ln>
        </p:spPr>
        <p:txBody>
          <a:bodyPr wrap="square">
            <a:spAutoFit/>
          </a:bodyPr>
          <a:lstStyle/>
          <a:p>
            <a:r>
              <a:rPr lang="en-US" dirty="0"/>
              <a:t>What are the new HS Mathematics standards this year</a:t>
            </a:r>
            <a:r>
              <a:rPr lang="en-US" dirty="0" smtClean="0"/>
              <a:t>?</a:t>
            </a:r>
            <a:endParaRPr lang="en-US" dirty="0"/>
          </a:p>
        </p:txBody>
      </p:sp>
    </p:spTree>
    <p:extLst>
      <p:ext uri="{BB962C8B-B14F-4D97-AF65-F5344CB8AC3E}">
        <p14:creationId xmlns:p14="http://schemas.microsoft.com/office/powerpoint/2010/main" val="5372200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19" y="229637"/>
            <a:ext cx="6756191" cy="986417"/>
          </a:xfrm>
        </p:spPr>
        <p:txBody>
          <a:bodyPr/>
          <a:lstStyle/>
          <a:p>
            <a:r>
              <a:rPr lang="en-US" dirty="0" smtClean="0"/>
              <a:t>2016 Session Questions</a:t>
            </a:r>
            <a:endParaRPr lang="en-US" dirty="0"/>
          </a:p>
        </p:txBody>
      </p:sp>
      <p:sp>
        <p:nvSpPr>
          <p:cNvPr id="4" name="Slide Number Placeholder 3"/>
          <p:cNvSpPr>
            <a:spLocks noGrp="1"/>
          </p:cNvSpPr>
          <p:nvPr>
            <p:ph type="sldNum" sz="quarter" idx="4"/>
          </p:nvPr>
        </p:nvSpPr>
        <p:spPr/>
        <p:txBody>
          <a:bodyPr/>
          <a:lstStyle/>
          <a:p>
            <a:fld id="{C81DA8BC-CA76-42E6-AB54-A8B3CC0F8B1D}" type="slidenum">
              <a:rPr lang="en-US" smtClean="0"/>
              <a:pPr/>
              <a:t>12</a:t>
            </a:fld>
            <a:endParaRPr lang="en-US" dirty="0"/>
          </a:p>
        </p:txBody>
      </p:sp>
      <p:sp>
        <p:nvSpPr>
          <p:cNvPr id="7" name="TextBox 6"/>
          <p:cNvSpPr txBox="1"/>
          <p:nvPr/>
        </p:nvSpPr>
        <p:spPr>
          <a:xfrm>
            <a:off x="141319" y="2697736"/>
            <a:ext cx="8268902" cy="3170099"/>
          </a:xfrm>
          <a:prstGeom prst="rect">
            <a:avLst/>
          </a:prstGeom>
          <a:solidFill>
            <a:schemeClr val="bg1"/>
          </a:solidFill>
          <a:ln>
            <a:solidFill>
              <a:schemeClr val="tx1"/>
            </a:solidFill>
          </a:ln>
        </p:spPr>
        <p:txBody>
          <a:bodyPr wrap="square" rtlCol="0">
            <a:spAutoFit/>
          </a:bodyPr>
          <a:lstStyle/>
          <a:p>
            <a:r>
              <a:rPr lang="en-US" sz="1600" dirty="0"/>
              <a:t>No. </a:t>
            </a:r>
            <a:endParaRPr lang="en-US" sz="1600" dirty="0" smtClean="0"/>
          </a:p>
          <a:p>
            <a:endParaRPr lang="en-US" sz="1600" dirty="0"/>
          </a:p>
          <a:p>
            <a:r>
              <a:rPr lang="en-US" sz="1600" dirty="0" smtClean="0"/>
              <a:t>The Characteristic of Science </a:t>
            </a:r>
            <a:r>
              <a:rPr lang="en-US" sz="1600" dirty="0" err="1"/>
              <a:t>CoS</a:t>
            </a:r>
            <a:r>
              <a:rPr lang="en-US" sz="1600" dirty="0"/>
              <a:t> </a:t>
            </a:r>
            <a:r>
              <a:rPr lang="en-US" sz="1600" dirty="0" smtClean="0"/>
              <a:t>must be exemplified </a:t>
            </a:r>
            <a:r>
              <a:rPr lang="en-US" sz="1600" dirty="0"/>
              <a:t>i</a:t>
            </a:r>
            <a:r>
              <a:rPr lang="en-US" sz="1600" dirty="0" smtClean="0"/>
              <a:t>n </a:t>
            </a:r>
            <a:r>
              <a:rPr lang="en-US" sz="1600" b="1" u="sng" dirty="0"/>
              <a:t>one</a:t>
            </a:r>
            <a:r>
              <a:rPr lang="en-US" sz="1600" dirty="0"/>
              <a:t> </a:t>
            </a:r>
            <a:r>
              <a:rPr lang="en-US" sz="1600" dirty="0" smtClean="0"/>
              <a:t>of the Science tasks in each Science entry. </a:t>
            </a:r>
            <a:r>
              <a:rPr lang="en-US" sz="1600" dirty="0"/>
              <a:t>If a student exemplifies </a:t>
            </a:r>
            <a:r>
              <a:rPr lang="en-US" sz="1600" dirty="0" smtClean="0"/>
              <a:t>the </a:t>
            </a:r>
            <a:r>
              <a:rPr lang="en-US" sz="1600" dirty="0" err="1"/>
              <a:t>CoS</a:t>
            </a:r>
            <a:r>
              <a:rPr lang="en-US" sz="1600" dirty="0"/>
              <a:t> in more than one piece of evidence, that is fine but it is not required</a:t>
            </a:r>
            <a:r>
              <a:rPr lang="en-US" sz="1600" dirty="0" smtClean="0"/>
              <a:t>.</a:t>
            </a:r>
          </a:p>
          <a:p>
            <a:endParaRPr lang="en-US" sz="2400" i="1" dirty="0" smtClean="0"/>
          </a:p>
          <a:p>
            <a:r>
              <a:rPr lang="en-US" sz="1600" dirty="0" smtClean="0"/>
              <a:t>All </a:t>
            </a:r>
            <a:r>
              <a:rPr lang="en-US" sz="1600" dirty="0"/>
              <a:t>four Science tasks must align to the content standard and element. If even one task does not align, the entry will receive a nonscorable code whether or not there is evidence of the </a:t>
            </a:r>
            <a:r>
              <a:rPr lang="en-US" sz="1600" dirty="0" err="1"/>
              <a:t>CoS.</a:t>
            </a:r>
            <a:endParaRPr lang="en-US" sz="1600" dirty="0"/>
          </a:p>
          <a:p>
            <a:r>
              <a:rPr lang="en-US" sz="1600" dirty="0"/>
              <a:t>	</a:t>
            </a:r>
            <a:endParaRPr lang="en-US" sz="1600" dirty="0" smtClean="0"/>
          </a:p>
          <a:p>
            <a:r>
              <a:rPr lang="en-US" sz="1600" dirty="0" smtClean="0"/>
              <a:t>Once </a:t>
            </a:r>
            <a:r>
              <a:rPr lang="en-US" sz="1600" dirty="0"/>
              <a:t>scorers have determined that all tasks </a:t>
            </a:r>
            <a:r>
              <a:rPr lang="en-US" sz="1600" dirty="0" smtClean="0"/>
              <a:t>align to the content standard and element which the teacher chose, then </a:t>
            </a:r>
            <a:r>
              <a:rPr lang="en-US" sz="1600" dirty="0"/>
              <a:t>they </a:t>
            </a:r>
            <a:r>
              <a:rPr lang="en-US" sz="1600" dirty="0" smtClean="0"/>
              <a:t>determine </a:t>
            </a:r>
            <a:r>
              <a:rPr lang="en-US" sz="1600" dirty="0"/>
              <a:t>whether </a:t>
            </a:r>
            <a:r>
              <a:rPr lang="en-US" sz="1600" dirty="0" smtClean="0"/>
              <a:t>the student exemplified the </a:t>
            </a:r>
            <a:r>
              <a:rPr lang="en-US" sz="1600" dirty="0" err="1" smtClean="0"/>
              <a:t>CoS</a:t>
            </a:r>
            <a:r>
              <a:rPr lang="en-US" sz="1600" dirty="0" smtClean="0"/>
              <a:t> in at least one Science task.</a:t>
            </a:r>
            <a:endParaRPr lang="en-US" sz="1600" dirty="0"/>
          </a:p>
        </p:txBody>
      </p:sp>
      <p:sp>
        <p:nvSpPr>
          <p:cNvPr id="9" name="Rectangle 8"/>
          <p:cNvSpPr/>
          <p:nvPr/>
        </p:nvSpPr>
        <p:spPr>
          <a:xfrm>
            <a:off x="141318" y="1752722"/>
            <a:ext cx="8268903" cy="646331"/>
          </a:xfrm>
          <a:prstGeom prst="rect">
            <a:avLst/>
          </a:prstGeom>
          <a:solidFill>
            <a:schemeClr val="bg2"/>
          </a:solidFill>
          <a:ln>
            <a:solidFill>
              <a:schemeClr val="tx1"/>
            </a:solidFill>
          </a:ln>
        </p:spPr>
        <p:txBody>
          <a:bodyPr wrap="square">
            <a:spAutoFit/>
          </a:bodyPr>
          <a:lstStyle/>
          <a:p>
            <a:r>
              <a:rPr lang="en-US" dirty="0"/>
              <a:t>Does the student have to display the </a:t>
            </a:r>
            <a:r>
              <a:rPr lang="en-US" dirty="0" smtClean="0"/>
              <a:t>Characteristic of Science (</a:t>
            </a:r>
            <a:r>
              <a:rPr lang="en-US" dirty="0" err="1" smtClean="0"/>
              <a:t>CoS</a:t>
            </a:r>
            <a:r>
              <a:rPr lang="en-US" dirty="0" smtClean="0"/>
              <a:t>) </a:t>
            </a:r>
            <a:r>
              <a:rPr lang="en-US" dirty="0"/>
              <a:t>on each piece of evidence </a:t>
            </a:r>
            <a:r>
              <a:rPr lang="en-US" dirty="0" smtClean="0"/>
              <a:t>in a Science entry?</a:t>
            </a:r>
            <a:endParaRPr lang="en-US" dirty="0"/>
          </a:p>
        </p:txBody>
      </p:sp>
    </p:spTree>
    <p:extLst>
      <p:ext uri="{BB962C8B-B14F-4D97-AF65-F5344CB8AC3E}">
        <p14:creationId xmlns:p14="http://schemas.microsoft.com/office/powerpoint/2010/main" val="33538490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19" y="21232"/>
            <a:ext cx="6711036" cy="908381"/>
          </a:xfrm>
        </p:spPr>
        <p:txBody>
          <a:bodyPr>
            <a:normAutofit/>
          </a:bodyPr>
          <a:lstStyle/>
          <a:p>
            <a:r>
              <a:rPr lang="en-US" dirty="0"/>
              <a:t>2016 Session </a:t>
            </a:r>
            <a:r>
              <a:rPr lang="en-US" dirty="0" smtClean="0"/>
              <a:t>Questions</a:t>
            </a:r>
            <a:endParaRPr lang="en-US" dirty="0"/>
          </a:p>
        </p:txBody>
      </p:sp>
      <p:sp>
        <p:nvSpPr>
          <p:cNvPr id="4" name="Slide Number Placeholder 3"/>
          <p:cNvSpPr>
            <a:spLocks noGrp="1"/>
          </p:cNvSpPr>
          <p:nvPr>
            <p:ph type="sldNum" sz="quarter" idx="4"/>
          </p:nvPr>
        </p:nvSpPr>
        <p:spPr/>
        <p:txBody>
          <a:bodyPr/>
          <a:lstStyle/>
          <a:p>
            <a:fld id="{C81DA8BC-CA76-42E6-AB54-A8B3CC0F8B1D}" type="slidenum">
              <a:rPr lang="en-US" smtClean="0"/>
              <a:pPr/>
              <a:t>13</a:t>
            </a:fld>
            <a:endParaRPr lang="en-US" dirty="0"/>
          </a:p>
        </p:txBody>
      </p:sp>
      <p:sp>
        <p:nvSpPr>
          <p:cNvPr id="6" name="Rectangle 5"/>
          <p:cNvSpPr/>
          <p:nvPr/>
        </p:nvSpPr>
        <p:spPr>
          <a:xfrm>
            <a:off x="141319" y="929613"/>
            <a:ext cx="7101145" cy="923330"/>
          </a:xfrm>
          <a:prstGeom prst="rect">
            <a:avLst/>
          </a:prstGeom>
          <a:solidFill>
            <a:schemeClr val="bg2"/>
          </a:solidFill>
          <a:ln>
            <a:solidFill>
              <a:schemeClr val="tx1"/>
            </a:solidFill>
          </a:ln>
        </p:spPr>
        <p:txBody>
          <a:bodyPr wrap="square">
            <a:spAutoFit/>
          </a:bodyPr>
          <a:lstStyle/>
          <a:p>
            <a:r>
              <a:rPr lang="en-US" dirty="0" smtClean="0"/>
              <a:t>One of my HS students got an NA-D in Physical Science. I chose “uses technology” as the Characteristic of Science and he watched a video about acids and bases. Why was the Science entry not scored?</a:t>
            </a:r>
            <a:endParaRPr lang="en-US" dirty="0"/>
          </a:p>
        </p:txBody>
      </p:sp>
      <p:sp>
        <p:nvSpPr>
          <p:cNvPr id="7" name="TextBox 6"/>
          <p:cNvSpPr txBox="1"/>
          <p:nvPr/>
        </p:nvSpPr>
        <p:spPr>
          <a:xfrm>
            <a:off x="141319" y="2037786"/>
            <a:ext cx="8722126" cy="3416320"/>
          </a:xfrm>
          <a:prstGeom prst="rect">
            <a:avLst/>
          </a:prstGeom>
          <a:solidFill>
            <a:schemeClr val="bg1"/>
          </a:solidFill>
          <a:ln>
            <a:solidFill>
              <a:schemeClr val="tx1"/>
            </a:solidFill>
          </a:ln>
        </p:spPr>
        <p:txBody>
          <a:bodyPr wrap="square" rtlCol="0">
            <a:spAutoFit/>
          </a:bodyPr>
          <a:lstStyle/>
          <a:p>
            <a:r>
              <a:rPr lang="en-US" i="1" dirty="0" smtClean="0"/>
              <a:t>The intent of the co-requisite Characteristic of Science is to get students involved in the process of science. When the </a:t>
            </a:r>
            <a:r>
              <a:rPr lang="en-US" i="1" dirty="0" err="1" smtClean="0"/>
              <a:t>CoS</a:t>
            </a:r>
            <a:r>
              <a:rPr lang="en-US" i="1" dirty="0" smtClean="0"/>
              <a:t> “uses technology” is chosen, the scorers are trained to look for evidence that the student used scientific technology in the process of conducting a scientific experiment. Students who are passively watching videos are not exemplifying the </a:t>
            </a:r>
            <a:r>
              <a:rPr lang="en-US" i="1" dirty="0" err="1" smtClean="0"/>
              <a:t>CoS</a:t>
            </a:r>
            <a:r>
              <a:rPr lang="en-US" i="1" dirty="0" smtClean="0"/>
              <a:t> “uses technology” in the way that is expected by the GaDOE science content specialists.</a:t>
            </a:r>
          </a:p>
          <a:p>
            <a:endParaRPr lang="en-US" i="1" dirty="0"/>
          </a:p>
          <a:p>
            <a:r>
              <a:rPr lang="en-US" i="1" dirty="0" smtClean="0"/>
              <a:t>Scientific technology consists of products and tools which are used to accomplish scientific tasks. They include, but are not limited to, barometers, thermometers, balances, scales, descriptive statistics calculators, and analytic spreadsheets.</a:t>
            </a:r>
          </a:p>
          <a:p>
            <a:endParaRPr lang="en-US" i="1" dirty="0"/>
          </a:p>
          <a:p>
            <a:r>
              <a:rPr lang="en-US" i="1" dirty="0" smtClean="0"/>
              <a:t>Instructional technology, such as PowerPoints and videos, and assistive technology, such as adaptive switches or communication devices, </a:t>
            </a:r>
            <a:r>
              <a:rPr lang="en-US" b="1" i="1" u="sng" dirty="0" smtClean="0"/>
              <a:t>are not</a:t>
            </a:r>
            <a:r>
              <a:rPr lang="en-US" i="1" dirty="0" smtClean="0"/>
              <a:t> scientific technology.</a:t>
            </a:r>
          </a:p>
        </p:txBody>
      </p:sp>
    </p:spTree>
    <p:extLst>
      <p:ext uri="{BB962C8B-B14F-4D97-AF65-F5344CB8AC3E}">
        <p14:creationId xmlns:p14="http://schemas.microsoft.com/office/powerpoint/2010/main" val="37042960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20" y="243086"/>
            <a:ext cx="6711036" cy="908381"/>
          </a:xfrm>
        </p:spPr>
        <p:txBody>
          <a:bodyPr>
            <a:normAutofit/>
          </a:bodyPr>
          <a:lstStyle/>
          <a:p>
            <a:r>
              <a:rPr lang="en-US" dirty="0"/>
              <a:t>2016 Session </a:t>
            </a:r>
            <a:r>
              <a:rPr lang="en-US" dirty="0" smtClean="0"/>
              <a:t>Questions</a:t>
            </a:r>
            <a:endParaRPr lang="en-US" dirty="0"/>
          </a:p>
        </p:txBody>
      </p:sp>
      <p:sp>
        <p:nvSpPr>
          <p:cNvPr id="4" name="Slide Number Placeholder 3"/>
          <p:cNvSpPr>
            <a:spLocks noGrp="1"/>
          </p:cNvSpPr>
          <p:nvPr>
            <p:ph type="sldNum" sz="quarter" idx="4"/>
          </p:nvPr>
        </p:nvSpPr>
        <p:spPr/>
        <p:txBody>
          <a:bodyPr/>
          <a:lstStyle/>
          <a:p>
            <a:fld id="{C81DA8BC-CA76-42E6-AB54-A8B3CC0F8B1D}" type="slidenum">
              <a:rPr lang="en-US" smtClean="0"/>
              <a:pPr/>
              <a:t>14</a:t>
            </a:fld>
            <a:endParaRPr lang="en-US" dirty="0"/>
          </a:p>
        </p:txBody>
      </p:sp>
      <p:sp>
        <p:nvSpPr>
          <p:cNvPr id="6" name="Rectangle 5"/>
          <p:cNvSpPr/>
          <p:nvPr/>
        </p:nvSpPr>
        <p:spPr>
          <a:xfrm>
            <a:off x="141320" y="1616139"/>
            <a:ext cx="7670591" cy="646331"/>
          </a:xfrm>
          <a:prstGeom prst="rect">
            <a:avLst/>
          </a:prstGeom>
          <a:solidFill>
            <a:schemeClr val="bg2"/>
          </a:solidFill>
          <a:ln>
            <a:solidFill>
              <a:schemeClr val="tx1"/>
            </a:solidFill>
          </a:ln>
        </p:spPr>
        <p:txBody>
          <a:bodyPr wrap="square">
            <a:spAutoFit/>
          </a:bodyPr>
          <a:lstStyle/>
          <a:p>
            <a:r>
              <a:rPr lang="en-US" dirty="0" smtClean="0"/>
              <a:t>Can the same Characteristic of Science be chosen for both entries for one high school student?</a:t>
            </a:r>
            <a:endParaRPr lang="en-US" dirty="0"/>
          </a:p>
        </p:txBody>
      </p:sp>
      <p:sp>
        <p:nvSpPr>
          <p:cNvPr id="7" name="TextBox 6"/>
          <p:cNvSpPr txBox="1"/>
          <p:nvPr/>
        </p:nvSpPr>
        <p:spPr>
          <a:xfrm>
            <a:off x="141319" y="2727142"/>
            <a:ext cx="7670591" cy="1908215"/>
          </a:xfrm>
          <a:prstGeom prst="rect">
            <a:avLst/>
          </a:prstGeom>
          <a:solidFill>
            <a:schemeClr val="bg1"/>
          </a:solidFill>
          <a:ln>
            <a:solidFill>
              <a:schemeClr val="tx1"/>
            </a:solidFill>
          </a:ln>
        </p:spPr>
        <p:txBody>
          <a:bodyPr wrap="square" rtlCol="0">
            <a:spAutoFit/>
          </a:bodyPr>
          <a:lstStyle/>
          <a:p>
            <a:r>
              <a:rPr lang="en-US" i="1" dirty="0" smtClean="0"/>
              <a:t>Yes.</a:t>
            </a:r>
          </a:p>
          <a:p>
            <a:endParaRPr lang="en-US" sz="1000" i="1" dirty="0"/>
          </a:p>
          <a:p>
            <a:r>
              <a:rPr lang="en-US" i="1" dirty="0" smtClean="0"/>
              <a:t>High school students are assessed in Biology and in Physical Science.  The teacher should choose the Characteristic of Science (</a:t>
            </a:r>
            <a:r>
              <a:rPr lang="en-US" i="1" dirty="0" err="1" smtClean="0"/>
              <a:t>CoS</a:t>
            </a:r>
            <a:r>
              <a:rPr lang="en-US" i="1" dirty="0" smtClean="0"/>
              <a:t>) which is most appropriate for each student’s Science entries. If the same </a:t>
            </a:r>
            <a:r>
              <a:rPr lang="en-US" i="1" dirty="0" err="1" smtClean="0"/>
              <a:t>CoS</a:t>
            </a:r>
            <a:r>
              <a:rPr lang="en-US" i="1" dirty="0" smtClean="0"/>
              <a:t> happens to be appropriate for a student’s Biology entry and for the student’s Physical Science entry, then it is acceptable to use the same </a:t>
            </a:r>
            <a:r>
              <a:rPr lang="en-US" i="1" dirty="0" err="1" smtClean="0"/>
              <a:t>CoS</a:t>
            </a:r>
            <a:r>
              <a:rPr lang="en-US" i="1" dirty="0" smtClean="0"/>
              <a:t> more than once.</a:t>
            </a:r>
          </a:p>
        </p:txBody>
      </p:sp>
    </p:spTree>
    <p:extLst>
      <p:ext uri="{BB962C8B-B14F-4D97-AF65-F5344CB8AC3E}">
        <p14:creationId xmlns:p14="http://schemas.microsoft.com/office/powerpoint/2010/main" val="33612890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20" y="243086"/>
            <a:ext cx="6711036" cy="908381"/>
          </a:xfrm>
        </p:spPr>
        <p:txBody>
          <a:bodyPr>
            <a:normAutofit/>
          </a:bodyPr>
          <a:lstStyle/>
          <a:p>
            <a:r>
              <a:rPr lang="en-US" dirty="0"/>
              <a:t>2016 Session </a:t>
            </a:r>
            <a:r>
              <a:rPr lang="en-US" dirty="0" smtClean="0"/>
              <a:t>Questions</a:t>
            </a:r>
            <a:endParaRPr lang="en-US" dirty="0"/>
          </a:p>
        </p:txBody>
      </p:sp>
      <p:sp>
        <p:nvSpPr>
          <p:cNvPr id="4" name="Slide Number Placeholder 3"/>
          <p:cNvSpPr>
            <a:spLocks noGrp="1"/>
          </p:cNvSpPr>
          <p:nvPr>
            <p:ph type="sldNum" sz="quarter" idx="4"/>
          </p:nvPr>
        </p:nvSpPr>
        <p:spPr/>
        <p:txBody>
          <a:bodyPr/>
          <a:lstStyle/>
          <a:p>
            <a:fld id="{C81DA8BC-CA76-42E6-AB54-A8B3CC0F8B1D}" type="slidenum">
              <a:rPr lang="en-US" smtClean="0"/>
              <a:pPr/>
              <a:t>15</a:t>
            </a:fld>
            <a:endParaRPr lang="en-US" dirty="0"/>
          </a:p>
        </p:txBody>
      </p:sp>
      <p:sp>
        <p:nvSpPr>
          <p:cNvPr id="6" name="Rectangle 5"/>
          <p:cNvSpPr/>
          <p:nvPr/>
        </p:nvSpPr>
        <p:spPr>
          <a:xfrm>
            <a:off x="141320" y="1616139"/>
            <a:ext cx="7670591" cy="646331"/>
          </a:xfrm>
          <a:prstGeom prst="rect">
            <a:avLst/>
          </a:prstGeom>
          <a:solidFill>
            <a:schemeClr val="bg2"/>
          </a:solidFill>
          <a:ln>
            <a:solidFill>
              <a:schemeClr val="tx1"/>
            </a:solidFill>
          </a:ln>
        </p:spPr>
        <p:txBody>
          <a:bodyPr wrap="square">
            <a:spAutoFit/>
          </a:bodyPr>
          <a:lstStyle/>
          <a:p>
            <a:r>
              <a:rPr lang="en-US" dirty="0" smtClean="0"/>
              <a:t>One of the Characteristics of Science in Grade 5 is “</a:t>
            </a:r>
            <a:r>
              <a:rPr lang="en-US" i="1" dirty="0" smtClean="0"/>
              <a:t>identifies parts and makes models</a:t>
            </a:r>
            <a:r>
              <a:rPr lang="en-US" dirty="0" smtClean="0"/>
              <a:t>.” Can the student identify parts of a model on a worksheet?</a:t>
            </a:r>
            <a:endParaRPr lang="en-US" dirty="0"/>
          </a:p>
        </p:txBody>
      </p:sp>
      <p:sp>
        <p:nvSpPr>
          <p:cNvPr id="7" name="TextBox 6"/>
          <p:cNvSpPr txBox="1"/>
          <p:nvPr/>
        </p:nvSpPr>
        <p:spPr>
          <a:xfrm>
            <a:off x="141319" y="2727142"/>
            <a:ext cx="7670591" cy="1754326"/>
          </a:xfrm>
          <a:prstGeom prst="rect">
            <a:avLst/>
          </a:prstGeom>
          <a:solidFill>
            <a:schemeClr val="bg1"/>
          </a:solidFill>
          <a:ln>
            <a:solidFill>
              <a:schemeClr val="tx1"/>
            </a:solidFill>
          </a:ln>
        </p:spPr>
        <p:txBody>
          <a:bodyPr wrap="square" rtlCol="0">
            <a:spAutoFit/>
          </a:bodyPr>
          <a:lstStyle/>
          <a:p>
            <a:r>
              <a:rPr lang="en-US" i="1" dirty="0" smtClean="0"/>
              <a:t>The expectation is that the student will make a model or draw a model. A model provides a way for the student to understand the process of science. A worksheet is not the best way to show how something works.</a:t>
            </a:r>
          </a:p>
          <a:p>
            <a:endParaRPr lang="en-US" i="1" dirty="0"/>
          </a:p>
          <a:p>
            <a:r>
              <a:rPr lang="en-US" i="1" dirty="0" smtClean="0"/>
              <a:t>Please know that descriptions of the Characteristics of Science are included in the Examiner’ Manual, Appendix A.</a:t>
            </a:r>
          </a:p>
        </p:txBody>
      </p:sp>
    </p:spTree>
    <p:extLst>
      <p:ext uri="{BB962C8B-B14F-4D97-AF65-F5344CB8AC3E}">
        <p14:creationId xmlns:p14="http://schemas.microsoft.com/office/powerpoint/2010/main" val="26277915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20" y="243086"/>
            <a:ext cx="6711036" cy="908381"/>
          </a:xfrm>
        </p:spPr>
        <p:txBody>
          <a:bodyPr>
            <a:normAutofit/>
          </a:bodyPr>
          <a:lstStyle/>
          <a:p>
            <a:r>
              <a:rPr lang="en-US" dirty="0"/>
              <a:t>2016 Session </a:t>
            </a:r>
            <a:r>
              <a:rPr lang="en-US" dirty="0" smtClean="0"/>
              <a:t>Questions</a:t>
            </a:r>
            <a:endParaRPr lang="en-US" dirty="0"/>
          </a:p>
        </p:txBody>
      </p:sp>
      <p:sp>
        <p:nvSpPr>
          <p:cNvPr id="4" name="Slide Number Placeholder 3"/>
          <p:cNvSpPr>
            <a:spLocks noGrp="1"/>
          </p:cNvSpPr>
          <p:nvPr>
            <p:ph type="sldNum" sz="quarter" idx="4"/>
          </p:nvPr>
        </p:nvSpPr>
        <p:spPr/>
        <p:txBody>
          <a:bodyPr/>
          <a:lstStyle/>
          <a:p>
            <a:fld id="{C81DA8BC-CA76-42E6-AB54-A8B3CC0F8B1D}" type="slidenum">
              <a:rPr lang="en-US" smtClean="0"/>
              <a:pPr/>
              <a:t>16</a:t>
            </a:fld>
            <a:endParaRPr lang="en-US" dirty="0"/>
          </a:p>
        </p:txBody>
      </p:sp>
      <p:sp>
        <p:nvSpPr>
          <p:cNvPr id="6" name="Rectangle 5"/>
          <p:cNvSpPr/>
          <p:nvPr/>
        </p:nvSpPr>
        <p:spPr>
          <a:xfrm>
            <a:off x="141320" y="1616139"/>
            <a:ext cx="7670591" cy="923330"/>
          </a:xfrm>
          <a:prstGeom prst="rect">
            <a:avLst/>
          </a:prstGeom>
          <a:solidFill>
            <a:schemeClr val="bg2"/>
          </a:solidFill>
          <a:ln>
            <a:solidFill>
              <a:schemeClr val="tx1"/>
            </a:solidFill>
          </a:ln>
        </p:spPr>
        <p:txBody>
          <a:bodyPr wrap="square">
            <a:spAutoFit/>
          </a:bodyPr>
          <a:lstStyle/>
          <a:p>
            <a:r>
              <a:rPr lang="en-US" dirty="0" smtClean="0"/>
              <a:t>One of the Characteristics of Science in Grade 5 is “</a:t>
            </a:r>
            <a:r>
              <a:rPr lang="en-US" i="1" dirty="0" smtClean="0"/>
              <a:t>identifies parts and makes models</a:t>
            </a:r>
            <a:r>
              <a:rPr lang="en-US" dirty="0" smtClean="0"/>
              <a:t>.” Can severe and profound students identify parts of a model which was made by someone other than the student?</a:t>
            </a:r>
            <a:endParaRPr lang="en-US" dirty="0"/>
          </a:p>
        </p:txBody>
      </p:sp>
      <p:sp>
        <p:nvSpPr>
          <p:cNvPr id="7" name="TextBox 6"/>
          <p:cNvSpPr txBox="1"/>
          <p:nvPr/>
        </p:nvSpPr>
        <p:spPr>
          <a:xfrm>
            <a:off x="141319" y="2727142"/>
            <a:ext cx="7670591" cy="1477328"/>
          </a:xfrm>
          <a:prstGeom prst="rect">
            <a:avLst/>
          </a:prstGeom>
          <a:solidFill>
            <a:schemeClr val="bg1"/>
          </a:solidFill>
          <a:ln>
            <a:solidFill>
              <a:schemeClr val="tx1"/>
            </a:solidFill>
          </a:ln>
        </p:spPr>
        <p:txBody>
          <a:bodyPr wrap="square" rtlCol="0">
            <a:spAutoFit/>
          </a:bodyPr>
          <a:lstStyle/>
          <a:p>
            <a:r>
              <a:rPr lang="en-US" i="1" dirty="0" smtClean="0"/>
              <a:t>Yes.</a:t>
            </a:r>
          </a:p>
          <a:p>
            <a:endParaRPr lang="en-US" i="1" dirty="0"/>
          </a:p>
          <a:p>
            <a:r>
              <a:rPr lang="en-US" i="1" dirty="0" smtClean="0"/>
              <a:t>A student may identify parts on a model that is not made by the student. It is not required that the model is a permanent product the student himself or herself has made.</a:t>
            </a:r>
          </a:p>
        </p:txBody>
      </p:sp>
    </p:spTree>
    <p:extLst>
      <p:ext uri="{BB962C8B-B14F-4D97-AF65-F5344CB8AC3E}">
        <p14:creationId xmlns:p14="http://schemas.microsoft.com/office/powerpoint/2010/main" val="10109289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Characteristics of Science</a:t>
            </a:r>
            <a:endParaRPr lang="en-US" sz="3600" dirty="0"/>
          </a:p>
        </p:txBody>
      </p:sp>
      <p:sp>
        <p:nvSpPr>
          <p:cNvPr id="10" name="Content Placeholder 9"/>
          <p:cNvSpPr>
            <a:spLocks noGrp="1"/>
          </p:cNvSpPr>
          <p:nvPr>
            <p:ph idx="1"/>
          </p:nvPr>
        </p:nvSpPr>
        <p:spPr/>
        <p:txBody>
          <a:bodyPr/>
          <a:lstStyle/>
          <a:p>
            <a:pPr marL="0" indent="0">
              <a:buNone/>
            </a:pPr>
            <a:r>
              <a:rPr lang="en-US" sz="2400" dirty="0"/>
              <a:t>Please visit the following links for supporting information on Science standards and the Characteristics of Science.</a:t>
            </a:r>
          </a:p>
          <a:p>
            <a:endParaRPr lang="en-US" dirty="0"/>
          </a:p>
        </p:txBody>
      </p:sp>
      <p:sp>
        <p:nvSpPr>
          <p:cNvPr id="4" name="Slide Number Placeholder 3"/>
          <p:cNvSpPr>
            <a:spLocks noGrp="1"/>
          </p:cNvSpPr>
          <p:nvPr>
            <p:ph type="sldNum" sz="quarter" idx="4"/>
          </p:nvPr>
        </p:nvSpPr>
        <p:spPr/>
        <p:txBody>
          <a:bodyPr/>
          <a:lstStyle/>
          <a:p>
            <a:fld id="{C81DA8BC-CA76-42E6-AB54-A8B3CC0F8B1D}" type="slidenum">
              <a:rPr lang="en-US" smtClean="0"/>
              <a:pPr/>
              <a:t>17</a:t>
            </a:fld>
            <a:endParaRPr lang="en-US" dirty="0"/>
          </a:p>
        </p:txBody>
      </p:sp>
      <p:sp>
        <p:nvSpPr>
          <p:cNvPr id="3" name="Rectangle 2"/>
          <p:cNvSpPr/>
          <p:nvPr/>
        </p:nvSpPr>
        <p:spPr>
          <a:xfrm>
            <a:off x="790882" y="2754921"/>
            <a:ext cx="6810499" cy="923330"/>
          </a:xfrm>
          <a:prstGeom prst="rect">
            <a:avLst/>
          </a:prstGeom>
        </p:spPr>
        <p:txBody>
          <a:bodyPr wrap="square">
            <a:spAutoFit/>
          </a:bodyPr>
          <a:lstStyle/>
          <a:p>
            <a:r>
              <a:rPr lang="en-US" dirty="0"/>
              <a:t>K-5</a:t>
            </a:r>
          </a:p>
          <a:p>
            <a:r>
              <a:rPr lang="en-US" u="sng" dirty="0">
                <a:hlinkClick r:id="rId3"/>
              </a:rPr>
              <a:t>https://</a:t>
            </a:r>
            <a:r>
              <a:rPr lang="en-US" u="sng" dirty="0" smtClean="0">
                <a:hlinkClick r:id="rId3"/>
              </a:rPr>
              <a:t>www.georgiastandards.org/Standards/Pages/BrowseStandards/ScienceStandardsK-5.aspx</a:t>
            </a:r>
            <a:endParaRPr lang="en-US" dirty="0"/>
          </a:p>
        </p:txBody>
      </p:sp>
      <p:sp>
        <p:nvSpPr>
          <p:cNvPr id="5" name="Rectangle 4"/>
          <p:cNvSpPr/>
          <p:nvPr/>
        </p:nvSpPr>
        <p:spPr>
          <a:xfrm>
            <a:off x="790882" y="3807625"/>
            <a:ext cx="6810498" cy="923330"/>
          </a:xfrm>
          <a:prstGeom prst="rect">
            <a:avLst/>
          </a:prstGeom>
        </p:spPr>
        <p:txBody>
          <a:bodyPr wrap="square">
            <a:spAutoFit/>
          </a:bodyPr>
          <a:lstStyle/>
          <a:p>
            <a:r>
              <a:rPr lang="en-US" dirty="0"/>
              <a:t>Grades 6-8</a:t>
            </a:r>
          </a:p>
          <a:p>
            <a:r>
              <a:rPr lang="en-US" u="sng" dirty="0">
                <a:hlinkClick r:id="rId4"/>
              </a:rPr>
              <a:t>https://</a:t>
            </a:r>
            <a:r>
              <a:rPr lang="en-US" u="sng" dirty="0" smtClean="0">
                <a:hlinkClick r:id="rId4"/>
              </a:rPr>
              <a:t>www.georgiastandards.org/Standards/Pages/BrowseStandards/ScienceStandards6-8.aspx</a:t>
            </a:r>
            <a:endParaRPr lang="en-US" dirty="0"/>
          </a:p>
        </p:txBody>
      </p:sp>
      <p:sp>
        <p:nvSpPr>
          <p:cNvPr id="6" name="Rectangle 5"/>
          <p:cNvSpPr/>
          <p:nvPr/>
        </p:nvSpPr>
        <p:spPr>
          <a:xfrm>
            <a:off x="790882" y="4860328"/>
            <a:ext cx="6810498" cy="923330"/>
          </a:xfrm>
          <a:prstGeom prst="rect">
            <a:avLst/>
          </a:prstGeom>
        </p:spPr>
        <p:txBody>
          <a:bodyPr wrap="square">
            <a:spAutoFit/>
          </a:bodyPr>
          <a:lstStyle/>
          <a:p>
            <a:r>
              <a:rPr lang="en-US" dirty="0"/>
              <a:t>Grades 9-12</a:t>
            </a:r>
          </a:p>
          <a:p>
            <a:r>
              <a:rPr lang="en-US" u="sng" dirty="0">
                <a:hlinkClick r:id="rId5"/>
              </a:rPr>
              <a:t>https://www.georgiastandards.org/Standards/Pages/BrowseStandards/ScienceStandards9-12.aspx</a:t>
            </a:r>
            <a:endParaRPr lang="en-US" dirty="0"/>
          </a:p>
        </p:txBody>
      </p:sp>
    </p:spTree>
    <p:extLst>
      <p:ext uri="{BB962C8B-B14F-4D97-AF65-F5344CB8AC3E}">
        <p14:creationId xmlns:p14="http://schemas.microsoft.com/office/powerpoint/2010/main" val="2581027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20" y="182111"/>
            <a:ext cx="6316630" cy="1325563"/>
          </a:xfrm>
        </p:spPr>
        <p:txBody>
          <a:bodyPr>
            <a:normAutofit/>
          </a:bodyPr>
          <a:lstStyle/>
          <a:p>
            <a:r>
              <a:rPr lang="en-US" sz="4000" dirty="0"/>
              <a:t>2016 Session </a:t>
            </a:r>
            <a:r>
              <a:rPr lang="en-US" sz="4000" dirty="0" smtClean="0"/>
              <a:t>Questions</a:t>
            </a:r>
            <a:endParaRPr lang="en-US" sz="4000" dirty="0"/>
          </a:p>
        </p:txBody>
      </p:sp>
      <p:sp>
        <p:nvSpPr>
          <p:cNvPr id="4" name="Slide Number Placeholder 3"/>
          <p:cNvSpPr>
            <a:spLocks noGrp="1"/>
          </p:cNvSpPr>
          <p:nvPr>
            <p:ph type="sldNum" sz="quarter" idx="4"/>
          </p:nvPr>
        </p:nvSpPr>
        <p:spPr/>
        <p:txBody>
          <a:bodyPr/>
          <a:lstStyle/>
          <a:p>
            <a:fld id="{C81DA8BC-CA76-42E6-AB54-A8B3CC0F8B1D}" type="slidenum">
              <a:rPr lang="en-US" smtClean="0"/>
              <a:pPr/>
              <a:t>18</a:t>
            </a:fld>
            <a:endParaRPr lang="en-US" dirty="0"/>
          </a:p>
        </p:txBody>
      </p:sp>
      <p:sp>
        <p:nvSpPr>
          <p:cNvPr id="6" name="Rectangle 5"/>
          <p:cNvSpPr/>
          <p:nvPr/>
        </p:nvSpPr>
        <p:spPr>
          <a:xfrm>
            <a:off x="141320" y="1728886"/>
            <a:ext cx="7787851" cy="646331"/>
          </a:xfrm>
          <a:prstGeom prst="rect">
            <a:avLst/>
          </a:prstGeom>
          <a:solidFill>
            <a:schemeClr val="bg2"/>
          </a:solidFill>
          <a:ln>
            <a:solidFill>
              <a:schemeClr val="tx1"/>
            </a:solidFill>
          </a:ln>
        </p:spPr>
        <p:txBody>
          <a:bodyPr wrap="square">
            <a:spAutoFit/>
          </a:bodyPr>
          <a:lstStyle/>
          <a:p>
            <a:r>
              <a:rPr lang="en-US" dirty="0" smtClean="0"/>
              <a:t>In one of the earlier presentations someone mentioned “14 days” between collection periods. Does that mean 14 </a:t>
            </a:r>
            <a:r>
              <a:rPr lang="en-US" i="1" dirty="0" smtClean="0"/>
              <a:t>school</a:t>
            </a:r>
            <a:r>
              <a:rPr lang="en-US" dirty="0" smtClean="0"/>
              <a:t> days?  </a:t>
            </a:r>
          </a:p>
        </p:txBody>
      </p:sp>
      <p:sp>
        <p:nvSpPr>
          <p:cNvPr id="9" name="TextBox 8"/>
          <p:cNvSpPr txBox="1"/>
          <p:nvPr/>
        </p:nvSpPr>
        <p:spPr>
          <a:xfrm>
            <a:off x="141320" y="2722204"/>
            <a:ext cx="7787851" cy="2308324"/>
          </a:xfrm>
          <a:prstGeom prst="rect">
            <a:avLst/>
          </a:prstGeom>
          <a:solidFill>
            <a:schemeClr val="bg1"/>
          </a:solidFill>
          <a:ln>
            <a:solidFill>
              <a:schemeClr val="tx1"/>
            </a:solidFill>
          </a:ln>
        </p:spPr>
        <p:txBody>
          <a:bodyPr wrap="square" rtlCol="0">
            <a:spAutoFit/>
          </a:bodyPr>
          <a:lstStyle/>
          <a:p>
            <a:r>
              <a:rPr lang="en-US" dirty="0" smtClean="0"/>
              <a:t>No. </a:t>
            </a:r>
          </a:p>
          <a:p>
            <a:endParaRPr lang="en-US" dirty="0"/>
          </a:p>
          <a:p>
            <a:r>
              <a:rPr lang="en-US" dirty="0" smtClean="0"/>
              <a:t>Fourteen </a:t>
            </a:r>
            <a:r>
              <a:rPr lang="en-US" i="1" dirty="0" smtClean="0"/>
              <a:t>calendar</a:t>
            </a:r>
            <a:r>
              <a:rPr lang="en-US" dirty="0" smtClean="0"/>
              <a:t> days must elapse between the date on Collection Period 1 Primary Evidence </a:t>
            </a:r>
            <a:r>
              <a:rPr lang="en-US" dirty="0"/>
              <a:t>and </a:t>
            </a:r>
            <a:r>
              <a:rPr lang="en-US" dirty="0" smtClean="0"/>
              <a:t>the date on Collection </a:t>
            </a:r>
            <a:r>
              <a:rPr lang="en-US" dirty="0"/>
              <a:t>Period </a:t>
            </a:r>
            <a:r>
              <a:rPr lang="en-US" dirty="0" smtClean="0"/>
              <a:t>2 </a:t>
            </a:r>
            <a:r>
              <a:rPr lang="en-US" dirty="0"/>
              <a:t>Primary </a:t>
            </a:r>
            <a:r>
              <a:rPr lang="en-US" dirty="0" smtClean="0"/>
              <a:t>Evidence.  Both pieces of Collection Period 1 evidence must be completed before either piece of Collection Period 2 evidence can be collected.</a:t>
            </a:r>
          </a:p>
          <a:p>
            <a:endParaRPr lang="en-US" i="1" dirty="0"/>
          </a:p>
          <a:p>
            <a:endParaRPr lang="en-US" i="1" dirty="0" smtClean="0"/>
          </a:p>
        </p:txBody>
      </p:sp>
    </p:spTree>
    <p:extLst>
      <p:ext uri="{BB962C8B-B14F-4D97-AF65-F5344CB8AC3E}">
        <p14:creationId xmlns:p14="http://schemas.microsoft.com/office/powerpoint/2010/main" val="23049392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20" y="182111"/>
            <a:ext cx="6316630" cy="890333"/>
          </a:xfrm>
        </p:spPr>
        <p:txBody>
          <a:bodyPr>
            <a:normAutofit/>
          </a:bodyPr>
          <a:lstStyle/>
          <a:p>
            <a:r>
              <a:rPr lang="en-US" sz="4000" dirty="0"/>
              <a:t>2016 Session </a:t>
            </a:r>
            <a:r>
              <a:rPr lang="en-US" sz="4000" dirty="0" smtClean="0"/>
              <a:t>Questions</a:t>
            </a:r>
            <a:endParaRPr lang="en-US" sz="4000" dirty="0"/>
          </a:p>
        </p:txBody>
      </p:sp>
      <p:sp>
        <p:nvSpPr>
          <p:cNvPr id="4" name="Slide Number Placeholder 3"/>
          <p:cNvSpPr>
            <a:spLocks noGrp="1"/>
          </p:cNvSpPr>
          <p:nvPr>
            <p:ph type="sldNum" sz="quarter" idx="4"/>
          </p:nvPr>
        </p:nvSpPr>
        <p:spPr/>
        <p:txBody>
          <a:bodyPr/>
          <a:lstStyle/>
          <a:p>
            <a:fld id="{C81DA8BC-CA76-42E6-AB54-A8B3CC0F8B1D}" type="slidenum">
              <a:rPr lang="en-US" smtClean="0"/>
              <a:pPr/>
              <a:t>19</a:t>
            </a:fld>
            <a:endParaRPr lang="en-US" dirty="0"/>
          </a:p>
        </p:txBody>
      </p:sp>
      <p:sp>
        <p:nvSpPr>
          <p:cNvPr id="6" name="Rectangle 5"/>
          <p:cNvSpPr/>
          <p:nvPr/>
        </p:nvSpPr>
        <p:spPr>
          <a:xfrm>
            <a:off x="141320" y="1728886"/>
            <a:ext cx="7787851" cy="646331"/>
          </a:xfrm>
          <a:prstGeom prst="rect">
            <a:avLst/>
          </a:prstGeom>
          <a:solidFill>
            <a:schemeClr val="bg2"/>
          </a:solidFill>
          <a:ln>
            <a:solidFill>
              <a:schemeClr val="tx1"/>
            </a:solidFill>
          </a:ln>
        </p:spPr>
        <p:txBody>
          <a:bodyPr wrap="square">
            <a:spAutoFit/>
          </a:bodyPr>
          <a:lstStyle/>
          <a:p>
            <a:r>
              <a:rPr lang="en-US" dirty="0" smtClean="0"/>
              <a:t>Is it correct to call the first collection period “primary” and the second collection period “secondary?”  </a:t>
            </a:r>
          </a:p>
        </p:txBody>
      </p:sp>
      <p:sp>
        <p:nvSpPr>
          <p:cNvPr id="9" name="TextBox 8"/>
          <p:cNvSpPr txBox="1"/>
          <p:nvPr/>
        </p:nvSpPr>
        <p:spPr>
          <a:xfrm>
            <a:off x="141320" y="2722204"/>
            <a:ext cx="7787851" cy="3139321"/>
          </a:xfrm>
          <a:prstGeom prst="rect">
            <a:avLst/>
          </a:prstGeom>
          <a:solidFill>
            <a:schemeClr val="bg1"/>
          </a:solidFill>
          <a:ln>
            <a:solidFill>
              <a:schemeClr val="tx1"/>
            </a:solidFill>
          </a:ln>
        </p:spPr>
        <p:txBody>
          <a:bodyPr wrap="square" rtlCol="0">
            <a:spAutoFit/>
          </a:bodyPr>
          <a:lstStyle/>
          <a:p>
            <a:r>
              <a:rPr lang="en-US" i="1" dirty="0" smtClean="0"/>
              <a:t>No. </a:t>
            </a:r>
          </a:p>
          <a:p>
            <a:endParaRPr lang="en-US" dirty="0"/>
          </a:p>
          <a:p>
            <a:r>
              <a:rPr lang="en-US" i="1" dirty="0" smtClean="0"/>
              <a:t>Each collection period has two pieces of evidence, a primary piece and a secondary piece.  The primary evidence must be a student’s worksheet, permanent product (for example, a poster), a series of captioned photos, or media (audio or video of student work). Secondary evidence is a data sheet, observation or interview form, or another piece of primary evidence.</a:t>
            </a:r>
          </a:p>
          <a:p>
            <a:endParaRPr lang="en-US" i="1" dirty="0"/>
          </a:p>
          <a:p>
            <a:r>
              <a:rPr lang="en-US" i="1" dirty="0" smtClean="0"/>
              <a:t>A student’s Achievement/Progress scores are based on the improvement in accuracy, complexity and independence of the student’s work from Collection Period 1 to Collection Period 2. </a:t>
            </a:r>
            <a:endParaRPr lang="en-US" i="1" dirty="0"/>
          </a:p>
        </p:txBody>
      </p:sp>
    </p:spTree>
    <p:extLst>
      <p:ext uri="{BB962C8B-B14F-4D97-AF65-F5344CB8AC3E}">
        <p14:creationId xmlns:p14="http://schemas.microsoft.com/office/powerpoint/2010/main" val="29050167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2016-2017 GAA</a:t>
            </a:r>
            <a:endParaRPr lang="en-US" dirty="0"/>
          </a:p>
        </p:txBody>
      </p:sp>
      <p:sp>
        <p:nvSpPr>
          <p:cNvPr id="3" name="Content Placeholder 2"/>
          <p:cNvSpPr>
            <a:spLocks noGrp="1"/>
          </p:cNvSpPr>
          <p:nvPr>
            <p:ph idx="1"/>
          </p:nvPr>
        </p:nvSpPr>
        <p:spPr/>
        <p:txBody>
          <a:bodyPr/>
          <a:lstStyle/>
          <a:p>
            <a:r>
              <a:rPr lang="en-US" dirty="0" smtClean="0"/>
              <a:t>The 2016-2017 webinars (Sessions 1-5) explain how to prepare and submit GAA portfolios.</a:t>
            </a:r>
          </a:p>
          <a:p>
            <a:pPr marL="0" indent="0" algn="ctr">
              <a:buNone/>
            </a:pPr>
            <a:r>
              <a:rPr lang="en-US" dirty="0" smtClean="0">
                <a:hlinkClick r:id="rId3"/>
              </a:rPr>
              <a:t>http://www.gadoe.org/Curriculum-Instruction-and-Assessment/Assessment/Pages/GAA-Presentations.aspx</a:t>
            </a:r>
            <a:endParaRPr lang="en-US" dirty="0" smtClean="0"/>
          </a:p>
          <a:p>
            <a:r>
              <a:rPr lang="en-US" dirty="0" smtClean="0"/>
              <a:t>Information pertaining to the GAA can also be found in the 2016-2017 GAA Examiner’s Manual.</a:t>
            </a:r>
          </a:p>
          <a:p>
            <a:pPr marL="0" indent="0" algn="ctr">
              <a:buNone/>
            </a:pPr>
            <a:r>
              <a:rPr lang="en-US" dirty="0" smtClean="0">
                <a:hlinkClick r:id="rId4"/>
              </a:rPr>
              <a:t>http://www.gadoe.org/Curriculum-Instruction-and-Assessment/Assessment/Pages/GAA-Resources.aspx</a:t>
            </a:r>
            <a:endParaRPr lang="en-US" dirty="0" smtClean="0"/>
          </a:p>
          <a:p>
            <a:endParaRPr lang="en-US" dirty="0"/>
          </a:p>
        </p:txBody>
      </p:sp>
      <p:sp>
        <p:nvSpPr>
          <p:cNvPr id="4" name="Slide Number Placeholder 3"/>
          <p:cNvSpPr>
            <a:spLocks noGrp="1"/>
          </p:cNvSpPr>
          <p:nvPr>
            <p:ph type="sldNum" sz="quarter" idx="4"/>
          </p:nvPr>
        </p:nvSpPr>
        <p:spPr/>
        <p:txBody>
          <a:bodyPr/>
          <a:lstStyle/>
          <a:p>
            <a:fld id="{18D6BBE3-2A52-4E0B-96BB-5B1F26ADCEA2}" type="slidenum">
              <a:rPr lang="en-US" smtClean="0"/>
              <a:pPr/>
              <a:t>2</a:t>
            </a:fld>
            <a:endParaRPr lang="en-US" dirty="0"/>
          </a:p>
        </p:txBody>
      </p:sp>
    </p:spTree>
    <p:extLst>
      <p:ext uri="{BB962C8B-B14F-4D97-AF65-F5344CB8AC3E}">
        <p14:creationId xmlns:p14="http://schemas.microsoft.com/office/powerpoint/2010/main" val="31412086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20" y="193189"/>
            <a:ext cx="6316630" cy="901834"/>
          </a:xfrm>
        </p:spPr>
        <p:txBody>
          <a:bodyPr>
            <a:normAutofit/>
          </a:bodyPr>
          <a:lstStyle/>
          <a:p>
            <a:r>
              <a:rPr lang="en-US" sz="4000" dirty="0"/>
              <a:t>2016 Session </a:t>
            </a:r>
            <a:r>
              <a:rPr lang="en-US" sz="4000" dirty="0" smtClean="0"/>
              <a:t>Questions</a:t>
            </a:r>
            <a:endParaRPr lang="en-US" sz="4000" dirty="0"/>
          </a:p>
        </p:txBody>
      </p:sp>
      <p:sp>
        <p:nvSpPr>
          <p:cNvPr id="4" name="Slide Number Placeholder 3"/>
          <p:cNvSpPr>
            <a:spLocks noGrp="1"/>
          </p:cNvSpPr>
          <p:nvPr>
            <p:ph type="sldNum" sz="quarter" idx="4"/>
          </p:nvPr>
        </p:nvSpPr>
        <p:spPr/>
        <p:txBody>
          <a:bodyPr/>
          <a:lstStyle/>
          <a:p>
            <a:fld id="{C81DA8BC-CA76-42E6-AB54-A8B3CC0F8B1D}" type="slidenum">
              <a:rPr lang="en-US" smtClean="0"/>
              <a:pPr/>
              <a:t>20</a:t>
            </a:fld>
            <a:endParaRPr lang="en-US" dirty="0"/>
          </a:p>
        </p:txBody>
      </p:sp>
      <p:sp>
        <p:nvSpPr>
          <p:cNvPr id="6" name="Rectangle 5"/>
          <p:cNvSpPr/>
          <p:nvPr/>
        </p:nvSpPr>
        <p:spPr>
          <a:xfrm>
            <a:off x="141320" y="1532067"/>
            <a:ext cx="7787850" cy="646331"/>
          </a:xfrm>
          <a:prstGeom prst="rect">
            <a:avLst/>
          </a:prstGeom>
          <a:solidFill>
            <a:schemeClr val="bg2"/>
          </a:solidFill>
          <a:ln>
            <a:solidFill>
              <a:schemeClr val="tx1"/>
            </a:solidFill>
          </a:ln>
        </p:spPr>
        <p:txBody>
          <a:bodyPr wrap="square">
            <a:spAutoFit/>
          </a:bodyPr>
          <a:lstStyle/>
          <a:p>
            <a:r>
              <a:rPr lang="en-US" dirty="0" smtClean="0"/>
              <a:t>In one of the previous sessions did I hear someone say that separate annotation pages are not needed?</a:t>
            </a:r>
          </a:p>
        </p:txBody>
      </p:sp>
      <p:sp>
        <p:nvSpPr>
          <p:cNvPr id="9" name="TextBox 8"/>
          <p:cNvSpPr txBox="1"/>
          <p:nvPr/>
        </p:nvSpPr>
        <p:spPr>
          <a:xfrm>
            <a:off x="141320" y="2422200"/>
            <a:ext cx="7787850" cy="2862322"/>
          </a:xfrm>
          <a:prstGeom prst="rect">
            <a:avLst/>
          </a:prstGeom>
          <a:solidFill>
            <a:schemeClr val="bg1"/>
          </a:solidFill>
          <a:ln>
            <a:solidFill>
              <a:schemeClr val="tx1"/>
            </a:solidFill>
          </a:ln>
        </p:spPr>
        <p:txBody>
          <a:bodyPr wrap="square" rtlCol="0">
            <a:spAutoFit/>
          </a:bodyPr>
          <a:lstStyle/>
          <a:p>
            <a:r>
              <a:rPr lang="en-US" i="1" dirty="0" smtClean="0"/>
              <a:t>Yes.</a:t>
            </a:r>
          </a:p>
          <a:p>
            <a:endParaRPr lang="en-US" i="1" dirty="0"/>
          </a:p>
          <a:p>
            <a:r>
              <a:rPr lang="en-US" i="1" dirty="0" smtClean="0"/>
              <a:t>The student’s tasks must be annotated, but it is acceptable to write the annotations on the evidence if there is enough room.  The annotation should state the date of the task, where it occurred, </a:t>
            </a:r>
            <a:r>
              <a:rPr lang="en-US" i="1" dirty="0"/>
              <a:t>type and frequency of prompting</a:t>
            </a:r>
            <a:r>
              <a:rPr lang="en-US" i="1" dirty="0" smtClean="0"/>
              <a:t>, interactions with instructional providers and others, and number of correct responses or percentage grade.</a:t>
            </a:r>
            <a:endParaRPr lang="en-US" i="1" dirty="0"/>
          </a:p>
          <a:p>
            <a:endParaRPr lang="en-US" i="1" dirty="0" smtClean="0"/>
          </a:p>
          <a:p>
            <a:r>
              <a:rPr lang="en-US" i="1" dirty="0" smtClean="0"/>
              <a:t>Most teachers submit annotation pages with their students’ work, but the separate pages are not required.</a:t>
            </a:r>
          </a:p>
        </p:txBody>
      </p:sp>
    </p:spTree>
    <p:extLst>
      <p:ext uri="{BB962C8B-B14F-4D97-AF65-F5344CB8AC3E}">
        <p14:creationId xmlns:p14="http://schemas.microsoft.com/office/powerpoint/2010/main" val="38952550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237" y="391230"/>
            <a:ext cx="6316630" cy="851704"/>
          </a:xfrm>
        </p:spPr>
        <p:txBody>
          <a:bodyPr>
            <a:normAutofit fontScale="90000"/>
          </a:bodyPr>
          <a:lstStyle/>
          <a:p>
            <a:r>
              <a:rPr lang="en-US" dirty="0"/>
              <a:t>2016 Session </a:t>
            </a:r>
            <a:r>
              <a:rPr lang="en-US" dirty="0" smtClean="0"/>
              <a:t>Questions</a:t>
            </a:r>
            <a:endParaRPr lang="en-US" dirty="0"/>
          </a:p>
        </p:txBody>
      </p:sp>
      <p:sp>
        <p:nvSpPr>
          <p:cNvPr id="4" name="Slide Number Placeholder 3"/>
          <p:cNvSpPr>
            <a:spLocks noGrp="1"/>
          </p:cNvSpPr>
          <p:nvPr>
            <p:ph type="sldNum" sz="quarter" idx="4"/>
          </p:nvPr>
        </p:nvSpPr>
        <p:spPr/>
        <p:txBody>
          <a:bodyPr/>
          <a:lstStyle/>
          <a:p>
            <a:fld id="{C81DA8BC-CA76-42E6-AB54-A8B3CC0F8B1D}" type="slidenum">
              <a:rPr lang="en-US" smtClean="0"/>
              <a:pPr/>
              <a:t>21</a:t>
            </a:fld>
            <a:endParaRPr lang="en-US" dirty="0"/>
          </a:p>
        </p:txBody>
      </p:sp>
      <p:sp>
        <p:nvSpPr>
          <p:cNvPr id="6" name="Rectangle 5"/>
          <p:cNvSpPr/>
          <p:nvPr/>
        </p:nvSpPr>
        <p:spPr>
          <a:xfrm>
            <a:off x="144237" y="1586471"/>
            <a:ext cx="8145335" cy="1200329"/>
          </a:xfrm>
          <a:prstGeom prst="rect">
            <a:avLst/>
          </a:prstGeom>
          <a:solidFill>
            <a:schemeClr val="bg2"/>
          </a:solidFill>
          <a:ln>
            <a:solidFill>
              <a:schemeClr val="tx1"/>
            </a:solidFill>
          </a:ln>
        </p:spPr>
        <p:txBody>
          <a:bodyPr wrap="square">
            <a:spAutoFit/>
          </a:bodyPr>
          <a:lstStyle/>
          <a:p>
            <a:r>
              <a:rPr lang="en-US" dirty="0" smtClean="0"/>
              <a:t>My students often do tasks together. For example, I might read a story aloud and then ask the students as a group to answer questions about the characters and settings. How can I use that task as an assessment task for all of the students in my class?</a:t>
            </a:r>
            <a:endParaRPr lang="en-US" dirty="0"/>
          </a:p>
        </p:txBody>
      </p:sp>
      <p:sp>
        <p:nvSpPr>
          <p:cNvPr id="7" name="TextBox 6"/>
          <p:cNvSpPr txBox="1"/>
          <p:nvPr/>
        </p:nvSpPr>
        <p:spPr>
          <a:xfrm>
            <a:off x="144237" y="3083954"/>
            <a:ext cx="8145335" cy="2585323"/>
          </a:xfrm>
          <a:prstGeom prst="rect">
            <a:avLst/>
          </a:prstGeom>
          <a:solidFill>
            <a:schemeClr val="bg1"/>
          </a:solidFill>
          <a:ln>
            <a:solidFill>
              <a:schemeClr val="tx1"/>
            </a:solidFill>
          </a:ln>
        </p:spPr>
        <p:txBody>
          <a:bodyPr wrap="square" rtlCol="0">
            <a:spAutoFit/>
          </a:bodyPr>
          <a:lstStyle/>
          <a:p>
            <a:r>
              <a:rPr lang="en-US" i="1" dirty="0" smtClean="0"/>
              <a:t>GAA evidence must be the original work of the </a:t>
            </a:r>
            <a:r>
              <a:rPr lang="en-US" i="1" u="sng" dirty="0" smtClean="0"/>
              <a:t>one</a:t>
            </a:r>
            <a:r>
              <a:rPr lang="en-US" i="1" dirty="0" smtClean="0"/>
              <a:t> student who is being assessed.  If students are working together on, for example, a Reading task, then it is essential that all students perform assessable tasks themselves. Every student in a class might listen to the same story and be assessed on the same questions, but the original work of each student (a worksheet, report, poster, Venn diagram, chart, or some other aligned task) should be submitted in each student’s portfolio.</a:t>
            </a:r>
          </a:p>
          <a:p>
            <a:endParaRPr lang="en-US" i="1" dirty="0"/>
          </a:p>
          <a:p>
            <a:r>
              <a:rPr lang="en-US" i="1" dirty="0" smtClean="0"/>
              <a:t>The tasks which are submitted in a student’s GAA portfolio should be the work of only that individual student. Group work is not suitable for assessment.</a:t>
            </a:r>
          </a:p>
        </p:txBody>
      </p:sp>
    </p:spTree>
    <p:extLst>
      <p:ext uri="{BB962C8B-B14F-4D97-AF65-F5344CB8AC3E}">
        <p14:creationId xmlns:p14="http://schemas.microsoft.com/office/powerpoint/2010/main" val="38219213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6163" y="114627"/>
            <a:ext cx="6846503" cy="1325563"/>
          </a:xfrm>
        </p:spPr>
        <p:txBody>
          <a:bodyPr>
            <a:normAutofit/>
          </a:bodyPr>
          <a:lstStyle/>
          <a:p>
            <a:r>
              <a:rPr lang="en-US" dirty="0"/>
              <a:t>2016 Session </a:t>
            </a:r>
            <a:r>
              <a:rPr lang="en-US" dirty="0" smtClean="0"/>
              <a:t>Questions</a:t>
            </a:r>
            <a:endParaRPr lang="en-US" dirty="0"/>
          </a:p>
        </p:txBody>
      </p:sp>
      <p:sp>
        <p:nvSpPr>
          <p:cNvPr id="3" name="Slide Number Placeholder 2"/>
          <p:cNvSpPr>
            <a:spLocks noGrp="1"/>
          </p:cNvSpPr>
          <p:nvPr>
            <p:ph type="sldNum" sz="quarter" idx="4"/>
          </p:nvPr>
        </p:nvSpPr>
        <p:spPr/>
        <p:txBody>
          <a:bodyPr/>
          <a:lstStyle/>
          <a:p>
            <a:fld id="{0A309326-2420-49D2-9FD5-106C6CF1F1C3}" type="slidenum">
              <a:rPr lang="en-US" smtClean="0"/>
              <a:pPr/>
              <a:t>22</a:t>
            </a:fld>
            <a:endParaRPr lang="en-US" dirty="0"/>
          </a:p>
        </p:txBody>
      </p:sp>
      <p:sp>
        <p:nvSpPr>
          <p:cNvPr id="4" name="TextBox 3"/>
          <p:cNvSpPr txBox="1"/>
          <p:nvPr/>
        </p:nvSpPr>
        <p:spPr>
          <a:xfrm>
            <a:off x="685800" y="457200"/>
            <a:ext cx="8305800" cy="307777"/>
          </a:xfrm>
          <a:prstGeom prst="rect">
            <a:avLst/>
          </a:prstGeom>
          <a:noFill/>
        </p:spPr>
        <p:txBody>
          <a:bodyPr wrap="square" rtlCol="0">
            <a:spAutoFit/>
          </a:bodyPr>
          <a:lstStyle/>
          <a:p>
            <a:r>
              <a:rPr lang="en-US" sz="1400" dirty="0" smtClean="0"/>
              <a:t> </a:t>
            </a:r>
            <a:endParaRPr lang="en-US" sz="1400" dirty="0"/>
          </a:p>
        </p:txBody>
      </p:sp>
      <p:sp>
        <p:nvSpPr>
          <p:cNvPr id="7" name="Rectangle 6"/>
          <p:cNvSpPr/>
          <p:nvPr/>
        </p:nvSpPr>
        <p:spPr>
          <a:xfrm>
            <a:off x="186293" y="1819298"/>
            <a:ext cx="7850160" cy="646331"/>
          </a:xfrm>
          <a:prstGeom prst="rect">
            <a:avLst/>
          </a:prstGeom>
          <a:solidFill>
            <a:schemeClr val="bg2"/>
          </a:solidFill>
          <a:ln>
            <a:solidFill>
              <a:schemeClr val="tx1"/>
            </a:solidFill>
          </a:ln>
        </p:spPr>
        <p:txBody>
          <a:bodyPr wrap="square">
            <a:spAutoFit/>
          </a:bodyPr>
          <a:lstStyle/>
          <a:p>
            <a:r>
              <a:rPr lang="en-US" dirty="0"/>
              <a:t>Should student work </a:t>
            </a:r>
            <a:r>
              <a:rPr lang="en-US" dirty="0" smtClean="0"/>
              <a:t>be included in a </a:t>
            </a:r>
            <a:r>
              <a:rPr lang="en-US" dirty="0"/>
              <a:t>GAA </a:t>
            </a:r>
            <a:r>
              <a:rPr lang="en-US" dirty="0" smtClean="0"/>
              <a:t>portfolio only </a:t>
            </a:r>
            <a:r>
              <a:rPr lang="en-US" dirty="0"/>
              <a:t>if the student earned 100% on the </a:t>
            </a:r>
            <a:r>
              <a:rPr lang="en-US" dirty="0" smtClean="0"/>
              <a:t>task?</a:t>
            </a:r>
            <a:endParaRPr lang="en-US" dirty="0"/>
          </a:p>
        </p:txBody>
      </p:sp>
      <p:sp>
        <p:nvSpPr>
          <p:cNvPr id="8" name="TextBox 7"/>
          <p:cNvSpPr txBox="1"/>
          <p:nvPr/>
        </p:nvSpPr>
        <p:spPr>
          <a:xfrm>
            <a:off x="186295" y="2703738"/>
            <a:ext cx="7850158" cy="3077766"/>
          </a:xfrm>
          <a:prstGeom prst="rect">
            <a:avLst/>
          </a:prstGeom>
          <a:solidFill>
            <a:schemeClr val="bg1"/>
          </a:solidFill>
          <a:ln>
            <a:solidFill>
              <a:schemeClr val="tx1"/>
            </a:solidFill>
          </a:ln>
        </p:spPr>
        <p:txBody>
          <a:bodyPr wrap="square" rtlCol="0">
            <a:spAutoFit/>
          </a:bodyPr>
          <a:lstStyle/>
          <a:p>
            <a:r>
              <a:rPr lang="en-US" i="1" dirty="0" smtClean="0"/>
              <a:t>No.</a:t>
            </a:r>
          </a:p>
          <a:p>
            <a:pPr marL="285750" indent="-285750">
              <a:buFont typeface="Arial" panose="020B0604020202020204" pitchFamily="34" charset="0"/>
              <a:buChar char="•"/>
            </a:pPr>
            <a:r>
              <a:rPr lang="en-US" i="1" dirty="0" smtClean="0"/>
              <a:t>Accuracy </a:t>
            </a:r>
            <a:r>
              <a:rPr lang="en-US" i="1" dirty="0"/>
              <a:t>is one of three components of a student’s Achievement/Progress score (the others are Complexity and Independence).</a:t>
            </a:r>
          </a:p>
          <a:p>
            <a:pPr marL="285750" indent="-285750">
              <a:buFont typeface="Arial" panose="020B0604020202020204" pitchFamily="34" charset="0"/>
              <a:buChar char="•"/>
            </a:pPr>
            <a:r>
              <a:rPr lang="en-US" i="1" dirty="0"/>
              <a:t>Accuracy is measured from Collection Period 1 to Collection Period 2.</a:t>
            </a:r>
          </a:p>
          <a:p>
            <a:pPr marL="742950" lvl="1" indent="-285750">
              <a:buFont typeface="Arial" panose="020B0604020202020204" pitchFamily="34" charset="0"/>
              <a:buChar char="•"/>
            </a:pPr>
            <a:r>
              <a:rPr lang="en-US" i="1" dirty="0"/>
              <a:t>Scores on both pieces of Collection Period 1 evidence are averaged.</a:t>
            </a:r>
          </a:p>
          <a:p>
            <a:pPr marL="742950" lvl="1" indent="-285750">
              <a:buFont typeface="Arial" panose="020B0604020202020204" pitchFamily="34" charset="0"/>
              <a:buChar char="•"/>
            </a:pPr>
            <a:r>
              <a:rPr lang="en-US" i="1" dirty="0"/>
              <a:t>Scores on both pieces of Collection Period 2 evidence are averaged.</a:t>
            </a:r>
          </a:p>
          <a:p>
            <a:pPr marL="742950" lvl="1" indent="-285750">
              <a:buFont typeface="Arial" panose="020B0604020202020204" pitchFamily="34" charset="0"/>
              <a:buChar char="•"/>
            </a:pPr>
            <a:r>
              <a:rPr lang="en-US" i="1" dirty="0"/>
              <a:t>Scorers assess how much, if at all, the average accuracy changes.</a:t>
            </a:r>
          </a:p>
          <a:p>
            <a:pPr marL="285750" indent="-285750">
              <a:buFont typeface="Arial" panose="020B0604020202020204" pitchFamily="34" charset="0"/>
              <a:buChar char="•"/>
            </a:pPr>
            <a:r>
              <a:rPr lang="en-US" i="1" dirty="0"/>
              <a:t>If average accuracy is 100% in both Collection Periods, </a:t>
            </a:r>
            <a:r>
              <a:rPr lang="en-US" i="1" dirty="0" smtClean="0"/>
              <a:t>the student </a:t>
            </a:r>
            <a:r>
              <a:rPr lang="en-US" i="1" dirty="0"/>
              <a:t>has missed one of three ways to show Achievement/Progress.</a:t>
            </a:r>
          </a:p>
          <a:p>
            <a:pPr lvl="1"/>
            <a:endParaRPr lang="en-US" sz="1600" b="1" dirty="0"/>
          </a:p>
          <a:p>
            <a:pPr lvl="1"/>
            <a:endParaRPr lang="en-US" sz="1600" b="1" dirty="0"/>
          </a:p>
        </p:txBody>
      </p:sp>
    </p:spTree>
    <p:extLst>
      <p:ext uri="{BB962C8B-B14F-4D97-AF65-F5344CB8AC3E}">
        <p14:creationId xmlns:p14="http://schemas.microsoft.com/office/powerpoint/2010/main" val="22512900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6163" y="114627"/>
            <a:ext cx="6846503" cy="727037"/>
          </a:xfrm>
        </p:spPr>
        <p:txBody>
          <a:bodyPr>
            <a:normAutofit/>
          </a:bodyPr>
          <a:lstStyle/>
          <a:p>
            <a:r>
              <a:rPr lang="en-US" dirty="0"/>
              <a:t>2016 Session </a:t>
            </a:r>
            <a:r>
              <a:rPr lang="en-US" dirty="0" smtClean="0"/>
              <a:t>Questions</a:t>
            </a:r>
            <a:endParaRPr lang="en-US" dirty="0"/>
          </a:p>
        </p:txBody>
      </p:sp>
      <p:sp>
        <p:nvSpPr>
          <p:cNvPr id="3" name="Slide Number Placeholder 2"/>
          <p:cNvSpPr>
            <a:spLocks noGrp="1"/>
          </p:cNvSpPr>
          <p:nvPr>
            <p:ph type="sldNum" sz="quarter" idx="4"/>
          </p:nvPr>
        </p:nvSpPr>
        <p:spPr/>
        <p:txBody>
          <a:bodyPr/>
          <a:lstStyle/>
          <a:p>
            <a:fld id="{0A309326-2420-49D2-9FD5-106C6CF1F1C3}" type="slidenum">
              <a:rPr lang="en-US" smtClean="0"/>
              <a:pPr/>
              <a:t>23</a:t>
            </a:fld>
            <a:endParaRPr lang="en-US" dirty="0"/>
          </a:p>
        </p:txBody>
      </p:sp>
      <p:sp>
        <p:nvSpPr>
          <p:cNvPr id="7" name="Rectangle 6"/>
          <p:cNvSpPr/>
          <p:nvPr/>
        </p:nvSpPr>
        <p:spPr>
          <a:xfrm>
            <a:off x="96163" y="928562"/>
            <a:ext cx="7073564" cy="646331"/>
          </a:xfrm>
          <a:prstGeom prst="rect">
            <a:avLst/>
          </a:prstGeom>
          <a:solidFill>
            <a:schemeClr val="bg2"/>
          </a:solidFill>
          <a:ln>
            <a:solidFill>
              <a:schemeClr val="tx1"/>
            </a:solidFill>
          </a:ln>
        </p:spPr>
        <p:txBody>
          <a:bodyPr wrap="square">
            <a:spAutoFit/>
          </a:bodyPr>
          <a:lstStyle/>
          <a:p>
            <a:r>
              <a:rPr lang="en-US" dirty="0" smtClean="0"/>
              <a:t>How can a student with severe cognitive disabilities show progress from Collection Period 1 to Collection Period 2?</a:t>
            </a:r>
            <a:endParaRPr lang="en-US" dirty="0"/>
          </a:p>
        </p:txBody>
      </p:sp>
      <p:sp>
        <p:nvSpPr>
          <p:cNvPr id="9" name="TextBox 8"/>
          <p:cNvSpPr txBox="1"/>
          <p:nvPr/>
        </p:nvSpPr>
        <p:spPr>
          <a:xfrm>
            <a:off x="96163" y="2090675"/>
            <a:ext cx="8642592" cy="2831544"/>
          </a:xfrm>
          <a:prstGeom prst="rect">
            <a:avLst/>
          </a:prstGeom>
          <a:solidFill>
            <a:schemeClr val="bg1"/>
          </a:solidFill>
          <a:ln>
            <a:solidFill>
              <a:schemeClr val="tx1"/>
            </a:solidFill>
          </a:ln>
        </p:spPr>
        <p:txBody>
          <a:bodyPr wrap="square" rtlCol="0">
            <a:spAutoFit/>
          </a:bodyPr>
          <a:lstStyle/>
          <a:p>
            <a:r>
              <a:rPr lang="en-US" i="1" dirty="0" smtClean="0"/>
              <a:t>All students who are assessed on GAA are evaluated based on the requirements of the rubric.</a:t>
            </a:r>
            <a:r>
              <a:rPr lang="en-US" i="1" dirty="0"/>
              <a:t> </a:t>
            </a:r>
            <a:endParaRPr lang="en-US" i="1" dirty="0" smtClean="0"/>
          </a:p>
          <a:p>
            <a:endParaRPr lang="en-US" sz="800" i="1" dirty="0"/>
          </a:p>
          <a:p>
            <a:r>
              <a:rPr lang="en-US" i="1" dirty="0" smtClean="0"/>
              <a:t>The two tasks performed by the student in Collection Period 1 represent a baseline skill, while the two tasks performed in Collection Period 2 represent the student’s progress. Scorers are trained to compare the accuracy, complexity and independence of the CP1 tasks with those of the CP2 tasks.</a:t>
            </a:r>
          </a:p>
          <a:p>
            <a:endParaRPr lang="en-US" sz="800" i="1" dirty="0"/>
          </a:p>
          <a:p>
            <a:r>
              <a:rPr lang="en-US" i="1" dirty="0" smtClean="0"/>
              <a:t>Students with the most significant cognitive disabilities may have difficulty showing exceptional progress but they can generally demonstrate some progress by showing even small increases in accuracy, complexity and independence.                                                                                 </a:t>
            </a:r>
          </a:p>
        </p:txBody>
      </p:sp>
    </p:spTree>
    <p:extLst>
      <p:ext uri="{BB962C8B-B14F-4D97-AF65-F5344CB8AC3E}">
        <p14:creationId xmlns:p14="http://schemas.microsoft.com/office/powerpoint/2010/main" val="34516185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20" y="182111"/>
            <a:ext cx="6316630" cy="1325563"/>
          </a:xfrm>
        </p:spPr>
        <p:txBody>
          <a:bodyPr>
            <a:normAutofit/>
          </a:bodyPr>
          <a:lstStyle/>
          <a:p>
            <a:r>
              <a:rPr lang="en-US" sz="4000" dirty="0"/>
              <a:t>2016 Session </a:t>
            </a:r>
            <a:r>
              <a:rPr lang="en-US" sz="4000" dirty="0" smtClean="0"/>
              <a:t>Questions</a:t>
            </a:r>
            <a:endParaRPr lang="en-US" sz="4000" dirty="0"/>
          </a:p>
        </p:txBody>
      </p:sp>
      <p:sp>
        <p:nvSpPr>
          <p:cNvPr id="4" name="Slide Number Placeholder 3"/>
          <p:cNvSpPr>
            <a:spLocks noGrp="1"/>
          </p:cNvSpPr>
          <p:nvPr>
            <p:ph type="sldNum" sz="quarter" idx="4"/>
          </p:nvPr>
        </p:nvSpPr>
        <p:spPr/>
        <p:txBody>
          <a:bodyPr/>
          <a:lstStyle/>
          <a:p>
            <a:fld id="{C81DA8BC-CA76-42E6-AB54-A8B3CC0F8B1D}" type="slidenum">
              <a:rPr lang="en-US" smtClean="0"/>
              <a:pPr/>
              <a:t>24</a:t>
            </a:fld>
            <a:endParaRPr lang="en-US" dirty="0"/>
          </a:p>
        </p:txBody>
      </p:sp>
      <p:sp>
        <p:nvSpPr>
          <p:cNvPr id="6" name="Rectangle 5"/>
          <p:cNvSpPr/>
          <p:nvPr/>
        </p:nvSpPr>
        <p:spPr>
          <a:xfrm>
            <a:off x="141320" y="1728886"/>
            <a:ext cx="7787851" cy="646331"/>
          </a:xfrm>
          <a:prstGeom prst="rect">
            <a:avLst/>
          </a:prstGeom>
          <a:solidFill>
            <a:schemeClr val="bg2"/>
          </a:solidFill>
          <a:ln>
            <a:solidFill>
              <a:schemeClr val="tx1"/>
            </a:solidFill>
          </a:ln>
        </p:spPr>
        <p:txBody>
          <a:bodyPr wrap="square">
            <a:spAutoFit/>
          </a:bodyPr>
          <a:lstStyle/>
          <a:p>
            <a:r>
              <a:rPr lang="en-US" dirty="0" smtClean="0"/>
              <a:t>Why will my entry sheet not populate with all the appropriate drop-down menus?  </a:t>
            </a:r>
          </a:p>
        </p:txBody>
      </p:sp>
      <p:sp>
        <p:nvSpPr>
          <p:cNvPr id="9" name="TextBox 8"/>
          <p:cNvSpPr txBox="1"/>
          <p:nvPr/>
        </p:nvSpPr>
        <p:spPr>
          <a:xfrm>
            <a:off x="141320" y="2722204"/>
            <a:ext cx="7787851" cy="1754326"/>
          </a:xfrm>
          <a:prstGeom prst="rect">
            <a:avLst/>
          </a:prstGeom>
          <a:solidFill>
            <a:schemeClr val="bg1"/>
          </a:solidFill>
          <a:ln>
            <a:solidFill>
              <a:schemeClr val="tx1"/>
            </a:solidFill>
          </a:ln>
        </p:spPr>
        <p:txBody>
          <a:bodyPr wrap="square" rtlCol="0">
            <a:spAutoFit/>
          </a:bodyPr>
          <a:lstStyle/>
          <a:p>
            <a:r>
              <a:rPr lang="en-US" dirty="0" smtClean="0"/>
              <a:t>Please remember to download the entry sheet first. Then you can complete the entry sheet for each of your students in each content area.</a:t>
            </a:r>
          </a:p>
          <a:p>
            <a:endParaRPr lang="en-US" dirty="0"/>
          </a:p>
          <a:p>
            <a:r>
              <a:rPr lang="en-US" dirty="0" smtClean="0"/>
              <a:t>Do </a:t>
            </a:r>
            <a:r>
              <a:rPr lang="en-US" u="sng" dirty="0" smtClean="0"/>
              <a:t>not</a:t>
            </a:r>
            <a:r>
              <a:rPr lang="en-US" dirty="0" smtClean="0"/>
              <a:t> complete the entry sheet in your web browser.</a:t>
            </a:r>
          </a:p>
          <a:p>
            <a:endParaRPr lang="en-US" i="1" dirty="0"/>
          </a:p>
          <a:p>
            <a:endParaRPr lang="en-US" i="1" dirty="0" smtClean="0"/>
          </a:p>
        </p:txBody>
      </p:sp>
    </p:spTree>
    <p:extLst>
      <p:ext uri="{BB962C8B-B14F-4D97-AF65-F5344CB8AC3E}">
        <p14:creationId xmlns:p14="http://schemas.microsoft.com/office/powerpoint/2010/main" val="20254220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20" y="182111"/>
            <a:ext cx="6316630" cy="1325563"/>
          </a:xfrm>
        </p:spPr>
        <p:txBody>
          <a:bodyPr>
            <a:normAutofit/>
          </a:bodyPr>
          <a:lstStyle/>
          <a:p>
            <a:r>
              <a:rPr lang="en-US" sz="4000" dirty="0"/>
              <a:t>2016 Session </a:t>
            </a:r>
            <a:r>
              <a:rPr lang="en-US" sz="4000" dirty="0" smtClean="0"/>
              <a:t>Questions</a:t>
            </a:r>
            <a:endParaRPr lang="en-US" sz="4000" dirty="0"/>
          </a:p>
        </p:txBody>
      </p:sp>
      <p:sp>
        <p:nvSpPr>
          <p:cNvPr id="4" name="Slide Number Placeholder 3"/>
          <p:cNvSpPr>
            <a:spLocks noGrp="1"/>
          </p:cNvSpPr>
          <p:nvPr>
            <p:ph type="sldNum" sz="quarter" idx="4"/>
          </p:nvPr>
        </p:nvSpPr>
        <p:spPr/>
        <p:txBody>
          <a:bodyPr/>
          <a:lstStyle/>
          <a:p>
            <a:fld id="{C81DA8BC-CA76-42E6-AB54-A8B3CC0F8B1D}" type="slidenum">
              <a:rPr lang="en-US" smtClean="0"/>
              <a:pPr/>
              <a:t>25</a:t>
            </a:fld>
            <a:endParaRPr lang="en-US" dirty="0"/>
          </a:p>
        </p:txBody>
      </p:sp>
      <p:sp>
        <p:nvSpPr>
          <p:cNvPr id="6" name="Rectangle 5"/>
          <p:cNvSpPr/>
          <p:nvPr/>
        </p:nvSpPr>
        <p:spPr>
          <a:xfrm>
            <a:off x="141320" y="1728886"/>
            <a:ext cx="7787851" cy="369332"/>
          </a:xfrm>
          <a:prstGeom prst="rect">
            <a:avLst/>
          </a:prstGeom>
          <a:solidFill>
            <a:schemeClr val="bg2"/>
          </a:solidFill>
          <a:ln>
            <a:solidFill>
              <a:schemeClr val="tx1"/>
            </a:solidFill>
          </a:ln>
        </p:spPr>
        <p:txBody>
          <a:bodyPr wrap="square">
            <a:spAutoFit/>
          </a:bodyPr>
          <a:lstStyle/>
          <a:p>
            <a:r>
              <a:rPr lang="en-US" dirty="0" smtClean="0"/>
              <a:t>Do I have to complete the skill box at the bottom of the Entry Sheet?  </a:t>
            </a:r>
          </a:p>
        </p:txBody>
      </p:sp>
      <p:sp>
        <p:nvSpPr>
          <p:cNvPr id="9" name="TextBox 8"/>
          <p:cNvSpPr txBox="1"/>
          <p:nvPr/>
        </p:nvSpPr>
        <p:spPr>
          <a:xfrm>
            <a:off x="141320" y="2722204"/>
            <a:ext cx="7787851" cy="646331"/>
          </a:xfrm>
          <a:prstGeom prst="rect">
            <a:avLst/>
          </a:prstGeom>
          <a:solidFill>
            <a:schemeClr val="bg1"/>
          </a:solidFill>
          <a:ln>
            <a:solidFill>
              <a:schemeClr val="tx1"/>
            </a:solidFill>
          </a:ln>
        </p:spPr>
        <p:txBody>
          <a:bodyPr wrap="square" rtlCol="0">
            <a:spAutoFit/>
          </a:bodyPr>
          <a:lstStyle/>
          <a:p>
            <a:r>
              <a:rPr lang="en-US" i="1" dirty="0" smtClean="0"/>
              <a:t>No.  It is optional.</a:t>
            </a:r>
            <a:endParaRPr lang="en-US" i="1" dirty="0"/>
          </a:p>
          <a:p>
            <a:endParaRPr lang="en-US" i="1" dirty="0" smtClean="0"/>
          </a:p>
        </p:txBody>
      </p:sp>
    </p:spTree>
    <p:extLst>
      <p:ext uri="{BB962C8B-B14F-4D97-AF65-F5344CB8AC3E}">
        <p14:creationId xmlns:p14="http://schemas.microsoft.com/office/powerpoint/2010/main" val="37846977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848" y="243705"/>
            <a:ext cx="6745085" cy="1325563"/>
          </a:xfrm>
        </p:spPr>
        <p:txBody>
          <a:bodyPr/>
          <a:lstStyle/>
          <a:p>
            <a:r>
              <a:rPr lang="en-US" dirty="0" smtClean="0"/>
              <a:t>2016 Session Questions</a:t>
            </a:r>
            <a:endParaRPr lang="en-US" dirty="0"/>
          </a:p>
        </p:txBody>
      </p:sp>
      <p:sp>
        <p:nvSpPr>
          <p:cNvPr id="4" name="Slide Number Placeholder 3"/>
          <p:cNvSpPr>
            <a:spLocks noGrp="1"/>
          </p:cNvSpPr>
          <p:nvPr>
            <p:ph type="sldNum" sz="quarter" idx="4"/>
          </p:nvPr>
        </p:nvSpPr>
        <p:spPr/>
        <p:txBody>
          <a:bodyPr/>
          <a:lstStyle/>
          <a:p>
            <a:fld id="{C81DA8BC-CA76-42E6-AB54-A8B3CC0F8B1D}" type="slidenum">
              <a:rPr lang="en-US" smtClean="0"/>
              <a:pPr/>
              <a:t>26</a:t>
            </a:fld>
            <a:endParaRPr lang="en-US" dirty="0"/>
          </a:p>
        </p:txBody>
      </p:sp>
      <p:sp>
        <p:nvSpPr>
          <p:cNvPr id="7" name="TextBox 6"/>
          <p:cNvSpPr txBox="1"/>
          <p:nvPr/>
        </p:nvSpPr>
        <p:spPr>
          <a:xfrm>
            <a:off x="208871" y="2911817"/>
            <a:ext cx="7738506" cy="1477328"/>
          </a:xfrm>
          <a:prstGeom prst="rect">
            <a:avLst/>
          </a:prstGeom>
          <a:solidFill>
            <a:schemeClr val="bg1"/>
          </a:solidFill>
          <a:ln>
            <a:solidFill>
              <a:schemeClr val="tx1"/>
            </a:solidFill>
          </a:ln>
        </p:spPr>
        <p:txBody>
          <a:bodyPr wrap="square" rtlCol="0">
            <a:spAutoFit/>
          </a:bodyPr>
          <a:lstStyle/>
          <a:p>
            <a:r>
              <a:rPr lang="en-US" i="1" dirty="0" smtClean="0"/>
              <a:t>No. </a:t>
            </a:r>
          </a:p>
          <a:p>
            <a:endParaRPr lang="en-US" i="1" dirty="0"/>
          </a:p>
          <a:p>
            <a:r>
              <a:rPr lang="en-US" i="1" dirty="0" smtClean="0"/>
              <a:t>Once the portfolio has been shipped it is not possible to make any changes to the Entry Sheets or annotations or to include different evidence. The final </a:t>
            </a:r>
            <a:r>
              <a:rPr lang="en-US" i="1" dirty="0"/>
              <a:t>date to ship portfolios in the 2016-2017 administration </a:t>
            </a:r>
            <a:r>
              <a:rPr lang="en-US" i="1" dirty="0" smtClean="0"/>
              <a:t>of the GAA is </a:t>
            </a:r>
            <a:r>
              <a:rPr lang="en-US" i="1" dirty="0"/>
              <a:t>March 24, </a:t>
            </a:r>
            <a:r>
              <a:rPr lang="en-US" i="1" dirty="0" smtClean="0"/>
              <a:t>2017. </a:t>
            </a:r>
            <a:endParaRPr lang="en-US" i="1" dirty="0"/>
          </a:p>
        </p:txBody>
      </p:sp>
      <p:sp>
        <p:nvSpPr>
          <p:cNvPr id="9" name="Rectangle 8"/>
          <p:cNvSpPr/>
          <p:nvPr/>
        </p:nvSpPr>
        <p:spPr>
          <a:xfrm>
            <a:off x="208871" y="1818676"/>
            <a:ext cx="7738506" cy="646331"/>
          </a:xfrm>
          <a:prstGeom prst="rect">
            <a:avLst/>
          </a:prstGeom>
          <a:solidFill>
            <a:schemeClr val="bg2"/>
          </a:solidFill>
          <a:ln>
            <a:solidFill>
              <a:schemeClr val="tx1"/>
            </a:solidFill>
          </a:ln>
        </p:spPr>
        <p:txBody>
          <a:bodyPr wrap="square">
            <a:spAutoFit/>
          </a:bodyPr>
          <a:lstStyle/>
          <a:p>
            <a:r>
              <a:rPr lang="en-US" dirty="0" smtClean="0"/>
              <a:t>If I chose the wrong standard or element on the drop-down menu, can I reprint and resubmit the Entry Sheet?</a:t>
            </a:r>
            <a:endParaRPr lang="en-US" dirty="0"/>
          </a:p>
        </p:txBody>
      </p:sp>
    </p:spTree>
    <p:extLst>
      <p:ext uri="{BB962C8B-B14F-4D97-AF65-F5344CB8AC3E}">
        <p14:creationId xmlns:p14="http://schemas.microsoft.com/office/powerpoint/2010/main" val="20027401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20" y="80547"/>
            <a:ext cx="6790058" cy="890298"/>
          </a:xfrm>
        </p:spPr>
        <p:txBody>
          <a:bodyPr/>
          <a:lstStyle/>
          <a:p>
            <a:r>
              <a:rPr lang="en-US" dirty="0" smtClean="0"/>
              <a:t>2016 Session Questions</a:t>
            </a:r>
            <a:endParaRPr lang="en-US" dirty="0"/>
          </a:p>
        </p:txBody>
      </p:sp>
      <p:sp>
        <p:nvSpPr>
          <p:cNvPr id="4" name="Slide Number Placeholder 3"/>
          <p:cNvSpPr>
            <a:spLocks noGrp="1"/>
          </p:cNvSpPr>
          <p:nvPr>
            <p:ph type="sldNum" sz="quarter" idx="4"/>
          </p:nvPr>
        </p:nvSpPr>
        <p:spPr/>
        <p:txBody>
          <a:bodyPr/>
          <a:lstStyle/>
          <a:p>
            <a:fld id="{C81DA8BC-CA76-42E6-AB54-A8B3CC0F8B1D}" type="slidenum">
              <a:rPr lang="en-US" smtClean="0"/>
              <a:pPr/>
              <a:t>27</a:t>
            </a:fld>
            <a:endParaRPr lang="en-US" dirty="0"/>
          </a:p>
        </p:txBody>
      </p:sp>
      <p:sp>
        <p:nvSpPr>
          <p:cNvPr id="7" name="TextBox 6"/>
          <p:cNvSpPr txBox="1"/>
          <p:nvPr/>
        </p:nvSpPr>
        <p:spPr>
          <a:xfrm>
            <a:off x="141320" y="1737176"/>
            <a:ext cx="8855924" cy="4431983"/>
          </a:xfrm>
          <a:prstGeom prst="rect">
            <a:avLst/>
          </a:prstGeom>
          <a:solidFill>
            <a:schemeClr val="bg1"/>
          </a:solidFill>
          <a:ln>
            <a:solidFill>
              <a:schemeClr val="tx1"/>
            </a:solidFill>
          </a:ln>
        </p:spPr>
        <p:txBody>
          <a:bodyPr wrap="square" rtlCol="0">
            <a:spAutoFit/>
          </a:bodyPr>
          <a:lstStyle/>
          <a:p>
            <a:r>
              <a:rPr lang="en-US" i="1" dirty="0" smtClean="0"/>
              <a:t>Students are scored once in Generalization across the entire portfolio. The Generalization score is based on</a:t>
            </a:r>
          </a:p>
          <a:p>
            <a:pPr marL="285750" indent="-285750">
              <a:buFont typeface="Arial" panose="020B0604020202020204" pitchFamily="34" charset="0"/>
              <a:buChar char="•"/>
            </a:pPr>
            <a:r>
              <a:rPr lang="en-US" b="1" i="1" dirty="0"/>
              <a:t>s</a:t>
            </a:r>
            <a:r>
              <a:rPr lang="en-US" b="1" i="1" dirty="0" smtClean="0"/>
              <a:t>ettings where the assessment tasks took place </a:t>
            </a:r>
            <a:r>
              <a:rPr lang="en-US" i="1" dirty="0" smtClean="0"/>
              <a:t>AND</a:t>
            </a:r>
          </a:p>
          <a:p>
            <a:pPr marL="285750" indent="-285750">
              <a:buFont typeface="Arial" panose="020B0604020202020204" pitchFamily="34" charset="0"/>
              <a:buChar char="•"/>
            </a:pPr>
            <a:r>
              <a:rPr lang="en-US" b="1" i="1" dirty="0" smtClean="0"/>
              <a:t>interactions with instructional providers and others</a:t>
            </a:r>
          </a:p>
          <a:p>
            <a:endParaRPr lang="en-US" sz="800" i="1" dirty="0" smtClean="0"/>
          </a:p>
          <a:p>
            <a:r>
              <a:rPr lang="en-US" sz="1600" i="1" dirty="0" smtClean="0"/>
              <a:t>Generalization “1”:   student performs assessment tasks in one or more settings with interactions only with the primary instructional provider</a:t>
            </a:r>
          </a:p>
          <a:p>
            <a:endParaRPr lang="en-US" sz="1600" i="1" dirty="0"/>
          </a:p>
          <a:p>
            <a:r>
              <a:rPr lang="en-US" sz="1600" i="1" dirty="0" smtClean="0"/>
              <a:t>Generalization “2”:   student </a:t>
            </a:r>
            <a:r>
              <a:rPr lang="en-US" sz="1600" i="1" dirty="0"/>
              <a:t>performs assessment tasks in one or more settings with interactions </a:t>
            </a:r>
            <a:r>
              <a:rPr lang="en-US" sz="1600" i="1" dirty="0" smtClean="0"/>
              <a:t>with other </a:t>
            </a:r>
            <a:r>
              <a:rPr lang="en-US" sz="1600" i="1" dirty="0"/>
              <a:t>instructional </a:t>
            </a:r>
            <a:r>
              <a:rPr lang="en-US" sz="1600" i="1" dirty="0" smtClean="0"/>
              <a:t>providers and/or classmates with disabilities</a:t>
            </a:r>
          </a:p>
          <a:p>
            <a:endParaRPr lang="en-US" sz="1600" i="1" dirty="0"/>
          </a:p>
          <a:p>
            <a:r>
              <a:rPr lang="en-US" sz="1600" i="1" dirty="0" smtClean="0"/>
              <a:t>Generalization “3”:   student </a:t>
            </a:r>
            <a:r>
              <a:rPr lang="en-US" sz="1600" i="1" dirty="0"/>
              <a:t>performs assessment tasks in </a:t>
            </a:r>
            <a:r>
              <a:rPr lang="en-US" sz="1600" i="1" dirty="0" smtClean="0"/>
              <a:t>two </a:t>
            </a:r>
            <a:r>
              <a:rPr lang="en-US" sz="1600" i="1" dirty="0"/>
              <a:t>settings with interactions with </a:t>
            </a:r>
            <a:r>
              <a:rPr lang="en-US" sz="1600" i="1" dirty="0" smtClean="0"/>
              <a:t>community members and/or non-disabled peers</a:t>
            </a:r>
          </a:p>
          <a:p>
            <a:endParaRPr lang="en-US" sz="1600" i="1" dirty="0"/>
          </a:p>
          <a:p>
            <a:r>
              <a:rPr lang="en-US" sz="1600" i="1" dirty="0" smtClean="0"/>
              <a:t>Generalization “4”:   student </a:t>
            </a:r>
            <a:r>
              <a:rPr lang="en-US" sz="1600" i="1" dirty="0"/>
              <a:t>performs assessment tasks in </a:t>
            </a:r>
            <a:r>
              <a:rPr lang="en-US" sz="1600" i="1" dirty="0" smtClean="0"/>
              <a:t>three or more </a:t>
            </a:r>
            <a:r>
              <a:rPr lang="en-US" sz="1600" i="1" dirty="0"/>
              <a:t>settings with interactions with community members and/or non-disabled peers</a:t>
            </a:r>
          </a:p>
          <a:p>
            <a:endParaRPr lang="en-US" sz="800" i="1" dirty="0" smtClean="0"/>
          </a:p>
          <a:p>
            <a:r>
              <a:rPr lang="en-US" i="1" dirty="0" smtClean="0"/>
              <a:t>(see additional information about Generalization on next slide)</a:t>
            </a:r>
            <a:endParaRPr lang="en-US" i="1" dirty="0"/>
          </a:p>
        </p:txBody>
      </p:sp>
      <p:sp>
        <p:nvSpPr>
          <p:cNvPr id="9" name="Rectangle 8"/>
          <p:cNvSpPr/>
          <p:nvPr/>
        </p:nvSpPr>
        <p:spPr>
          <a:xfrm>
            <a:off x="141321" y="948268"/>
            <a:ext cx="7015836" cy="369332"/>
          </a:xfrm>
          <a:prstGeom prst="rect">
            <a:avLst/>
          </a:prstGeom>
          <a:solidFill>
            <a:schemeClr val="bg2"/>
          </a:solidFill>
          <a:ln>
            <a:solidFill>
              <a:schemeClr val="tx1"/>
            </a:solidFill>
          </a:ln>
        </p:spPr>
        <p:txBody>
          <a:bodyPr wrap="square">
            <a:spAutoFit/>
          </a:bodyPr>
          <a:lstStyle/>
          <a:p>
            <a:r>
              <a:rPr lang="en-US" dirty="0" smtClean="0"/>
              <a:t>How is a student’s Generalization score determined?</a:t>
            </a:r>
            <a:endParaRPr lang="en-US" dirty="0"/>
          </a:p>
        </p:txBody>
      </p:sp>
    </p:spTree>
    <p:extLst>
      <p:ext uri="{BB962C8B-B14F-4D97-AF65-F5344CB8AC3E}">
        <p14:creationId xmlns:p14="http://schemas.microsoft.com/office/powerpoint/2010/main" val="17979041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20" y="188379"/>
            <a:ext cx="6823924" cy="974378"/>
          </a:xfrm>
        </p:spPr>
        <p:txBody>
          <a:bodyPr/>
          <a:lstStyle/>
          <a:p>
            <a:r>
              <a:rPr lang="en-US" dirty="0" smtClean="0"/>
              <a:t>2016 Session Questions</a:t>
            </a:r>
            <a:endParaRPr lang="en-US" dirty="0"/>
          </a:p>
        </p:txBody>
      </p:sp>
      <p:sp>
        <p:nvSpPr>
          <p:cNvPr id="4" name="Slide Number Placeholder 3"/>
          <p:cNvSpPr>
            <a:spLocks noGrp="1"/>
          </p:cNvSpPr>
          <p:nvPr>
            <p:ph type="sldNum" sz="quarter" idx="4"/>
          </p:nvPr>
        </p:nvSpPr>
        <p:spPr/>
        <p:txBody>
          <a:bodyPr/>
          <a:lstStyle/>
          <a:p>
            <a:fld id="{C81DA8BC-CA76-42E6-AB54-A8B3CC0F8B1D}" type="slidenum">
              <a:rPr lang="en-US" smtClean="0"/>
              <a:pPr/>
              <a:t>28</a:t>
            </a:fld>
            <a:endParaRPr lang="en-US" dirty="0"/>
          </a:p>
        </p:txBody>
      </p:sp>
      <p:sp>
        <p:nvSpPr>
          <p:cNvPr id="7" name="TextBox 6"/>
          <p:cNvSpPr txBox="1"/>
          <p:nvPr/>
        </p:nvSpPr>
        <p:spPr>
          <a:xfrm>
            <a:off x="141320" y="2136437"/>
            <a:ext cx="8697880" cy="3416320"/>
          </a:xfrm>
          <a:prstGeom prst="rect">
            <a:avLst/>
          </a:prstGeom>
          <a:solidFill>
            <a:schemeClr val="bg1"/>
          </a:solidFill>
          <a:ln>
            <a:solidFill>
              <a:schemeClr val="tx1"/>
            </a:solidFill>
          </a:ln>
        </p:spPr>
        <p:txBody>
          <a:bodyPr wrap="square" rtlCol="0">
            <a:spAutoFit/>
          </a:bodyPr>
          <a:lstStyle/>
          <a:p>
            <a:pPr marL="285750" indent="-285750">
              <a:buFont typeface="Arial" panose="020B0604020202020204" pitchFamily="34" charset="0"/>
              <a:buChar char="•"/>
            </a:pPr>
            <a:r>
              <a:rPr lang="en-US" i="1" dirty="0" smtClean="0"/>
              <a:t>The primary instructional provider is the student’s special education teacher.</a:t>
            </a:r>
          </a:p>
          <a:p>
            <a:endParaRPr lang="en-US" i="1" dirty="0" smtClean="0"/>
          </a:p>
          <a:p>
            <a:pPr marL="285750" indent="-285750">
              <a:buFont typeface="Arial" panose="020B0604020202020204" pitchFamily="34" charset="0"/>
              <a:buChar char="•"/>
            </a:pPr>
            <a:r>
              <a:rPr lang="en-US" i="1" dirty="0" smtClean="0"/>
              <a:t>“Other” instructional providers are paraprofessionals, general education teachers, speech therapists and occupational therapists.</a:t>
            </a:r>
          </a:p>
          <a:p>
            <a:endParaRPr lang="en-US" i="1" dirty="0" smtClean="0"/>
          </a:p>
          <a:p>
            <a:pPr marL="285750" indent="-285750">
              <a:buFont typeface="Arial" panose="020B0604020202020204" pitchFamily="34" charset="0"/>
              <a:buChar char="•"/>
            </a:pPr>
            <a:r>
              <a:rPr lang="en-US" i="1" dirty="0" smtClean="0"/>
              <a:t>Community members are cafeteria workers, custodians, cashiers, restaurant servers and family members. Librarians and school nurses are also community members unless they are administering assessment tasks.</a:t>
            </a:r>
          </a:p>
          <a:p>
            <a:endParaRPr lang="en-US" i="1" dirty="0" smtClean="0"/>
          </a:p>
          <a:p>
            <a:pPr marL="285750" indent="-285750">
              <a:buFont typeface="Arial" panose="020B0604020202020204" pitchFamily="34" charset="0"/>
              <a:buChar char="•"/>
            </a:pPr>
            <a:r>
              <a:rPr lang="en-US" i="1" dirty="0" smtClean="0"/>
              <a:t>General education peers may also be called peer helpers, peer buddies, or peer tutors. The word “peer” by itself is interpreted to mean a student with disabilities.</a:t>
            </a:r>
            <a:endParaRPr lang="en-US" i="1" dirty="0"/>
          </a:p>
          <a:p>
            <a:endParaRPr lang="en-US" dirty="0"/>
          </a:p>
        </p:txBody>
      </p:sp>
      <p:sp>
        <p:nvSpPr>
          <p:cNvPr id="9" name="Rectangle 8"/>
          <p:cNvSpPr/>
          <p:nvPr/>
        </p:nvSpPr>
        <p:spPr>
          <a:xfrm>
            <a:off x="141320" y="1171860"/>
            <a:ext cx="7049702" cy="646331"/>
          </a:xfrm>
          <a:prstGeom prst="rect">
            <a:avLst/>
          </a:prstGeom>
          <a:solidFill>
            <a:schemeClr val="bg2"/>
          </a:solidFill>
          <a:ln>
            <a:solidFill>
              <a:schemeClr val="tx1"/>
            </a:solidFill>
          </a:ln>
        </p:spPr>
        <p:txBody>
          <a:bodyPr wrap="square">
            <a:spAutoFit/>
          </a:bodyPr>
          <a:lstStyle/>
          <a:p>
            <a:r>
              <a:rPr lang="en-US" dirty="0" smtClean="0"/>
              <a:t>How is a student’s Generalization score determined? (continued from previous slide)</a:t>
            </a:r>
            <a:endParaRPr lang="en-US" dirty="0"/>
          </a:p>
        </p:txBody>
      </p:sp>
    </p:spTree>
    <p:extLst>
      <p:ext uri="{BB962C8B-B14F-4D97-AF65-F5344CB8AC3E}">
        <p14:creationId xmlns:p14="http://schemas.microsoft.com/office/powerpoint/2010/main" val="8237283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19" y="210622"/>
            <a:ext cx="6778769" cy="873112"/>
          </a:xfrm>
        </p:spPr>
        <p:txBody>
          <a:bodyPr/>
          <a:lstStyle/>
          <a:p>
            <a:r>
              <a:rPr lang="en-US" dirty="0" smtClean="0"/>
              <a:t>2016 Session Questions</a:t>
            </a:r>
            <a:endParaRPr lang="en-US" dirty="0"/>
          </a:p>
        </p:txBody>
      </p:sp>
      <p:sp>
        <p:nvSpPr>
          <p:cNvPr id="4" name="Slide Number Placeholder 3"/>
          <p:cNvSpPr>
            <a:spLocks noGrp="1"/>
          </p:cNvSpPr>
          <p:nvPr>
            <p:ph type="sldNum" sz="quarter" idx="4"/>
          </p:nvPr>
        </p:nvSpPr>
        <p:spPr/>
        <p:txBody>
          <a:bodyPr/>
          <a:lstStyle/>
          <a:p>
            <a:fld id="{C81DA8BC-CA76-42E6-AB54-A8B3CC0F8B1D}" type="slidenum">
              <a:rPr lang="en-US" smtClean="0"/>
              <a:pPr/>
              <a:t>29</a:t>
            </a:fld>
            <a:endParaRPr lang="en-US" dirty="0"/>
          </a:p>
        </p:txBody>
      </p:sp>
      <p:sp>
        <p:nvSpPr>
          <p:cNvPr id="7" name="TextBox 6"/>
          <p:cNvSpPr txBox="1"/>
          <p:nvPr/>
        </p:nvSpPr>
        <p:spPr>
          <a:xfrm>
            <a:off x="141319" y="3185532"/>
            <a:ext cx="8257614" cy="2031325"/>
          </a:xfrm>
          <a:prstGeom prst="rect">
            <a:avLst/>
          </a:prstGeom>
          <a:solidFill>
            <a:schemeClr val="bg1"/>
          </a:solidFill>
          <a:ln>
            <a:solidFill>
              <a:schemeClr val="tx1"/>
            </a:solidFill>
          </a:ln>
        </p:spPr>
        <p:txBody>
          <a:bodyPr wrap="square" rtlCol="0">
            <a:spAutoFit/>
          </a:bodyPr>
          <a:lstStyle/>
          <a:p>
            <a:r>
              <a:rPr lang="en-US" i="1" dirty="0" smtClean="0"/>
              <a:t>There </a:t>
            </a:r>
            <a:r>
              <a:rPr lang="en-US" i="1" dirty="0"/>
              <a:t>is a new resource </a:t>
            </a:r>
            <a:r>
              <a:rPr lang="en-US" i="1" dirty="0" smtClean="0"/>
              <a:t>called </a:t>
            </a:r>
            <a:r>
              <a:rPr lang="en-US" i="1" dirty="0"/>
              <a:t>the </a:t>
            </a:r>
            <a:r>
              <a:rPr lang="en-US" b="1" u="sng" dirty="0" smtClean="0"/>
              <a:t>Sample </a:t>
            </a:r>
            <a:r>
              <a:rPr lang="en-US" b="1" u="sng" dirty="0"/>
              <a:t>Tasks Resource </a:t>
            </a:r>
            <a:r>
              <a:rPr lang="en-US" b="1" u="sng" dirty="0" smtClean="0"/>
              <a:t>Guide</a:t>
            </a:r>
            <a:r>
              <a:rPr lang="en-US" b="1" dirty="0" smtClean="0"/>
              <a:t> </a:t>
            </a:r>
            <a:r>
              <a:rPr lang="en-US" i="1" dirty="0"/>
              <a:t>which </a:t>
            </a:r>
            <a:r>
              <a:rPr lang="en-US" i="1" dirty="0" smtClean="0"/>
              <a:t>includes sample tasks for all content areas in all grades. The new guide will be available online.  It will be introduced in webinars on September 14 &amp; 15 (2:00-4:00 pm each day).</a:t>
            </a:r>
          </a:p>
          <a:p>
            <a:endParaRPr lang="en-US" i="1" dirty="0"/>
          </a:p>
          <a:p>
            <a:r>
              <a:rPr lang="en-US" i="1" dirty="0" smtClean="0"/>
              <a:t>The </a:t>
            </a:r>
            <a:r>
              <a:rPr lang="en-US" b="1" u="sng" dirty="0"/>
              <a:t>Sample Tasks Resource </a:t>
            </a:r>
            <a:r>
              <a:rPr lang="en-US" b="1" u="sng" dirty="0" smtClean="0"/>
              <a:t>Guide</a:t>
            </a:r>
            <a:r>
              <a:rPr lang="en-US" dirty="0" smtClean="0"/>
              <a:t> </a:t>
            </a:r>
            <a:r>
              <a:rPr lang="en-US" i="1" dirty="0" smtClean="0"/>
              <a:t>was written to help GAA teachers and others to design tasks which are appropriate for each of their students.  The Guide will be another resource for teachers. </a:t>
            </a:r>
          </a:p>
        </p:txBody>
      </p:sp>
      <p:sp>
        <p:nvSpPr>
          <p:cNvPr id="9" name="Rectangle 8"/>
          <p:cNvSpPr/>
          <p:nvPr/>
        </p:nvSpPr>
        <p:spPr>
          <a:xfrm>
            <a:off x="141319" y="1654128"/>
            <a:ext cx="8257614" cy="1200329"/>
          </a:xfrm>
          <a:prstGeom prst="rect">
            <a:avLst/>
          </a:prstGeom>
          <a:solidFill>
            <a:schemeClr val="bg2"/>
          </a:solidFill>
          <a:ln>
            <a:solidFill>
              <a:schemeClr val="tx1"/>
            </a:solidFill>
          </a:ln>
        </p:spPr>
        <p:txBody>
          <a:bodyPr wrap="square">
            <a:spAutoFit/>
          </a:bodyPr>
          <a:lstStyle/>
          <a:p>
            <a:r>
              <a:rPr lang="en-US" dirty="0"/>
              <a:t>The samples we have access to in the guide </a:t>
            </a:r>
            <a:r>
              <a:rPr lang="en-US" dirty="0" smtClean="0"/>
              <a:t>do not include tasks for all standards in all grades. </a:t>
            </a:r>
            <a:r>
              <a:rPr lang="en-US" dirty="0"/>
              <a:t>I would love to see the development of a website to share successful tasks from the GAA</a:t>
            </a:r>
            <a:r>
              <a:rPr lang="en-US" dirty="0" smtClean="0"/>
              <a:t>. </a:t>
            </a:r>
            <a:r>
              <a:rPr lang="en-US" dirty="0"/>
              <a:t>I would also like to see a collection of </a:t>
            </a:r>
            <a:r>
              <a:rPr lang="en-US" dirty="0" smtClean="0"/>
              <a:t>non-examples</a:t>
            </a:r>
            <a:r>
              <a:rPr lang="en-US" dirty="0"/>
              <a:t>. Is there any plan to make finding appropriate tasks easier?</a:t>
            </a:r>
          </a:p>
        </p:txBody>
      </p:sp>
    </p:spTree>
    <p:extLst>
      <p:ext uri="{BB962C8B-B14F-4D97-AF65-F5344CB8AC3E}">
        <p14:creationId xmlns:p14="http://schemas.microsoft.com/office/powerpoint/2010/main" val="26028041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Autofit/>
          </a:bodyPr>
          <a:lstStyle/>
          <a:p>
            <a:r>
              <a:rPr lang="en-US" sz="2800" dirty="0" smtClean="0"/>
              <a:t>Links to Presentations are on </a:t>
            </a:r>
            <a:br>
              <a:rPr lang="en-US" sz="2800" dirty="0" smtClean="0"/>
            </a:br>
            <a:r>
              <a:rPr lang="en-US" sz="2800" dirty="0" smtClean="0"/>
              <a:t>the GaDOE website (shown below)</a:t>
            </a:r>
            <a:endParaRPr lang="en-US" sz="2800" dirty="0"/>
          </a:p>
        </p:txBody>
      </p:sp>
      <p:sp>
        <p:nvSpPr>
          <p:cNvPr id="5" name="Slide Number Placeholder 4"/>
          <p:cNvSpPr>
            <a:spLocks noGrp="1"/>
          </p:cNvSpPr>
          <p:nvPr>
            <p:ph type="sldNum" sz="quarter" idx="4"/>
          </p:nvPr>
        </p:nvSpPr>
        <p:spPr/>
        <p:txBody>
          <a:bodyPr/>
          <a:lstStyle/>
          <a:p>
            <a:fld id="{B9518B12-5AC3-4821-9DBE-CC17AAA3902B}" type="slidenum">
              <a:rPr lang="en-US" smtClean="0"/>
              <a:pPr/>
              <a:t>3</a:t>
            </a:fld>
            <a:endParaRPr lang="en-US" dirty="0"/>
          </a:p>
        </p:txBody>
      </p:sp>
      <p:sp>
        <p:nvSpPr>
          <p:cNvPr id="3" name="Rectangle 2"/>
          <p:cNvSpPr/>
          <p:nvPr/>
        </p:nvSpPr>
        <p:spPr>
          <a:xfrm>
            <a:off x="199293" y="5351584"/>
            <a:ext cx="8458200" cy="1107996"/>
          </a:xfrm>
          <a:prstGeom prst="rect">
            <a:avLst/>
          </a:prstGeom>
        </p:spPr>
        <p:txBody>
          <a:bodyPr wrap="square">
            <a:spAutoFit/>
          </a:bodyPr>
          <a:lstStyle/>
          <a:p>
            <a:pPr algn="ctr"/>
            <a:r>
              <a:rPr lang="en-US" sz="2400" dirty="0">
                <a:latin typeface="+mn-lt"/>
                <a:hlinkClick r:id="rId3"/>
              </a:rPr>
              <a:t>http://</a:t>
            </a:r>
            <a:r>
              <a:rPr lang="en-US" sz="2400" dirty="0" smtClean="0">
                <a:latin typeface="+mn-lt"/>
                <a:hlinkClick r:id="rId3"/>
              </a:rPr>
              <a:t>www.gadoe.org/Curriculum-Instruction-and-Assessment/Assessment/Pages/GAA.aspx</a:t>
            </a:r>
            <a:endParaRPr lang="en-US" sz="2400" dirty="0" smtClean="0">
              <a:latin typeface="+mn-lt"/>
            </a:endParaRPr>
          </a:p>
          <a:p>
            <a:pPr algn="ctr"/>
            <a:endParaRPr lang="en-US"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4703" y="1530303"/>
            <a:ext cx="7702062" cy="3821281"/>
          </a:xfrm>
          <a:prstGeom prst="rect">
            <a:avLst/>
          </a:prstGeom>
          <a:noFill/>
          <a:ln w="1587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Left Arrow 3"/>
          <p:cNvSpPr/>
          <p:nvPr/>
        </p:nvSpPr>
        <p:spPr>
          <a:xfrm rot="20656742">
            <a:off x="7159361" y="3883681"/>
            <a:ext cx="1663481" cy="60026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136584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19" y="210622"/>
            <a:ext cx="6778769" cy="873112"/>
          </a:xfrm>
        </p:spPr>
        <p:txBody>
          <a:bodyPr/>
          <a:lstStyle/>
          <a:p>
            <a:r>
              <a:rPr lang="en-US" dirty="0" smtClean="0"/>
              <a:t>2016 Session Questions</a:t>
            </a:r>
            <a:endParaRPr lang="en-US" dirty="0"/>
          </a:p>
        </p:txBody>
      </p:sp>
      <p:sp>
        <p:nvSpPr>
          <p:cNvPr id="4" name="Slide Number Placeholder 3"/>
          <p:cNvSpPr>
            <a:spLocks noGrp="1"/>
          </p:cNvSpPr>
          <p:nvPr>
            <p:ph type="sldNum" sz="quarter" idx="4"/>
          </p:nvPr>
        </p:nvSpPr>
        <p:spPr/>
        <p:txBody>
          <a:bodyPr/>
          <a:lstStyle/>
          <a:p>
            <a:fld id="{C81DA8BC-CA76-42E6-AB54-A8B3CC0F8B1D}" type="slidenum">
              <a:rPr lang="en-US" smtClean="0"/>
              <a:pPr/>
              <a:t>30</a:t>
            </a:fld>
            <a:endParaRPr lang="en-US" dirty="0"/>
          </a:p>
        </p:txBody>
      </p:sp>
      <p:sp>
        <p:nvSpPr>
          <p:cNvPr id="7" name="TextBox 6"/>
          <p:cNvSpPr txBox="1"/>
          <p:nvPr/>
        </p:nvSpPr>
        <p:spPr>
          <a:xfrm>
            <a:off x="141319" y="2316287"/>
            <a:ext cx="8257614" cy="923330"/>
          </a:xfrm>
          <a:prstGeom prst="rect">
            <a:avLst/>
          </a:prstGeom>
          <a:solidFill>
            <a:schemeClr val="bg1"/>
          </a:solidFill>
          <a:ln>
            <a:solidFill>
              <a:schemeClr val="tx1"/>
            </a:solidFill>
          </a:ln>
        </p:spPr>
        <p:txBody>
          <a:bodyPr wrap="square" rtlCol="0">
            <a:spAutoFit/>
          </a:bodyPr>
          <a:lstStyle/>
          <a:p>
            <a:r>
              <a:rPr lang="en-US" i="1" dirty="0" smtClean="0"/>
              <a:t>The GAA Resource Board is still active. Teachers can obtain access to the GAA Resource Board by emailing their first and last name and school district to </a:t>
            </a:r>
            <a:r>
              <a:rPr lang="en-US" i="1" dirty="0" smtClean="0">
                <a:hlinkClick r:id="rId3"/>
              </a:rPr>
              <a:t>kharshaw@doe.k12.ga.us</a:t>
            </a:r>
            <a:r>
              <a:rPr lang="en-US" i="1" dirty="0" smtClean="0"/>
              <a:t>.  A password will then be issued.</a:t>
            </a:r>
          </a:p>
        </p:txBody>
      </p:sp>
      <p:sp>
        <p:nvSpPr>
          <p:cNvPr id="9" name="Rectangle 8"/>
          <p:cNvSpPr/>
          <p:nvPr/>
        </p:nvSpPr>
        <p:spPr>
          <a:xfrm>
            <a:off x="141319" y="1654128"/>
            <a:ext cx="8257614" cy="369332"/>
          </a:xfrm>
          <a:prstGeom prst="rect">
            <a:avLst/>
          </a:prstGeom>
          <a:solidFill>
            <a:schemeClr val="bg2"/>
          </a:solidFill>
          <a:ln>
            <a:solidFill>
              <a:schemeClr val="tx1"/>
            </a:solidFill>
          </a:ln>
        </p:spPr>
        <p:txBody>
          <a:bodyPr wrap="square">
            <a:spAutoFit/>
          </a:bodyPr>
          <a:lstStyle/>
          <a:p>
            <a:r>
              <a:rPr lang="en-US" dirty="0" smtClean="0"/>
              <a:t>How can teachers obtain access to the GAA Resource </a:t>
            </a:r>
            <a:r>
              <a:rPr lang="en-US" dirty="0"/>
              <a:t>B</a:t>
            </a:r>
            <a:r>
              <a:rPr lang="en-US" dirty="0" smtClean="0"/>
              <a:t>oard?</a:t>
            </a:r>
            <a:endParaRPr lang="en-US" dirty="0"/>
          </a:p>
        </p:txBody>
      </p:sp>
    </p:spTree>
    <p:extLst>
      <p:ext uri="{BB962C8B-B14F-4D97-AF65-F5344CB8AC3E}">
        <p14:creationId xmlns:p14="http://schemas.microsoft.com/office/powerpoint/2010/main" val="2074433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19" y="210622"/>
            <a:ext cx="6778769" cy="873112"/>
          </a:xfrm>
        </p:spPr>
        <p:txBody>
          <a:bodyPr/>
          <a:lstStyle/>
          <a:p>
            <a:r>
              <a:rPr lang="en-US" dirty="0" smtClean="0"/>
              <a:t>2016 Session Questions</a:t>
            </a:r>
            <a:endParaRPr lang="en-US" dirty="0"/>
          </a:p>
        </p:txBody>
      </p:sp>
      <p:sp>
        <p:nvSpPr>
          <p:cNvPr id="4" name="Slide Number Placeholder 3"/>
          <p:cNvSpPr>
            <a:spLocks noGrp="1"/>
          </p:cNvSpPr>
          <p:nvPr>
            <p:ph type="sldNum" sz="quarter" idx="4"/>
          </p:nvPr>
        </p:nvSpPr>
        <p:spPr/>
        <p:txBody>
          <a:bodyPr/>
          <a:lstStyle/>
          <a:p>
            <a:fld id="{C81DA8BC-CA76-42E6-AB54-A8B3CC0F8B1D}" type="slidenum">
              <a:rPr lang="en-US" smtClean="0"/>
              <a:pPr/>
              <a:t>31</a:t>
            </a:fld>
            <a:endParaRPr lang="en-US" dirty="0"/>
          </a:p>
        </p:txBody>
      </p:sp>
      <p:sp>
        <p:nvSpPr>
          <p:cNvPr id="7" name="TextBox 6"/>
          <p:cNvSpPr txBox="1"/>
          <p:nvPr/>
        </p:nvSpPr>
        <p:spPr>
          <a:xfrm>
            <a:off x="141319" y="2822423"/>
            <a:ext cx="8257614" cy="923330"/>
          </a:xfrm>
          <a:prstGeom prst="rect">
            <a:avLst/>
          </a:prstGeom>
          <a:solidFill>
            <a:schemeClr val="bg1"/>
          </a:solidFill>
          <a:ln>
            <a:solidFill>
              <a:schemeClr val="tx1"/>
            </a:solidFill>
          </a:ln>
        </p:spPr>
        <p:txBody>
          <a:bodyPr wrap="square" rtlCol="0">
            <a:spAutoFit/>
          </a:bodyPr>
          <a:lstStyle/>
          <a:p>
            <a:r>
              <a:rPr lang="en-US" i="1" dirty="0" smtClean="0"/>
              <a:t>All students who are enrolled in a Georgia school district must be assessed. It is the responsibility of the school system to assess the student, even if the student lives in a residential facility. Your System Test Coordinator can assist with the process.</a:t>
            </a:r>
          </a:p>
        </p:txBody>
      </p:sp>
      <p:sp>
        <p:nvSpPr>
          <p:cNvPr id="9" name="Rectangle 8"/>
          <p:cNvSpPr/>
          <p:nvPr/>
        </p:nvSpPr>
        <p:spPr>
          <a:xfrm>
            <a:off x="141319" y="1742701"/>
            <a:ext cx="8257614" cy="646331"/>
          </a:xfrm>
          <a:prstGeom prst="rect">
            <a:avLst/>
          </a:prstGeom>
          <a:solidFill>
            <a:schemeClr val="bg2"/>
          </a:solidFill>
          <a:ln>
            <a:solidFill>
              <a:schemeClr val="tx1"/>
            </a:solidFill>
          </a:ln>
        </p:spPr>
        <p:txBody>
          <a:bodyPr wrap="square">
            <a:spAutoFit/>
          </a:bodyPr>
          <a:lstStyle/>
          <a:p>
            <a:r>
              <a:rPr lang="en-US" dirty="0" smtClean="0"/>
              <a:t>How have others handled GAA assessments for students who are living in an out-of-state residential facility? Is there some type of exemption for these students?</a:t>
            </a:r>
            <a:endParaRPr lang="en-US" dirty="0"/>
          </a:p>
        </p:txBody>
      </p:sp>
    </p:spTree>
    <p:extLst>
      <p:ext uri="{BB962C8B-B14F-4D97-AF65-F5344CB8AC3E}">
        <p14:creationId xmlns:p14="http://schemas.microsoft.com/office/powerpoint/2010/main" val="28160465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19" y="210622"/>
            <a:ext cx="6778769" cy="873112"/>
          </a:xfrm>
        </p:spPr>
        <p:txBody>
          <a:bodyPr/>
          <a:lstStyle/>
          <a:p>
            <a:r>
              <a:rPr lang="en-US" dirty="0" smtClean="0"/>
              <a:t>2016 Session Questions</a:t>
            </a:r>
            <a:endParaRPr lang="en-US" dirty="0"/>
          </a:p>
        </p:txBody>
      </p:sp>
      <p:sp>
        <p:nvSpPr>
          <p:cNvPr id="4" name="Slide Number Placeholder 3"/>
          <p:cNvSpPr>
            <a:spLocks noGrp="1"/>
          </p:cNvSpPr>
          <p:nvPr>
            <p:ph type="sldNum" sz="quarter" idx="4"/>
          </p:nvPr>
        </p:nvSpPr>
        <p:spPr/>
        <p:txBody>
          <a:bodyPr/>
          <a:lstStyle/>
          <a:p>
            <a:fld id="{C81DA8BC-CA76-42E6-AB54-A8B3CC0F8B1D}" type="slidenum">
              <a:rPr lang="en-US" smtClean="0"/>
              <a:pPr/>
              <a:t>32</a:t>
            </a:fld>
            <a:endParaRPr lang="en-US" dirty="0"/>
          </a:p>
        </p:txBody>
      </p:sp>
      <p:sp>
        <p:nvSpPr>
          <p:cNvPr id="7" name="TextBox 6"/>
          <p:cNvSpPr txBox="1"/>
          <p:nvPr/>
        </p:nvSpPr>
        <p:spPr>
          <a:xfrm>
            <a:off x="141319" y="2540201"/>
            <a:ext cx="7997970" cy="923330"/>
          </a:xfrm>
          <a:prstGeom prst="rect">
            <a:avLst/>
          </a:prstGeom>
          <a:solidFill>
            <a:schemeClr val="bg1"/>
          </a:solidFill>
          <a:ln>
            <a:solidFill>
              <a:schemeClr val="tx1"/>
            </a:solidFill>
          </a:ln>
        </p:spPr>
        <p:txBody>
          <a:bodyPr wrap="square" rtlCol="0">
            <a:spAutoFit/>
          </a:bodyPr>
          <a:lstStyle/>
          <a:p>
            <a:r>
              <a:rPr lang="en-US" i="1" dirty="0" smtClean="0"/>
              <a:t>There are no provisions in state or federal law to exempt students from assessments. All students, including those with the most severe cognitive disabilities, are required to participate in Georgia’s assessment program.</a:t>
            </a:r>
          </a:p>
        </p:txBody>
      </p:sp>
      <p:sp>
        <p:nvSpPr>
          <p:cNvPr id="9" name="Rectangle 8"/>
          <p:cNvSpPr/>
          <p:nvPr/>
        </p:nvSpPr>
        <p:spPr>
          <a:xfrm>
            <a:off x="141319" y="1776568"/>
            <a:ext cx="7997970" cy="369332"/>
          </a:xfrm>
          <a:prstGeom prst="rect">
            <a:avLst/>
          </a:prstGeom>
          <a:solidFill>
            <a:schemeClr val="bg2"/>
          </a:solidFill>
          <a:ln>
            <a:solidFill>
              <a:schemeClr val="tx1"/>
            </a:solidFill>
          </a:ln>
        </p:spPr>
        <p:txBody>
          <a:bodyPr wrap="square">
            <a:spAutoFit/>
          </a:bodyPr>
          <a:lstStyle/>
          <a:p>
            <a:r>
              <a:rPr lang="en-US" dirty="0" smtClean="0"/>
              <a:t>Can students be exempted from GAA?</a:t>
            </a:r>
            <a:endParaRPr lang="en-US" dirty="0"/>
          </a:p>
        </p:txBody>
      </p:sp>
    </p:spTree>
    <p:extLst>
      <p:ext uri="{BB962C8B-B14F-4D97-AF65-F5344CB8AC3E}">
        <p14:creationId xmlns:p14="http://schemas.microsoft.com/office/powerpoint/2010/main" val="29198974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19" y="210622"/>
            <a:ext cx="6778769" cy="873112"/>
          </a:xfrm>
        </p:spPr>
        <p:txBody>
          <a:bodyPr/>
          <a:lstStyle/>
          <a:p>
            <a:r>
              <a:rPr lang="en-US" dirty="0" smtClean="0"/>
              <a:t>2016 Session Questions</a:t>
            </a:r>
            <a:endParaRPr lang="en-US" dirty="0"/>
          </a:p>
        </p:txBody>
      </p:sp>
      <p:sp>
        <p:nvSpPr>
          <p:cNvPr id="4" name="Slide Number Placeholder 3"/>
          <p:cNvSpPr>
            <a:spLocks noGrp="1"/>
          </p:cNvSpPr>
          <p:nvPr>
            <p:ph type="sldNum" sz="quarter" idx="4"/>
          </p:nvPr>
        </p:nvSpPr>
        <p:spPr/>
        <p:txBody>
          <a:bodyPr/>
          <a:lstStyle/>
          <a:p>
            <a:fld id="{C81DA8BC-CA76-42E6-AB54-A8B3CC0F8B1D}" type="slidenum">
              <a:rPr lang="en-US" smtClean="0"/>
              <a:pPr/>
              <a:t>33</a:t>
            </a:fld>
            <a:endParaRPr lang="en-US" dirty="0"/>
          </a:p>
        </p:txBody>
      </p:sp>
      <p:sp>
        <p:nvSpPr>
          <p:cNvPr id="7" name="TextBox 6"/>
          <p:cNvSpPr txBox="1"/>
          <p:nvPr/>
        </p:nvSpPr>
        <p:spPr>
          <a:xfrm>
            <a:off x="141319" y="2540201"/>
            <a:ext cx="7997970" cy="1200329"/>
          </a:xfrm>
          <a:prstGeom prst="rect">
            <a:avLst/>
          </a:prstGeom>
          <a:solidFill>
            <a:schemeClr val="bg1"/>
          </a:solidFill>
          <a:ln>
            <a:solidFill>
              <a:schemeClr val="tx1"/>
            </a:solidFill>
          </a:ln>
        </p:spPr>
        <p:txBody>
          <a:bodyPr wrap="square" rtlCol="0">
            <a:spAutoFit/>
          </a:bodyPr>
          <a:lstStyle/>
          <a:p>
            <a:r>
              <a:rPr lang="en-US" i="1" dirty="0" smtClean="0"/>
              <a:t>Yes.</a:t>
            </a:r>
          </a:p>
          <a:p>
            <a:endParaRPr lang="en-US" i="1" dirty="0" smtClean="0"/>
          </a:p>
          <a:p>
            <a:r>
              <a:rPr lang="en-US" i="1" dirty="0" smtClean="0"/>
              <a:t>Students in Kindergarten and Grades 3-8 are assessed each year, even if they are repeating a grade.</a:t>
            </a:r>
            <a:endParaRPr lang="en-US" i="1" dirty="0"/>
          </a:p>
        </p:txBody>
      </p:sp>
      <p:sp>
        <p:nvSpPr>
          <p:cNvPr id="9" name="Rectangle 8"/>
          <p:cNvSpPr/>
          <p:nvPr/>
        </p:nvSpPr>
        <p:spPr>
          <a:xfrm>
            <a:off x="141319" y="1776568"/>
            <a:ext cx="7997970" cy="646331"/>
          </a:xfrm>
          <a:prstGeom prst="rect">
            <a:avLst/>
          </a:prstGeom>
          <a:solidFill>
            <a:schemeClr val="bg2"/>
          </a:solidFill>
          <a:ln>
            <a:solidFill>
              <a:schemeClr val="tx1"/>
            </a:solidFill>
          </a:ln>
        </p:spPr>
        <p:txBody>
          <a:bodyPr wrap="square">
            <a:spAutoFit/>
          </a:bodyPr>
          <a:lstStyle/>
          <a:p>
            <a:r>
              <a:rPr lang="en-US" dirty="0" smtClean="0"/>
              <a:t>If a student is repeating a grade, will the student need to be reassessed in that grade?</a:t>
            </a:r>
            <a:endParaRPr lang="en-US" dirty="0"/>
          </a:p>
        </p:txBody>
      </p:sp>
    </p:spTree>
    <p:extLst>
      <p:ext uri="{BB962C8B-B14F-4D97-AF65-F5344CB8AC3E}">
        <p14:creationId xmlns:p14="http://schemas.microsoft.com/office/powerpoint/2010/main" val="38959875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19" y="210622"/>
            <a:ext cx="6778769" cy="873112"/>
          </a:xfrm>
        </p:spPr>
        <p:txBody>
          <a:bodyPr/>
          <a:lstStyle/>
          <a:p>
            <a:r>
              <a:rPr lang="en-US" dirty="0" smtClean="0"/>
              <a:t>2016 Session Questions</a:t>
            </a:r>
            <a:endParaRPr lang="en-US" dirty="0"/>
          </a:p>
        </p:txBody>
      </p:sp>
      <p:sp>
        <p:nvSpPr>
          <p:cNvPr id="4" name="Slide Number Placeholder 3"/>
          <p:cNvSpPr>
            <a:spLocks noGrp="1"/>
          </p:cNvSpPr>
          <p:nvPr>
            <p:ph type="sldNum" sz="quarter" idx="4"/>
          </p:nvPr>
        </p:nvSpPr>
        <p:spPr/>
        <p:txBody>
          <a:bodyPr/>
          <a:lstStyle/>
          <a:p>
            <a:fld id="{C81DA8BC-CA76-42E6-AB54-A8B3CC0F8B1D}" type="slidenum">
              <a:rPr lang="en-US" smtClean="0"/>
              <a:pPr/>
              <a:t>34</a:t>
            </a:fld>
            <a:endParaRPr lang="en-US" dirty="0"/>
          </a:p>
        </p:txBody>
      </p:sp>
      <p:sp>
        <p:nvSpPr>
          <p:cNvPr id="7" name="TextBox 6"/>
          <p:cNvSpPr txBox="1"/>
          <p:nvPr/>
        </p:nvSpPr>
        <p:spPr>
          <a:xfrm>
            <a:off x="141319" y="2540201"/>
            <a:ext cx="7997970" cy="923330"/>
          </a:xfrm>
          <a:prstGeom prst="rect">
            <a:avLst/>
          </a:prstGeom>
          <a:solidFill>
            <a:schemeClr val="bg1"/>
          </a:solidFill>
          <a:ln>
            <a:solidFill>
              <a:schemeClr val="tx1"/>
            </a:solidFill>
          </a:ln>
        </p:spPr>
        <p:txBody>
          <a:bodyPr wrap="square" rtlCol="0">
            <a:spAutoFit/>
          </a:bodyPr>
          <a:lstStyle/>
          <a:p>
            <a:r>
              <a:rPr lang="en-US" i="1" dirty="0" smtClean="0"/>
              <a:t>The IEP team determines which assessment is most appropriate for students with significant disabilities, including students in Kindergarten.  The decision is made within the local system by the IEP team.</a:t>
            </a:r>
          </a:p>
        </p:txBody>
      </p:sp>
      <p:sp>
        <p:nvSpPr>
          <p:cNvPr id="9" name="Rectangle 8"/>
          <p:cNvSpPr/>
          <p:nvPr/>
        </p:nvSpPr>
        <p:spPr>
          <a:xfrm>
            <a:off x="141319" y="1776568"/>
            <a:ext cx="7997970" cy="369332"/>
          </a:xfrm>
          <a:prstGeom prst="rect">
            <a:avLst/>
          </a:prstGeom>
          <a:solidFill>
            <a:schemeClr val="bg2"/>
          </a:solidFill>
          <a:ln>
            <a:solidFill>
              <a:schemeClr val="tx1"/>
            </a:solidFill>
          </a:ln>
        </p:spPr>
        <p:txBody>
          <a:bodyPr wrap="square">
            <a:spAutoFit/>
          </a:bodyPr>
          <a:lstStyle/>
          <a:p>
            <a:r>
              <a:rPr lang="en-US" dirty="0" smtClean="0"/>
              <a:t>Can a Kindergarten student be assessed on GKIDS rather than GAA?</a:t>
            </a:r>
            <a:endParaRPr lang="en-US" dirty="0"/>
          </a:p>
        </p:txBody>
      </p:sp>
    </p:spTree>
    <p:extLst>
      <p:ext uri="{BB962C8B-B14F-4D97-AF65-F5344CB8AC3E}">
        <p14:creationId xmlns:p14="http://schemas.microsoft.com/office/powerpoint/2010/main" val="294450419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19" y="210622"/>
            <a:ext cx="6778769" cy="873112"/>
          </a:xfrm>
        </p:spPr>
        <p:txBody>
          <a:bodyPr/>
          <a:lstStyle/>
          <a:p>
            <a:r>
              <a:rPr lang="en-US" dirty="0" smtClean="0"/>
              <a:t>2016 Session Questions</a:t>
            </a:r>
            <a:endParaRPr lang="en-US" dirty="0"/>
          </a:p>
        </p:txBody>
      </p:sp>
      <p:sp>
        <p:nvSpPr>
          <p:cNvPr id="4" name="Slide Number Placeholder 3"/>
          <p:cNvSpPr>
            <a:spLocks noGrp="1"/>
          </p:cNvSpPr>
          <p:nvPr>
            <p:ph type="sldNum" sz="quarter" idx="4"/>
          </p:nvPr>
        </p:nvSpPr>
        <p:spPr/>
        <p:txBody>
          <a:bodyPr/>
          <a:lstStyle/>
          <a:p>
            <a:fld id="{C81DA8BC-CA76-42E6-AB54-A8B3CC0F8B1D}" type="slidenum">
              <a:rPr lang="en-US" smtClean="0"/>
              <a:pPr/>
              <a:t>35</a:t>
            </a:fld>
            <a:endParaRPr lang="en-US" dirty="0"/>
          </a:p>
        </p:txBody>
      </p:sp>
      <p:sp>
        <p:nvSpPr>
          <p:cNvPr id="7" name="TextBox 6"/>
          <p:cNvSpPr txBox="1"/>
          <p:nvPr/>
        </p:nvSpPr>
        <p:spPr>
          <a:xfrm>
            <a:off x="141319" y="2540201"/>
            <a:ext cx="7997970" cy="2031325"/>
          </a:xfrm>
          <a:prstGeom prst="rect">
            <a:avLst/>
          </a:prstGeom>
          <a:solidFill>
            <a:schemeClr val="bg1"/>
          </a:solidFill>
          <a:ln>
            <a:solidFill>
              <a:schemeClr val="tx1"/>
            </a:solidFill>
          </a:ln>
        </p:spPr>
        <p:txBody>
          <a:bodyPr wrap="square" rtlCol="0">
            <a:spAutoFit/>
          </a:bodyPr>
          <a:lstStyle/>
          <a:p>
            <a:r>
              <a:rPr lang="en-US" i="1" dirty="0" smtClean="0"/>
              <a:t>The instructional program for students with significant cognitive disabilities includes courses that align with the general education courses associated with the Georgia Milestones End of Course (EOC) assessment. This means that content from each EOC-assessed course is included in the GAA portfolio. The GAA in high school serves as the equivalent to the EOC assessments which are administered to general education students.  High school students who are assessed on the GAA are assessed as first time 11</a:t>
            </a:r>
            <a:r>
              <a:rPr lang="en-US" i="1" baseline="30000" dirty="0" smtClean="0"/>
              <a:t>th</a:t>
            </a:r>
            <a:r>
              <a:rPr lang="en-US" i="1" dirty="0" smtClean="0"/>
              <a:t> graders.</a:t>
            </a:r>
          </a:p>
        </p:txBody>
      </p:sp>
      <p:sp>
        <p:nvSpPr>
          <p:cNvPr id="9" name="Rectangle 8"/>
          <p:cNvSpPr/>
          <p:nvPr/>
        </p:nvSpPr>
        <p:spPr>
          <a:xfrm>
            <a:off x="141319" y="1776568"/>
            <a:ext cx="7997970" cy="369332"/>
          </a:xfrm>
          <a:prstGeom prst="rect">
            <a:avLst/>
          </a:prstGeom>
          <a:solidFill>
            <a:schemeClr val="bg2"/>
          </a:solidFill>
          <a:ln>
            <a:solidFill>
              <a:schemeClr val="tx1"/>
            </a:solidFill>
          </a:ln>
        </p:spPr>
        <p:txBody>
          <a:bodyPr wrap="square">
            <a:spAutoFit/>
          </a:bodyPr>
          <a:lstStyle/>
          <a:p>
            <a:r>
              <a:rPr lang="en-US" dirty="0" smtClean="0"/>
              <a:t>Are high school students assessed every year or only in 11</a:t>
            </a:r>
            <a:r>
              <a:rPr lang="en-US" baseline="30000" dirty="0" smtClean="0"/>
              <a:t>th</a:t>
            </a:r>
            <a:r>
              <a:rPr lang="en-US" dirty="0" smtClean="0"/>
              <a:t> grade?</a:t>
            </a:r>
            <a:endParaRPr lang="en-US" dirty="0"/>
          </a:p>
        </p:txBody>
      </p:sp>
    </p:spTree>
    <p:extLst>
      <p:ext uri="{BB962C8B-B14F-4D97-AF65-F5344CB8AC3E}">
        <p14:creationId xmlns:p14="http://schemas.microsoft.com/office/powerpoint/2010/main" val="39254917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19" y="210622"/>
            <a:ext cx="6778769" cy="873112"/>
          </a:xfrm>
        </p:spPr>
        <p:txBody>
          <a:bodyPr/>
          <a:lstStyle/>
          <a:p>
            <a:r>
              <a:rPr lang="en-US" dirty="0" smtClean="0"/>
              <a:t>2016 Session Questions</a:t>
            </a:r>
            <a:endParaRPr lang="en-US" dirty="0"/>
          </a:p>
        </p:txBody>
      </p:sp>
      <p:sp>
        <p:nvSpPr>
          <p:cNvPr id="4" name="Slide Number Placeholder 3"/>
          <p:cNvSpPr>
            <a:spLocks noGrp="1"/>
          </p:cNvSpPr>
          <p:nvPr>
            <p:ph type="sldNum" sz="quarter" idx="4"/>
          </p:nvPr>
        </p:nvSpPr>
        <p:spPr/>
        <p:txBody>
          <a:bodyPr/>
          <a:lstStyle/>
          <a:p>
            <a:fld id="{C81DA8BC-CA76-42E6-AB54-A8B3CC0F8B1D}" type="slidenum">
              <a:rPr lang="en-US" smtClean="0"/>
              <a:pPr/>
              <a:t>36</a:t>
            </a:fld>
            <a:endParaRPr lang="en-US" dirty="0"/>
          </a:p>
        </p:txBody>
      </p:sp>
      <p:sp>
        <p:nvSpPr>
          <p:cNvPr id="7" name="TextBox 6"/>
          <p:cNvSpPr txBox="1"/>
          <p:nvPr/>
        </p:nvSpPr>
        <p:spPr>
          <a:xfrm>
            <a:off x="141319" y="2733976"/>
            <a:ext cx="8257614" cy="2585323"/>
          </a:xfrm>
          <a:prstGeom prst="rect">
            <a:avLst/>
          </a:prstGeom>
          <a:solidFill>
            <a:schemeClr val="bg1"/>
          </a:solidFill>
          <a:ln>
            <a:solidFill>
              <a:schemeClr val="tx1"/>
            </a:solidFill>
          </a:ln>
        </p:spPr>
        <p:txBody>
          <a:bodyPr wrap="square" rtlCol="0">
            <a:spAutoFit/>
          </a:bodyPr>
          <a:lstStyle/>
          <a:p>
            <a:r>
              <a:rPr lang="en-US" i="1" dirty="0" smtClean="0"/>
              <a:t>Electronic versions of manuals and forms will be posted to the GAA Resources webpage between August 30 and September 2. These dates correspond to the delivery of Shipment 1 of printed materials. Please note that shipments are sent to the attention of the System Test Coordinator.</a:t>
            </a:r>
          </a:p>
          <a:p>
            <a:endParaRPr lang="en-US" i="1" dirty="0"/>
          </a:p>
          <a:p>
            <a:r>
              <a:rPr lang="en-US" i="1" dirty="0" smtClean="0"/>
              <a:t>The date of the shipment of materials is tied to the opening of the GAA administration window. The window will open on the day after Labor Day, which this year is September 6. In some years the window has opened as early as September 1, which meant earlier delivery of materials and earlier posting of electronic references.</a:t>
            </a:r>
          </a:p>
        </p:txBody>
      </p:sp>
      <p:sp>
        <p:nvSpPr>
          <p:cNvPr id="9" name="Rectangle 8"/>
          <p:cNvSpPr/>
          <p:nvPr/>
        </p:nvSpPr>
        <p:spPr>
          <a:xfrm>
            <a:off x="141319" y="1936120"/>
            <a:ext cx="8257614" cy="369332"/>
          </a:xfrm>
          <a:prstGeom prst="rect">
            <a:avLst/>
          </a:prstGeom>
          <a:solidFill>
            <a:schemeClr val="bg2"/>
          </a:solidFill>
          <a:ln>
            <a:solidFill>
              <a:schemeClr val="tx1"/>
            </a:solidFill>
          </a:ln>
        </p:spPr>
        <p:txBody>
          <a:bodyPr wrap="square">
            <a:spAutoFit/>
          </a:bodyPr>
          <a:lstStyle/>
          <a:p>
            <a:r>
              <a:rPr lang="en-US" dirty="0" smtClean="0"/>
              <a:t>When will the electronic versions  of the 2016-2017 manuals be available? </a:t>
            </a:r>
            <a:endParaRPr lang="en-US" dirty="0"/>
          </a:p>
        </p:txBody>
      </p:sp>
    </p:spTree>
    <p:extLst>
      <p:ext uri="{BB962C8B-B14F-4D97-AF65-F5344CB8AC3E}">
        <p14:creationId xmlns:p14="http://schemas.microsoft.com/office/powerpoint/2010/main" val="17865136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67" y="334017"/>
            <a:ext cx="6785146" cy="907762"/>
          </a:xfrm>
        </p:spPr>
        <p:txBody>
          <a:bodyPr>
            <a:normAutofit/>
          </a:bodyPr>
          <a:lstStyle/>
          <a:p>
            <a:r>
              <a:rPr lang="en-US" dirty="0" smtClean="0"/>
              <a:t>2016 Session Questions</a:t>
            </a:r>
            <a:endParaRPr lang="en-US" dirty="0"/>
          </a:p>
        </p:txBody>
      </p:sp>
      <p:sp>
        <p:nvSpPr>
          <p:cNvPr id="4" name="Slide Number Placeholder 3"/>
          <p:cNvSpPr>
            <a:spLocks noGrp="1"/>
          </p:cNvSpPr>
          <p:nvPr>
            <p:ph type="sldNum" sz="quarter" idx="4"/>
          </p:nvPr>
        </p:nvSpPr>
        <p:spPr/>
        <p:txBody>
          <a:bodyPr/>
          <a:lstStyle/>
          <a:p>
            <a:fld id="{C81DA8BC-CA76-42E6-AB54-A8B3CC0F8B1D}" type="slidenum">
              <a:rPr lang="en-US" smtClean="0"/>
              <a:pPr/>
              <a:t>37</a:t>
            </a:fld>
            <a:endParaRPr lang="en-US" dirty="0"/>
          </a:p>
        </p:txBody>
      </p:sp>
      <p:sp>
        <p:nvSpPr>
          <p:cNvPr id="6" name="Rectangle 5"/>
          <p:cNvSpPr/>
          <p:nvPr/>
        </p:nvSpPr>
        <p:spPr>
          <a:xfrm>
            <a:off x="220160" y="1753545"/>
            <a:ext cx="7850157" cy="923330"/>
          </a:xfrm>
          <a:prstGeom prst="rect">
            <a:avLst/>
          </a:prstGeom>
          <a:solidFill>
            <a:schemeClr val="bg2"/>
          </a:solidFill>
          <a:ln>
            <a:solidFill>
              <a:schemeClr val="tx1"/>
            </a:solidFill>
          </a:ln>
        </p:spPr>
        <p:txBody>
          <a:bodyPr wrap="square">
            <a:spAutoFit/>
          </a:bodyPr>
          <a:lstStyle/>
          <a:p>
            <a:r>
              <a:rPr lang="en-US" dirty="0"/>
              <a:t>I have </a:t>
            </a:r>
            <a:r>
              <a:rPr lang="en-US" dirty="0" smtClean="0"/>
              <a:t>listened to </a:t>
            </a:r>
            <a:r>
              <a:rPr lang="en-US" dirty="0"/>
              <a:t>all of the GAA </a:t>
            </a:r>
            <a:r>
              <a:rPr lang="en-US" dirty="0" smtClean="0"/>
              <a:t>Pre-Administration training sessions.  </a:t>
            </a:r>
            <a:r>
              <a:rPr lang="en-US" dirty="0"/>
              <a:t>However, I have not </a:t>
            </a:r>
            <a:r>
              <a:rPr lang="en-US" dirty="0" smtClean="0"/>
              <a:t>received </a:t>
            </a:r>
            <a:r>
              <a:rPr lang="en-US" dirty="0"/>
              <a:t>an e-mail with the confirmation of attendance for my files.  </a:t>
            </a:r>
            <a:r>
              <a:rPr lang="en-US" dirty="0" smtClean="0"/>
              <a:t>When should </a:t>
            </a:r>
            <a:r>
              <a:rPr lang="en-US" dirty="0"/>
              <a:t>I expect confirmation e-mails to </a:t>
            </a:r>
            <a:r>
              <a:rPr lang="en-US" dirty="0" smtClean="0"/>
              <a:t>arrive? </a:t>
            </a:r>
            <a:endParaRPr lang="en-US" dirty="0"/>
          </a:p>
        </p:txBody>
      </p:sp>
      <p:sp>
        <p:nvSpPr>
          <p:cNvPr id="7" name="TextBox 6"/>
          <p:cNvSpPr txBox="1"/>
          <p:nvPr/>
        </p:nvSpPr>
        <p:spPr>
          <a:xfrm>
            <a:off x="220161" y="3319749"/>
            <a:ext cx="7850157" cy="1477328"/>
          </a:xfrm>
          <a:prstGeom prst="rect">
            <a:avLst/>
          </a:prstGeom>
          <a:solidFill>
            <a:schemeClr val="bg1"/>
          </a:solidFill>
          <a:ln>
            <a:solidFill>
              <a:schemeClr val="tx1"/>
            </a:solidFill>
          </a:ln>
        </p:spPr>
        <p:txBody>
          <a:bodyPr wrap="square" rtlCol="0">
            <a:spAutoFit/>
          </a:bodyPr>
          <a:lstStyle/>
          <a:p>
            <a:r>
              <a:rPr lang="en-US" i="1" dirty="0"/>
              <a:t>In GoToMeeting, participants who pre-register </a:t>
            </a:r>
            <a:r>
              <a:rPr lang="en-US" i="1" dirty="0" smtClean="0"/>
              <a:t>and </a:t>
            </a:r>
            <a:r>
              <a:rPr lang="en-US" i="1" dirty="0"/>
              <a:t>login with the </a:t>
            </a:r>
            <a:r>
              <a:rPr lang="en-US" i="1" dirty="0" smtClean="0"/>
              <a:t>link which  </a:t>
            </a:r>
            <a:r>
              <a:rPr lang="en-US" i="1" dirty="0"/>
              <a:t>GoToMeeting </a:t>
            </a:r>
            <a:r>
              <a:rPr lang="en-US" i="1" dirty="0" smtClean="0"/>
              <a:t>sends </a:t>
            </a:r>
            <a:r>
              <a:rPr lang="en-US" i="1" dirty="0"/>
              <a:t>will be sent a confirmation email and a link to the recording when the session concludes. In schools and systems where one person pre-registers and logs-in for the group, the follow-up emails will be sent to </a:t>
            </a:r>
            <a:r>
              <a:rPr lang="en-US" i="1" dirty="0" smtClean="0"/>
              <a:t>the person who logged in. </a:t>
            </a:r>
            <a:endParaRPr lang="en-US" i="1" dirty="0"/>
          </a:p>
        </p:txBody>
      </p:sp>
    </p:spTree>
    <p:extLst>
      <p:ext uri="{BB962C8B-B14F-4D97-AF65-F5344CB8AC3E}">
        <p14:creationId xmlns:p14="http://schemas.microsoft.com/office/powerpoint/2010/main" val="65304983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dirty="0" smtClean="0"/>
              <a:t>Contact Information</a:t>
            </a:r>
          </a:p>
        </p:txBody>
      </p:sp>
      <p:sp>
        <p:nvSpPr>
          <p:cNvPr id="68611" name="Rectangle 3"/>
          <p:cNvSpPr>
            <a:spLocks noGrp="1" noChangeArrowheads="1"/>
          </p:cNvSpPr>
          <p:nvPr>
            <p:ph idx="1"/>
          </p:nvPr>
        </p:nvSpPr>
        <p:spPr/>
        <p:txBody>
          <a:bodyPr/>
          <a:lstStyle/>
          <a:p>
            <a:pPr marL="0" indent="0">
              <a:buNone/>
            </a:pPr>
            <a:r>
              <a:rPr lang="en-US" sz="3200" dirty="0" smtClean="0"/>
              <a:t>Questions About Test Administration </a:t>
            </a:r>
          </a:p>
          <a:p>
            <a:pPr marL="0" indent="0">
              <a:buNone/>
            </a:pPr>
            <a:endParaRPr lang="en-US" sz="3200" dirty="0" smtClean="0"/>
          </a:p>
          <a:p>
            <a:r>
              <a:rPr lang="en-US" dirty="0" smtClean="0"/>
              <a:t>GaDOE Assessment Administration Division </a:t>
            </a:r>
          </a:p>
          <a:p>
            <a:pPr lvl="1"/>
            <a:r>
              <a:rPr lang="en-US" dirty="0" smtClean="0"/>
              <a:t>(800) 634-4106</a:t>
            </a:r>
          </a:p>
          <a:p>
            <a:pPr marL="457200" lvl="1" indent="0">
              <a:buNone/>
            </a:pPr>
            <a:endParaRPr lang="en-US" dirty="0" smtClean="0"/>
          </a:p>
          <a:p>
            <a:r>
              <a:rPr lang="en-US" dirty="0" smtClean="0"/>
              <a:t>Deborah Houston, Assessment Specialist</a:t>
            </a:r>
          </a:p>
          <a:p>
            <a:pPr lvl="1"/>
            <a:r>
              <a:rPr lang="en-US" dirty="0" smtClean="0"/>
              <a:t>(404) 657-0251 </a:t>
            </a:r>
          </a:p>
          <a:p>
            <a:pPr lvl="1"/>
            <a:r>
              <a:rPr lang="en-US" dirty="0" smtClean="0">
                <a:hlinkClick r:id="rId3"/>
              </a:rPr>
              <a:t>dhouston@doe.k12.ga.us</a:t>
            </a:r>
            <a:endParaRPr lang="en-US" dirty="0" smtClean="0"/>
          </a:p>
          <a:p>
            <a:endParaRPr lang="en-US" dirty="0" smtClean="0"/>
          </a:p>
          <a:p>
            <a:endParaRPr lang="en-US" dirty="0" smtClean="0"/>
          </a:p>
        </p:txBody>
      </p:sp>
      <p:sp>
        <p:nvSpPr>
          <p:cNvPr id="4" name="Slide Number Placeholder 3"/>
          <p:cNvSpPr>
            <a:spLocks noGrp="1"/>
          </p:cNvSpPr>
          <p:nvPr>
            <p:ph type="sldNum" sz="quarter" idx="4"/>
          </p:nvPr>
        </p:nvSpPr>
        <p:spPr/>
        <p:txBody>
          <a:bodyPr/>
          <a:lstStyle/>
          <a:p>
            <a:fld id="{3D45E90E-7AA7-4135-BF48-E71B508DA412}" type="slidenum">
              <a:rPr lang="en-US" smtClean="0"/>
              <a:pPr/>
              <a:t>38</a:t>
            </a:fld>
            <a:endParaRPr lang="en-US" dirty="0"/>
          </a:p>
        </p:txBody>
      </p:sp>
    </p:spTree>
    <p:extLst>
      <p:ext uri="{BB962C8B-B14F-4D97-AF65-F5344CB8AC3E}">
        <p14:creationId xmlns:p14="http://schemas.microsoft.com/office/powerpoint/2010/main" val="222986566"/>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p:nvPr>
        </p:nvSpPr>
        <p:spPr/>
        <p:txBody>
          <a:bodyPr/>
          <a:lstStyle/>
          <a:p>
            <a:r>
              <a:rPr lang="en-US" dirty="0" smtClean="0"/>
              <a:t>Contact Information</a:t>
            </a:r>
          </a:p>
        </p:txBody>
      </p:sp>
      <p:sp>
        <p:nvSpPr>
          <p:cNvPr id="69635" name="Rectangle 3"/>
          <p:cNvSpPr>
            <a:spLocks noGrp="1"/>
          </p:cNvSpPr>
          <p:nvPr>
            <p:ph idx="1"/>
          </p:nvPr>
        </p:nvSpPr>
        <p:spPr/>
        <p:txBody>
          <a:bodyPr>
            <a:normAutofit/>
          </a:bodyPr>
          <a:lstStyle/>
          <a:p>
            <a:pPr marL="0" indent="0">
              <a:buNone/>
            </a:pPr>
            <a:r>
              <a:rPr lang="en-US" sz="3200" dirty="0" smtClean="0"/>
              <a:t>For information about access to the state-mandated content standards for students with significant cognitive disabilities</a:t>
            </a:r>
          </a:p>
          <a:p>
            <a:pPr marL="0" indent="0">
              <a:buNone/>
            </a:pPr>
            <a:endParaRPr lang="en-US" dirty="0" smtClean="0"/>
          </a:p>
          <a:p>
            <a:r>
              <a:rPr lang="en-US" dirty="0" smtClean="0"/>
              <a:t>Kayse Harshaw, Division for Special Education Services</a:t>
            </a:r>
          </a:p>
          <a:p>
            <a:pPr lvl="1"/>
            <a:r>
              <a:rPr lang="en-US" dirty="0" smtClean="0"/>
              <a:t>(404) 463-5281  </a:t>
            </a:r>
            <a:r>
              <a:rPr lang="en-US" sz="2400" dirty="0" smtClean="0"/>
              <a:t>        </a:t>
            </a:r>
          </a:p>
          <a:p>
            <a:pPr lvl="1"/>
            <a:r>
              <a:rPr lang="en-US" sz="2400" dirty="0" smtClean="0">
                <a:hlinkClick r:id="rId3"/>
              </a:rPr>
              <a:t>kharshaw@doe.k12.ga.us</a:t>
            </a:r>
            <a:endParaRPr lang="en-US" sz="2400" dirty="0" smtClean="0"/>
          </a:p>
          <a:p>
            <a:pPr lvl="3"/>
            <a:endParaRPr lang="en-US" dirty="0" smtClean="0"/>
          </a:p>
          <a:p>
            <a:pPr lvl="3"/>
            <a:endParaRPr lang="en-US" dirty="0" smtClean="0"/>
          </a:p>
          <a:p>
            <a:pPr lvl="3"/>
            <a:endParaRPr lang="en-US" dirty="0" smtClean="0"/>
          </a:p>
          <a:p>
            <a:endParaRPr lang="en-US" dirty="0" smtClean="0"/>
          </a:p>
          <a:p>
            <a:endParaRPr lang="en-US" dirty="0" smtClean="0"/>
          </a:p>
          <a:p>
            <a:endParaRPr lang="en-US" dirty="0" smtClean="0"/>
          </a:p>
          <a:p>
            <a:endParaRPr lang="en-US" dirty="0" smtClean="0"/>
          </a:p>
        </p:txBody>
      </p:sp>
      <p:sp>
        <p:nvSpPr>
          <p:cNvPr id="4" name="Slide Number Placeholder 3"/>
          <p:cNvSpPr>
            <a:spLocks noGrp="1"/>
          </p:cNvSpPr>
          <p:nvPr>
            <p:ph type="sldNum" sz="quarter" idx="4"/>
          </p:nvPr>
        </p:nvSpPr>
        <p:spPr/>
        <p:txBody>
          <a:bodyPr/>
          <a:lstStyle/>
          <a:p>
            <a:fld id="{B4DFF5A2-4CC2-43DC-8B3B-CF2A7B3CCB2C}" type="slidenum">
              <a:rPr lang="en-US" smtClean="0"/>
              <a:pPr/>
              <a:t>39</a:t>
            </a:fld>
            <a:endParaRPr lang="en-US" dirty="0"/>
          </a:p>
        </p:txBody>
      </p:sp>
    </p:spTree>
    <p:extLst>
      <p:ext uri="{BB962C8B-B14F-4D97-AF65-F5344CB8AC3E}">
        <p14:creationId xmlns:p14="http://schemas.microsoft.com/office/powerpoint/2010/main" val="103840320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Questions &amp; Answers</a:t>
            </a:r>
            <a:endParaRPr lang="en-US" dirty="0"/>
          </a:p>
        </p:txBody>
      </p:sp>
      <p:sp>
        <p:nvSpPr>
          <p:cNvPr id="7" name="Content Placeholder 6"/>
          <p:cNvSpPr txBox="1">
            <a:spLocks noGrp="1"/>
          </p:cNvSpPr>
          <p:nvPr>
            <p:ph idx="1"/>
          </p:nvPr>
        </p:nvSpPr>
        <p:spPr>
          <a:xfrm>
            <a:off x="628650" y="1825624"/>
            <a:ext cx="7886700" cy="3274409"/>
          </a:xfrm>
        </p:spPr>
        <p:txBody>
          <a:bodyPr>
            <a:normAutofit fontScale="92500"/>
          </a:bodyPr>
          <a:lstStyle/>
          <a:p>
            <a:pPr marL="0" indent="0">
              <a:buNone/>
            </a:pPr>
            <a:r>
              <a:rPr lang="en-US" dirty="0" smtClean="0"/>
              <a:t>Questions from the Pre-Administration Training Sessions 1–4 have been compiled. They will be reviewed during our session this afternoon. You are invited to submit additional questions via the “Questions” feature of the GoToWebinar anytime during this session.  </a:t>
            </a:r>
          </a:p>
          <a:p>
            <a:pPr marL="0" indent="0">
              <a:buNone/>
            </a:pPr>
            <a:r>
              <a:rPr lang="en-US" dirty="0" smtClean="0"/>
              <a:t>The “Questions” feature will be monitored throughout the session and your questions will be addressed. </a:t>
            </a:r>
          </a:p>
          <a:p>
            <a:pPr marL="0" indent="0">
              <a:buNone/>
            </a:pPr>
            <a:r>
              <a:rPr lang="en-US" dirty="0" smtClean="0"/>
              <a:t>Thank you for your questions!</a:t>
            </a:r>
          </a:p>
          <a:p>
            <a:pPr marL="0" indent="0">
              <a:buNone/>
            </a:pPr>
            <a:endParaRPr lang="en-US" dirty="0"/>
          </a:p>
        </p:txBody>
      </p:sp>
      <p:sp>
        <p:nvSpPr>
          <p:cNvPr id="2" name="Slide Number Placeholder 1"/>
          <p:cNvSpPr>
            <a:spLocks noGrp="1"/>
          </p:cNvSpPr>
          <p:nvPr>
            <p:ph type="sldNum" sz="quarter" idx="4"/>
          </p:nvPr>
        </p:nvSpPr>
        <p:spPr/>
        <p:txBody>
          <a:bodyPr/>
          <a:lstStyle/>
          <a:p>
            <a:fld id="{8A09669B-4FA0-413A-AFA7-5B107AF457D8}" type="slidenum">
              <a:rPr lang="en-US" smtClean="0"/>
              <a:pPr/>
              <a:t>4</a:t>
            </a:fld>
            <a:endParaRPr lang="en-US" dirty="0"/>
          </a:p>
        </p:txBody>
      </p:sp>
    </p:spTree>
    <p:extLst>
      <p:ext uri="{BB962C8B-B14F-4D97-AF65-F5344CB8AC3E}">
        <p14:creationId xmlns:p14="http://schemas.microsoft.com/office/powerpoint/2010/main" val="274117812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p:nvPr>
        </p:nvSpPr>
        <p:spPr/>
        <p:txBody>
          <a:bodyPr/>
          <a:lstStyle/>
          <a:p>
            <a:r>
              <a:rPr lang="en-US" dirty="0" smtClean="0"/>
              <a:t>Contact Information</a:t>
            </a:r>
          </a:p>
        </p:txBody>
      </p:sp>
      <p:sp>
        <p:nvSpPr>
          <p:cNvPr id="69635" name="Rectangle 3"/>
          <p:cNvSpPr>
            <a:spLocks noGrp="1"/>
          </p:cNvSpPr>
          <p:nvPr>
            <p:ph idx="1"/>
          </p:nvPr>
        </p:nvSpPr>
        <p:spPr/>
        <p:txBody>
          <a:bodyPr/>
          <a:lstStyle/>
          <a:p>
            <a:pPr marL="0" indent="0">
              <a:buNone/>
            </a:pPr>
            <a:r>
              <a:rPr lang="en-US" sz="3200" dirty="0" smtClean="0"/>
              <a:t>Questions About Materials, Distribution, or Collection</a:t>
            </a:r>
          </a:p>
          <a:p>
            <a:endParaRPr lang="en-US" dirty="0" smtClean="0"/>
          </a:p>
          <a:p>
            <a:r>
              <a:rPr lang="en-US" dirty="0" smtClean="0"/>
              <a:t>Questar’s GAA Customer Service</a:t>
            </a:r>
          </a:p>
          <a:p>
            <a:pPr lvl="1"/>
            <a:r>
              <a:rPr lang="en-US" dirty="0" smtClean="0"/>
              <a:t>(866) 997-0698</a:t>
            </a:r>
          </a:p>
          <a:p>
            <a:pPr lvl="1"/>
            <a:r>
              <a:rPr lang="en-US" dirty="0" smtClean="0">
                <a:hlinkClick r:id="rId3"/>
              </a:rPr>
              <a:t>GA@QuestarAI.com</a:t>
            </a:r>
            <a:endParaRPr lang="en-US" dirty="0" smtClean="0"/>
          </a:p>
          <a:p>
            <a:pPr lvl="3"/>
            <a:endParaRPr lang="en-US" dirty="0" smtClean="0"/>
          </a:p>
          <a:p>
            <a:pPr lvl="3"/>
            <a:endParaRPr lang="en-US" dirty="0" smtClean="0"/>
          </a:p>
          <a:p>
            <a:endParaRPr lang="en-US" dirty="0" smtClean="0"/>
          </a:p>
          <a:p>
            <a:endParaRPr lang="en-US" dirty="0" smtClean="0"/>
          </a:p>
          <a:p>
            <a:endParaRPr lang="en-US" dirty="0" smtClean="0"/>
          </a:p>
          <a:p>
            <a:endParaRPr lang="en-US" dirty="0" smtClean="0"/>
          </a:p>
        </p:txBody>
      </p:sp>
      <p:sp>
        <p:nvSpPr>
          <p:cNvPr id="4" name="Slide Number Placeholder 3"/>
          <p:cNvSpPr>
            <a:spLocks noGrp="1"/>
          </p:cNvSpPr>
          <p:nvPr>
            <p:ph type="sldNum" sz="quarter" idx="4"/>
          </p:nvPr>
        </p:nvSpPr>
        <p:spPr/>
        <p:txBody>
          <a:bodyPr/>
          <a:lstStyle/>
          <a:p>
            <a:fld id="{B4DFF5A2-4CC2-43DC-8B3B-CF2A7B3CCB2C}" type="slidenum">
              <a:rPr lang="en-US" smtClean="0"/>
              <a:pPr/>
              <a:t>40</a:t>
            </a:fld>
            <a:endParaRPr lang="en-US" dirty="0"/>
          </a:p>
        </p:txBody>
      </p:sp>
    </p:spTree>
    <p:extLst>
      <p:ext uri="{BB962C8B-B14F-4D97-AF65-F5344CB8AC3E}">
        <p14:creationId xmlns:p14="http://schemas.microsoft.com/office/powerpoint/2010/main" val="213195493"/>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Webinar Survey</a:t>
            </a:r>
          </a:p>
        </p:txBody>
      </p:sp>
      <p:sp>
        <p:nvSpPr>
          <p:cNvPr id="7" name="Content Placeholder 6"/>
          <p:cNvSpPr txBox="1">
            <a:spLocks noGrp="1"/>
          </p:cNvSpPr>
          <p:nvPr>
            <p:ph idx="1"/>
          </p:nvPr>
        </p:nvSpPr>
        <p:spPr/>
        <p:txBody>
          <a:bodyPr/>
          <a:lstStyle/>
          <a:p>
            <a:pPr marL="0" indent="0">
              <a:buNone/>
            </a:pPr>
            <a:endParaRPr lang="en-US" dirty="0"/>
          </a:p>
          <a:p>
            <a:pPr marL="0" indent="0">
              <a:buNone/>
            </a:pPr>
            <a:r>
              <a:rPr lang="en-US" dirty="0"/>
              <a:t>We Want your Feedback!  </a:t>
            </a:r>
          </a:p>
          <a:p>
            <a:pPr marL="0" indent="0">
              <a:buNone/>
            </a:pPr>
            <a:r>
              <a:rPr lang="en-US" dirty="0"/>
              <a:t>Please use the below link to provide feedback regarding this GAA Training session!  </a:t>
            </a:r>
          </a:p>
        </p:txBody>
      </p:sp>
      <p:sp>
        <p:nvSpPr>
          <p:cNvPr id="2" name="Slide Number Placeholder 1"/>
          <p:cNvSpPr>
            <a:spLocks noGrp="1"/>
          </p:cNvSpPr>
          <p:nvPr>
            <p:ph type="sldNum" sz="quarter" idx="4"/>
          </p:nvPr>
        </p:nvSpPr>
        <p:spPr/>
        <p:txBody>
          <a:bodyPr/>
          <a:lstStyle/>
          <a:p>
            <a:fld id="{8A09669B-4FA0-413A-AFA7-5B107AF457D8}" type="slidenum">
              <a:rPr lang="en-US" smtClean="0"/>
              <a:pPr/>
              <a:t>41</a:t>
            </a:fld>
            <a:endParaRPr lang="en-US" dirty="0"/>
          </a:p>
        </p:txBody>
      </p:sp>
      <p:sp>
        <p:nvSpPr>
          <p:cNvPr id="3" name="Rectangle 2"/>
          <p:cNvSpPr/>
          <p:nvPr/>
        </p:nvSpPr>
        <p:spPr>
          <a:xfrm>
            <a:off x="0" y="3950799"/>
            <a:ext cx="8740239" cy="892552"/>
          </a:xfrm>
          <a:prstGeom prst="rect">
            <a:avLst/>
          </a:prstGeom>
        </p:spPr>
        <p:txBody>
          <a:bodyPr wrap="square">
            <a:spAutoFit/>
          </a:bodyPr>
          <a:lstStyle/>
          <a:p>
            <a:pPr lvl="0" algn="ctr"/>
            <a:endParaRPr lang="en-US" sz="2400" u="sng" dirty="0"/>
          </a:p>
          <a:p>
            <a:pPr lvl="0" algn="ctr"/>
            <a:r>
              <a:rPr lang="en-US" sz="2800" u="sng" dirty="0">
                <a:hlinkClick r:id="rId3"/>
              </a:rPr>
              <a:t>http://gadoe.org/surveys/AsAc-H8PBVZM</a:t>
            </a:r>
            <a:endParaRPr lang="en-US" sz="2800" dirty="0"/>
          </a:p>
        </p:txBody>
      </p:sp>
    </p:spTree>
    <p:extLst>
      <p:ext uri="{BB962C8B-B14F-4D97-AF65-F5344CB8AC3E}">
        <p14:creationId xmlns:p14="http://schemas.microsoft.com/office/powerpoint/2010/main" val="21375817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this </a:t>
            </a:r>
            <a:r>
              <a:rPr lang="en-US" dirty="0"/>
              <a:t>p</a:t>
            </a:r>
            <a:r>
              <a:rPr lang="en-US" dirty="0" smtClean="0"/>
              <a:t>resentation</a:t>
            </a:r>
            <a:endParaRPr lang="en-US" dirty="0"/>
          </a:p>
        </p:txBody>
      </p:sp>
      <p:sp>
        <p:nvSpPr>
          <p:cNvPr id="3" name="Content Placeholder 2"/>
          <p:cNvSpPr>
            <a:spLocks noGrp="1"/>
          </p:cNvSpPr>
          <p:nvPr>
            <p:ph idx="1"/>
          </p:nvPr>
        </p:nvSpPr>
        <p:spPr/>
        <p:txBody>
          <a:bodyPr/>
          <a:lstStyle/>
          <a:p>
            <a:r>
              <a:rPr lang="en-US" dirty="0" smtClean="0"/>
              <a:t>This presentation will cover the following topics:</a:t>
            </a:r>
          </a:p>
          <a:p>
            <a:pPr lvl="1"/>
            <a:r>
              <a:rPr lang="en-US" dirty="0" smtClean="0"/>
              <a:t>Topics of interest generated during sessions 1 - 4</a:t>
            </a:r>
          </a:p>
          <a:p>
            <a:r>
              <a:rPr lang="en-US" dirty="0" smtClean="0"/>
              <a:t>It is designed to inform: </a:t>
            </a:r>
          </a:p>
          <a:p>
            <a:pPr lvl="1"/>
            <a:r>
              <a:rPr lang="en-US" dirty="0" smtClean="0"/>
              <a:t>Previous session participants who submitted questions or comments</a:t>
            </a:r>
          </a:p>
          <a:p>
            <a:pPr lvl="1"/>
            <a:r>
              <a:rPr lang="en-US" dirty="0" smtClean="0"/>
              <a:t>Any GAA affiliate</a:t>
            </a:r>
          </a:p>
          <a:p>
            <a:pPr lvl="1"/>
            <a:endParaRPr lang="en-US" dirty="0" smtClean="0"/>
          </a:p>
          <a:p>
            <a:endParaRPr lang="en-US" dirty="0"/>
          </a:p>
        </p:txBody>
      </p:sp>
      <p:sp>
        <p:nvSpPr>
          <p:cNvPr id="4" name="Slide Number Placeholder 3"/>
          <p:cNvSpPr>
            <a:spLocks noGrp="1"/>
          </p:cNvSpPr>
          <p:nvPr>
            <p:ph type="sldNum" sz="quarter" idx="4"/>
          </p:nvPr>
        </p:nvSpPr>
        <p:spPr/>
        <p:txBody>
          <a:bodyPr/>
          <a:lstStyle/>
          <a:p>
            <a:fld id="{18D6BBE3-2A52-4E0B-96BB-5B1F26ADCEA2}" type="slidenum">
              <a:rPr lang="en-US" smtClean="0"/>
              <a:pPr/>
              <a:t>5</a:t>
            </a:fld>
            <a:endParaRPr lang="en-US" dirty="0"/>
          </a:p>
        </p:txBody>
      </p:sp>
    </p:spTree>
    <p:extLst>
      <p:ext uri="{BB962C8B-B14F-4D97-AF65-F5344CB8AC3E}">
        <p14:creationId xmlns:p14="http://schemas.microsoft.com/office/powerpoint/2010/main" val="7200478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57754" y="1495250"/>
            <a:ext cx="7886700" cy="2852737"/>
          </a:xfrm>
        </p:spPr>
        <p:txBody>
          <a:bodyPr/>
          <a:lstStyle/>
          <a:p>
            <a:pPr algn="ctr"/>
            <a:r>
              <a:rPr lang="en-US" dirty="0" smtClean="0"/>
              <a:t>Questions &amp; Answers</a:t>
            </a:r>
            <a:endParaRPr lang="en-US" dirty="0"/>
          </a:p>
        </p:txBody>
      </p:sp>
    </p:spTree>
    <p:extLst>
      <p:ext uri="{BB962C8B-B14F-4D97-AF65-F5344CB8AC3E}">
        <p14:creationId xmlns:p14="http://schemas.microsoft.com/office/powerpoint/2010/main" val="16913114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320" y="290933"/>
            <a:ext cx="6722324" cy="1325563"/>
          </a:xfrm>
        </p:spPr>
        <p:txBody>
          <a:bodyPr/>
          <a:lstStyle/>
          <a:p>
            <a:r>
              <a:rPr lang="en-US" dirty="0" smtClean="0"/>
              <a:t>2016 Session Questions</a:t>
            </a:r>
            <a:endParaRPr lang="en-US" dirty="0"/>
          </a:p>
        </p:txBody>
      </p:sp>
      <p:sp>
        <p:nvSpPr>
          <p:cNvPr id="4" name="Slide Number Placeholder 3"/>
          <p:cNvSpPr>
            <a:spLocks noGrp="1"/>
          </p:cNvSpPr>
          <p:nvPr>
            <p:ph type="sldNum" sz="quarter" idx="4"/>
          </p:nvPr>
        </p:nvSpPr>
        <p:spPr/>
        <p:txBody>
          <a:bodyPr/>
          <a:lstStyle/>
          <a:p>
            <a:fld id="{C81DA8BC-CA76-42E6-AB54-A8B3CC0F8B1D}" type="slidenum">
              <a:rPr lang="en-US" smtClean="0"/>
              <a:pPr/>
              <a:t>7</a:t>
            </a:fld>
            <a:endParaRPr lang="en-US" dirty="0"/>
          </a:p>
        </p:txBody>
      </p:sp>
      <p:sp>
        <p:nvSpPr>
          <p:cNvPr id="7" name="TextBox 6"/>
          <p:cNvSpPr txBox="1"/>
          <p:nvPr/>
        </p:nvSpPr>
        <p:spPr>
          <a:xfrm>
            <a:off x="141320" y="2531771"/>
            <a:ext cx="7850158" cy="1754326"/>
          </a:xfrm>
          <a:prstGeom prst="rect">
            <a:avLst/>
          </a:prstGeom>
          <a:solidFill>
            <a:schemeClr val="bg1"/>
          </a:solidFill>
          <a:ln>
            <a:solidFill>
              <a:schemeClr val="tx1"/>
            </a:solidFill>
          </a:ln>
        </p:spPr>
        <p:txBody>
          <a:bodyPr wrap="square" rtlCol="0">
            <a:spAutoFit/>
          </a:bodyPr>
          <a:lstStyle/>
          <a:p>
            <a:r>
              <a:rPr lang="en-US" i="1" dirty="0"/>
              <a:t>Yes. </a:t>
            </a:r>
            <a:endParaRPr lang="en-US" i="1" dirty="0" smtClean="0"/>
          </a:p>
          <a:p>
            <a:endParaRPr lang="en-US" i="1" dirty="0"/>
          </a:p>
          <a:p>
            <a:r>
              <a:rPr lang="en-US" i="1" dirty="0" smtClean="0"/>
              <a:t>Science </a:t>
            </a:r>
            <a:r>
              <a:rPr lang="en-US" i="1" dirty="0"/>
              <a:t>and Social Studies are no longer assessed in Grades 3, 4, 6, and 7. </a:t>
            </a:r>
            <a:endParaRPr lang="en-US" i="1" dirty="0" smtClean="0"/>
          </a:p>
          <a:p>
            <a:endParaRPr lang="en-US" i="1" dirty="0"/>
          </a:p>
          <a:p>
            <a:r>
              <a:rPr lang="en-US" i="1" dirty="0"/>
              <a:t>T</a:t>
            </a:r>
            <a:r>
              <a:rPr lang="en-US" i="1" dirty="0" smtClean="0"/>
              <a:t>he </a:t>
            </a:r>
            <a:r>
              <a:rPr lang="en-US" i="1" dirty="0"/>
              <a:t>content areas of Science and Social Studies continue to be </a:t>
            </a:r>
            <a:r>
              <a:rPr lang="en-US" i="1" dirty="0" smtClean="0"/>
              <a:t>assessed in Grades 5, 8, and High School.</a:t>
            </a:r>
            <a:endParaRPr lang="en-US" i="1" dirty="0"/>
          </a:p>
        </p:txBody>
      </p:sp>
      <p:sp>
        <p:nvSpPr>
          <p:cNvPr id="9" name="Rectangle 8"/>
          <p:cNvSpPr/>
          <p:nvPr/>
        </p:nvSpPr>
        <p:spPr>
          <a:xfrm>
            <a:off x="141320" y="1894347"/>
            <a:ext cx="7850158" cy="369332"/>
          </a:xfrm>
          <a:prstGeom prst="rect">
            <a:avLst/>
          </a:prstGeom>
          <a:solidFill>
            <a:schemeClr val="bg2"/>
          </a:solidFill>
          <a:ln>
            <a:solidFill>
              <a:schemeClr val="tx1"/>
            </a:solidFill>
          </a:ln>
        </p:spPr>
        <p:txBody>
          <a:bodyPr wrap="square">
            <a:spAutoFit/>
          </a:bodyPr>
          <a:lstStyle/>
          <a:p>
            <a:r>
              <a:rPr lang="en-US" dirty="0"/>
              <a:t>Are there any changes to content areas that are assessed on the GAA?</a:t>
            </a:r>
          </a:p>
        </p:txBody>
      </p:sp>
    </p:spTree>
    <p:extLst>
      <p:ext uri="{BB962C8B-B14F-4D97-AF65-F5344CB8AC3E}">
        <p14:creationId xmlns:p14="http://schemas.microsoft.com/office/powerpoint/2010/main" val="32184980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271" y="130816"/>
            <a:ext cx="6835396" cy="851317"/>
          </a:xfrm>
        </p:spPr>
        <p:txBody>
          <a:bodyPr>
            <a:normAutofit/>
          </a:bodyPr>
          <a:lstStyle/>
          <a:p>
            <a:r>
              <a:rPr lang="en-US" dirty="0"/>
              <a:t>2016 </a:t>
            </a:r>
            <a:r>
              <a:rPr lang="en-US" dirty="0" smtClean="0"/>
              <a:t>Session Questions</a:t>
            </a:r>
            <a:endParaRPr lang="en-US" dirty="0"/>
          </a:p>
        </p:txBody>
      </p:sp>
      <p:sp>
        <p:nvSpPr>
          <p:cNvPr id="4" name="Slide Number Placeholder 3"/>
          <p:cNvSpPr>
            <a:spLocks noGrp="1"/>
          </p:cNvSpPr>
          <p:nvPr>
            <p:ph type="sldNum" sz="quarter" idx="4"/>
          </p:nvPr>
        </p:nvSpPr>
        <p:spPr/>
        <p:txBody>
          <a:bodyPr/>
          <a:lstStyle/>
          <a:p>
            <a:fld id="{C81DA8BC-CA76-42E6-AB54-A8B3CC0F8B1D}" type="slidenum">
              <a:rPr lang="en-US" smtClean="0"/>
              <a:pPr/>
              <a:t>8</a:t>
            </a:fld>
            <a:endParaRPr lang="en-US" dirty="0"/>
          </a:p>
        </p:txBody>
      </p:sp>
      <p:sp>
        <p:nvSpPr>
          <p:cNvPr id="6" name="Rectangle 5"/>
          <p:cNvSpPr/>
          <p:nvPr/>
        </p:nvSpPr>
        <p:spPr>
          <a:xfrm>
            <a:off x="208871" y="1057650"/>
            <a:ext cx="6564461" cy="369332"/>
          </a:xfrm>
          <a:prstGeom prst="rect">
            <a:avLst/>
          </a:prstGeom>
          <a:solidFill>
            <a:schemeClr val="bg2"/>
          </a:solidFill>
          <a:ln>
            <a:solidFill>
              <a:schemeClr val="tx1"/>
            </a:solidFill>
          </a:ln>
        </p:spPr>
        <p:txBody>
          <a:bodyPr wrap="square">
            <a:spAutoFit/>
          </a:bodyPr>
          <a:lstStyle/>
          <a:p>
            <a:r>
              <a:rPr lang="en-US" dirty="0" smtClean="0"/>
              <a:t>Will you summarize what was said yesterday about Writing tasks?</a:t>
            </a:r>
            <a:endParaRPr lang="en-US" dirty="0"/>
          </a:p>
        </p:txBody>
      </p:sp>
      <p:sp>
        <p:nvSpPr>
          <p:cNvPr id="8" name="Rectangle 7"/>
          <p:cNvSpPr/>
          <p:nvPr/>
        </p:nvSpPr>
        <p:spPr>
          <a:xfrm>
            <a:off x="188051" y="1502476"/>
            <a:ext cx="8236570" cy="4770537"/>
          </a:xfrm>
          <a:prstGeom prst="rect">
            <a:avLst/>
          </a:prstGeom>
          <a:ln>
            <a:solidFill>
              <a:schemeClr val="tx1"/>
            </a:solidFill>
          </a:ln>
        </p:spPr>
        <p:txBody>
          <a:bodyPr wrap="square">
            <a:spAutoFit/>
          </a:bodyPr>
          <a:lstStyle/>
          <a:p>
            <a:r>
              <a:rPr lang="en-US" sz="1600" dirty="0" smtClean="0"/>
              <a:t>All Writing tasks in all grades must involve the production of some form of “written” product by the student.  </a:t>
            </a:r>
            <a:r>
              <a:rPr lang="en-US" sz="1600" dirty="0"/>
              <a:t>A</a:t>
            </a:r>
            <a:r>
              <a:rPr lang="en-US" sz="1600" dirty="0" smtClean="0"/>
              <a:t> student’s writing must be a visual product that can be interpreted by the reader when the student is not present.</a:t>
            </a:r>
          </a:p>
          <a:p>
            <a:endParaRPr lang="en-US" sz="800" dirty="0"/>
          </a:p>
          <a:p>
            <a:r>
              <a:rPr lang="en-US" sz="1600" b="1" dirty="0" smtClean="0"/>
              <a:t>Writing is:</a:t>
            </a:r>
          </a:p>
          <a:p>
            <a:pPr marL="285750" indent="-285750">
              <a:buFont typeface="Arial" panose="020B0604020202020204" pitchFamily="34" charset="0"/>
              <a:buChar char="•"/>
            </a:pPr>
            <a:r>
              <a:rPr lang="en-US" sz="1600" dirty="0" smtClean="0"/>
              <a:t>Typing, writing or printing words, phrases or sentences</a:t>
            </a:r>
          </a:p>
          <a:p>
            <a:pPr marL="285750" indent="-285750">
              <a:buFont typeface="Arial" panose="020B0604020202020204" pitchFamily="34" charset="0"/>
              <a:buChar char="•"/>
            </a:pPr>
            <a:r>
              <a:rPr lang="en-US" sz="1600" dirty="0" smtClean="0"/>
              <a:t>Dictating words, phrases or sentences which are scribed by another person</a:t>
            </a:r>
          </a:p>
          <a:p>
            <a:pPr marL="285750" indent="-285750">
              <a:buFont typeface="Arial" panose="020B0604020202020204" pitchFamily="34" charset="0"/>
              <a:buChar char="•"/>
            </a:pPr>
            <a:r>
              <a:rPr lang="en-US" sz="1600" dirty="0" smtClean="0"/>
              <a:t>Using a computer or speech-to-text assistive technology to produce readable text</a:t>
            </a:r>
          </a:p>
          <a:p>
            <a:pPr marL="285750" indent="-285750">
              <a:buFont typeface="Arial" panose="020B0604020202020204" pitchFamily="34" charset="0"/>
              <a:buChar char="•"/>
            </a:pPr>
            <a:r>
              <a:rPr lang="en-US" sz="1600" dirty="0" smtClean="0"/>
              <a:t>Completing a “written” phrase to convey information with a phrase, word, communication symbol(s), pictures or objects in logical order</a:t>
            </a:r>
          </a:p>
          <a:p>
            <a:pPr marL="285750" indent="-285750">
              <a:buFont typeface="Arial" panose="020B0604020202020204" pitchFamily="34" charset="0"/>
              <a:buChar char="•"/>
            </a:pPr>
            <a:r>
              <a:rPr lang="en-US" sz="1600" dirty="0" smtClean="0"/>
              <a:t>Telling a story or giving information by appropriately placing phrases, words, sentences, communication symbols, pictures or objects in logical order</a:t>
            </a:r>
          </a:p>
          <a:p>
            <a:pPr marL="285750" indent="-285750">
              <a:buFont typeface="Arial" panose="020B0604020202020204" pitchFamily="34" charset="0"/>
              <a:buChar char="•"/>
            </a:pPr>
            <a:r>
              <a:rPr lang="en-US" sz="1600" dirty="0" smtClean="0"/>
              <a:t>Organizing information to be communicated on a graphic organizer such as an outline or </a:t>
            </a:r>
            <a:r>
              <a:rPr lang="en-US" sz="1600" smtClean="0"/>
              <a:t>Venn diagram</a:t>
            </a:r>
            <a:endParaRPr lang="en-US" sz="1600" dirty="0" smtClean="0"/>
          </a:p>
          <a:p>
            <a:endParaRPr lang="en-US" sz="800" dirty="0" smtClean="0"/>
          </a:p>
          <a:p>
            <a:r>
              <a:rPr lang="en-US" sz="1600" b="1" dirty="0" smtClean="0"/>
              <a:t>Writing is </a:t>
            </a:r>
            <a:r>
              <a:rPr lang="en-US" sz="1600" b="1" u="sng" dirty="0" smtClean="0"/>
              <a:t>not</a:t>
            </a:r>
            <a:r>
              <a:rPr lang="en-US" sz="1600" b="1" dirty="0" smtClean="0"/>
              <a:t> completing a worksheet by:</a:t>
            </a:r>
          </a:p>
          <a:p>
            <a:pPr marL="285750" indent="-285750">
              <a:buFont typeface="Arial" panose="020B0604020202020204" pitchFamily="34" charset="0"/>
              <a:buChar char="•"/>
            </a:pPr>
            <a:r>
              <a:rPr lang="en-US" sz="1600" dirty="0" smtClean="0"/>
              <a:t>Matching activities</a:t>
            </a:r>
          </a:p>
          <a:p>
            <a:pPr marL="285750" indent="-285750">
              <a:buFont typeface="Arial" panose="020B0604020202020204" pitchFamily="34" charset="0"/>
              <a:buChar char="•"/>
            </a:pPr>
            <a:r>
              <a:rPr lang="en-US" sz="1600" dirty="0" smtClean="0"/>
              <a:t>Selecting answers to multiple choice questions</a:t>
            </a:r>
          </a:p>
          <a:p>
            <a:pPr marL="285750" indent="-285750">
              <a:buFont typeface="Arial" panose="020B0604020202020204" pitchFamily="34" charset="0"/>
              <a:buChar char="•"/>
            </a:pPr>
            <a:r>
              <a:rPr lang="en-US" sz="1600" dirty="0" smtClean="0"/>
              <a:t>Numbering sentences</a:t>
            </a:r>
          </a:p>
          <a:p>
            <a:pPr marL="285750" indent="-285750">
              <a:buFont typeface="Arial" panose="020B0604020202020204" pitchFamily="34" charset="0"/>
              <a:buChar char="•"/>
            </a:pPr>
            <a:r>
              <a:rPr lang="en-US" sz="1600" dirty="0" smtClean="0"/>
              <a:t>Circling words, phrases or sentences</a:t>
            </a:r>
            <a:endParaRPr lang="en-US" sz="1400" dirty="0" smtClean="0"/>
          </a:p>
        </p:txBody>
      </p:sp>
    </p:spTree>
    <p:extLst>
      <p:ext uri="{BB962C8B-B14F-4D97-AF65-F5344CB8AC3E}">
        <p14:creationId xmlns:p14="http://schemas.microsoft.com/office/powerpoint/2010/main" val="17902103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1320" y="232417"/>
            <a:ext cx="6316630" cy="841748"/>
          </a:xfrm>
        </p:spPr>
        <p:txBody>
          <a:bodyPr>
            <a:normAutofit/>
          </a:bodyPr>
          <a:lstStyle/>
          <a:p>
            <a:r>
              <a:rPr lang="en-US" sz="4000" dirty="0"/>
              <a:t>2016 Session </a:t>
            </a:r>
            <a:r>
              <a:rPr lang="en-US" sz="4000" dirty="0" smtClean="0"/>
              <a:t>Questions</a:t>
            </a:r>
            <a:endParaRPr lang="en-US" sz="4000" dirty="0"/>
          </a:p>
        </p:txBody>
      </p:sp>
      <p:sp>
        <p:nvSpPr>
          <p:cNvPr id="4" name="Slide Number Placeholder 3"/>
          <p:cNvSpPr>
            <a:spLocks noGrp="1"/>
          </p:cNvSpPr>
          <p:nvPr>
            <p:ph type="sldNum" sz="quarter" idx="4"/>
          </p:nvPr>
        </p:nvSpPr>
        <p:spPr/>
        <p:txBody>
          <a:bodyPr/>
          <a:lstStyle/>
          <a:p>
            <a:fld id="{C81DA8BC-CA76-42E6-AB54-A8B3CC0F8B1D}" type="slidenum">
              <a:rPr lang="en-US" smtClean="0"/>
              <a:pPr/>
              <a:t>9</a:t>
            </a:fld>
            <a:endParaRPr lang="en-US" dirty="0"/>
          </a:p>
        </p:txBody>
      </p:sp>
      <p:sp>
        <p:nvSpPr>
          <p:cNvPr id="6" name="Rectangle 5"/>
          <p:cNvSpPr/>
          <p:nvPr/>
        </p:nvSpPr>
        <p:spPr>
          <a:xfrm>
            <a:off x="141320" y="1687531"/>
            <a:ext cx="7850158" cy="646331"/>
          </a:xfrm>
          <a:prstGeom prst="rect">
            <a:avLst/>
          </a:prstGeom>
          <a:solidFill>
            <a:schemeClr val="bg2"/>
          </a:solidFill>
          <a:ln>
            <a:solidFill>
              <a:schemeClr val="tx1"/>
            </a:solidFill>
          </a:ln>
        </p:spPr>
        <p:txBody>
          <a:bodyPr wrap="square">
            <a:spAutoFit/>
          </a:bodyPr>
          <a:lstStyle/>
          <a:p>
            <a:r>
              <a:rPr lang="en-US" dirty="0" smtClean="0"/>
              <a:t>How can a non-verbal student perform assessment tasks which will align to any of the Speaking and Listening standards?  </a:t>
            </a:r>
          </a:p>
        </p:txBody>
      </p:sp>
      <p:sp>
        <p:nvSpPr>
          <p:cNvPr id="7" name="TextBox 6"/>
          <p:cNvSpPr txBox="1"/>
          <p:nvPr/>
        </p:nvSpPr>
        <p:spPr>
          <a:xfrm>
            <a:off x="141320" y="2691201"/>
            <a:ext cx="7850158" cy="2585323"/>
          </a:xfrm>
          <a:prstGeom prst="rect">
            <a:avLst/>
          </a:prstGeom>
          <a:solidFill>
            <a:schemeClr val="bg1"/>
          </a:solidFill>
          <a:ln>
            <a:solidFill>
              <a:schemeClr val="tx1"/>
            </a:solidFill>
          </a:ln>
        </p:spPr>
        <p:txBody>
          <a:bodyPr wrap="square" rtlCol="0">
            <a:spAutoFit/>
          </a:bodyPr>
          <a:lstStyle/>
          <a:p>
            <a:r>
              <a:rPr lang="en-US" i="1" dirty="0" smtClean="0"/>
              <a:t>A </a:t>
            </a:r>
            <a:r>
              <a:rPr lang="en-US" i="1" dirty="0"/>
              <a:t>non-verbal student </a:t>
            </a:r>
            <a:r>
              <a:rPr lang="en-US" i="1" dirty="0" smtClean="0"/>
              <a:t>can </a:t>
            </a:r>
            <a:r>
              <a:rPr lang="en-US" i="1" dirty="0"/>
              <a:t>“speak” by using </a:t>
            </a:r>
            <a:r>
              <a:rPr lang="en-US" i="1" dirty="0" smtClean="0"/>
              <a:t>eye-gaze, gestures, or </a:t>
            </a:r>
            <a:r>
              <a:rPr lang="en-US" i="1" dirty="0"/>
              <a:t>an assistive </a:t>
            </a:r>
            <a:r>
              <a:rPr lang="en-US" i="1" dirty="0" smtClean="0"/>
              <a:t>communication device. </a:t>
            </a:r>
            <a:r>
              <a:rPr lang="en-US" i="1" dirty="0"/>
              <a:t>Students </a:t>
            </a:r>
            <a:r>
              <a:rPr lang="en-US" i="1" dirty="0" smtClean="0"/>
              <a:t>should use </a:t>
            </a:r>
            <a:r>
              <a:rPr lang="en-US" i="1" dirty="0"/>
              <a:t>whatever method of communication </a:t>
            </a:r>
            <a:r>
              <a:rPr lang="en-US" i="1" dirty="0" smtClean="0"/>
              <a:t>they ordinarily </a:t>
            </a:r>
            <a:r>
              <a:rPr lang="en-US" i="1" dirty="0"/>
              <a:t>use to “speak” when they are assessed on Speaking and Listening tasks.  </a:t>
            </a:r>
            <a:r>
              <a:rPr lang="en-US" i="1" dirty="0" smtClean="0"/>
              <a:t>Teachers can document that the student spoke by nodding, eye-gazing, pointing, using American Sign Language, or pressing a switch on a communication device.</a:t>
            </a:r>
          </a:p>
          <a:p>
            <a:endParaRPr lang="en-US" i="1" dirty="0"/>
          </a:p>
          <a:p>
            <a:r>
              <a:rPr lang="en-US" i="1" dirty="0" smtClean="0"/>
              <a:t>Every </a:t>
            </a:r>
            <a:r>
              <a:rPr lang="en-US" i="1" dirty="0"/>
              <a:t>Speaking and Listening standard which is available </a:t>
            </a:r>
            <a:r>
              <a:rPr lang="en-US" i="1" dirty="0" smtClean="0"/>
              <a:t>for assessment of verbal students </a:t>
            </a:r>
            <a:r>
              <a:rPr lang="en-US" i="1" dirty="0"/>
              <a:t>is also available </a:t>
            </a:r>
            <a:r>
              <a:rPr lang="en-US" i="1" dirty="0" smtClean="0"/>
              <a:t>for assessment of non-verbal students.</a:t>
            </a:r>
            <a:endParaRPr lang="en-US" dirty="0"/>
          </a:p>
        </p:txBody>
      </p:sp>
    </p:spTree>
    <p:extLst>
      <p:ext uri="{BB962C8B-B14F-4D97-AF65-F5344CB8AC3E}">
        <p14:creationId xmlns:p14="http://schemas.microsoft.com/office/powerpoint/2010/main" val="4028753021"/>
      </p:ext>
    </p:extLst>
  </p:cSld>
  <p:clrMapOvr>
    <a:masterClrMapping/>
  </p:clrMapOvr>
  <p:timing>
    <p:tnLst>
      <p:par>
        <p:cTn id="1" dur="indefinite" restart="never" nodeType="tmRoot"/>
      </p:par>
    </p:tnLst>
  </p:timing>
</p:sld>
</file>

<file path=ppt/theme/theme1.xml><?xml version="1.0" encoding="utf-8"?>
<a:theme xmlns:a="http://schemas.openxmlformats.org/drawingml/2006/main" name="GaDOE-PowerPoint-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GA 2016 White Template" id="{89611DE1-A78E-49E9-BB8F-F95743ECE7D2}" vid="{633515CB-5985-4BFA-B9DA-BCDCE7A63E6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8B34819C3326640A5C369F682C5BCEC" ma:contentTypeVersion="3" ma:contentTypeDescription="Create a new document." ma:contentTypeScope="" ma:versionID="b4d03f235370e36574effe2eb9849c75">
  <xsd:schema xmlns:xsd="http://www.w3.org/2001/XMLSchema" xmlns:xs="http://www.w3.org/2001/XMLSchema" xmlns:p="http://schemas.microsoft.com/office/2006/metadata/properties" xmlns:ns1="http://schemas.microsoft.com/sharepoint/v3" xmlns:ns2="1d496aed-39d0-4758-b3cf-4e4773287716" xmlns:ns3="20a672bb-8554-40ed-8ef6-17ff2403b73b" targetNamespace="http://schemas.microsoft.com/office/2006/metadata/properties" ma:root="true" ma:fieldsID="dc85d28dfa76c5fff1f4bca85981001c" ns1:_="" ns2:_="" ns3:_="">
    <xsd:import namespace="http://schemas.microsoft.com/sharepoint/v3"/>
    <xsd:import namespace="1d496aed-39d0-4758-b3cf-4e4773287716"/>
    <xsd:import namespace="20a672bb-8554-40ed-8ef6-17ff2403b73b"/>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element ref="ns3:Page" minOccurs="0"/>
                <xsd:element ref="ns3:Page_x0020_SubHea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internalName="PublishingStartDate">
      <xsd:simpleType>
        <xsd:restriction base="dms:Unknown"/>
      </xsd:simpleType>
    </xsd:element>
    <xsd:element name="PublishingExpirationDate" ma:index="11"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0a672bb-8554-40ed-8ef6-17ff2403b73b" elementFormDefault="qualified">
    <xsd:import namespace="http://schemas.microsoft.com/office/2006/documentManagement/types"/>
    <xsd:import namespace="http://schemas.microsoft.com/office/infopath/2007/PartnerControls"/>
    <xsd:element name="Page" ma:index="12" nillable="true" ma:displayName="Page" ma:list="{812383B8-FDBA-42DE-9B28-EFCB3124A900}" ma:internalName="Page">
      <xsd:simpleType>
        <xsd:restriction base="dms:Lookup"/>
      </xsd:simpleType>
    </xsd:element>
    <xsd:element name="Page_x0020_SubHeader" ma:index="13" nillable="true" ma:displayName="Page SubHeader" ma:internalName="Page_x0020_SubHeader">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1d496aed-39d0-4758-b3cf-4e4773287716"/>
    <Page xmlns="20a672bb-8554-40ed-8ef6-17ff2403b73b" xsi:nil="true"/>
    <PublishingExpirationDate xmlns="http://schemas.microsoft.com/sharepoint/v3" xsi:nil="true"/>
    <Page_x0020_SubHeader xmlns="20a672bb-8554-40ed-8ef6-17ff2403b73b"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561582C-59F2-4FAE-85F9-A0BE6CCAA108}"/>
</file>

<file path=customXml/itemProps2.xml><?xml version="1.0" encoding="utf-8"?>
<ds:datastoreItem xmlns:ds="http://schemas.openxmlformats.org/officeDocument/2006/customXml" ds:itemID="{C088A7C3-2BB5-4A18-898A-30CE89B2372C}"/>
</file>

<file path=customXml/itemProps3.xml><?xml version="1.0" encoding="utf-8"?>
<ds:datastoreItem xmlns:ds="http://schemas.openxmlformats.org/officeDocument/2006/customXml" ds:itemID="{1CF00EE7-5F6E-409F-88CA-8BEF9EFD5F4F}"/>
</file>

<file path=docProps/app.xml><?xml version="1.0" encoding="utf-8"?>
<Properties xmlns="http://schemas.openxmlformats.org/officeDocument/2006/extended-properties" xmlns:vt="http://schemas.openxmlformats.org/officeDocument/2006/docPropsVTypes">
  <Template/>
  <TotalTime>518</TotalTime>
  <Words>3518</Words>
  <Application>Microsoft Office PowerPoint</Application>
  <PresentationFormat>On-screen Show (4:3)</PresentationFormat>
  <Paragraphs>347</Paragraphs>
  <Slides>41</Slides>
  <Notes>41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GaDOE-PowerPoint-Template</vt:lpstr>
      <vt:lpstr>    Georgia Alternate Assessment</vt:lpstr>
      <vt:lpstr>2016-2017 GAA</vt:lpstr>
      <vt:lpstr>Links to Presentations are on  the GaDOE website (shown below)</vt:lpstr>
      <vt:lpstr>Questions &amp; Answers</vt:lpstr>
      <vt:lpstr>Summary of this presentation</vt:lpstr>
      <vt:lpstr>Questions &amp; Answers</vt:lpstr>
      <vt:lpstr>2016 Session Questions</vt:lpstr>
      <vt:lpstr>2016 Session Questions</vt:lpstr>
      <vt:lpstr>2016 Session Questions</vt:lpstr>
      <vt:lpstr>2016 Session Questions</vt:lpstr>
      <vt:lpstr>2016 Session Questions</vt:lpstr>
      <vt:lpstr>2016 Session Questions</vt:lpstr>
      <vt:lpstr>2016 Session Questions</vt:lpstr>
      <vt:lpstr>2016 Session Questions</vt:lpstr>
      <vt:lpstr>2016 Session Questions</vt:lpstr>
      <vt:lpstr>2016 Session Questions</vt:lpstr>
      <vt:lpstr>Characteristics of Science</vt:lpstr>
      <vt:lpstr>2016 Session Questions</vt:lpstr>
      <vt:lpstr>2016 Session Questions</vt:lpstr>
      <vt:lpstr>2016 Session Questions</vt:lpstr>
      <vt:lpstr>2016 Session Questions</vt:lpstr>
      <vt:lpstr>2016 Session Questions</vt:lpstr>
      <vt:lpstr>2016 Session Questions</vt:lpstr>
      <vt:lpstr>2016 Session Questions</vt:lpstr>
      <vt:lpstr>2016 Session Questions</vt:lpstr>
      <vt:lpstr>2016 Session Questions</vt:lpstr>
      <vt:lpstr>2016 Session Questions</vt:lpstr>
      <vt:lpstr>2016 Session Questions</vt:lpstr>
      <vt:lpstr>2016 Session Questions</vt:lpstr>
      <vt:lpstr>2016 Session Questions</vt:lpstr>
      <vt:lpstr>2016 Session Questions</vt:lpstr>
      <vt:lpstr>2016 Session Questions</vt:lpstr>
      <vt:lpstr>2016 Session Questions</vt:lpstr>
      <vt:lpstr>2016 Session Questions</vt:lpstr>
      <vt:lpstr>2016 Session Questions</vt:lpstr>
      <vt:lpstr>2016 Session Questions</vt:lpstr>
      <vt:lpstr>2016 Session Questions</vt:lpstr>
      <vt:lpstr>Contact Information</vt:lpstr>
      <vt:lpstr>Contact Information</vt:lpstr>
      <vt:lpstr>Contact Information</vt:lpstr>
      <vt:lpstr>Webinar Survey</vt:lpstr>
    </vt:vector>
  </TitlesOfParts>
  <Company>Questar Assessment,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Meyer</dc:creator>
  <cp:lastModifiedBy>Windows User</cp:lastModifiedBy>
  <cp:revision>57</cp:revision>
  <dcterms:created xsi:type="dcterms:W3CDTF">2016-07-08T14:58:34Z</dcterms:created>
  <dcterms:modified xsi:type="dcterms:W3CDTF">2016-08-26T14:30:38Z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0x01010098B34819C3326640A5C369F682C5BCEC</vt:lpwstr>
  </property>
</Properties>
</file>