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9"/>
  </p:notesMasterIdLst>
  <p:sldIdLst>
    <p:sldId id="257" r:id="rId5"/>
    <p:sldId id="258" r:id="rId6"/>
    <p:sldId id="259" r:id="rId7"/>
    <p:sldId id="346" r:id="rId8"/>
    <p:sldId id="260" r:id="rId9"/>
    <p:sldId id="344" r:id="rId10"/>
    <p:sldId id="261" r:id="rId11"/>
    <p:sldId id="262" r:id="rId12"/>
    <p:sldId id="263" r:id="rId13"/>
    <p:sldId id="266" r:id="rId14"/>
    <p:sldId id="341" r:id="rId15"/>
    <p:sldId id="264" r:id="rId16"/>
    <p:sldId id="265" r:id="rId17"/>
    <p:sldId id="267" r:id="rId18"/>
    <p:sldId id="271" r:id="rId19"/>
    <p:sldId id="272" r:id="rId20"/>
    <p:sldId id="273" r:id="rId21"/>
    <p:sldId id="274" r:id="rId22"/>
    <p:sldId id="275" r:id="rId23"/>
    <p:sldId id="345" r:id="rId24"/>
    <p:sldId id="276" r:id="rId25"/>
    <p:sldId id="278" r:id="rId26"/>
    <p:sldId id="279" r:id="rId27"/>
    <p:sldId id="280" r:id="rId28"/>
    <p:sldId id="281" r:id="rId29"/>
    <p:sldId id="282" r:id="rId30"/>
    <p:sldId id="277"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2"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47" r:id="rId82"/>
    <p:sldId id="348" r:id="rId83"/>
    <p:sldId id="349" r:id="rId84"/>
    <p:sldId id="336" r:id="rId85"/>
    <p:sldId id="335" r:id="rId86"/>
    <p:sldId id="339" r:id="rId87"/>
    <p:sldId id="338" r:id="rId8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2508" autoAdjust="0"/>
  </p:normalViewPr>
  <p:slideViewPr>
    <p:cSldViewPr snapToGrid="0">
      <p:cViewPr varScale="1">
        <p:scale>
          <a:sx n="69" d="100"/>
          <a:sy n="69" d="100"/>
        </p:scale>
        <p:origin x="9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8AB1433-BF8B-45C5-81D6-089F21EECCF9}" type="datetimeFigureOut">
              <a:rPr lang="en-US" smtClean="0"/>
              <a:t>8/25/2017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Presentations.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a:t>
            </a:fld>
            <a:endParaRPr lang="en-US" dirty="0"/>
          </a:p>
        </p:txBody>
      </p:sp>
    </p:spTree>
    <p:extLst>
      <p:ext uri="{BB962C8B-B14F-4D97-AF65-F5344CB8AC3E}">
        <p14:creationId xmlns:p14="http://schemas.microsoft.com/office/powerpoint/2010/main" val="1732527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Blueprint</a:t>
            </a:r>
            <a:r>
              <a:rPr lang="en-US" baseline="0" dirty="0" smtClean="0"/>
              <a:t> does not give detailed descriptions of the standards, but rather a condensed layout of eligible standards by grade, content area and domain.</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10</a:t>
            </a:fld>
            <a:endParaRPr lang="en-US" dirty="0"/>
          </a:p>
        </p:txBody>
      </p:sp>
    </p:spTree>
    <p:extLst>
      <p:ext uri="{BB962C8B-B14F-4D97-AF65-F5344CB8AC3E}">
        <p14:creationId xmlns:p14="http://schemas.microsoft.com/office/powerpoint/2010/main" val="2932786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Kindergarten and Grades 3, 4, 6, and 7:</a:t>
            </a:r>
            <a:r>
              <a:rPr lang="en-US" dirty="0">
                <a:solidFill>
                  <a:srgbClr val="FF0000"/>
                </a:solidFill>
              </a:rPr>
              <a:t>  ELA &amp; Math will be assessed.</a:t>
            </a:r>
          </a:p>
          <a:p>
            <a:r>
              <a:rPr lang="en-US" b="1" dirty="0">
                <a:solidFill>
                  <a:srgbClr val="FF0000"/>
                </a:solidFill>
              </a:rPr>
              <a:t>Grades 5, 8, and High School:</a:t>
            </a:r>
            <a:r>
              <a:rPr lang="en-US" dirty="0">
                <a:solidFill>
                  <a:srgbClr val="FF0000"/>
                </a:solidFill>
              </a:rPr>
              <a:t> ELA, Math, Science, and Social Studies will be assessed.</a:t>
            </a:r>
          </a:p>
          <a:p>
            <a:endParaRPr lang="en-US" dirty="0">
              <a:solidFill>
                <a:srgbClr val="FF0000"/>
              </a:solidFill>
            </a:endParaRPr>
          </a:p>
          <a:p>
            <a:pPr marL="174708" indent="-174708">
              <a:buFont typeface="Courier New" panose="02070309020205020404" pitchFamily="49" charset="0"/>
              <a:buChar char="o"/>
            </a:pPr>
            <a:r>
              <a:rPr lang="en-US" dirty="0">
                <a:solidFill>
                  <a:srgbClr val="FF0000"/>
                </a:solidFill>
              </a:rPr>
              <a:t>Beginning with the 2017-2018 school year, all Science and Social Studies assessments will be based on the new Science and Social Studies curriculum.</a:t>
            </a:r>
          </a:p>
        </p:txBody>
      </p:sp>
      <p:sp>
        <p:nvSpPr>
          <p:cNvPr id="4" name="Slide Number Placeholder 3"/>
          <p:cNvSpPr>
            <a:spLocks noGrp="1"/>
          </p:cNvSpPr>
          <p:nvPr>
            <p:ph type="sldNum" sz="quarter" idx="10"/>
          </p:nvPr>
        </p:nvSpPr>
        <p:spPr/>
        <p:txBody>
          <a:bodyPr/>
          <a:lstStyle/>
          <a:p>
            <a:fld id="{E6530340-F5C0-43BA-9CC1-D63E860F355B}" type="slidenum">
              <a:rPr lang="en-US" smtClean="0"/>
              <a:t>11</a:t>
            </a:fld>
            <a:endParaRPr lang="en-US"/>
          </a:p>
        </p:txBody>
      </p:sp>
    </p:spTree>
    <p:extLst>
      <p:ext uri="{BB962C8B-B14F-4D97-AF65-F5344CB8AC3E}">
        <p14:creationId xmlns:p14="http://schemas.microsoft.com/office/powerpoint/2010/main" val="2003863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12</a:t>
            </a:fld>
            <a:endParaRPr lang="en-US" dirty="0"/>
          </a:p>
        </p:txBody>
      </p:sp>
    </p:spTree>
    <p:extLst>
      <p:ext uri="{BB962C8B-B14F-4D97-AF65-F5344CB8AC3E}">
        <p14:creationId xmlns:p14="http://schemas.microsoft.com/office/powerpoint/2010/main" val="317669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13</a:t>
            </a:fld>
            <a:endParaRPr lang="en-US" dirty="0"/>
          </a:p>
        </p:txBody>
      </p:sp>
    </p:spTree>
    <p:extLst>
      <p:ext uri="{BB962C8B-B14F-4D97-AF65-F5344CB8AC3E}">
        <p14:creationId xmlns:p14="http://schemas.microsoft.com/office/powerpoint/2010/main" val="3347834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entries in ELA and two entries in Mathematics must be submitted for Kindergarten students. </a:t>
            </a:r>
          </a:p>
          <a:p>
            <a:endParaRPr lang="en-US" dirty="0" smtClean="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14</a:t>
            </a:fld>
            <a:endParaRPr lang="en-US" dirty="0"/>
          </a:p>
        </p:txBody>
      </p:sp>
    </p:spTree>
    <p:extLst>
      <p:ext uri="{BB962C8B-B14F-4D97-AF65-F5344CB8AC3E}">
        <p14:creationId xmlns:p14="http://schemas.microsoft.com/office/powerpoint/2010/main" val="1734007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a:t>
            </a:r>
            <a:r>
              <a:rPr lang="en-US" baseline="0" dirty="0" smtClean="0"/>
              <a:t> Descriptions are also included. . .  Above elements/indicators.</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15</a:t>
            </a:fld>
            <a:endParaRPr lang="en-US" dirty="0"/>
          </a:p>
        </p:txBody>
      </p:sp>
    </p:spTree>
    <p:extLst>
      <p:ext uri="{BB962C8B-B14F-4D97-AF65-F5344CB8AC3E}">
        <p14:creationId xmlns:p14="http://schemas.microsoft.com/office/powerpoint/2010/main" val="507518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read this chart -- Grades are</a:t>
            </a:r>
            <a:r>
              <a:rPr lang="en-US" baseline="0" dirty="0" smtClean="0"/>
              <a:t> shown on the vertical axis. Content areas, divided by entry, are shown on the horizontal axis. The domains eligible for assessment for each entry are included in the chart and will automatically appear in the electronic Entry Sheet once the grade and content area are selected.</a:t>
            </a:r>
          </a:p>
          <a:p>
            <a:pPr defTabSz="914350" eaLnBrk="0" fontAlgn="base" hangingPunct="0">
              <a:spcBef>
                <a:spcPct val="30000"/>
              </a:spcBef>
              <a:spcAft>
                <a:spcPct val="0"/>
              </a:spcAft>
              <a:defRPr/>
            </a:pPr>
            <a:r>
              <a:rPr lang="en-US" baseline="0" dirty="0" smtClean="0"/>
              <a:t>Example: </a:t>
            </a:r>
            <a:r>
              <a:rPr lang="en-US" dirty="0" smtClean="0"/>
              <a:t>The domains</a:t>
            </a:r>
            <a:r>
              <a:rPr lang="en-US" baseline="0" dirty="0" smtClean="0"/>
              <a:t> of </a:t>
            </a:r>
            <a:r>
              <a:rPr lang="en-US" dirty="0" smtClean="0"/>
              <a:t>Language, Reading Foundational, Reading Informational, and Reading Literary</a:t>
            </a:r>
            <a:r>
              <a:rPr lang="en-US" baseline="0" dirty="0" smtClean="0"/>
              <a:t> are the ELA Entry 1 options for Kindergarten and grades 3 and 4. In Grades 5 and above, there is no Reading Foundational domain.  </a:t>
            </a:r>
            <a:r>
              <a:rPr lang="en-US" dirty="0" smtClean="0"/>
              <a:t>The standard assessed for ELA Entry 2 (all grades) will then be chosen from the Writing </a:t>
            </a:r>
            <a:r>
              <a:rPr lang="en-US" b="1" dirty="0" smtClean="0"/>
              <a:t>or</a:t>
            </a:r>
            <a:r>
              <a:rPr lang="en-US" dirty="0" smtClean="0"/>
              <a:t> Speaking and Listening domains.</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16</a:t>
            </a:fld>
            <a:endParaRPr lang="en-US" dirty="0"/>
          </a:p>
        </p:txBody>
      </p:sp>
    </p:spTree>
    <p:extLst>
      <p:ext uri="{BB962C8B-B14F-4D97-AF65-F5344CB8AC3E}">
        <p14:creationId xmlns:p14="http://schemas.microsoft.com/office/powerpoint/2010/main" val="1153541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17</a:t>
            </a:fld>
            <a:endParaRPr lang="en-US" dirty="0"/>
          </a:p>
        </p:txBody>
      </p:sp>
    </p:spTree>
    <p:extLst>
      <p:ext uri="{BB962C8B-B14F-4D97-AF65-F5344CB8AC3E}">
        <p14:creationId xmlns:p14="http://schemas.microsoft.com/office/powerpoint/2010/main" val="1131786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18</a:t>
            </a:fld>
            <a:endParaRPr lang="en-US" dirty="0"/>
          </a:p>
        </p:txBody>
      </p:sp>
    </p:spTree>
    <p:extLst>
      <p:ext uri="{BB962C8B-B14F-4D97-AF65-F5344CB8AC3E}">
        <p14:creationId xmlns:p14="http://schemas.microsoft.com/office/powerpoint/2010/main" val="2195126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remember</a:t>
            </a:r>
            <a:r>
              <a:rPr lang="en-US" baseline="0" dirty="0" smtClean="0"/>
              <a:t> that the task descriptions on the second page of the Entry Sheet should be brief summaries of the assessment activity in each of the four pieces of evidence. Scoring criteria such as dates, settings and interactions, student’s grades, and prompting must be annotated on the evidence itself. Scorers cannot use statements made on the Entry Sheet as evidence of the student’s performance. The task descriptions are used to support what the student’s tasks are, but statements written on the Entry Sheets are not by themselves evidence of the student’s performance.</a:t>
            </a:r>
          </a:p>
          <a:p>
            <a:endParaRPr lang="en-US" baseline="0" dirty="0" smtClean="0"/>
          </a:p>
          <a:p>
            <a:r>
              <a:rPr lang="en-US" dirty="0" smtClean="0"/>
              <a:t>The Entry Sheet is a two-page document. The first page includes information about the student and the entry (student name, content area, standard to be assessed and so on). The second page requires the teacher or administrator to write brief descriptions of each of the student's four assessment tasks.  Do not include descriptions of prompting and/or grades in the task descriptions.</a:t>
            </a:r>
          </a:p>
          <a:p>
            <a:endParaRPr lang="en-US" dirty="0" smtClean="0"/>
          </a:p>
          <a:p>
            <a:r>
              <a:rPr lang="en-US" dirty="0" smtClean="0"/>
              <a:t>The Entry Sheet can be downloaded</a:t>
            </a:r>
            <a:r>
              <a:rPr lang="en-US" baseline="0" dirty="0" smtClean="0"/>
              <a:t> from the Resources page on the GaDOE Website. Instructions have been provided as well to guide users through the Entry Sheet.</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19</a:t>
            </a:fld>
            <a:endParaRPr lang="en-US" dirty="0"/>
          </a:p>
        </p:txBody>
      </p:sp>
    </p:spTree>
    <p:extLst>
      <p:ext uri="{BB962C8B-B14F-4D97-AF65-F5344CB8AC3E}">
        <p14:creationId xmlns:p14="http://schemas.microsoft.com/office/powerpoint/2010/main" val="119463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access websites</a:t>
            </a:r>
            <a:r>
              <a:rPr lang="en-US" baseline="0" dirty="0" smtClean="0"/>
              <a:t> from a static PPT: Please highlight the web address, right click, and “Open Hyperlink.”</a:t>
            </a:r>
          </a:p>
          <a:p>
            <a:endParaRPr lang="en-US" baseline="0" dirty="0" smtClean="0"/>
          </a:p>
          <a:p>
            <a:pPr defTabSz="931774">
              <a:defRPr/>
            </a:pPr>
            <a:r>
              <a:rPr lang="en-US" dirty="0" smtClean="0"/>
              <a:t>The GAA Presentations link will take you to</a:t>
            </a:r>
            <a:r>
              <a:rPr lang="en-US" baseline="0" dirty="0" smtClean="0"/>
              <a:t> current year and previous training sessions.</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a:t>
            </a:fld>
            <a:endParaRPr lang="en-US" dirty="0"/>
          </a:p>
        </p:txBody>
      </p:sp>
    </p:spTree>
    <p:extLst>
      <p:ext uri="{BB962C8B-B14F-4D97-AF65-F5344CB8AC3E}">
        <p14:creationId xmlns:p14="http://schemas.microsoft.com/office/powerpoint/2010/main" val="248623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Please keep</a:t>
            </a:r>
            <a:r>
              <a:rPr lang="en-US" baseline="0" dirty="0" smtClean="0"/>
              <a:t> in mind the GAA structure and flow for alignment: Content Areas/Domains/Standards/Indicators. Each of these categories should have a direct correlation and tie-in to the preceding category. Therefore, when thinking about the concept of aligning assessment tasks to the standard and indicator, also keep in mind the domain and content area. </a:t>
            </a:r>
            <a:r>
              <a:rPr lang="en-US" dirty="0" smtClean="0"/>
              <a:t>E.g.: In ELA, ELAGSE8.W.2 (e.)</a:t>
            </a:r>
            <a:r>
              <a:rPr lang="en-US" baseline="0" dirty="0" smtClean="0"/>
              <a:t> calls for students to “Establish and maintain a formal style.” This could pertain to speech or writing. Looking back at the standard language “</a:t>
            </a:r>
            <a:r>
              <a:rPr lang="en-US" dirty="0"/>
              <a:t>Write informative/explanatory texts to examine a topic and convey ideas, concepts, and information through the selection, organization, and analysis of relevant content.” It’s clear that this is in the context of Writing and therefore submitted evidence must be student writing.  E.g. #2 ELAGSE8.W.7: “Conduct short research projects to answer a question (including a self-generated question), drawing on several sources and generating additional related, focused questions that allow for multiple avenues of exploration.” Research projects or snip-its from such research that are included as evidence should be captured via student writing.</a:t>
            </a:r>
          </a:p>
        </p:txBody>
      </p:sp>
      <p:sp>
        <p:nvSpPr>
          <p:cNvPr id="4" name="Slide Number Placeholder 3"/>
          <p:cNvSpPr>
            <a:spLocks noGrp="1"/>
          </p:cNvSpPr>
          <p:nvPr>
            <p:ph type="sldNum" sz="quarter" idx="5"/>
          </p:nvPr>
        </p:nvSpPr>
        <p:spPr/>
        <p:txBody>
          <a:bodyPr/>
          <a:lstStyle/>
          <a:p>
            <a:pPr>
              <a:defRPr/>
            </a:pPr>
            <a:fld id="{8F491316-FF2E-4EF5-B700-6684FB4CFF24}" type="slidenum">
              <a:rPr lang="en-US" smtClean="0"/>
              <a:pPr>
                <a:defRPr/>
              </a:pPr>
              <a:t>21</a:t>
            </a:fld>
            <a:endParaRPr lang="en-US" dirty="0"/>
          </a:p>
        </p:txBody>
      </p:sp>
    </p:spTree>
    <p:extLst>
      <p:ext uri="{BB962C8B-B14F-4D97-AF65-F5344CB8AC3E}">
        <p14:creationId xmlns:p14="http://schemas.microsoft.com/office/powerpoint/2010/main" val="2474076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22</a:t>
            </a:fld>
            <a:endParaRPr lang="en-US" dirty="0"/>
          </a:p>
        </p:txBody>
      </p:sp>
    </p:spTree>
    <p:extLst>
      <p:ext uri="{BB962C8B-B14F-4D97-AF65-F5344CB8AC3E}">
        <p14:creationId xmlns:p14="http://schemas.microsoft.com/office/powerpoint/2010/main" val="519114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There</a:t>
            </a:r>
            <a:r>
              <a:rPr lang="en-US" baseline="0" dirty="0" smtClean="0"/>
              <a:t> may not be an overlap of Collection Periods. E.g., Secondary Evidence in CP2 </a:t>
            </a:r>
            <a:r>
              <a:rPr lang="en-US" u="sng" baseline="0" dirty="0" smtClean="0"/>
              <a:t>could</a:t>
            </a:r>
            <a:r>
              <a:rPr lang="en-US" baseline="0" dirty="0" smtClean="0"/>
              <a:t> be completed a day after CP1 ends, but this is not recommended.</a:t>
            </a:r>
            <a:endParaRPr lang="en-US" dirty="0" smtClean="0"/>
          </a:p>
          <a:p>
            <a:endParaRPr lang="en-US" dirty="0" smtClean="0"/>
          </a:p>
          <a:p>
            <a:r>
              <a:rPr lang="en-US" dirty="0" smtClean="0"/>
              <a:t>Although it is not recommended, it is permissible that both pieces of evidence for a collection period be collected on the same day. In order to be scored as two separate assessment tasks, the evidence must document two completely separate and distinct events. A task that is begun in the morning and completed in the afternoon is not two separate tasks. The assessment tasks must utilize different materials or a different (but related) concept and each must demonstrate a clear beginning and end.</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D03F103B-2612-461D-967E-A09F0B7CC771}" type="slidenum">
              <a:rPr lang="en-US" smtClean="0"/>
              <a:pPr>
                <a:defRPr/>
              </a:pPr>
              <a:t>23</a:t>
            </a:fld>
            <a:endParaRPr lang="en-US" dirty="0"/>
          </a:p>
        </p:txBody>
      </p:sp>
    </p:spTree>
    <p:extLst>
      <p:ext uri="{BB962C8B-B14F-4D97-AF65-F5344CB8AC3E}">
        <p14:creationId xmlns:p14="http://schemas.microsoft.com/office/powerpoint/2010/main" val="2048680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affixing collection period labels, please do not cover any of the student’s work.</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24</a:t>
            </a:fld>
            <a:endParaRPr lang="en-US" dirty="0"/>
          </a:p>
        </p:txBody>
      </p:sp>
    </p:spTree>
    <p:extLst>
      <p:ext uri="{BB962C8B-B14F-4D97-AF65-F5344CB8AC3E}">
        <p14:creationId xmlns:p14="http://schemas.microsoft.com/office/powerpoint/2010/main" val="1180856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25</a:t>
            </a:fld>
            <a:endParaRPr lang="en-US" dirty="0"/>
          </a:p>
        </p:txBody>
      </p:sp>
    </p:spTree>
    <p:extLst>
      <p:ext uri="{BB962C8B-B14F-4D97-AF65-F5344CB8AC3E}">
        <p14:creationId xmlns:p14="http://schemas.microsoft.com/office/powerpoint/2010/main" val="2639650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26</a:t>
            </a:fld>
            <a:endParaRPr lang="en-US" dirty="0"/>
          </a:p>
        </p:txBody>
      </p:sp>
    </p:spTree>
    <p:extLst>
      <p:ext uri="{BB962C8B-B14F-4D97-AF65-F5344CB8AC3E}">
        <p14:creationId xmlns:p14="http://schemas.microsoft.com/office/powerpoint/2010/main" val="2231961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 three photos or more for captioned</a:t>
            </a:r>
            <a:r>
              <a:rPr lang="en-US" baseline="0" dirty="0" smtClean="0"/>
              <a:t> photos. Three photos allow students to be shown beginning the task, amidst the task, and completing the task.</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27</a:t>
            </a:fld>
            <a:endParaRPr lang="en-US" dirty="0"/>
          </a:p>
        </p:txBody>
      </p:sp>
    </p:spTree>
    <p:extLst>
      <p:ext uri="{BB962C8B-B14F-4D97-AF65-F5344CB8AC3E}">
        <p14:creationId xmlns:p14="http://schemas.microsoft.com/office/powerpoint/2010/main" val="1988617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28</a:t>
            </a:fld>
            <a:endParaRPr lang="en-US" dirty="0"/>
          </a:p>
        </p:txBody>
      </p:sp>
    </p:spTree>
    <p:extLst>
      <p:ext uri="{BB962C8B-B14F-4D97-AF65-F5344CB8AC3E}">
        <p14:creationId xmlns:p14="http://schemas.microsoft.com/office/powerpoint/2010/main" val="3234486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Annotation sheets are also considered part of the evidence. Annotation</a:t>
            </a:r>
            <a:r>
              <a:rPr lang="en-US" baseline="0" dirty="0" smtClean="0"/>
              <a:t>s should include task descriptions, student performance (grade, score, percentage, or answer key), settings and interactions, and type and frequency of prompting. If the teacher prefers not to submit a separate annotation page, scoring criteria may be written directly on student work.</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29</a:t>
            </a:fld>
            <a:endParaRPr lang="en-US" dirty="0"/>
          </a:p>
        </p:txBody>
      </p:sp>
    </p:spTree>
    <p:extLst>
      <p:ext uri="{BB962C8B-B14F-4D97-AF65-F5344CB8AC3E}">
        <p14:creationId xmlns:p14="http://schemas.microsoft.com/office/powerpoint/2010/main" val="3569800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30</a:t>
            </a:fld>
            <a:endParaRPr lang="en-US" dirty="0"/>
          </a:p>
        </p:txBody>
      </p:sp>
    </p:spTree>
    <p:extLst>
      <p:ext uri="{BB962C8B-B14F-4D97-AF65-F5344CB8AC3E}">
        <p14:creationId xmlns:p14="http://schemas.microsoft.com/office/powerpoint/2010/main" val="763339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All Fall Training presentations will be posted on the GaDOE website at:</a:t>
            </a:r>
          </a:p>
          <a:p>
            <a:r>
              <a:rPr lang="en-US" dirty="0">
                <a:hlinkClick r:id="rId3"/>
              </a:rPr>
              <a:t>http://www.gadoe.org/Curriculum-Instruction-and-Assessment/Assessment/Pages/GAA-Presentations.aspx</a:t>
            </a:r>
            <a:endParaRPr lang="en-US" dirty="0"/>
          </a:p>
          <a:p>
            <a:endParaRPr lang="en-US" dirty="0" smtClean="0"/>
          </a:p>
          <a:p>
            <a:endParaRPr lang="en-US" dirty="0" smtClean="0"/>
          </a:p>
          <a:p>
            <a:r>
              <a:rPr lang="en-US" dirty="0" smtClean="0"/>
              <a:t>The GAA Resources link will take you to Manuals, Electronic Forms (such as the Entry Sheet), Score Interpretation Guides, and other ancillary documents.</a:t>
            </a:r>
          </a:p>
          <a:p>
            <a:r>
              <a:rPr lang="en-US" dirty="0" smtClean="0"/>
              <a:t>The GAA Presentations link will take you to Pre-Administration Training Presentations (past and present), Mid-Administration and Post-Administration</a:t>
            </a:r>
            <a:r>
              <a:rPr lang="en-US" baseline="0" dirty="0" smtClean="0"/>
              <a:t> presentations.”</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a:t>
            </a:fld>
            <a:endParaRPr lang="en-US" dirty="0"/>
          </a:p>
        </p:txBody>
      </p:sp>
    </p:spTree>
    <p:extLst>
      <p:ext uri="{BB962C8B-B14F-4D97-AF65-F5344CB8AC3E}">
        <p14:creationId xmlns:p14="http://schemas.microsoft.com/office/powerpoint/2010/main" val="1897699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permanent product is too large or too fragile to be shipped with the portfolio, then the teacher should photograph it and include the photo in the entry. A single photo of a permanent product is acceptable,</a:t>
            </a:r>
            <a:r>
              <a:rPr lang="en-US" baseline="0" dirty="0" smtClean="0"/>
              <a:t> but a series of captioned photos must include at least two photographs.</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31</a:t>
            </a:fld>
            <a:endParaRPr lang="en-US" dirty="0"/>
          </a:p>
        </p:txBody>
      </p:sp>
    </p:spTree>
    <p:extLst>
      <p:ext uri="{BB962C8B-B14F-4D97-AF65-F5344CB8AC3E}">
        <p14:creationId xmlns:p14="http://schemas.microsoft.com/office/powerpoint/2010/main" val="1749801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32</a:t>
            </a:fld>
            <a:endParaRPr lang="en-US" dirty="0"/>
          </a:p>
        </p:txBody>
      </p:sp>
    </p:spTree>
    <p:extLst>
      <p:ext uri="{BB962C8B-B14F-4D97-AF65-F5344CB8AC3E}">
        <p14:creationId xmlns:p14="http://schemas.microsoft.com/office/powerpoint/2010/main" val="499585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33</a:t>
            </a:fld>
            <a:endParaRPr lang="en-US" dirty="0"/>
          </a:p>
        </p:txBody>
      </p:sp>
    </p:spTree>
    <p:extLst>
      <p:ext uri="{BB962C8B-B14F-4D97-AF65-F5344CB8AC3E}">
        <p14:creationId xmlns:p14="http://schemas.microsoft.com/office/powerpoint/2010/main" val="1517451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Any Primary</a:t>
            </a:r>
            <a:r>
              <a:rPr lang="en-US" baseline="0" dirty="0" smtClean="0"/>
              <a:t> type of evidence can also serve as a Secondary type.</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34</a:t>
            </a:fld>
            <a:endParaRPr lang="en-US" dirty="0"/>
          </a:p>
        </p:txBody>
      </p:sp>
    </p:spTree>
    <p:extLst>
      <p:ext uri="{BB962C8B-B14F-4D97-AF65-F5344CB8AC3E}">
        <p14:creationId xmlns:p14="http://schemas.microsoft.com/office/powerpoint/2010/main" val="2906251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35</a:t>
            </a:fld>
            <a:endParaRPr lang="en-US" dirty="0"/>
          </a:p>
        </p:txBody>
      </p:sp>
    </p:spTree>
    <p:extLst>
      <p:ext uri="{BB962C8B-B14F-4D97-AF65-F5344CB8AC3E}">
        <p14:creationId xmlns:p14="http://schemas.microsoft.com/office/powerpoint/2010/main" val="188649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36</a:t>
            </a:fld>
            <a:endParaRPr lang="en-US" dirty="0"/>
          </a:p>
        </p:txBody>
      </p:sp>
    </p:spTree>
    <p:extLst>
      <p:ext uri="{BB962C8B-B14F-4D97-AF65-F5344CB8AC3E}">
        <p14:creationId xmlns:p14="http://schemas.microsoft.com/office/powerpoint/2010/main" val="2963244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defRPr/>
            </a:pPr>
            <a:r>
              <a:rPr lang="en-US" dirty="0"/>
              <a:t>Secondary Evidence documents, relates, charts, or interprets the student’s performance on assessment tasks and is based on tasks or activities related to but different from those submitted as Primary Evidence. The tasks can differ in terms of the complexity of the activity, the materials used, or the type and frequency of prompting (i.e., the amount of support a student requires and is given to accurately complete a task).</a:t>
            </a:r>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37</a:t>
            </a:fld>
            <a:endParaRPr lang="en-US" dirty="0"/>
          </a:p>
        </p:txBody>
      </p:sp>
    </p:spTree>
    <p:extLst>
      <p:ext uri="{BB962C8B-B14F-4D97-AF65-F5344CB8AC3E}">
        <p14:creationId xmlns:p14="http://schemas.microsoft.com/office/powerpoint/2010/main" val="3321409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remember that there must be three distinct dates separate from the date on which the Primary Evidence was collected for the same collection period. A data sheet may record what was conducted for the Primary Evidence, but that would mean there would need to be at least 4 distinct dates on the Data Sheet (Secondary Evidence).</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38</a:t>
            </a:fld>
            <a:endParaRPr lang="en-US" dirty="0"/>
          </a:p>
        </p:txBody>
      </p:sp>
    </p:spTree>
    <p:extLst>
      <p:ext uri="{BB962C8B-B14F-4D97-AF65-F5344CB8AC3E}">
        <p14:creationId xmlns:p14="http://schemas.microsoft.com/office/powerpoint/2010/main" val="988278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There must be a minimum of 3 discrete dates on which data was collected for the skill being assessed. If the Primary Evidence task is included on the Data Sheet, there must be an additional 3 discrete dates in order for the Data Sheet to be</a:t>
            </a:r>
            <a:r>
              <a:rPr lang="en-US" baseline="0" dirty="0" smtClean="0"/>
              <a:t> eligible for scoring.</a:t>
            </a:r>
            <a:endParaRPr lang="en-US" dirty="0" smtClean="0"/>
          </a:p>
        </p:txBody>
      </p:sp>
      <p:sp>
        <p:nvSpPr>
          <p:cNvPr id="4" name="Slide Number Placeholder 3"/>
          <p:cNvSpPr>
            <a:spLocks noGrp="1"/>
          </p:cNvSpPr>
          <p:nvPr>
            <p:ph type="sldNum" sz="quarter" idx="5"/>
          </p:nvPr>
        </p:nvSpPr>
        <p:spPr/>
        <p:txBody>
          <a:bodyPr/>
          <a:lstStyle/>
          <a:p>
            <a:pPr>
              <a:defRPr/>
            </a:pPr>
            <a:fld id="{1C9EDA68-975B-4999-BC04-F0A24472458D}" type="slidenum">
              <a:rPr lang="en-US" smtClean="0"/>
              <a:pPr>
                <a:defRPr/>
              </a:pPr>
              <a:t>39</a:t>
            </a:fld>
            <a:endParaRPr lang="en-US" dirty="0"/>
          </a:p>
        </p:txBody>
      </p:sp>
    </p:spTree>
    <p:extLst>
      <p:ext uri="{BB962C8B-B14F-4D97-AF65-F5344CB8AC3E}">
        <p14:creationId xmlns:p14="http://schemas.microsoft.com/office/powerpoint/2010/main" val="2591009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40</a:t>
            </a:fld>
            <a:endParaRPr lang="en-US" dirty="0"/>
          </a:p>
        </p:txBody>
      </p:sp>
    </p:spTree>
    <p:extLst>
      <p:ext uri="{BB962C8B-B14F-4D97-AF65-F5344CB8AC3E}">
        <p14:creationId xmlns:p14="http://schemas.microsoft.com/office/powerpoint/2010/main" val="185510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1A933-8336-4CB5-BF3F-57A2F0F37D80}" type="slidenum">
              <a:rPr lang="en-US" smtClean="0"/>
              <a:pPr>
                <a:defRPr/>
              </a:pPr>
              <a:t>4</a:t>
            </a:fld>
            <a:endParaRPr lang="en-US" dirty="0"/>
          </a:p>
        </p:txBody>
      </p:sp>
    </p:spTree>
    <p:extLst>
      <p:ext uri="{BB962C8B-B14F-4D97-AF65-F5344CB8AC3E}">
        <p14:creationId xmlns:p14="http://schemas.microsoft.com/office/powerpoint/2010/main" val="83156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41</a:t>
            </a:fld>
            <a:endParaRPr lang="en-US" dirty="0"/>
          </a:p>
        </p:txBody>
      </p:sp>
    </p:spTree>
    <p:extLst>
      <p:ext uri="{BB962C8B-B14F-4D97-AF65-F5344CB8AC3E}">
        <p14:creationId xmlns:p14="http://schemas.microsoft.com/office/powerpoint/2010/main" val="2648296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 observation</a:t>
            </a:r>
            <a:r>
              <a:rPr lang="en-US" baseline="0" dirty="0" smtClean="0"/>
              <a:t> form is used to re-document what occurred during the Primary task, the entry will receive a nonscorable code.</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42</a:t>
            </a:fld>
            <a:endParaRPr lang="en-US" dirty="0"/>
          </a:p>
        </p:txBody>
      </p:sp>
    </p:spTree>
    <p:extLst>
      <p:ext uri="{BB962C8B-B14F-4D97-AF65-F5344CB8AC3E}">
        <p14:creationId xmlns:p14="http://schemas.microsoft.com/office/powerpoint/2010/main" val="2313722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43</a:t>
            </a:fld>
            <a:endParaRPr lang="en-US" dirty="0"/>
          </a:p>
        </p:txBody>
      </p:sp>
    </p:spTree>
    <p:extLst>
      <p:ext uri="{BB962C8B-B14F-4D97-AF65-F5344CB8AC3E}">
        <p14:creationId xmlns:p14="http://schemas.microsoft.com/office/powerpoint/2010/main" val="3040149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501CA08-32CE-4841-9DB8-506D896BBE07}"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27539183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Intent- what are the standard and element designed to teach?</a:t>
            </a:r>
          </a:p>
          <a:p>
            <a:r>
              <a:rPr lang="en-US" dirty="0"/>
              <a:t>Consider alignment first when designing assessment tasks. </a:t>
            </a:r>
          </a:p>
          <a:p>
            <a:pPr marL="292797" lvl="1" indent="-279856">
              <a:buClr>
                <a:schemeClr val="tx1"/>
              </a:buClr>
              <a:buFont typeface="Wingdings" pitchFamily="2" charset="2"/>
              <a:buChar char="§"/>
            </a:pPr>
            <a:r>
              <a:rPr lang="en-US" dirty="0">
                <a:ea typeface="ＭＳ Ｐゴシック" pitchFamily="34" charset="-128"/>
              </a:rPr>
              <a:t>The task must be true to the standard.</a:t>
            </a:r>
          </a:p>
          <a:p>
            <a:pPr marL="292797" lvl="1" indent="-279856">
              <a:buClr>
                <a:schemeClr val="tx1"/>
              </a:buClr>
              <a:buFont typeface="Wingdings" pitchFamily="2" charset="2"/>
              <a:buChar char="§"/>
            </a:pPr>
            <a:r>
              <a:rPr lang="en-US" dirty="0">
                <a:ea typeface="ＭＳ Ｐゴシック" pitchFamily="34" charset="-128"/>
              </a:rPr>
              <a:t>The task must address the distinct aspects of the element (focusing on one aspect of the element/indicator is acceptable).</a:t>
            </a:r>
          </a:p>
          <a:p>
            <a:pPr marL="292797" lvl="1" indent="-279856">
              <a:buClr>
                <a:schemeClr val="tx1"/>
              </a:buClr>
              <a:buFont typeface="Wingdings" pitchFamily="2" charset="2"/>
              <a:buChar char="§"/>
            </a:pPr>
            <a:r>
              <a:rPr lang="en-US" dirty="0">
                <a:ea typeface="ＭＳ Ｐゴシック" pitchFamily="34" charset="-128"/>
              </a:rPr>
              <a:t>The task must be appropriately challenging for the individual student. </a:t>
            </a:r>
          </a:p>
          <a:p>
            <a:pPr marL="292797" lvl="1" indent="-279856">
              <a:buClr>
                <a:schemeClr val="tx1"/>
              </a:buClr>
              <a:buFont typeface="Wingdings" pitchFamily="2" charset="2"/>
              <a:buChar char="§"/>
            </a:pPr>
            <a:r>
              <a:rPr lang="en-US" dirty="0">
                <a:ea typeface="ＭＳ Ｐゴシック" pitchFamily="34" charset="-128"/>
              </a:rPr>
              <a:t>All four tasks, though distinct events, must  provide evidence of what the student knows and can do </a:t>
            </a:r>
            <a:r>
              <a:rPr lang="en-US" b="1" dirty="0">
                <a:ea typeface="ＭＳ Ｐゴシック" pitchFamily="34" charset="-128"/>
              </a:rPr>
              <a:t>across the same skill.</a:t>
            </a:r>
          </a:p>
          <a:p>
            <a:pPr marL="292797" lvl="1" indent="-279856">
              <a:buClr>
                <a:schemeClr val="tx1"/>
              </a:buClr>
              <a:buFont typeface="Wingdings" pitchFamily="2" charset="2"/>
              <a:buChar char="§"/>
            </a:pPr>
            <a:r>
              <a:rPr lang="en-US" dirty="0">
                <a:ea typeface="ＭＳ Ｐゴシック" pitchFamily="34" charset="-128"/>
              </a:rPr>
              <a:t>A consistent skill must be assessed in both collection periods</a:t>
            </a:r>
          </a:p>
          <a:p>
            <a:endParaRPr lang="en-US" dirty="0"/>
          </a:p>
        </p:txBody>
      </p:sp>
      <p:sp>
        <p:nvSpPr>
          <p:cNvPr id="4" name="Slide Number Placeholder 3"/>
          <p:cNvSpPr>
            <a:spLocks noGrp="1"/>
          </p:cNvSpPr>
          <p:nvPr>
            <p:ph type="sldNum" sz="quarter" idx="5"/>
          </p:nvPr>
        </p:nvSpPr>
        <p:spPr/>
        <p:txBody>
          <a:bodyPr/>
          <a:lstStyle/>
          <a:p>
            <a:pPr>
              <a:defRPr/>
            </a:pPr>
            <a:fld id="{C3FA6AD3-0BCB-468E-BE69-AEA38FFF7033}"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2257624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Access at a prerequisite level must still demonstrate relevance to the intent of the standard -- e.g., Identifying numbers is NOT a prerequisite skill for understanding fractions as parts of a whole.</a:t>
            </a:r>
          </a:p>
          <a:p>
            <a:r>
              <a:rPr lang="en-US" dirty="0" smtClean="0"/>
              <a:t>       Identifying letters or decoding words is NOT a prerequisite for understanding character, plot, or setting from a text.</a:t>
            </a:r>
          </a:p>
        </p:txBody>
      </p:sp>
      <p:sp>
        <p:nvSpPr>
          <p:cNvPr id="4" name="Slide Number Placeholder 3"/>
          <p:cNvSpPr>
            <a:spLocks noGrp="1"/>
          </p:cNvSpPr>
          <p:nvPr>
            <p:ph type="sldNum" sz="quarter" idx="5"/>
          </p:nvPr>
        </p:nvSpPr>
        <p:spPr/>
        <p:txBody>
          <a:bodyPr/>
          <a:lstStyle/>
          <a:p>
            <a:pPr>
              <a:defRPr/>
            </a:pPr>
            <a:fld id="{ADF322DC-E225-4AC4-B86E-4B1770C0BEDF}"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31279765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FCDF3-6056-4B85-9755-9E42B1B60171}" type="slidenum">
              <a:rPr lang="en-US">
                <a:solidFill>
                  <a:prstClr val="black"/>
                </a:solidFill>
              </a:rPr>
              <a:pPr/>
              <a:t>47</a:t>
            </a:fld>
            <a:endParaRPr lang="en-US" dirty="0">
              <a:solidFill>
                <a:prstClr val="black"/>
              </a:solidFill>
            </a:endParaRPr>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pPr lvl="0">
              <a:lnSpc>
                <a:spcPct val="90000"/>
              </a:lnSpc>
              <a:buFont typeface="Arial Narrow" pitchFamily="34" charset="0"/>
              <a:buNone/>
            </a:pPr>
            <a:r>
              <a:rPr lang="en-US" dirty="0"/>
              <a:t>Creating units and activities that can be used for more than one student is acceptable; however, the activities must be tailored to the needs and the abilities of individual students.</a:t>
            </a:r>
          </a:p>
          <a:p>
            <a:pPr>
              <a:buFontTx/>
              <a:buChar char="•"/>
            </a:pPr>
            <a:r>
              <a:rPr lang="en-US" dirty="0"/>
              <a:t>Think about the student first when planning tasks that allow access to the standard. What may be appropriate for one student may not be appropriate for another.</a:t>
            </a:r>
          </a:p>
          <a:p>
            <a:pPr>
              <a:buFontTx/>
              <a:buChar char="•"/>
            </a:pPr>
            <a:r>
              <a:rPr lang="en-US" dirty="0"/>
              <a:t>Think about the best way to show the student’s skill when deciding the type of evidence to include.</a:t>
            </a:r>
          </a:p>
        </p:txBody>
      </p:sp>
    </p:spTree>
    <p:extLst>
      <p:ext uri="{BB962C8B-B14F-4D97-AF65-F5344CB8AC3E}">
        <p14:creationId xmlns:p14="http://schemas.microsoft.com/office/powerpoint/2010/main" val="39301946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50" fontAlgn="base">
              <a:spcBef>
                <a:spcPct val="30000"/>
              </a:spcBef>
              <a:spcAft>
                <a:spcPct val="0"/>
              </a:spcAft>
              <a:defRPr/>
            </a:pPr>
            <a:endParaRPr lang="en-US" dirty="0" smtClean="0"/>
          </a:p>
        </p:txBody>
      </p:sp>
    </p:spTree>
    <p:extLst>
      <p:ext uri="{BB962C8B-B14F-4D97-AF65-F5344CB8AC3E}">
        <p14:creationId xmlns:p14="http://schemas.microsoft.com/office/powerpoint/2010/main" val="147974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49</a:t>
            </a:fld>
            <a:endParaRPr lang="en-US" dirty="0"/>
          </a:p>
        </p:txBody>
      </p:sp>
    </p:spTree>
    <p:extLst>
      <p:ext uri="{BB962C8B-B14F-4D97-AF65-F5344CB8AC3E}">
        <p14:creationId xmlns:p14="http://schemas.microsoft.com/office/powerpoint/2010/main" val="30715355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defRPr/>
            </a:pPr>
            <a:r>
              <a:rPr lang="en-US" dirty="0" smtClean="0"/>
              <a:t>What - The task description should be concise but specific to</a:t>
            </a:r>
            <a:r>
              <a:rPr lang="en-US" baseline="0" dirty="0" smtClean="0"/>
              <a:t> </a:t>
            </a:r>
            <a:r>
              <a:rPr lang="en-US" dirty="0" smtClean="0"/>
              <a:t>the standard and indicator.</a:t>
            </a:r>
          </a:p>
          <a:p>
            <a:pPr defTabSz="914350" eaLnBrk="0" fontAlgn="base" hangingPunct="0">
              <a:spcBef>
                <a:spcPct val="30000"/>
              </a:spcBef>
              <a:spcAft>
                <a:spcPct val="0"/>
              </a:spcAft>
              <a:defRPr/>
            </a:pPr>
            <a:r>
              <a:rPr lang="en-US" dirty="0" smtClean="0"/>
              <a:t>Where - The setting should be purposeful to the task (e.g., doing a math worksheet in the hallway is NOT allowing the student to</a:t>
            </a:r>
            <a:r>
              <a:rPr lang="en-US" baseline="0" dirty="0" smtClean="0"/>
              <a:t> generalize the skill in a different setting).</a:t>
            </a:r>
          </a:p>
          <a:p>
            <a:pPr defTabSz="914350" eaLnBrk="0" fontAlgn="base" hangingPunct="0">
              <a:spcBef>
                <a:spcPct val="30000"/>
              </a:spcBef>
              <a:spcAft>
                <a:spcPct val="0"/>
              </a:spcAft>
              <a:defRPr/>
            </a:pPr>
            <a:r>
              <a:rPr lang="en-US" baseline="0" dirty="0" smtClean="0"/>
              <a:t>How Well - All student responses should be present in the evidence and must be graded.</a:t>
            </a:r>
          </a:p>
          <a:p>
            <a:pPr defTabSz="914350" eaLnBrk="0" fontAlgn="base" hangingPunct="0">
              <a:spcBef>
                <a:spcPct val="30000"/>
              </a:spcBef>
              <a:spcAft>
                <a:spcPct val="0"/>
              </a:spcAft>
              <a:defRPr/>
            </a:pPr>
            <a:r>
              <a:rPr lang="en-US" baseline="0" dirty="0" smtClean="0"/>
              <a:t>With Whom - The nature of the interaction should be documented and relevant to the task as it relates to the standard.</a:t>
            </a:r>
          </a:p>
          <a:p>
            <a:pPr defTabSz="914350" eaLnBrk="0" fontAlgn="base" hangingPunct="0">
              <a:spcBef>
                <a:spcPct val="30000"/>
              </a:spcBef>
              <a:spcAft>
                <a:spcPct val="0"/>
              </a:spcAft>
              <a:defRPr/>
            </a:pPr>
            <a:r>
              <a:rPr lang="en-US" baseline="0" dirty="0" smtClean="0"/>
              <a:t>Prompts - Both type and frequency of prompting must be documented. Prompting refers to assistance that leads the student toward the correct answer. DO NOT include information regarding instructions, encouragement, behavioral interventions, or supports as part of your documentation on type and frequency of prompting.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877FF9D-74D6-4B01-81E4-471284A72EE7}"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135959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a:t>
            </a:fld>
            <a:endParaRPr lang="en-US" dirty="0"/>
          </a:p>
        </p:txBody>
      </p:sp>
    </p:spTree>
    <p:extLst>
      <p:ext uri="{BB962C8B-B14F-4D97-AF65-F5344CB8AC3E}">
        <p14:creationId xmlns:p14="http://schemas.microsoft.com/office/powerpoint/2010/main" val="11140789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51</a:t>
            </a:fld>
            <a:endParaRPr lang="en-US" dirty="0"/>
          </a:p>
        </p:txBody>
      </p:sp>
    </p:spTree>
    <p:extLst>
      <p:ext uri="{BB962C8B-B14F-4D97-AF65-F5344CB8AC3E}">
        <p14:creationId xmlns:p14="http://schemas.microsoft.com/office/powerpoint/2010/main" val="665519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one Entry Sheet for all students.</a:t>
            </a:r>
          </a:p>
          <a:p>
            <a:endParaRPr lang="en-US" baseline="0" dirty="0" smtClean="0"/>
          </a:p>
          <a:p>
            <a:r>
              <a:rPr lang="en-US" baseline="0" dirty="0" smtClean="0"/>
              <a:t>The Entry Sheet should be downloaded and saved to a local drive before completing the form. </a:t>
            </a:r>
          </a:p>
          <a:p>
            <a:endParaRPr lang="en-US" baseline="0" dirty="0" smtClean="0"/>
          </a:p>
          <a:p>
            <a:r>
              <a:rPr lang="en-US" baseline="0" dirty="0" smtClean="0"/>
              <a:t>Instructions, including a sample entry sheet, are available along with the Entry Sheet.</a:t>
            </a:r>
            <a:endParaRPr lang="en-US" dirty="0"/>
          </a:p>
        </p:txBody>
      </p:sp>
      <p:sp>
        <p:nvSpPr>
          <p:cNvPr id="4" name="Slide Number Placeholder 3"/>
          <p:cNvSpPr>
            <a:spLocks noGrp="1"/>
          </p:cNvSpPr>
          <p:nvPr>
            <p:ph type="sldNum" sz="quarter" idx="10"/>
          </p:nvPr>
        </p:nvSpPr>
        <p:spPr/>
        <p:txBody>
          <a:bodyPr/>
          <a:lstStyle/>
          <a:p>
            <a:pPr>
              <a:defRPr/>
            </a:pPr>
            <a:fld id="{0877FF9D-74D6-4B01-81E4-471284A72EE7}"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827675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53</a:t>
            </a:fld>
            <a:endParaRPr lang="en-US" dirty="0"/>
          </a:p>
        </p:txBody>
      </p:sp>
    </p:spTree>
    <p:extLst>
      <p:ext uri="{BB962C8B-B14F-4D97-AF65-F5344CB8AC3E}">
        <p14:creationId xmlns:p14="http://schemas.microsoft.com/office/powerpoint/2010/main" val="31342785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54</a:t>
            </a:fld>
            <a:endParaRPr lang="en-US" dirty="0"/>
          </a:p>
        </p:txBody>
      </p:sp>
    </p:spTree>
    <p:extLst>
      <p:ext uri="{BB962C8B-B14F-4D97-AF65-F5344CB8AC3E}">
        <p14:creationId xmlns:p14="http://schemas.microsoft.com/office/powerpoint/2010/main" val="16584673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55</a:t>
            </a:fld>
            <a:endParaRPr lang="en-US" dirty="0"/>
          </a:p>
        </p:txBody>
      </p:sp>
    </p:spTree>
    <p:extLst>
      <p:ext uri="{BB962C8B-B14F-4D97-AF65-F5344CB8AC3E}">
        <p14:creationId xmlns:p14="http://schemas.microsoft.com/office/powerpoint/2010/main" val="38295936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endParaRPr lang="en-US" dirty="0" smtClean="0"/>
          </a:p>
        </p:txBody>
      </p:sp>
      <p:sp>
        <p:nvSpPr>
          <p:cNvPr id="4" name="Slide Number Placeholder 3"/>
          <p:cNvSpPr>
            <a:spLocks noGrp="1"/>
          </p:cNvSpPr>
          <p:nvPr>
            <p:ph type="sldNum" sz="quarter" idx="5"/>
          </p:nvPr>
        </p:nvSpPr>
        <p:spPr/>
        <p:txBody>
          <a:bodyPr/>
          <a:lstStyle/>
          <a:p>
            <a:pPr>
              <a:defRPr/>
            </a:pPr>
            <a:fld id="{E83A4CEE-78CF-4E46-B908-486F1E6BE198}"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37840123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used for scoring, such as the grade the student received</a:t>
            </a:r>
            <a:r>
              <a:rPr lang="en-US" baseline="0" dirty="0" smtClean="0"/>
              <a:t> and </a:t>
            </a:r>
            <a:r>
              <a:rPr lang="en-US" dirty="0" smtClean="0"/>
              <a:t>the type and frequency of prompting, MUST be documented</a:t>
            </a:r>
            <a:r>
              <a:rPr lang="en-US" baseline="0" dirty="0" smtClean="0"/>
              <a:t> on the evidence and not on the Entry Sheet or Task Sheet.</a:t>
            </a:r>
            <a:endParaRPr lang="en-US" dirty="0"/>
          </a:p>
        </p:txBody>
      </p:sp>
      <p:sp>
        <p:nvSpPr>
          <p:cNvPr id="4" name="Slide Number Placeholder 3"/>
          <p:cNvSpPr>
            <a:spLocks noGrp="1"/>
          </p:cNvSpPr>
          <p:nvPr>
            <p:ph type="sldNum" sz="quarter" idx="10"/>
          </p:nvPr>
        </p:nvSpPr>
        <p:spPr/>
        <p:txBody>
          <a:bodyPr/>
          <a:lstStyle/>
          <a:p>
            <a:pPr>
              <a:defRPr/>
            </a:pPr>
            <a:fld id="{0877FF9D-74D6-4B01-81E4-471284A72EE7}"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34883776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remember that when entering the date, the Entry Sheet requires a four digit year.</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58</a:t>
            </a:fld>
            <a:endParaRPr lang="en-US" dirty="0"/>
          </a:p>
        </p:txBody>
      </p:sp>
    </p:spTree>
    <p:extLst>
      <p:ext uri="{BB962C8B-B14F-4D97-AF65-F5344CB8AC3E}">
        <p14:creationId xmlns:p14="http://schemas.microsoft.com/office/powerpoint/2010/main" val="631019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59</a:t>
            </a:fld>
            <a:endParaRPr lang="en-US" dirty="0"/>
          </a:p>
        </p:txBody>
      </p:sp>
    </p:spTree>
    <p:extLst>
      <p:ext uri="{BB962C8B-B14F-4D97-AF65-F5344CB8AC3E}">
        <p14:creationId xmlns:p14="http://schemas.microsoft.com/office/powerpoint/2010/main" val="2591080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Complete all necessary fields on both sides as required on the SDIF instruction page.</a:t>
            </a:r>
          </a:p>
          <a:p>
            <a:pPr eaLnBrk="1" hangingPunct="1"/>
            <a:r>
              <a:rPr lang="en-US" dirty="0" smtClean="0"/>
              <a:t>Place the SDIF under the clear, vinyl overlay on the front of the student’s binder. </a:t>
            </a:r>
          </a:p>
          <a:p>
            <a:pPr eaLnBrk="1" hangingPunct="1"/>
            <a:r>
              <a:rPr lang="en-US" dirty="0" smtClean="0"/>
              <a:t>Do not 3-hole punch, and do not place it inside the binder.</a:t>
            </a:r>
          </a:p>
          <a:p>
            <a:endParaRPr lang="en-US" b="1" dirty="0" smtClean="0"/>
          </a:p>
          <a:p>
            <a:endParaRPr lang="en-US" dirty="0" smtClean="0"/>
          </a:p>
        </p:txBody>
      </p:sp>
      <p:sp>
        <p:nvSpPr>
          <p:cNvPr id="4" name="Slide Number Placeholder 3"/>
          <p:cNvSpPr>
            <a:spLocks noGrp="1"/>
          </p:cNvSpPr>
          <p:nvPr>
            <p:ph type="sldNum" sz="quarter" idx="5"/>
          </p:nvPr>
        </p:nvSpPr>
        <p:spPr/>
        <p:txBody>
          <a:bodyPr/>
          <a:lstStyle/>
          <a:p>
            <a:pPr>
              <a:defRPr/>
            </a:pPr>
            <a:fld id="{80A6BF7A-6E91-47D7-9B1F-370988B30C28}" type="slidenum">
              <a:rPr lang="en-US" smtClean="0">
                <a:solidFill>
                  <a:prstClr val="black"/>
                </a:solidFill>
              </a:rPr>
              <a:pPr>
                <a:defRPr/>
              </a:pPr>
              <a:t>60</a:t>
            </a:fld>
            <a:endParaRPr lang="en-US" dirty="0">
              <a:solidFill>
                <a:prstClr val="black"/>
              </a:solidFill>
            </a:endParaRPr>
          </a:p>
        </p:txBody>
      </p:sp>
    </p:spTree>
    <p:extLst>
      <p:ext uri="{BB962C8B-B14F-4D97-AF65-F5344CB8AC3E}">
        <p14:creationId xmlns:p14="http://schemas.microsoft.com/office/powerpoint/2010/main" val="290184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a:t>
            </a:fld>
            <a:endParaRPr lang="en-US" dirty="0"/>
          </a:p>
        </p:txBody>
      </p:sp>
    </p:spTree>
    <p:extLst>
      <p:ext uri="{BB962C8B-B14F-4D97-AF65-F5344CB8AC3E}">
        <p14:creationId xmlns:p14="http://schemas.microsoft.com/office/powerpoint/2010/main" val="3176698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61</a:t>
            </a:fld>
            <a:endParaRPr lang="en-US" dirty="0"/>
          </a:p>
        </p:txBody>
      </p:sp>
    </p:spTree>
    <p:extLst>
      <p:ext uri="{BB962C8B-B14F-4D97-AF65-F5344CB8AC3E}">
        <p14:creationId xmlns:p14="http://schemas.microsoft.com/office/powerpoint/2010/main" val="31843792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Complete all necessary fields on both sides as required on the SDIF instruction page.</a:t>
            </a:r>
          </a:p>
          <a:p>
            <a:pPr eaLnBrk="1" hangingPunct="1"/>
            <a:r>
              <a:rPr lang="en-US" dirty="0" smtClean="0"/>
              <a:t>Place the SDIF under the clear, vinyl overlay on the front of the student’s binder. </a:t>
            </a:r>
          </a:p>
          <a:p>
            <a:pPr eaLnBrk="1" hangingPunct="1"/>
            <a:r>
              <a:rPr lang="en-US" dirty="0" smtClean="0"/>
              <a:t>Do not 3-hole punch, and do not place it inside the binder.</a:t>
            </a:r>
          </a:p>
          <a:p>
            <a:pPr>
              <a:lnSpc>
                <a:spcPct val="80000"/>
              </a:lnSpc>
            </a:pPr>
            <a:endParaRPr lang="en-US" dirty="0" smtClean="0"/>
          </a:p>
          <a:p>
            <a:pPr>
              <a:lnSpc>
                <a:spcPct val="80000"/>
              </a:lnSpc>
            </a:pPr>
            <a:endParaRPr lang="en-US" dirty="0" smtClean="0"/>
          </a:p>
          <a:p>
            <a:pPr>
              <a:lnSpc>
                <a:spcPct val="80000"/>
              </a:lnSpc>
            </a:pPr>
            <a:r>
              <a:rPr lang="en-US" dirty="0" smtClean="0"/>
              <a:t>Be certain that the SDIF form marked </a:t>
            </a:r>
            <a:r>
              <a:rPr lang="en-US" b="1" i="1" dirty="0" smtClean="0">
                <a:solidFill>
                  <a:srgbClr val="CC6600"/>
                </a:solidFill>
              </a:rPr>
              <a:t>High School</a:t>
            </a:r>
            <a:r>
              <a:rPr lang="en-US" b="0" i="0" baseline="0" dirty="0" smtClean="0">
                <a:solidFill>
                  <a:schemeClr val="tx1"/>
                </a:solidFill>
              </a:rPr>
              <a:t> is only used for High School students.</a:t>
            </a:r>
          </a:p>
          <a:p>
            <a:pPr>
              <a:lnSpc>
                <a:spcPct val="80000"/>
              </a:lnSpc>
            </a:pPr>
            <a:endParaRPr lang="en-US" dirty="0" smtClean="0"/>
          </a:p>
        </p:txBody>
      </p:sp>
      <p:sp>
        <p:nvSpPr>
          <p:cNvPr id="4" name="Slide Number Placeholder 3"/>
          <p:cNvSpPr>
            <a:spLocks noGrp="1"/>
          </p:cNvSpPr>
          <p:nvPr>
            <p:ph type="sldNum" sz="quarter" idx="5"/>
          </p:nvPr>
        </p:nvSpPr>
        <p:spPr/>
        <p:txBody>
          <a:bodyPr/>
          <a:lstStyle/>
          <a:p>
            <a:pPr>
              <a:defRPr/>
            </a:pPr>
            <a:fld id="{9781C2DB-A7CA-4C38-9E48-C0C94FE6D1B2}" type="slidenum">
              <a:rPr lang="en-US" smtClean="0">
                <a:solidFill>
                  <a:prstClr val="black"/>
                </a:solidFill>
              </a:rPr>
              <a:pPr>
                <a:defRPr/>
              </a:pPr>
              <a:t>62</a:t>
            </a:fld>
            <a:endParaRPr lang="en-US" dirty="0">
              <a:solidFill>
                <a:prstClr val="black"/>
              </a:solidFill>
            </a:endParaRPr>
          </a:p>
        </p:txBody>
      </p:sp>
    </p:spTree>
    <p:extLst>
      <p:ext uri="{BB962C8B-B14F-4D97-AF65-F5344CB8AC3E}">
        <p14:creationId xmlns:p14="http://schemas.microsoft.com/office/powerpoint/2010/main" val="20361631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63</a:t>
            </a:fld>
            <a:endParaRPr lang="en-US" dirty="0"/>
          </a:p>
        </p:txBody>
      </p:sp>
    </p:spTree>
    <p:extLst>
      <p:ext uri="{BB962C8B-B14F-4D97-AF65-F5344CB8AC3E}">
        <p14:creationId xmlns:p14="http://schemas.microsoft.com/office/powerpoint/2010/main" val="1294902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64</a:t>
            </a:fld>
            <a:endParaRPr lang="en-US" dirty="0"/>
          </a:p>
        </p:txBody>
      </p:sp>
    </p:spTree>
    <p:extLst>
      <p:ext uri="{BB962C8B-B14F-4D97-AF65-F5344CB8AC3E}">
        <p14:creationId xmlns:p14="http://schemas.microsoft.com/office/powerpoint/2010/main" val="2382385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65</a:t>
            </a:fld>
            <a:endParaRPr lang="en-US" dirty="0"/>
          </a:p>
        </p:txBody>
      </p:sp>
    </p:spTree>
    <p:extLst>
      <p:ext uri="{BB962C8B-B14F-4D97-AF65-F5344CB8AC3E}">
        <p14:creationId xmlns:p14="http://schemas.microsoft.com/office/powerpoint/2010/main" val="42762288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encourage parents</a:t>
            </a:r>
            <a:r>
              <a:rPr lang="en-US" baseline="0" dirty="0" smtClean="0"/>
              <a:t> to sign the Release to Use Portfolio for Training form; however, the portfolio will be scored without a parent’s signature.</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66</a:t>
            </a:fld>
            <a:endParaRPr lang="en-US" dirty="0"/>
          </a:p>
        </p:txBody>
      </p:sp>
    </p:spTree>
    <p:extLst>
      <p:ext uri="{BB962C8B-B14F-4D97-AF65-F5344CB8AC3E}">
        <p14:creationId xmlns:p14="http://schemas.microsoft.com/office/powerpoint/2010/main" val="21085501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p>
          <a:p>
            <a:endParaRPr lang="en-US" dirty="0" smtClean="0"/>
          </a:p>
        </p:txBody>
      </p:sp>
      <p:sp>
        <p:nvSpPr>
          <p:cNvPr id="4" name="Slide Number Placeholder 3"/>
          <p:cNvSpPr>
            <a:spLocks noGrp="1"/>
          </p:cNvSpPr>
          <p:nvPr>
            <p:ph type="sldNum" sz="quarter" idx="5"/>
          </p:nvPr>
        </p:nvSpPr>
        <p:spPr/>
        <p:txBody>
          <a:bodyPr/>
          <a:lstStyle/>
          <a:p>
            <a:pPr>
              <a:defRPr/>
            </a:pPr>
            <a:fld id="{8EBEE3EA-664E-4066-B338-7104F0C24B8B}" type="slidenum">
              <a:rPr lang="en-US" smtClean="0">
                <a:solidFill>
                  <a:prstClr val="black"/>
                </a:solidFill>
              </a:rPr>
              <a:pPr>
                <a:defRPr/>
              </a:pPr>
              <a:t>67</a:t>
            </a:fld>
            <a:endParaRPr lang="en-US" dirty="0">
              <a:solidFill>
                <a:prstClr val="black"/>
              </a:solidFill>
            </a:endParaRPr>
          </a:p>
        </p:txBody>
      </p:sp>
    </p:spTree>
    <p:extLst>
      <p:ext uri="{BB962C8B-B14F-4D97-AF65-F5344CB8AC3E}">
        <p14:creationId xmlns:p14="http://schemas.microsoft.com/office/powerpoint/2010/main" val="3013005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rPr>
              <a:t>The Validation Form can be found in the front pocket of the portfolio binder. It is a useful tool to help you ensure that all requirements have been met before you submit the portfolio. After completing the form, place it in the binder behind Divider 1, Student Information. Be certain that signatures have been obtained from both the person submitting the portfolio and the building administrator. This is an important step - the signatures validate the contents of the portfolio and attest that all procedures have been followed and the work is that of the student for whom you are submitting the portfolio.</a:t>
            </a:r>
          </a:p>
          <a:p>
            <a:endParaRPr lang="en-US" dirty="0" smtClean="0">
              <a:latin typeface="+mn-lt"/>
            </a:endParaRPr>
          </a:p>
          <a:p>
            <a:r>
              <a:rPr lang="en-US" b="1" dirty="0" smtClean="0">
                <a:latin typeface="+mn-lt"/>
              </a:rPr>
              <a:t>A signed Validation</a:t>
            </a:r>
            <a:r>
              <a:rPr lang="en-US" b="1" baseline="0" dirty="0" smtClean="0">
                <a:latin typeface="+mn-lt"/>
              </a:rPr>
              <a:t> Form must be submitted or the portfolio cannot be scored.</a:t>
            </a:r>
            <a:endParaRPr lang="en-US" b="1" dirty="0" smtClean="0">
              <a:latin typeface="+mn-lt"/>
            </a:endParaRPr>
          </a:p>
          <a:p>
            <a:endParaRPr lang="en-US" dirty="0" smtClean="0"/>
          </a:p>
        </p:txBody>
      </p:sp>
      <p:sp>
        <p:nvSpPr>
          <p:cNvPr id="4" name="Slide Number Placeholder 3"/>
          <p:cNvSpPr>
            <a:spLocks noGrp="1"/>
          </p:cNvSpPr>
          <p:nvPr>
            <p:ph type="sldNum" sz="quarter" idx="5"/>
          </p:nvPr>
        </p:nvSpPr>
        <p:spPr/>
        <p:txBody>
          <a:bodyPr/>
          <a:lstStyle/>
          <a:p>
            <a:pPr>
              <a:defRPr/>
            </a:pPr>
            <a:fld id="{59296392-B2B6-4822-84F0-6B0FC49B68C2}" type="slidenum">
              <a:rPr lang="en-US" smtClean="0">
                <a:solidFill>
                  <a:prstClr val="black"/>
                </a:solidFill>
              </a:rPr>
              <a:pPr>
                <a:defRPr/>
              </a:pPr>
              <a:t>68</a:t>
            </a:fld>
            <a:endParaRPr lang="en-US" dirty="0">
              <a:solidFill>
                <a:prstClr val="black"/>
              </a:solidFill>
            </a:endParaRPr>
          </a:p>
        </p:txBody>
      </p:sp>
    </p:spTree>
    <p:extLst>
      <p:ext uri="{BB962C8B-B14F-4D97-AF65-F5344CB8AC3E}">
        <p14:creationId xmlns:p14="http://schemas.microsoft.com/office/powerpoint/2010/main" val="6819343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Release Form can be found in the front pocket of the portfolio binder. This release form is an important piece that allows portfolios containing photographic evidence to be used to train Georgia teachers. It is not required for scoring.</a:t>
            </a:r>
          </a:p>
          <a:p>
            <a:endParaRPr lang="en-US" dirty="0" smtClean="0"/>
          </a:p>
        </p:txBody>
      </p:sp>
      <p:sp>
        <p:nvSpPr>
          <p:cNvPr id="4" name="Slide Number Placeholder 3"/>
          <p:cNvSpPr>
            <a:spLocks noGrp="1"/>
          </p:cNvSpPr>
          <p:nvPr>
            <p:ph type="sldNum" sz="quarter" idx="5"/>
          </p:nvPr>
        </p:nvSpPr>
        <p:spPr/>
        <p:txBody>
          <a:bodyPr/>
          <a:lstStyle/>
          <a:p>
            <a:pPr>
              <a:defRPr/>
            </a:pPr>
            <a:fld id="{7DE12A9A-727E-4CC6-B4ED-B228311503CF}" type="slidenum">
              <a:rPr lang="en-US" smtClean="0">
                <a:solidFill>
                  <a:prstClr val="black"/>
                </a:solidFill>
              </a:rPr>
              <a:pPr>
                <a:defRPr/>
              </a:pPr>
              <a:t>69</a:t>
            </a:fld>
            <a:endParaRPr lang="en-US" dirty="0">
              <a:solidFill>
                <a:prstClr val="black"/>
              </a:solidFill>
            </a:endParaRPr>
          </a:p>
        </p:txBody>
      </p:sp>
    </p:spTree>
    <p:extLst>
      <p:ext uri="{BB962C8B-B14F-4D97-AF65-F5344CB8AC3E}">
        <p14:creationId xmlns:p14="http://schemas.microsoft.com/office/powerpoint/2010/main" val="40840314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Two ELA entries must be submitted for all grades.</a:t>
            </a:r>
          </a:p>
        </p:txBody>
      </p:sp>
      <p:sp>
        <p:nvSpPr>
          <p:cNvPr id="4" name="Slide Number Placeholder 3"/>
          <p:cNvSpPr>
            <a:spLocks noGrp="1"/>
          </p:cNvSpPr>
          <p:nvPr>
            <p:ph type="sldNum" sz="quarter" idx="5"/>
          </p:nvPr>
        </p:nvSpPr>
        <p:spPr/>
        <p:txBody>
          <a:bodyPr/>
          <a:lstStyle/>
          <a:p>
            <a:pPr>
              <a:defRPr/>
            </a:pPr>
            <a:fld id="{3C305F20-0AE7-4048-82F0-4380137C0E33}" type="slidenum">
              <a:rPr lang="en-US" smtClean="0">
                <a:solidFill>
                  <a:prstClr val="black"/>
                </a:solidFill>
              </a:rPr>
              <a:pPr>
                <a:defRPr/>
              </a:pPr>
              <a:t>70</a:t>
            </a:fld>
            <a:endParaRPr lang="en-US" dirty="0">
              <a:solidFill>
                <a:prstClr val="black"/>
              </a:solidFill>
            </a:endParaRPr>
          </a:p>
        </p:txBody>
      </p:sp>
    </p:spTree>
    <p:extLst>
      <p:ext uri="{BB962C8B-B14F-4D97-AF65-F5344CB8AC3E}">
        <p14:creationId xmlns:p14="http://schemas.microsoft.com/office/powerpoint/2010/main" val="784180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portfolio is a collection of student work in each content area that is compiled within a 3-ring binder. </a:t>
            </a:r>
          </a:p>
        </p:txBody>
      </p:sp>
      <p:sp>
        <p:nvSpPr>
          <p:cNvPr id="4" name="Slide Number Placeholder 3"/>
          <p:cNvSpPr>
            <a:spLocks noGrp="1"/>
          </p:cNvSpPr>
          <p:nvPr>
            <p:ph type="sldNum" sz="quarter" idx="5"/>
          </p:nvPr>
        </p:nvSpPr>
        <p:spPr/>
        <p:txBody>
          <a:bodyPr/>
          <a:lstStyle/>
          <a:p>
            <a:pPr>
              <a:defRPr/>
            </a:pPr>
            <a:fld id="{4C8EC18A-E2DA-4E3D-8D31-B1D88487F1C2}" type="slidenum">
              <a:rPr lang="en-US" smtClean="0"/>
              <a:pPr>
                <a:defRPr/>
              </a:pPr>
              <a:t>7</a:t>
            </a:fld>
            <a:endParaRPr lang="en-US" dirty="0"/>
          </a:p>
        </p:txBody>
      </p:sp>
    </p:spTree>
    <p:extLst>
      <p:ext uri="{BB962C8B-B14F-4D97-AF65-F5344CB8AC3E}">
        <p14:creationId xmlns:p14="http://schemas.microsoft.com/office/powerpoint/2010/main" val="1821804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Two mathematics entries must be submitted for all grades.</a:t>
            </a:r>
          </a:p>
        </p:txBody>
      </p:sp>
      <p:sp>
        <p:nvSpPr>
          <p:cNvPr id="4" name="Slide Number Placeholder 3"/>
          <p:cNvSpPr>
            <a:spLocks noGrp="1"/>
          </p:cNvSpPr>
          <p:nvPr>
            <p:ph type="sldNum" sz="quarter" idx="5"/>
          </p:nvPr>
        </p:nvSpPr>
        <p:spPr/>
        <p:txBody>
          <a:bodyPr/>
          <a:lstStyle/>
          <a:p>
            <a:pPr>
              <a:defRPr/>
            </a:pPr>
            <a:fld id="{81718676-3167-4B42-87E6-B126468C1A8D}" type="slidenum">
              <a:rPr lang="en-US" smtClean="0">
                <a:solidFill>
                  <a:prstClr val="black"/>
                </a:solidFill>
              </a:rPr>
              <a:pPr>
                <a:defRPr/>
              </a:pPr>
              <a:t>71</a:t>
            </a:fld>
            <a:endParaRPr lang="en-US" dirty="0">
              <a:solidFill>
                <a:prstClr val="black"/>
              </a:solidFill>
            </a:endParaRPr>
          </a:p>
        </p:txBody>
      </p:sp>
    </p:spTree>
    <p:extLst>
      <p:ext uri="{BB962C8B-B14F-4D97-AF65-F5344CB8AC3E}">
        <p14:creationId xmlns:p14="http://schemas.microsoft.com/office/powerpoint/2010/main" val="15553801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One Science entry is submitted for students in grades 5</a:t>
            </a:r>
            <a:r>
              <a:rPr lang="en-US" baseline="0" dirty="0" smtClean="0"/>
              <a:t> and 8.</a:t>
            </a:r>
            <a:endParaRPr lang="en-US" dirty="0" smtClean="0"/>
          </a:p>
        </p:txBody>
      </p:sp>
      <p:sp>
        <p:nvSpPr>
          <p:cNvPr id="4" name="Slide Number Placeholder 3"/>
          <p:cNvSpPr>
            <a:spLocks noGrp="1"/>
          </p:cNvSpPr>
          <p:nvPr>
            <p:ph type="sldNum" sz="quarter" idx="5"/>
          </p:nvPr>
        </p:nvSpPr>
        <p:spPr/>
        <p:txBody>
          <a:bodyPr/>
          <a:lstStyle/>
          <a:p>
            <a:pPr>
              <a:defRPr/>
            </a:pPr>
            <a:fld id="{F8C04271-7235-4F0F-B90B-78DEE1BD8467}" type="slidenum">
              <a:rPr lang="en-US" smtClean="0">
                <a:solidFill>
                  <a:prstClr val="black"/>
                </a:solidFill>
              </a:rPr>
              <a:pPr>
                <a:defRPr/>
              </a:pPr>
              <a:t>72</a:t>
            </a:fld>
            <a:endParaRPr lang="en-US" dirty="0">
              <a:solidFill>
                <a:prstClr val="black"/>
              </a:solidFill>
            </a:endParaRPr>
          </a:p>
        </p:txBody>
      </p:sp>
    </p:spTree>
    <p:extLst>
      <p:ext uri="{BB962C8B-B14F-4D97-AF65-F5344CB8AC3E}">
        <p14:creationId xmlns:p14="http://schemas.microsoft.com/office/powerpoint/2010/main" val="2009529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Two Science entries must be submitted for High School students.</a:t>
            </a:r>
          </a:p>
          <a:p>
            <a:endParaRPr lang="en-US" dirty="0" smtClean="0"/>
          </a:p>
          <a:p>
            <a:r>
              <a:rPr lang="en-US" dirty="0" smtClean="0"/>
              <a:t>Entry 1 is always BIOLOGY</a:t>
            </a:r>
          </a:p>
          <a:p>
            <a:r>
              <a:rPr lang="en-US" dirty="0" smtClean="0"/>
              <a:t>Entry 2 is</a:t>
            </a:r>
            <a:r>
              <a:rPr lang="en-US" baseline="0" dirty="0" smtClean="0"/>
              <a:t> always PHYSICAL SCIENCE</a:t>
            </a:r>
            <a:endParaRPr lang="en-US" dirty="0" smtClean="0"/>
          </a:p>
        </p:txBody>
      </p:sp>
      <p:sp>
        <p:nvSpPr>
          <p:cNvPr id="4" name="Slide Number Placeholder 3"/>
          <p:cNvSpPr>
            <a:spLocks noGrp="1"/>
          </p:cNvSpPr>
          <p:nvPr>
            <p:ph type="sldNum" sz="quarter" idx="5"/>
          </p:nvPr>
        </p:nvSpPr>
        <p:spPr/>
        <p:txBody>
          <a:bodyPr/>
          <a:lstStyle/>
          <a:p>
            <a:pPr>
              <a:defRPr/>
            </a:pPr>
            <a:fld id="{40642FDE-C138-464C-B465-C3BF33829CF8}" type="slidenum">
              <a:rPr lang="en-US" smtClean="0">
                <a:solidFill>
                  <a:prstClr val="black"/>
                </a:solidFill>
              </a:rPr>
              <a:pPr>
                <a:defRPr/>
              </a:pPr>
              <a:t>73</a:t>
            </a:fld>
            <a:endParaRPr lang="en-US" dirty="0">
              <a:solidFill>
                <a:prstClr val="black"/>
              </a:solidFill>
            </a:endParaRPr>
          </a:p>
        </p:txBody>
      </p:sp>
    </p:spTree>
    <p:extLst>
      <p:ext uri="{BB962C8B-B14F-4D97-AF65-F5344CB8AC3E}">
        <p14:creationId xmlns:p14="http://schemas.microsoft.com/office/powerpoint/2010/main" val="11561147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One Social</a:t>
            </a:r>
            <a:r>
              <a:rPr lang="en-US" baseline="0" dirty="0" smtClean="0"/>
              <a:t> Studies</a:t>
            </a:r>
            <a:r>
              <a:rPr lang="en-US" dirty="0" smtClean="0"/>
              <a:t> entry is submitted for students in grades 5</a:t>
            </a:r>
            <a:r>
              <a:rPr lang="en-US" baseline="0" dirty="0" smtClean="0"/>
              <a:t> and </a:t>
            </a:r>
            <a:r>
              <a:rPr lang="en-US" dirty="0" smtClean="0"/>
              <a:t>8.</a:t>
            </a:r>
          </a:p>
        </p:txBody>
      </p:sp>
      <p:sp>
        <p:nvSpPr>
          <p:cNvPr id="4" name="Slide Number Placeholder 3"/>
          <p:cNvSpPr>
            <a:spLocks noGrp="1"/>
          </p:cNvSpPr>
          <p:nvPr>
            <p:ph type="sldNum" sz="quarter" idx="5"/>
          </p:nvPr>
        </p:nvSpPr>
        <p:spPr/>
        <p:txBody>
          <a:bodyPr/>
          <a:lstStyle/>
          <a:p>
            <a:pPr>
              <a:defRPr/>
            </a:pPr>
            <a:fld id="{DD4C3FF6-7DAB-4507-A629-58E82D1CC9BF}" type="slidenum">
              <a:rPr lang="en-US" smtClean="0">
                <a:solidFill>
                  <a:prstClr val="black"/>
                </a:solidFill>
              </a:rPr>
              <a:pPr>
                <a:defRPr/>
              </a:pPr>
              <a:t>74</a:t>
            </a:fld>
            <a:endParaRPr lang="en-US" dirty="0">
              <a:solidFill>
                <a:prstClr val="black"/>
              </a:solidFill>
            </a:endParaRPr>
          </a:p>
        </p:txBody>
      </p:sp>
    </p:spTree>
    <p:extLst>
      <p:ext uri="{BB962C8B-B14F-4D97-AF65-F5344CB8AC3E}">
        <p14:creationId xmlns:p14="http://schemas.microsoft.com/office/powerpoint/2010/main" val="39664429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Two Social Studies entries must be submitted for High School students.</a:t>
            </a:r>
          </a:p>
          <a:p>
            <a:endParaRPr lang="en-US" dirty="0" smtClean="0"/>
          </a:p>
          <a:p>
            <a:r>
              <a:rPr lang="en-US" dirty="0" smtClean="0"/>
              <a:t>Entry 1 is always</a:t>
            </a:r>
            <a:r>
              <a:rPr lang="en-US" baseline="0" dirty="0" smtClean="0"/>
              <a:t> U.S. HISTORY</a:t>
            </a:r>
          </a:p>
          <a:p>
            <a:r>
              <a:rPr lang="en-US" dirty="0" smtClean="0"/>
              <a:t>Entry 2 is always ECONOMICS</a:t>
            </a:r>
          </a:p>
          <a:p>
            <a:endParaRPr lang="en-US" dirty="0" smtClean="0"/>
          </a:p>
        </p:txBody>
      </p:sp>
      <p:sp>
        <p:nvSpPr>
          <p:cNvPr id="4" name="Slide Number Placeholder 3"/>
          <p:cNvSpPr>
            <a:spLocks noGrp="1"/>
          </p:cNvSpPr>
          <p:nvPr>
            <p:ph type="sldNum" sz="quarter" idx="5"/>
          </p:nvPr>
        </p:nvSpPr>
        <p:spPr/>
        <p:txBody>
          <a:bodyPr/>
          <a:lstStyle/>
          <a:p>
            <a:pPr>
              <a:defRPr/>
            </a:pPr>
            <a:fld id="{B1081EC1-96A7-4128-B9B5-3378D183E74F}" type="slidenum">
              <a:rPr lang="en-US" smtClean="0">
                <a:solidFill>
                  <a:prstClr val="black"/>
                </a:solidFill>
              </a:rPr>
              <a:pPr>
                <a:defRPr/>
              </a:pPr>
              <a:t>75</a:t>
            </a:fld>
            <a:endParaRPr lang="en-US" dirty="0">
              <a:solidFill>
                <a:prstClr val="black"/>
              </a:solidFill>
            </a:endParaRPr>
          </a:p>
        </p:txBody>
      </p:sp>
    </p:spTree>
    <p:extLst>
      <p:ext uri="{BB962C8B-B14F-4D97-AF65-F5344CB8AC3E}">
        <p14:creationId xmlns:p14="http://schemas.microsoft.com/office/powerpoint/2010/main" val="41448317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23071" indent="-531783"/>
            <a:r>
              <a:rPr lang="en-US" dirty="0"/>
              <a:t>14 calendar days from </a:t>
            </a:r>
            <a:r>
              <a:rPr lang="en-US" dirty="0" smtClean="0"/>
              <a:t>first Primary evidence </a:t>
            </a:r>
            <a:r>
              <a:rPr lang="en-US" dirty="0"/>
              <a:t>to </a:t>
            </a:r>
            <a:r>
              <a:rPr lang="en-US" dirty="0" smtClean="0"/>
              <a:t>second Primary evidence; </a:t>
            </a:r>
            <a:r>
              <a:rPr lang="en-US" dirty="0"/>
              <a:t>Type of evidence is the best choice to clearly demonstrate the student response; Grade-appropriate materials</a:t>
            </a:r>
          </a:p>
          <a:p>
            <a:pPr marL="523071" indent="-531783"/>
            <a:r>
              <a:rPr lang="en-US" dirty="0"/>
              <a:t>Would someone else reading the documentation understand what the task was, its connection to the standard, </a:t>
            </a:r>
            <a:r>
              <a:rPr lang="en-US" dirty="0" smtClean="0"/>
              <a:t>and how </a:t>
            </a:r>
            <a:r>
              <a:rPr lang="en-US" dirty="0"/>
              <a:t>well the student performed?</a:t>
            </a:r>
          </a:p>
          <a:p>
            <a:endParaRPr lang="en-US" dirty="0" smtClean="0"/>
          </a:p>
        </p:txBody>
      </p:sp>
      <p:sp>
        <p:nvSpPr>
          <p:cNvPr id="4" name="Slide Number Placeholder 3"/>
          <p:cNvSpPr>
            <a:spLocks noGrp="1"/>
          </p:cNvSpPr>
          <p:nvPr>
            <p:ph type="sldNum" sz="quarter" idx="5"/>
          </p:nvPr>
        </p:nvSpPr>
        <p:spPr/>
        <p:txBody>
          <a:bodyPr/>
          <a:lstStyle/>
          <a:p>
            <a:pPr>
              <a:defRPr/>
            </a:pPr>
            <a:fld id="{A5C1315A-A3AE-47F0-BE59-C778E270EE54}" type="slidenum">
              <a:rPr lang="en-US" smtClean="0">
                <a:solidFill>
                  <a:prstClr val="black"/>
                </a:solidFill>
              </a:rPr>
              <a:pPr>
                <a:defRPr/>
              </a:pPr>
              <a:t>76</a:t>
            </a:fld>
            <a:endParaRPr lang="en-US" dirty="0">
              <a:solidFill>
                <a:prstClr val="black"/>
              </a:solidFill>
            </a:endParaRPr>
          </a:p>
        </p:txBody>
      </p:sp>
    </p:spTree>
    <p:extLst>
      <p:ext uri="{BB962C8B-B14F-4D97-AF65-F5344CB8AC3E}">
        <p14:creationId xmlns:p14="http://schemas.microsoft.com/office/powerpoint/2010/main" val="23508342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77</a:t>
            </a:fld>
            <a:endParaRPr lang="en-US" dirty="0"/>
          </a:p>
        </p:txBody>
      </p:sp>
    </p:spTree>
    <p:extLst>
      <p:ext uri="{BB962C8B-B14F-4D97-AF65-F5344CB8AC3E}">
        <p14:creationId xmlns:p14="http://schemas.microsoft.com/office/powerpoint/2010/main" val="36058907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78</a:t>
            </a:fld>
            <a:endParaRPr lang="en-US" dirty="0"/>
          </a:p>
        </p:txBody>
      </p:sp>
    </p:spTree>
    <p:extLst>
      <p:ext uri="{BB962C8B-B14F-4D97-AF65-F5344CB8AC3E}">
        <p14:creationId xmlns:p14="http://schemas.microsoft.com/office/powerpoint/2010/main" val="24385993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81</a:t>
            </a:fld>
            <a:endParaRPr lang="en-US" dirty="0"/>
          </a:p>
        </p:txBody>
      </p:sp>
    </p:spTree>
    <p:extLst>
      <p:ext uri="{BB962C8B-B14F-4D97-AF65-F5344CB8AC3E}">
        <p14:creationId xmlns:p14="http://schemas.microsoft.com/office/powerpoint/2010/main" val="25755561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82</a:t>
            </a:fld>
            <a:endParaRPr lang="en-US" dirty="0"/>
          </a:p>
        </p:txBody>
      </p:sp>
    </p:spTree>
    <p:extLst>
      <p:ext uri="{BB962C8B-B14F-4D97-AF65-F5344CB8AC3E}">
        <p14:creationId xmlns:p14="http://schemas.microsoft.com/office/powerpoint/2010/main" val="170408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E6530340-F5C0-43BA-9CC1-D63E860F355B}" type="slidenum">
              <a:rPr lang="en-US" smtClean="0"/>
              <a:t>8</a:t>
            </a:fld>
            <a:endParaRPr lang="en-US" dirty="0"/>
          </a:p>
        </p:txBody>
      </p:sp>
    </p:spTree>
    <p:extLst>
      <p:ext uri="{BB962C8B-B14F-4D97-AF65-F5344CB8AC3E}">
        <p14:creationId xmlns:p14="http://schemas.microsoft.com/office/powerpoint/2010/main" val="32525806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83</a:t>
            </a:fld>
            <a:endParaRPr lang="en-US" dirty="0"/>
          </a:p>
        </p:txBody>
      </p:sp>
    </p:spTree>
    <p:extLst>
      <p:ext uri="{BB962C8B-B14F-4D97-AF65-F5344CB8AC3E}">
        <p14:creationId xmlns:p14="http://schemas.microsoft.com/office/powerpoint/2010/main" val="2559543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1A933-8336-4CB5-BF3F-57A2F0F37D80}" type="slidenum">
              <a:rPr lang="en-US" smtClean="0"/>
              <a:pPr>
                <a:defRPr/>
              </a:pPr>
              <a:t>84</a:t>
            </a:fld>
            <a:endParaRPr lang="en-US" dirty="0"/>
          </a:p>
        </p:txBody>
      </p:sp>
    </p:spTree>
    <p:extLst>
      <p:ext uri="{BB962C8B-B14F-4D97-AF65-F5344CB8AC3E}">
        <p14:creationId xmlns:p14="http://schemas.microsoft.com/office/powerpoint/2010/main" val="83156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a:t>
            </a:r>
            <a:r>
              <a:rPr lang="en-US" baseline="0" dirty="0" smtClean="0"/>
              <a:t> education students are assessed on the same content standards as their general education peers, but the special education students may access the standards at an entry level. Prerequisite skills may be demonstrated.</a:t>
            </a:r>
          </a:p>
          <a:p>
            <a:endParaRPr lang="en-US" baseline="0" dirty="0" smtClean="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9</a:t>
            </a:fld>
            <a:endParaRPr lang="en-US" dirty="0"/>
          </a:p>
        </p:txBody>
      </p:sp>
    </p:spTree>
    <p:extLst>
      <p:ext uri="{BB962C8B-B14F-4D97-AF65-F5344CB8AC3E}">
        <p14:creationId xmlns:p14="http://schemas.microsoft.com/office/powerpoint/2010/main" val="3147461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8/25/2017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8/25/2017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8/25/2017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1487313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8/25/2017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8/25/2017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8/25/2017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8/25/2017</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8/25/2017</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8/25/2017</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8/25/2017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8/25/2017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gadoe.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4"/>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8/25/2017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Presentations.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adoe.org/Curriculum-Instruction-and-Assessment/Assessment/Pages/GAA-Resources.asp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GAA.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GAA.aspx"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mailto:ccallaway@doe.k12.ga.us"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bit.ly/AccessOneNote"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gadoe.org/surveys/AsAc-H8PBVZM"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1887538" y="5826125"/>
            <a:ext cx="5354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dirty="0"/>
          </a:p>
        </p:txBody>
      </p:sp>
      <p:sp>
        <p:nvSpPr>
          <p:cNvPr id="4" name="Title 3"/>
          <p:cNvSpPr>
            <a:spLocks noGrp="1"/>
          </p:cNvSpPr>
          <p:nvPr>
            <p:ph type="ctrTitle"/>
          </p:nvPr>
        </p:nvSpPr>
        <p:spPr/>
        <p:txBody>
          <a:bodyPr/>
          <a:lstStyle/>
          <a:p>
            <a:r>
              <a:rPr lang="en-US" dirty="0" smtClean="0"/>
              <a:t>Georgia Alternate Assessment</a:t>
            </a:r>
            <a:endParaRPr lang="en-US" dirty="0"/>
          </a:p>
        </p:txBody>
      </p:sp>
      <p:sp>
        <p:nvSpPr>
          <p:cNvPr id="5" name="Subtitle 4"/>
          <p:cNvSpPr>
            <a:spLocks noGrp="1"/>
          </p:cNvSpPr>
          <p:nvPr>
            <p:ph type="subTitle" idx="1"/>
          </p:nvPr>
        </p:nvSpPr>
        <p:spPr/>
        <p:txBody>
          <a:bodyPr>
            <a:noAutofit/>
          </a:bodyPr>
          <a:lstStyle/>
          <a:p>
            <a:r>
              <a:rPr lang="en-US" sz="3200" dirty="0" smtClean="0"/>
              <a:t>Understanding the </a:t>
            </a:r>
          </a:p>
          <a:p>
            <a:r>
              <a:rPr lang="en-US" sz="3200" dirty="0" smtClean="0"/>
              <a:t>Basics of the GAA</a:t>
            </a:r>
            <a:br>
              <a:rPr lang="en-US" sz="3200" dirty="0" smtClean="0"/>
            </a:br>
            <a:r>
              <a:rPr lang="en-US" sz="3200" dirty="0" smtClean="0"/>
              <a:t/>
            </a:r>
            <a:br>
              <a:rPr lang="en-US" sz="3200" dirty="0" smtClean="0"/>
            </a:br>
            <a:r>
              <a:rPr lang="en-US" sz="3200" dirty="0" smtClean="0"/>
              <a:t>Session</a:t>
            </a:r>
            <a:r>
              <a:rPr lang="en-US" sz="3200" dirty="0" smtClean="0">
                <a:solidFill>
                  <a:srgbClr val="FF0000"/>
                </a:solidFill>
              </a:rPr>
              <a:t> </a:t>
            </a:r>
            <a:r>
              <a:rPr lang="en-US" sz="3200" dirty="0" smtClean="0"/>
              <a:t>1</a:t>
            </a:r>
            <a:br>
              <a:rPr lang="en-US" sz="3200" dirty="0" smtClean="0"/>
            </a:br>
            <a:endParaRPr lang="en-US" sz="3200" dirty="0"/>
          </a:p>
        </p:txBody>
      </p:sp>
    </p:spTree>
    <p:extLst>
      <p:ext uri="{BB962C8B-B14F-4D97-AF65-F5344CB8AC3E}">
        <p14:creationId xmlns:p14="http://schemas.microsoft.com/office/powerpoint/2010/main" val="105103512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rmAutofit fontScale="90000"/>
          </a:bodyPr>
          <a:lstStyle/>
          <a:p>
            <a:r>
              <a:rPr lang="en-US" smtClean="0"/>
              <a:t>Content Standards and Elements/Indicators</a:t>
            </a:r>
            <a:endParaRPr lang="en-US" dirty="0" smtClean="0"/>
          </a:p>
        </p:txBody>
      </p:sp>
      <p:sp>
        <p:nvSpPr>
          <p:cNvPr id="17410" name="Content Placeholder 2"/>
          <p:cNvSpPr>
            <a:spLocks noGrp="1"/>
          </p:cNvSpPr>
          <p:nvPr>
            <p:ph idx="1"/>
          </p:nvPr>
        </p:nvSpPr>
        <p:spPr/>
        <p:txBody>
          <a:bodyPr/>
          <a:lstStyle/>
          <a:p>
            <a:r>
              <a:rPr lang="en-US" dirty="0" smtClean="0"/>
              <a:t>Georgia’s content standards are the goals for instruction, learning, and assessment in each of the four content areas, which are English Language Arts, Mathematics, Science, and Social Studies.</a:t>
            </a:r>
          </a:p>
          <a:p>
            <a:r>
              <a:rPr lang="en-US" dirty="0" smtClean="0"/>
              <a:t>Elements/indicators are the concepts and skills that are specific to the state’s content standards.</a:t>
            </a:r>
          </a:p>
          <a:p>
            <a:r>
              <a:rPr lang="en-US" dirty="0" smtClean="0"/>
              <a:t>The content standard and element/indicator descriptions, by grade, can be found in Appendix E of the </a:t>
            </a:r>
            <a:r>
              <a:rPr lang="en-US" i="1" dirty="0" smtClean="0"/>
              <a:t>GAA Examiner's Manual, 2017-2018</a:t>
            </a:r>
            <a:r>
              <a:rPr lang="en-US" dirty="0" smtClean="0"/>
              <a:t>.</a:t>
            </a:r>
          </a:p>
        </p:txBody>
      </p:sp>
      <p:sp>
        <p:nvSpPr>
          <p:cNvPr id="4" name="Slide Number Placeholder 3"/>
          <p:cNvSpPr>
            <a:spLocks noGrp="1"/>
          </p:cNvSpPr>
          <p:nvPr>
            <p:ph type="sldNum" sz="quarter" idx="4"/>
          </p:nvPr>
        </p:nvSpPr>
        <p:spPr/>
        <p:txBody>
          <a:bodyPr/>
          <a:lstStyle/>
          <a:p>
            <a:fld id="{723FD1AE-DFC9-402D-882A-1FCD91E75331}" type="slidenum">
              <a:rPr lang="en-US" smtClean="0"/>
              <a:pPr/>
              <a:t>10</a:t>
            </a:fld>
            <a:endParaRPr lang="en-US" dirty="0"/>
          </a:p>
        </p:txBody>
      </p:sp>
    </p:spTree>
    <p:extLst>
      <p:ext uri="{BB962C8B-B14F-4D97-AF65-F5344CB8AC3E}">
        <p14:creationId xmlns:p14="http://schemas.microsoft.com/office/powerpoint/2010/main" val="2485466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498764"/>
            <a:ext cx="6316630" cy="1160815"/>
          </a:xfrm>
        </p:spPr>
        <p:txBody>
          <a:bodyPr>
            <a:normAutofit fontScale="90000"/>
          </a:bodyPr>
          <a:lstStyle/>
          <a:p>
            <a:r>
              <a:rPr lang="en-US" dirty="0" smtClean="0"/>
              <a:t/>
            </a:r>
            <a:br>
              <a:rPr lang="en-US" dirty="0" smtClean="0"/>
            </a:br>
            <a:r>
              <a:rPr lang="en-US" sz="4200" dirty="0" smtClean="0"/>
              <a:t>Subjects </a:t>
            </a:r>
            <a:r>
              <a:rPr lang="en-US" sz="4200" dirty="0"/>
              <a:t>A</a:t>
            </a:r>
            <a:r>
              <a:rPr lang="en-US" sz="4200" dirty="0" smtClean="0"/>
              <a:t>ssessed </a:t>
            </a:r>
            <a:r>
              <a:rPr lang="en-US" sz="4200" dirty="0"/>
              <a:t>by </a:t>
            </a:r>
            <a:r>
              <a:rPr lang="en-US" sz="4200" dirty="0" smtClean="0"/>
              <a:t>Grade</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457200" lvl="1" indent="0">
              <a:buNone/>
            </a:pPr>
            <a:r>
              <a:rPr lang="en-US" sz="2800" dirty="0" smtClean="0"/>
              <a:t>K: English Language Arts, Mathematics</a:t>
            </a:r>
            <a:endParaRPr lang="en-US" sz="2800" dirty="0"/>
          </a:p>
          <a:p>
            <a:pPr marL="0" indent="0">
              <a:buNone/>
            </a:pPr>
            <a:r>
              <a:rPr lang="en-US" dirty="0"/>
              <a:t> </a:t>
            </a:r>
            <a:r>
              <a:rPr lang="en-US" dirty="0" smtClean="0"/>
              <a:t>     3</a:t>
            </a:r>
            <a:r>
              <a:rPr lang="en-US" dirty="0"/>
              <a:t>: </a:t>
            </a:r>
            <a:r>
              <a:rPr lang="en-US" dirty="0" smtClean="0"/>
              <a:t>English Language Arts, </a:t>
            </a:r>
            <a:r>
              <a:rPr lang="en-US" dirty="0"/>
              <a:t>Mathematics</a:t>
            </a:r>
          </a:p>
          <a:p>
            <a:pPr marL="0" indent="0">
              <a:buNone/>
            </a:pPr>
            <a:r>
              <a:rPr lang="en-US" dirty="0"/>
              <a:t> </a:t>
            </a:r>
            <a:r>
              <a:rPr lang="en-US" dirty="0" smtClean="0"/>
              <a:t>     4</a:t>
            </a:r>
            <a:r>
              <a:rPr lang="en-US" dirty="0"/>
              <a:t>: </a:t>
            </a:r>
            <a:r>
              <a:rPr lang="en-US" dirty="0" smtClean="0"/>
              <a:t>English Language Arts, </a:t>
            </a:r>
            <a:r>
              <a:rPr lang="en-US" dirty="0"/>
              <a:t>Mathematics</a:t>
            </a:r>
          </a:p>
          <a:p>
            <a:pPr marL="0" indent="0">
              <a:buNone/>
            </a:pPr>
            <a:r>
              <a:rPr lang="en-US" dirty="0"/>
              <a:t> </a:t>
            </a:r>
            <a:r>
              <a:rPr lang="en-US" dirty="0" smtClean="0"/>
              <a:t>     5</a:t>
            </a:r>
            <a:r>
              <a:rPr lang="en-US" dirty="0"/>
              <a:t>: </a:t>
            </a:r>
            <a:r>
              <a:rPr lang="en-US" dirty="0" smtClean="0"/>
              <a:t>English Language Arts, </a:t>
            </a:r>
            <a:r>
              <a:rPr lang="en-US" dirty="0"/>
              <a:t>Mathematics, Science, </a:t>
            </a:r>
            <a:r>
              <a:rPr lang="en-US" dirty="0" smtClean="0"/>
              <a:t>	Social Studies</a:t>
            </a:r>
          </a:p>
          <a:p>
            <a:pPr marL="0" indent="0">
              <a:buNone/>
            </a:pPr>
            <a:r>
              <a:rPr lang="en-US" dirty="0" smtClean="0"/>
              <a:t>      6</a:t>
            </a:r>
            <a:r>
              <a:rPr lang="en-US" dirty="0"/>
              <a:t>: </a:t>
            </a:r>
            <a:r>
              <a:rPr lang="en-US" dirty="0" smtClean="0"/>
              <a:t>English Language Arts, </a:t>
            </a:r>
            <a:r>
              <a:rPr lang="en-US" dirty="0"/>
              <a:t>Mathematics</a:t>
            </a:r>
          </a:p>
          <a:p>
            <a:pPr marL="0" indent="0">
              <a:buNone/>
            </a:pPr>
            <a:r>
              <a:rPr lang="en-US" dirty="0"/>
              <a:t> </a:t>
            </a:r>
            <a:r>
              <a:rPr lang="en-US" dirty="0" smtClean="0"/>
              <a:t>     7</a:t>
            </a:r>
            <a:r>
              <a:rPr lang="en-US" dirty="0"/>
              <a:t>: </a:t>
            </a:r>
            <a:r>
              <a:rPr lang="en-US" dirty="0" smtClean="0"/>
              <a:t>English Language Arts, </a:t>
            </a:r>
            <a:r>
              <a:rPr lang="en-US" dirty="0"/>
              <a:t>Mathematics</a:t>
            </a:r>
          </a:p>
          <a:p>
            <a:pPr marL="0" indent="0">
              <a:buNone/>
            </a:pPr>
            <a:r>
              <a:rPr lang="en-US" dirty="0" smtClean="0"/>
              <a:t>      8</a:t>
            </a:r>
            <a:r>
              <a:rPr lang="en-US" dirty="0"/>
              <a:t>: </a:t>
            </a:r>
            <a:r>
              <a:rPr lang="en-US" dirty="0" smtClean="0"/>
              <a:t>English Language Arts, </a:t>
            </a:r>
            <a:r>
              <a:rPr lang="en-US" dirty="0"/>
              <a:t>Mathematics, Science, </a:t>
            </a:r>
            <a:r>
              <a:rPr lang="en-US" dirty="0" smtClean="0"/>
              <a:t>	Social Studies</a:t>
            </a:r>
          </a:p>
          <a:p>
            <a:pPr marL="0" indent="0">
              <a:buNone/>
            </a:pPr>
            <a:r>
              <a:rPr lang="en-US" dirty="0" smtClean="0"/>
              <a:t>      High </a:t>
            </a:r>
            <a:r>
              <a:rPr lang="en-US" dirty="0"/>
              <a:t>School: </a:t>
            </a:r>
            <a:r>
              <a:rPr lang="en-US" dirty="0" smtClean="0"/>
              <a:t>English Language Arts, </a:t>
            </a:r>
            <a:r>
              <a:rPr lang="en-US" dirty="0"/>
              <a:t>Mathematics, </a:t>
            </a:r>
            <a:r>
              <a:rPr lang="en-US" dirty="0" smtClean="0"/>
              <a:t>	Science, Social  Studies</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1726348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GAA Blueprint and </a:t>
            </a:r>
            <a:br>
              <a:rPr lang="en-US" dirty="0" smtClean="0"/>
            </a:br>
            <a:r>
              <a:rPr lang="en-US" dirty="0" smtClean="0"/>
              <a:t>Portfolio Components</a:t>
            </a:r>
            <a:endParaRPr lang="en-US" dirty="0"/>
          </a:p>
        </p:txBody>
      </p:sp>
      <p:sp>
        <p:nvSpPr>
          <p:cNvPr id="4" name="Slide Number Placeholder 3"/>
          <p:cNvSpPr>
            <a:spLocks noGrp="1"/>
          </p:cNvSpPr>
          <p:nvPr>
            <p:ph type="sldNum" sz="quarter" idx="4"/>
          </p:nvPr>
        </p:nvSpPr>
        <p:spPr/>
        <p:txBody>
          <a:bodyPr/>
          <a:lstStyle/>
          <a:p>
            <a:fld id="{2422CBAF-3407-4E68-B5DA-EBC37C88E876}" type="slidenum">
              <a:rPr lang="en-US" smtClean="0"/>
              <a:pPr/>
              <a:t>12</a:t>
            </a:fld>
            <a:endParaRPr lang="en-US" dirty="0"/>
          </a:p>
        </p:txBody>
      </p:sp>
    </p:spTree>
    <p:extLst>
      <p:ext uri="{BB962C8B-B14F-4D97-AF65-F5344CB8AC3E}">
        <p14:creationId xmlns:p14="http://schemas.microsoft.com/office/powerpoint/2010/main" val="1515034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2017-2018 GAA Blueprint</a:t>
            </a:r>
          </a:p>
        </p:txBody>
      </p:sp>
      <p:sp>
        <p:nvSpPr>
          <p:cNvPr id="14339" name="Content Placeholder 2"/>
          <p:cNvSpPr>
            <a:spLocks noGrp="1"/>
          </p:cNvSpPr>
          <p:nvPr>
            <p:ph idx="1"/>
          </p:nvPr>
        </p:nvSpPr>
        <p:spPr/>
        <p:txBody>
          <a:bodyPr/>
          <a:lstStyle/>
          <a:p>
            <a:r>
              <a:rPr lang="en-US" dirty="0" smtClean="0"/>
              <a:t>The Blueprint outlines the requirements of the  2017-2018 GAA.</a:t>
            </a:r>
          </a:p>
          <a:p>
            <a:r>
              <a:rPr lang="en-US" dirty="0" smtClean="0"/>
              <a:t>The Blueprint identifies the content areas and standards that are eligible for assessment on the GAA</a:t>
            </a:r>
          </a:p>
          <a:p>
            <a:r>
              <a:rPr lang="en-US" sz="2700" dirty="0" smtClean="0"/>
              <a:t>The Blueprint, by grade, can be found in Appendix D of the GAA Examiner’s Manual, 2017-2018.</a:t>
            </a:r>
          </a:p>
          <a:p>
            <a:pPr marL="0" indent="0">
              <a:buNone/>
            </a:pPr>
            <a:r>
              <a:rPr lang="en-US" b="1" dirty="0" smtClean="0"/>
              <a:t>Note:  Do not use Blueprints from previous years!</a:t>
            </a:r>
            <a:endParaRPr lang="en-US" b="1" dirty="0"/>
          </a:p>
        </p:txBody>
      </p:sp>
      <p:sp>
        <p:nvSpPr>
          <p:cNvPr id="4" name="Slide Number Placeholder 3"/>
          <p:cNvSpPr>
            <a:spLocks noGrp="1"/>
          </p:cNvSpPr>
          <p:nvPr>
            <p:ph type="sldNum" sz="quarter" idx="4"/>
          </p:nvPr>
        </p:nvSpPr>
        <p:spPr/>
        <p:txBody>
          <a:bodyPr/>
          <a:lstStyle/>
          <a:p>
            <a:fld id="{17D5C542-2033-4BF8-9111-B1F945AD5FFA}" type="slidenum">
              <a:rPr lang="en-US" smtClean="0"/>
              <a:pPr/>
              <a:t>13</a:t>
            </a:fld>
            <a:endParaRPr lang="en-US" dirty="0"/>
          </a:p>
        </p:txBody>
      </p:sp>
    </p:spTree>
    <p:extLst>
      <p:ext uri="{BB962C8B-B14F-4D97-AF65-F5344CB8AC3E}">
        <p14:creationId xmlns:p14="http://schemas.microsoft.com/office/powerpoint/2010/main" val="4230531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2017-2018 Blueprint</a:t>
            </a:r>
            <a:endParaRPr lang="en-US" dirty="0"/>
          </a:p>
        </p:txBody>
      </p:sp>
      <p:sp>
        <p:nvSpPr>
          <p:cNvPr id="4" name="Slide Number Placeholder 3"/>
          <p:cNvSpPr>
            <a:spLocks noGrp="1"/>
          </p:cNvSpPr>
          <p:nvPr>
            <p:ph type="sldNum" sz="quarter" idx="4"/>
          </p:nvPr>
        </p:nvSpPr>
        <p:spPr/>
        <p:txBody>
          <a:bodyPr/>
          <a:lstStyle/>
          <a:p>
            <a:fld id="{D4D26F0E-44FF-498E-AC64-0C6ACA733CE5}" type="slidenum">
              <a:rPr lang="en-US" smtClean="0"/>
              <a:pPr/>
              <a:t>14</a:t>
            </a:fld>
            <a:endParaRPr lang="en-US" dirty="0"/>
          </a:p>
        </p:txBody>
      </p:sp>
      <p:sp>
        <p:nvSpPr>
          <p:cNvPr id="16389" name="TextBox 1"/>
          <p:cNvSpPr txBox="1">
            <a:spLocks noChangeArrowheads="1"/>
          </p:cNvSpPr>
          <p:nvPr/>
        </p:nvSpPr>
        <p:spPr bwMode="auto">
          <a:xfrm>
            <a:off x="180624" y="1453083"/>
            <a:ext cx="490118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mn-lt"/>
              </a:rPr>
              <a:t>Example: </a:t>
            </a:r>
            <a:r>
              <a:rPr lang="en-US" dirty="0" smtClean="0">
                <a:latin typeface="+mn-lt"/>
              </a:rPr>
              <a:t>Kindergarten </a:t>
            </a:r>
            <a:r>
              <a:rPr lang="en-US" dirty="0">
                <a:latin typeface="+mn-lt"/>
              </a:rPr>
              <a:t>Blueprint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24" y="2155190"/>
            <a:ext cx="8675370" cy="3576320"/>
          </a:xfrm>
          <a:prstGeom prst="rect">
            <a:avLst/>
          </a:prstGeom>
        </p:spPr>
      </p:pic>
    </p:spTree>
    <p:extLst>
      <p:ext uri="{BB962C8B-B14F-4D97-AF65-F5344CB8AC3E}">
        <p14:creationId xmlns:p14="http://schemas.microsoft.com/office/powerpoint/2010/main" val="317600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77" y="1708468"/>
            <a:ext cx="7943161" cy="4533136"/>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itle 7"/>
          <p:cNvSpPr>
            <a:spLocks noGrp="1"/>
          </p:cNvSpPr>
          <p:nvPr>
            <p:ph type="title"/>
          </p:nvPr>
        </p:nvSpPr>
        <p:spPr/>
        <p:txBody>
          <a:bodyPr>
            <a:normAutofit/>
          </a:bodyPr>
          <a:lstStyle/>
          <a:p>
            <a:r>
              <a:rPr lang="en-US" sz="4000" dirty="0" smtClean="0"/>
              <a:t>Appendix </a:t>
            </a:r>
            <a:r>
              <a:rPr lang="en-US" sz="4000" dirty="0"/>
              <a:t>E</a:t>
            </a:r>
            <a:r>
              <a:rPr lang="en-US" sz="4000" dirty="0" smtClean="0"/>
              <a:t>–Standards</a:t>
            </a:r>
            <a:endParaRPr lang="en-US" sz="4000" dirty="0"/>
          </a:p>
        </p:txBody>
      </p:sp>
      <p:sp>
        <p:nvSpPr>
          <p:cNvPr id="4" name="Slide Number Placeholder 3"/>
          <p:cNvSpPr>
            <a:spLocks noGrp="1"/>
          </p:cNvSpPr>
          <p:nvPr>
            <p:ph type="sldNum" sz="quarter" idx="4"/>
          </p:nvPr>
        </p:nvSpPr>
        <p:spPr/>
        <p:txBody>
          <a:bodyPr/>
          <a:lstStyle/>
          <a:p>
            <a:fld id="{EE7533EB-9ABF-4D91-96DB-2FB03FB8569A}" type="slidenum">
              <a:rPr lang="en-US" smtClean="0"/>
              <a:pPr/>
              <a:t>15</a:t>
            </a:fld>
            <a:endParaRPr lang="en-US" dirty="0"/>
          </a:p>
        </p:txBody>
      </p:sp>
      <p:sp>
        <p:nvSpPr>
          <p:cNvPr id="6" name="Right Arrow 5"/>
          <p:cNvSpPr/>
          <p:nvPr/>
        </p:nvSpPr>
        <p:spPr>
          <a:xfrm>
            <a:off x="733753" y="2336639"/>
            <a:ext cx="1524000" cy="422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Standard</a:t>
            </a:r>
          </a:p>
        </p:txBody>
      </p:sp>
      <p:cxnSp>
        <p:nvCxnSpPr>
          <p:cNvPr id="13" name="Straight Arrow Connector 12"/>
          <p:cNvCxnSpPr>
            <a:stCxn id="3" idx="1"/>
          </p:cNvCxnSpPr>
          <p:nvPr/>
        </p:nvCxnSpPr>
        <p:spPr>
          <a:xfrm flipH="1" flipV="1">
            <a:off x="3627120" y="2417816"/>
            <a:ext cx="4072890" cy="14090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700010" y="2358698"/>
            <a:ext cx="1295400"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Indicators</a:t>
            </a:r>
            <a:endParaRPr lang="en-US" dirty="0"/>
          </a:p>
        </p:txBody>
      </p:sp>
      <p:cxnSp>
        <p:nvCxnSpPr>
          <p:cNvPr id="11" name="Straight Arrow Connector 10"/>
          <p:cNvCxnSpPr/>
          <p:nvPr/>
        </p:nvCxnSpPr>
        <p:spPr>
          <a:xfrm flipH="1">
            <a:off x="3627120" y="2547693"/>
            <a:ext cx="4072890" cy="14437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627120" y="2578258"/>
            <a:ext cx="3947160" cy="42783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1104" y="1286604"/>
            <a:ext cx="4901184" cy="374904"/>
          </a:xfrm>
          <a:prstGeom prst="rect">
            <a:avLst/>
          </a:prstGeom>
          <a:noFill/>
        </p:spPr>
        <p:txBody>
          <a:bodyPr wrap="square" rtlCol="0" anchor="ctr" anchorCtr="0">
            <a:spAutoFit/>
          </a:bodyPr>
          <a:lstStyle/>
          <a:p>
            <a:r>
              <a:rPr lang="en-US" dirty="0" smtClean="0">
                <a:cs typeface="Arial" panose="020B0604020202020204" pitchFamily="34" charset="0"/>
              </a:rPr>
              <a:t>Example: Grade 5, ELA 1 Entry</a:t>
            </a:r>
            <a:endParaRPr lang="en-US" dirty="0">
              <a:cs typeface="Arial" panose="020B0604020202020204" pitchFamily="34" charset="0"/>
            </a:endParaRPr>
          </a:p>
        </p:txBody>
      </p:sp>
      <p:sp>
        <p:nvSpPr>
          <p:cNvPr id="21" name="Right Arrow 20"/>
          <p:cNvSpPr/>
          <p:nvPr/>
        </p:nvSpPr>
        <p:spPr>
          <a:xfrm>
            <a:off x="609860" y="1783584"/>
            <a:ext cx="2400866" cy="652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Standard description</a:t>
            </a:r>
            <a:endParaRPr lang="en-US" dirty="0"/>
          </a:p>
        </p:txBody>
      </p:sp>
      <p:sp>
        <p:nvSpPr>
          <p:cNvPr id="16" name="Right Arrow 15"/>
          <p:cNvSpPr/>
          <p:nvPr/>
        </p:nvSpPr>
        <p:spPr>
          <a:xfrm>
            <a:off x="77117" y="2861295"/>
            <a:ext cx="1418635" cy="599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Domain</a:t>
            </a:r>
            <a:endParaRPr lang="en-US" dirty="0"/>
          </a:p>
        </p:txBody>
      </p:sp>
    </p:spTree>
    <p:extLst>
      <p:ext uri="{BB962C8B-B14F-4D97-AF65-F5344CB8AC3E}">
        <p14:creationId xmlns:p14="http://schemas.microsoft.com/office/powerpoint/2010/main" val="4067767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608761" y="1848154"/>
            <a:ext cx="2200388" cy="4351338"/>
          </a:xfrm>
        </p:spPr>
        <p:txBody>
          <a:bodyPr/>
          <a:lstStyle/>
          <a:p>
            <a:pPr marL="0" indent="0">
              <a:buNone/>
            </a:pPr>
            <a:r>
              <a:rPr lang="en-US" dirty="0"/>
              <a:t>Portfolio Components </a:t>
            </a:r>
          </a:p>
          <a:p>
            <a:pPr marL="0" indent="0">
              <a:buNone/>
            </a:pPr>
            <a:r>
              <a:rPr lang="en-US" sz="2000" dirty="0" smtClean="0"/>
              <a:t>2017-2018 </a:t>
            </a:r>
            <a:r>
              <a:rPr lang="en-US" sz="2000" dirty="0"/>
              <a:t>Examiner’s </a:t>
            </a:r>
            <a:r>
              <a:rPr lang="en-US" sz="2000" dirty="0" smtClean="0"/>
              <a:t>Manual </a:t>
            </a:r>
            <a:r>
              <a:rPr lang="en-US" sz="2000" dirty="0"/>
              <a:t>page 9</a:t>
            </a:r>
          </a:p>
          <a:p>
            <a:pPr marL="0" indent="0">
              <a:buNone/>
            </a:pPr>
            <a:endParaRPr lang="en-US" dirty="0"/>
          </a:p>
        </p:txBody>
      </p:sp>
      <p:sp>
        <p:nvSpPr>
          <p:cNvPr id="4" name="Slide Number Placeholder 3"/>
          <p:cNvSpPr>
            <a:spLocks noGrp="1"/>
          </p:cNvSpPr>
          <p:nvPr>
            <p:ph type="sldNum" sz="quarter" idx="4"/>
          </p:nvPr>
        </p:nvSpPr>
        <p:spPr/>
        <p:txBody>
          <a:bodyPr/>
          <a:lstStyle/>
          <a:p>
            <a:fld id="{5CC5B436-8625-4A4D-9E4B-1BDB5E505FBF}" type="slidenum">
              <a:rPr lang="en-US" smtClean="0"/>
              <a:pPr/>
              <a:t>16</a:t>
            </a:fld>
            <a:endParaRPr lang="en-US" dirty="0"/>
          </a:p>
        </p:txBody>
      </p:sp>
      <p:sp>
        <p:nvSpPr>
          <p:cNvPr id="8" name="Right Arrow 7"/>
          <p:cNvSpPr/>
          <p:nvPr/>
        </p:nvSpPr>
        <p:spPr>
          <a:xfrm rot="2590084">
            <a:off x="3309929" y="1148997"/>
            <a:ext cx="819568" cy="48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Entry 2</a:t>
            </a:r>
            <a:endParaRPr lang="en-US" sz="1200" dirty="0"/>
          </a:p>
        </p:txBody>
      </p:sp>
      <p:sp>
        <p:nvSpPr>
          <p:cNvPr id="12" name="Right Arrow 11"/>
          <p:cNvSpPr/>
          <p:nvPr/>
        </p:nvSpPr>
        <p:spPr>
          <a:xfrm rot="2590084">
            <a:off x="2683673" y="1148998"/>
            <a:ext cx="819568" cy="48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Entry 1</a:t>
            </a:r>
            <a:endParaRPr lang="en-US"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442" y="682580"/>
            <a:ext cx="5698556" cy="5331854"/>
          </a:xfrm>
          <a:prstGeom prst="rect">
            <a:avLst/>
          </a:prstGeom>
        </p:spPr>
      </p:pic>
      <p:sp>
        <p:nvSpPr>
          <p:cNvPr id="11" name="Right Arrow 10"/>
          <p:cNvSpPr/>
          <p:nvPr/>
        </p:nvSpPr>
        <p:spPr>
          <a:xfrm rot="2048624">
            <a:off x="-5755" y="263067"/>
            <a:ext cx="1121521" cy="599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Grade</a:t>
            </a:r>
            <a:endParaRPr lang="en-US" dirty="0"/>
          </a:p>
        </p:txBody>
      </p:sp>
      <p:sp>
        <p:nvSpPr>
          <p:cNvPr id="13" name="Right Arrow 12"/>
          <p:cNvSpPr/>
          <p:nvPr/>
        </p:nvSpPr>
        <p:spPr>
          <a:xfrm rot="2046100">
            <a:off x="975234" y="74951"/>
            <a:ext cx="1110247" cy="599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Entry</a:t>
            </a:r>
            <a:endParaRPr lang="en-US" dirty="0"/>
          </a:p>
        </p:txBody>
      </p:sp>
    </p:spTree>
    <p:extLst>
      <p:ext uri="{BB962C8B-B14F-4D97-AF65-F5344CB8AC3E}">
        <p14:creationId xmlns:p14="http://schemas.microsoft.com/office/powerpoint/2010/main" val="1602458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8"/>
          <p:cNvSpPr>
            <a:spLocks noGrp="1"/>
          </p:cNvSpPr>
          <p:nvPr>
            <p:ph type="title"/>
          </p:nvPr>
        </p:nvSpPr>
        <p:spPr>
          <a:xfrm>
            <a:off x="612012" y="2339439"/>
            <a:ext cx="7886700" cy="1178008"/>
          </a:xfrm>
        </p:spPr>
        <p:txBody>
          <a:bodyPr/>
          <a:lstStyle/>
          <a:p>
            <a:pPr algn="ctr"/>
            <a:r>
              <a:rPr lang="en-US" dirty="0" smtClean="0"/>
              <a:t>GAA Terminology</a:t>
            </a:r>
          </a:p>
        </p:txBody>
      </p:sp>
      <p:sp>
        <p:nvSpPr>
          <p:cNvPr id="8" name="Slide Number Placeholder 7"/>
          <p:cNvSpPr>
            <a:spLocks noGrp="1"/>
          </p:cNvSpPr>
          <p:nvPr>
            <p:ph type="sldNum" sz="quarter" idx="4"/>
          </p:nvPr>
        </p:nvSpPr>
        <p:spPr/>
        <p:txBody>
          <a:bodyPr/>
          <a:lstStyle/>
          <a:p>
            <a:fld id="{56BF7EF9-935C-477E-A2A4-B527DD0B483F}" type="slidenum">
              <a:rPr lang="en-US" smtClean="0"/>
              <a:pPr/>
              <a:t>17</a:t>
            </a:fld>
            <a:endParaRPr lang="en-US" dirty="0"/>
          </a:p>
        </p:txBody>
      </p:sp>
    </p:spTree>
    <p:extLst>
      <p:ext uri="{BB962C8B-B14F-4D97-AF65-F5344CB8AC3E}">
        <p14:creationId xmlns:p14="http://schemas.microsoft.com/office/powerpoint/2010/main" val="2858525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GAA terminology</a:t>
            </a:r>
          </a:p>
        </p:txBody>
      </p:sp>
      <p:sp>
        <p:nvSpPr>
          <p:cNvPr id="25603" name="Content Placeholder 4"/>
          <p:cNvSpPr>
            <a:spLocks noGrp="1"/>
          </p:cNvSpPr>
          <p:nvPr>
            <p:ph sz="half" idx="1"/>
          </p:nvPr>
        </p:nvSpPr>
        <p:spPr/>
        <p:txBody>
          <a:bodyPr>
            <a:normAutofit fontScale="92500" lnSpcReduction="20000"/>
          </a:bodyPr>
          <a:lstStyle/>
          <a:p>
            <a:r>
              <a:rPr lang="en-US" smtClean="0"/>
              <a:t>Entry</a:t>
            </a:r>
          </a:p>
          <a:p>
            <a:r>
              <a:rPr lang="en-US" smtClean="0"/>
              <a:t>Entry Sheet</a:t>
            </a:r>
          </a:p>
          <a:p>
            <a:r>
              <a:rPr lang="en-US" smtClean="0"/>
              <a:t>Assessment Task </a:t>
            </a:r>
          </a:p>
          <a:p>
            <a:r>
              <a:rPr lang="en-US" smtClean="0"/>
              <a:t>Evidence</a:t>
            </a:r>
          </a:p>
          <a:p>
            <a:r>
              <a:rPr lang="en-US" smtClean="0"/>
              <a:t>Collection Periods</a:t>
            </a:r>
          </a:p>
          <a:p>
            <a:pPr lvl="1"/>
            <a:r>
              <a:rPr lang="en-US" smtClean="0"/>
              <a:t>Collection Period Label</a:t>
            </a:r>
          </a:p>
          <a:p>
            <a:r>
              <a:rPr lang="en-US" smtClean="0"/>
              <a:t>Primary Evidence</a:t>
            </a:r>
          </a:p>
          <a:p>
            <a:pPr lvl="1"/>
            <a:r>
              <a:rPr lang="en-US" smtClean="0"/>
              <a:t>Work Sample</a:t>
            </a:r>
          </a:p>
          <a:p>
            <a:pPr lvl="1"/>
            <a:r>
              <a:rPr lang="en-US" smtClean="0"/>
              <a:t>Permanent Product</a:t>
            </a:r>
          </a:p>
          <a:p>
            <a:pPr lvl="1"/>
            <a:r>
              <a:rPr lang="en-US" smtClean="0"/>
              <a:t>Audio/Video File</a:t>
            </a:r>
          </a:p>
          <a:p>
            <a:pPr lvl="1"/>
            <a:r>
              <a:rPr lang="en-US" smtClean="0"/>
              <a:t>Series of Captioned Photos</a:t>
            </a:r>
          </a:p>
          <a:p>
            <a:endParaRPr lang="en-US" dirty="0" smtClean="0"/>
          </a:p>
        </p:txBody>
      </p:sp>
      <p:sp>
        <p:nvSpPr>
          <p:cNvPr id="25604" name="Content Placeholder 5"/>
          <p:cNvSpPr>
            <a:spLocks noGrp="1"/>
          </p:cNvSpPr>
          <p:nvPr>
            <p:ph sz="half" idx="2"/>
          </p:nvPr>
        </p:nvSpPr>
        <p:spPr/>
        <p:txBody>
          <a:bodyPr>
            <a:normAutofit fontScale="92500" lnSpcReduction="20000"/>
          </a:bodyPr>
          <a:lstStyle/>
          <a:p>
            <a:r>
              <a:rPr lang="en-US" smtClean="0"/>
              <a:t>Secondary Evidence</a:t>
            </a:r>
          </a:p>
          <a:p>
            <a:pPr lvl="1"/>
            <a:r>
              <a:rPr lang="en-US" smtClean="0"/>
              <a:t>Observation Form</a:t>
            </a:r>
          </a:p>
          <a:p>
            <a:pPr lvl="1"/>
            <a:r>
              <a:rPr lang="en-US" smtClean="0"/>
              <a:t>Interview Form</a:t>
            </a:r>
          </a:p>
          <a:p>
            <a:pPr lvl="1"/>
            <a:r>
              <a:rPr lang="en-US" smtClean="0"/>
              <a:t>Data Sheet</a:t>
            </a:r>
          </a:p>
          <a:p>
            <a:pPr lvl="1"/>
            <a:r>
              <a:rPr lang="en-US" smtClean="0"/>
              <a:t>Additional piece of Primary Evidence</a:t>
            </a:r>
          </a:p>
          <a:p>
            <a:r>
              <a:rPr lang="en-US" smtClean="0"/>
              <a:t>Alignment</a:t>
            </a:r>
          </a:p>
          <a:p>
            <a:r>
              <a:rPr lang="en-US" smtClean="0"/>
              <a:t>Prerequisite Skills</a:t>
            </a:r>
          </a:p>
          <a:p>
            <a:pPr lvl="1"/>
            <a:endParaRPr lang="en-US" dirty="0" smtClean="0"/>
          </a:p>
        </p:txBody>
      </p:sp>
      <p:sp>
        <p:nvSpPr>
          <p:cNvPr id="4" name="Slide Number Placeholder 3"/>
          <p:cNvSpPr>
            <a:spLocks noGrp="1"/>
          </p:cNvSpPr>
          <p:nvPr>
            <p:ph type="sldNum" sz="quarter" idx="10"/>
          </p:nvPr>
        </p:nvSpPr>
        <p:spPr/>
        <p:txBody>
          <a:bodyPr/>
          <a:lstStyle/>
          <a:p>
            <a:fld id="{E0A724B7-BD69-44D1-8105-635F58982080}" type="slidenum">
              <a:rPr lang="en-US" smtClean="0"/>
              <a:pPr/>
              <a:t>18</a:t>
            </a:fld>
            <a:endParaRPr lang="en-US" dirty="0"/>
          </a:p>
        </p:txBody>
      </p:sp>
    </p:spTree>
    <p:extLst>
      <p:ext uri="{BB962C8B-B14F-4D97-AF65-F5344CB8AC3E}">
        <p14:creationId xmlns:p14="http://schemas.microsoft.com/office/powerpoint/2010/main" val="3364434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Entry and Entry Sheet</a:t>
            </a:r>
            <a:endParaRPr lang="en-US" dirty="0" smtClean="0"/>
          </a:p>
        </p:txBody>
      </p:sp>
      <p:sp>
        <p:nvSpPr>
          <p:cNvPr id="26627" name="Content Placeholder 2"/>
          <p:cNvSpPr>
            <a:spLocks noGrp="1"/>
          </p:cNvSpPr>
          <p:nvPr>
            <p:ph idx="1"/>
          </p:nvPr>
        </p:nvSpPr>
        <p:spPr/>
        <p:txBody>
          <a:bodyPr/>
          <a:lstStyle/>
          <a:p>
            <a:r>
              <a:rPr lang="en-US" b="1" dirty="0" smtClean="0"/>
              <a:t>Entry</a:t>
            </a:r>
          </a:p>
          <a:p>
            <a:pPr lvl="1"/>
            <a:r>
              <a:rPr lang="en-US" dirty="0" smtClean="0"/>
              <a:t>An entry includes the Entry Sheet and four pieces of evidence. The first two pieces of evidence, called Collection Period 1, show the student's baseline skill. </a:t>
            </a:r>
            <a:r>
              <a:rPr lang="en-US" dirty="0"/>
              <a:t>T</a:t>
            </a:r>
            <a:r>
              <a:rPr lang="en-US" dirty="0" smtClean="0"/>
              <a:t>he last two pieces of evidence, called Collection Period 2, show the student's progress. </a:t>
            </a:r>
          </a:p>
          <a:p>
            <a:r>
              <a:rPr lang="en-US" b="1" dirty="0" smtClean="0"/>
              <a:t>Entry Sheet </a:t>
            </a:r>
          </a:p>
          <a:p>
            <a:pPr lvl="1"/>
            <a:r>
              <a:rPr lang="en-US" dirty="0" smtClean="0"/>
              <a:t>An Entry Sheet is a 2-page document that is placed in front of the evidence in each entry. </a:t>
            </a:r>
          </a:p>
          <a:p>
            <a:pPr lvl="1"/>
            <a:r>
              <a:rPr lang="en-US" dirty="0" smtClean="0"/>
              <a:t>It serves as a table of contents for the entry.</a:t>
            </a:r>
          </a:p>
        </p:txBody>
      </p:sp>
      <p:sp>
        <p:nvSpPr>
          <p:cNvPr id="4" name="Slide Number Placeholder 3"/>
          <p:cNvSpPr>
            <a:spLocks noGrp="1"/>
          </p:cNvSpPr>
          <p:nvPr>
            <p:ph type="sldNum" sz="quarter" idx="4"/>
          </p:nvPr>
        </p:nvSpPr>
        <p:spPr/>
        <p:txBody>
          <a:bodyPr/>
          <a:lstStyle/>
          <a:p>
            <a:fld id="{06363D78-7EB9-4B4B-95B4-01682D6EC23C}" type="slidenum">
              <a:rPr lang="en-US" smtClean="0"/>
              <a:pPr/>
              <a:t>19</a:t>
            </a:fld>
            <a:endParaRPr lang="en-US" dirty="0"/>
          </a:p>
        </p:txBody>
      </p:sp>
    </p:spTree>
    <p:extLst>
      <p:ext uri="{BB962C8B-B14F-4D97-AF65-F5344CB8AC3E}">
        <p14:creationId xmlns:p14="http://schemas.microsoft.com/office/powerpoint/2010/main" val="1456870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2017-2018 GAA</a:t>
            </a:r>
            <a:br>
              <a:rPr lang="en-US" dirty="0" smtClean="0"/>
            </a:br>
            <a:endParaRPr lang="en-US" dirty="0"/>
          </a:p>
        </p:txBody>
      </p:sp>
      <p:sp>
        <p:nvSpPr>
          <p:cNvPr id="3" name="Content Placeholder 2"/>
          <p:cNvSpPr>
            <a:spLocks noGrp="1"/>
          </p:cNvSpPr>
          <p:nvPr>
            <p:ph idx="1"/>
          </p:nvPr>
        </p:nvSpPr>
        <p:spPr>
          <a:xfrm>
            <a:off x="524256" y="1825625"/>
            <a:ext cx="8144256" cy="4351338"/>
          </a:xfrm>
        </p:spPr>
        <p:txBody>
          <a:bodyPr>
            <a:normAutofit lnSpcReduction="10000"/>
          </a:bodyPr>
          <a:lstStyle/>
          <a:p>
            <a:pPr marL="0" indent="0">
              <a:buNone/>
            </a:pPr>
            <a:r>
              <a:rPr lang="en-US" dirty="0" smtClean="0"/>
              <a:t>Purpose:</a:t>
            </a:r>
          </a:p>
          <a:p>
            <a:r>
              <a:rPr lang="en-US" dirty="0" smtClean="0"/>
              <a:t>The 2017-2018 pre-administration training sessions explain how to prepare and submit GAA portfolios.</a:t>
            </a:r>
          </a:p>
          <a:p>
            <a:pPr marL="0" indent="0" algn="ctr">
              <a:buNone/>
            </a:pPr>
            <a:r>
              <a:rPr lang="en-US" dirty="0" smtClean="0">
                <a:hlinkClick r:id="rId3"/>
              </a:rPr>
              <a:t>http://www.gadoe.org/Curriculum-Instruction-and-Assessment/Assessment/Pages/GAA-Presentations.aspx</a:t>
            </a:r>
            <a:endParaRPr lang="en-US" dirty="0" smtClean="0"/>
          </a:p>
          <a:p>
            <a:r>
              <a:rPr lang="en-US" dirty="0" smtClean="0"/>
              <a:t>Information pertaining to the GAA can also be found in the 2017-2018 GAA Examiner’s Manual.</a:t>
            </a:r>
          </a:p>
          <a:p>
            <a:pPr marL="0" indent="0" algn="ctr">
              <a:buNone/>
            </a:pPr>
            <a:r>
              <a:rPr lang="en-US" dirty="0" smtClean="0">
                <a:hlinkClick r:id="rId4"/>
              </a:rPr>
              <a:t>http://www.gadoe.org/Curriculum-Instruction-and-Assessment/Assessment/Pages/GAA-Resources.aspx</a:t>
            </a:r>
            <a:endParaRPr lang="en-US" dirty="0" smtClean="0"/>
          </a:p>
          <a:p>
            <a:endParaRPr lang="en-US" dirty="0"/>
          </a:p>
        </p:txBody>
      </p:sp>
      <p:sp>
        <p:nvSpPr>
          <p:cNvPr id="4" name="Slide Number Placeholder 3"/>
          <p:cNvSpPr>
            <a:spLocks noGrp="1"/>
          </p:cNvSpPr>
          <p:nvPr>
            <p:ph type="sldNum" sz="quarter" idx="4"/>
          </p:nvPr>
        </p:nvSpPr>
        <p:spPr/>
        <p:txBody>
          <a:bodyPr/>
          <a:lstStyle/>
          <a:p>
            <a:fld id="{C81DA8BC-CA76-42E6-AB54-A8B3CC0F8B1D}" type="slidenum">
              <a:rPr lang="en-US" smtClean="0"/>
              <a:pPr/>
              <a:t>2</a:t>
            </a:fld>
            <a:endParaRPr lang="en-US" dirty="0"/>
          </a:p>
        </p:txBody>
      </p:sp>
    </p:spTree>
    <p:extLst>
      <p:ext uri="{BB962C8B-B14F-4D97-AF65-F5344CB8AC3E}">
        <p14:creationId xmlns:p14="http://schemas.microsoft.com/office/powerpoint/2010/main" val="2987830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3E4CEF-BB1E-48C7-AE93-F39F6AA99AD7}" type="slidenum">
              <a:rPr lang="en-US" smtClean="0"/>
              <a:pPr/>
              <a:t>20</a:t>
            </a:fld>
            <a:endParaRPr lang="en-US" dirty="0"/>
          </a:p>
        </p:txBody>
      </p:sp>
      <p:pic>
        <p:nvPicPr>
          <p:cNvPr id="2" name="Picture 1"/>
          <p:cNvPicPr>
            <a:picLocks noChangeAspect="1"/>
          </p:cNvPicPr>
          <p:nvPr/>
        </p:nvPicPr>
        <p:blipFill>
          <a:blip r:embed="rId2"/>
          <a:stretch>
            <a:fillRect/>
          </a:stretch>
        </p:blipFill>
        <p:spPr>
          <a:xfrm>
            <a:off x="138897" y="266219"/>
            <a:ext cx="4187402" cy="6319776"/>
          </a:xfrm>
          <a:prstGeom prst="rect">
            <a:avLst/>
          </a:prstGeom>
          <a:ln>
            <a:solidFill>
              <a:schemeClr val="tx1"/>
            </a:solidFill>
          </a:ln>
        </p:spPr>
      </p:pic>
      <p:sp>
        <p:nvSpPr>
          <p:cNvPr id="12" name="Right Arrow 11"/>
          <p:cNvSpPr/>
          <p:nvPr/>
        </p:nvSpPr>
        <p:spPr>
          <a:xfrm rot="18847196">
            <a:off x="543624" y="1580011"/>
            <a:ext cx="2894140" cy="1406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prstClr val="white"/>
                </a:solidFill>
              </a:rPr>
              <a:t>Use drop-down menus to select grade, content areas, strand, standard, etc. </a:t>
            </a:r>
            <a:endParaRPr lang="en-US" sz="1600" dirty="0">
              <a:solidFill>
                <a:prstClr val="white"/>
              </a:solidFill>
            </a:endParaRPr>
          </a:p>
        </p:txBody>
      </p:sp>
      <p:pic>
        <p:nvPicPr>
          <p:cNvPr id="3" name="Picture 2"/>
          <p:cNvPicPr>
            <a:picLocks noChangeAspect="1"/>
          </p:cNvPicPr>
          <p:nvPr/>
        </p:nvPicPr>
        <p:blipFill>
          <a:blip r:embed="rId3"/>
          <a:stretch>
            <a:fillRect/>
          </a:stretch>
        </p:blipFill>
        <p:spPr>
          <a:xfrm>
            <a:off x="4561756" y="266220"/>
            <a:ext cx="4391744" cy="6319776"/>
          </a:xfrm>
          <a:prstGeom prst="rect">
            <a:avLst/>
          </a:prstGeom>
          <a:ln>
            <a:solidFill>
              <a:schemeClr val="tx1"/>
            </a:solidFill>
          </a:ln>
        </p:spPr>
      </p:pic>
      <p:sp>
        <p:nvSpPr>
          <p:cNvPr id="13" name="Left Arrow 12"/>
          <p:cNvSpPr/>
          <p:nvPr/>
        </p:nvSpPr>
        <p:spPr>
          <a:xfrm rot="1481615">
            <a:off x="6243104" y="2442532"/>
            <a:ext cx="2858393" cy="10443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prstClr val="white"/>
                </a:solidFill>
              </a:rPr>
              <a:t>“Table of Contents” part of the Entry Sheet</a:t>
            </a:r>
            <a:endParaRPr lang="en-US" sz="1600" dirty="0">
              <a:solidFill>
                <a:prstClr val="white"/>
              </a:solidFill>
            </a:endParaRPr>
          </a:p>
        </p:txBody>
      </p:sp>
    </p:spTree>
    <p:extLst>
      <p:ext uri="{BB962C8B-B14F-4D97-AF65-F5344CB8AC3E}">
        <p14:creationId xmlns:p14="http://schemas.microsoft.com/office/powerpoint/2010/main" val="3400496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Assessment Task</a:t>
            </a:r>
            <a:endParaRPr lang="en-US" dirty="0" smtClean="0"/>
          </a:p>
        </p:txBody>
      </p:sp>
      <p:sp>
        <p:nvSpPr>
          <p:cNvPr id="27651" name="Content Placeholder 2"/>
          <p:cNvSpPr>
            <a:spLocks noGrp="1"/>
          </p:cNvSpPr>
          <p:nvPr>
            <p:ph idx="1"/>
          </p:nvPr>
        </p:nvSpPr>
        <p:spPr/>
        <p:txBody>
          <a:bodyPr>
            <a:normAutofit/>
          </a:bodyPr>
          <a:lstStyle/>
          <a:p>
            <a:r>
              <a:rPr lang="en-US" dirty="0" smtClean="0"/>
              <a:t>An assessment task is any standards-based activity that is performed by the student.</a:t>
            </a:r>
          </a:p>
          <a:p>
            <a:pPr lvl="1"/>
            <a:r>
              <a:rPr lang="en-US" dirty="0" smtClean="0"/>
              <a:t>Evidence of the student’s performance on the task is submitted in the portfolio.</a:t>
            </a:r>
          </a:p>
          <a:p>
            <a:r>
              <a:rPr lang="en-US" dirty="0" smtClean="0"/>
              <a:t>Tasks must be clearly aligned to the content standard and element/indicator being assessed.</a:t>
            </a:r>
          </a:p>
          <a:p>
            <a:pPr lvl="1"/>
            <a:r>
              <a:rPr lang="en-US" dirty="0" smtClean="0"/>
              <a:t>Look at the nouns- what were the standard and element/indicator designed to teach?</a:t>
            </a:r>
          </a:p>
          <a:p>
            <a:pPr lvl="1"/>
            <a:r>
              <a:rPr lang="en-US" dirty="0" smtClean="0"/>
              <a:t>Tasks must align to the </a:t>
            </a:r>
            <a:r>
              <a:rPr lang="en-US" b="1" dirty="0" smtClean="0"/>
              <a:t>intent</a:t>
            </a:r>
            <a:r>
              <a:rPr lang="en-US" dirty="0" smtClean="0"/>
              <a:t> of the element/indicator.</a:t>
            </a:r>
          </a:p>
          <a:p>
            <a:pPr lvl="2"/>
            <a:r>
              <a:rPr lang="en-US" dirty="0" smtClean="0"/>
              <a:t>If there are no elements/indicators, alignment goes directly back to the standard.</a:t>
            </a:r>
          </a:p>
        </p:txBody>
      </p:sp>
      <p:sp>
        <p:nvSpPr>
          <p:cNvPr id="4" name="Slide Number Placeholder 3"/>
          <p:cNvSpPr>
            <a:spLocks noGrp="1"/>
          </p:cNvSpPr>
          <p:nvPr>
            <p:ph type="sldNum" sz="quarter" idx="4"/>
          </p:nvPr>
        </p:nvSpPr>
        <p:spPr/>
        <p:txBody>
          <a:bodyPr/>
          <a:lstStyle/>
          <a:p>
            <a:fld id="{6DB8E3E0-3F6D-46CF-B3BA-C4F4CFC8B882}" type="slidenum">
              <a:rPr lang="en-US" smtClean="0"/>
              <a:pPr/>
              <a:t>21</a:t>
            </a:fld>
            <a:endParaRPr lang="en-US" dirty="0"/>
          </a:p>
        </p:txBody>
      </p:sp>
    </p:spTree>
    <p:extLst>
      <p:ext uri="{BB962C8B-B14F-4D97-AF65-F5344CB8AC3E}">
        <p14:creationId xmlns:p14="http://schemas.microsoft.com/office/powerpoint/2010/main" val="2268102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Collection Periods</a:t>
            </a:r>
            <a:endParaRPr lang="en-US" dirty="0" smtClean="0"/>
          </a:p>
        </p:txBody>
      </p:sp>
      <p:sp>
        <p:nvSpPr>
          <p:cNvPr id="29699" name="Content Placeholder 2"/>
          <p:cNvSpPr>
            <a:spLocks noGrp="1"/>
          </p:cNvSpPr>
          <p:nvPr>
            <p:ph idx="1"/>
          </p:nvPr>
        </p:nvSpPr>
        <p:spPr/>
        <p:txBody>
          <a:bodyPr/>
          <a:lstStyle/>
          <a:p>
            <a:r>
              <a:rPr lang="en-US" dirty="0"/>
              <a:t>E</a:t>
            </a:r>
            <a:r>
              <a:rPr lang="en-US" dirty="0" smtClean="0"/>
              <a:t>ach entry</a:t>
            </a:r>
            <a:r>
              <a:rPr lang="en-US" dirty="0"/>
              <a:t> </a:t>
            </a:r>
            <a:r>
              <a:rPr lang="en-US" dirty="0" smtClean="0"/>
              <a:t>has two collection periods.</a:t>
            </a:r>
          </a:p>
          <a:p>
            <a:pPr lvl="1"/>
            <a:r>
              <a:rPr lang="en-US" dirty="0" smtClean="0"/>
              <a:t>Collection Period 1 shows the student’s initial skill.</a:t>
            </a:r>
          </a:p>
          <a:p>
            <a:pPr lvl="1"/>
            <a:r>
              <a:rPr lang="en-US" dirty="0" smtClean="0"/>
              <a:t>Collection Period 2 shows the student’s progress.</a:t>
            </a:r>
          </a:p>
          <a:p>
            <a:r>
              <a:rPr lang="en-US" dirty="0"/>
              <a:t>E</a:t>
            </a:r>
            <a:r>
              <a:rPr lang="en-US" dirty="0" smtClean="0"/>
              <a:t>ach collection period requires two pieces of evidence:  Primary Evidence and Secondary Evidence.</a:t>
            </a:r>
          </a:p>
          <a:p>
            <a:pPr lvl="1"/>
            <a:r>
              <a:rPr lang="en-US" dirty="0" smtClean="0"/>
              <a:t>Therefore, there are </a:t>
            </a:r>
            <a:r>
              <a:rPr lang="en-US" b="1" dirty="0" smtClean="0"/>
              <a:t>four</a:t>
            </a:r>
            <a:r>
              <a:rPr lang="en-US" dirty="0" smtClean="0"/>
              <a:t> pieces of evidence in each entry.</a:t>
            </a:r>
          </a:p>
        </p:txBody>
      </p:sp>
      <p:sp>
        <p:nvSpPr>
          <p:cNvPr id="4" name="Slide Number Placeholder 3"/>
          <p:cNvSpPr>
            <a:spLocks noGrp="1"/>
          </p:cNvSpPr>
          <p:nvPr>
            <p:ph type="sldNum" sz="quarter" idx="4"/>
          </p:nvPr>
        </p:nvSpPr>
        <p:spPr/>
        <p:txBody>
          <a:bodyPr/>
          <a:lstStyle/>
          <a:p>
            <a:fld id="{9676BFCA-F3F2-473B-A989-FEA9BDC2F344}" type="slidenum">
              <a:rPr lang="en-US" smtClean="0"/>
              <a:pPr/>
              <a:t>22</a:t>
            </a:fld>
            <a:endParaRPr lang="en-US" dirty="0"/>
          </a:p>
        </p:txBody>
      </p:sp>
    </p:spTree>
    <p:extLst>
      <p:ext uri="{BB962C8B-B14F-4D97-AF65-F5344CB8AC3E}">
        <p14:creationId xmlns:p14="http://schemas.microsoft.com/office/powerpoint/2010/main" val="345853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Collection Periods</a:t>
            </a:r>
            <a:endParaRPr lang="en-US" dirty="0" smtClean="0"/>
          </a:p>
        </p:txBody>
      </p:sp>
      <p:sp>
        <p:nvSpPr>
          <p:cNvPr id="30723" name="Content Placeholder 2"/>
          <p:cNvSpPr>
            <a:spLocks noGrp="1"/>
          </p:cNvSpPr>
          <p:nvPr>
            <p:ph idx="1"/>
          </p:nvPr>
        </p:nvSpPr>
        <p:spPr/>
        <p:txBody>
          <a:bodyPr/>
          <a:lstStyle/>
          <a:p>
            <a:r>
              <a:rPr lang="en-US" dirty="0" smtClean="0"/>
              <a:t>The date of the Primary Evidence for Collection Period 2 must be a minimum of </a:t>
            </a:r>
            <a:r>
              <a:rPr lang="en-US" b="1" dirty="0" smtClean="0"/>
              <a:t>14 calendar days </a:t>
            </a:r>
            <a:r>
              <a:rPr lang="en-US" dirty="0" smtClean="0"/>
              <a:t>after the date of the Primary Evidence in Collection Period 1.</a:t>
            </a:r>
          </a:p>
          <a:p>
            <a:r>
              <a:rPr lang="en-US" dirty="0" smtClean="0"/>
              <a:t>Both Collection Period 1 tasks must be complete before either piece of Collection Period 2 evidence is collected.</a:t>
            </a:r>
          </a:p>
          <a:p>
            <a:r>
              <a:rPr lang="en-US" dirty="0" smtClean="0"/>
              <a:t>Each of the four pieces of evidence must represent a different, distinct, and complete event.</a:t>
            </a:r>
          </a:p>
        </p:txBody>
      </p:sp>
      <p:sp>
        <p:nvSpPr>
          <p:cNvPr id="4" name="Slide Number Placeholder 3"/>
          <p:cNvSpPr>
            <a:spLocks noGrp="1"/>
          </p:cNvSpPr>
          <p:nvPr>
            <p:ph type="sldNum" sz="quarter" idx="4"/>
          </p:nvPr>
        </p:nvSpPr>
        <p:spPr/>
        <p:txBody>
          <a:bodyPr/>
          <a:lstStyle/>
          <a:p>
            <a:fld id="{7FB36B2E-192A-4B28-AD30-BD51DE03AA0B}" type="slidenum">
              <a:rPr lang="en-US" smtClean="0"/>
              <a:pPr/>
              <a:t>23</a:t>
            </a:fld>
            <a:endParaRPr lang="en-US" dirty="0"/>
          </a:p>
        </p:txBody>
      </p:sp>
    </p:spTree>
    <p:extLst>
      <p:ext uri="{BB962C8B-B14F-4D97-AF65-F5344CB8AC3E}">
        <p14:creationId xmlns:p14="http://schemas.microsoft.com/office/powerpoint/2010/main" val="2108091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Collection Period Labels</a:t>
            </a:r>
          </a:p>
        </p:txBody>
      </p:sp>
      <p:sp>
        <p:nvSpPr>
          <p:cNvPr id="31747" name="Content Placeholder 2"/>
          <p:cNvSpPr>
            <a:spLocks noGrp="1"/>
          </p:cNvSpPr>
          <p:nvPr>
            <p:ph sz="half" idx="1"/>
          </p:nvPr>
        </p:nvSpPr>
        <p:spPr>
          <a:xfrm>
            <a:off x="628650" y="1825625"/>
            <a:ext cx="3528822" cy="4351338"/>
          </a:xfrm>
        </p:spPr>
        <p:txBody>
          <a:bodyPr>
            <a:normAutofit fontScale="92500" lnSpcReduction="10000"/>
          </a:bodyPr>
          <a:lstStyle/>
          <a:p>
            <a:r>
              <a:rPr lang="en-US" dirty="0" smtClean="0"/>
              <a:t>Collection Period Labels are provided in the front pocket of the portfolio. They can help the teacher to organize the portfolio evidence.</a:t>
            </a:r>
          </a:p>
          <a:p>
            <a:r>
              <a:rPr lang="en-US" dirty="0" smtClean="0"/>
              <a:t>Affix a label on each piece of evidence, </a:t>
            </a:r>
            <a:r>
              <a:rPr lang="en-US" dirty="0"/>
              <a:t>c</a:t>
            </a:r>
            <a:r>
              <a:rPr lang="en-US" dirty="0" smtClean="0"/>
              <a:t>heck the appropriate box, and write the date the evidence was collected.</a:t>
            </a:r>
          </a:p>
        </p:txBody>
      </p:sp>
      <p:sp>
        <p:nvSpPr>
          <p:cNvPr id="4" name="Slide Number Placeholder 3"/>
          <p:cNvSpPr>
            <a:spLocks noGrp="1"/>
          </p:cNvSpPr>
          <p:nvPr>
            <p:ph type="sldNum" sz="quarter" idx="4"/>
          </p:nvPr>
        </p:nvSpPr>
        <p:spPr/>
        <p:txBody>
          <a:bodyPr/>
          <a:lstStyle/>
          <a:p>
            <a:fld id="{E8EAB084-0A98-4205-A09D-AAB9A619E222}" type="slidenum">
              <a:rPr lang="en-US" smtClean="0"/>
              <a:pPr/>
              <a:t>24</a:t>
            </a:fld>
            <a:endParaRPr lang="en-US"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534" y="2055911"/>
            <a:ext cx="4533900" cy="1476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472" y="3884711"/>
            <a:ext cx="4525962" cy="1514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41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Anatomy of a GAA Entry</a:t>
            </a:r>
            <a:endParaRPr lang="en-US" dirty="0"/>
          </a:p>
        </p:txBody>
      </p:sp>
      <p:sp>
        <p:nvSpPr>
          <p:cNvPr id="26626" name="Rectangle 22"/>
          <p:cNvSpPr>
            <a:spLocks noGrp="1" noChangeArrowheads="1"/>
          </p:cNvSpPr>
          <p:nvPr>
            <p:ph type="sldNum"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F05F400A-691B-4166-9E65-0F98EC5E64FB}" type="slidenum">
              <a:rPr lang="en-US" smtClean="0">
                <a:solidFill>
                  <a:schemeClr val="bg1"/>
                </a:solidFill>
                <a:latin typeface="+mn-lt"/>
              </a:rPr>
              <a:pPr/>
              <a:t>25</a:t>
            </a:fld>
            <a:endParaRPr lang="en-US" dirty="0" smtClean="0">
              <a:solidFill>
                <a:schemeClr val="bg1"/>
              </a:solidFill>
              <a:latin typeface="+mn-lt"/>
            </a:endParaRPr>
          </a:p>
        </p:txBody>
      </p:sp>
      <p:grpSp>
        <p:nvGrpSpPr>
          <p:cNvPr id="5" name="Group 4"/>
          <p:cNvGrpSpPr/>
          <p:nvPr/>
        </p:nvGrpSpPr>
        <p:grpSpPr>
          <a:xfrm>
            <a:off x="603982" y="1706880"/>
            <a:ext cx="7911367" cy="4433686"/>
            <a:chOff x="228600" y="1295400"/>
            <a:chExt cx="8610600" cy="5061688"/>
          </a:xfrm>
        </p:grpSpPr>
        <p:sp>
          <p:nvSpPr>
            <p:cNvPr id="28675" name="Rectangle 2"/>
            <p:cNvSpPr>
              <a:spLocks noChangeArrowheads="1"/>
            </p:cNvSpPr>
            <p:nvPr/>
          </p:nvSpPr>
          <p:spPr bwMode="auto">
            <a:xfrm>
              <a:off x="228600" y="2482850"/>
              <a:ext cx="1981200" cy="1784350"/>
            </a:xfrm>
            <a:prstGeom prst="rect">
              <a:avLst/>
            </a:prstGeom>
            <a:solidFill>
              <a:srgbClr val="FFFF99"/>
            </a:solidFill>
            <a:ln w="12700">
              <a:solidFill>
                <a:schemeClr val="tx1"/>
              </a:solidFill>
              <a:miter lim="800000"/>
              <a:headEnd type="none" w="sm" len="sm"/>
              <a:tailEnd type="none" w="sm" len="sm"/>
            </a:ln>
          </p:spPr>
          <p:txBody>
            <a:bodyPr wrap="none" anchor="ctr"/>
            <a:lstStyle/>
            <a:p>
              <a:pPr algn="ctr">
                <a:defRPr/>
              </a:pPr>
              <a:r>
                <a:rPr lang="en-US" sz="2800" dirty="0">
                  <a:solidFill>
                    <a:schemeClr val="accent1"/>
                  </a:solidFill>
                </a:rPr>
                <a:t>Entry</a:t>
              </a:r>
            </a:p>
            <a:p>
              <a:pPr algn="ctr">
                <a:defRPr/>
              </a:pPr>
              <a:endParaRPr lang="en-US" sz="2000" dirty="0">
                <a:solidFill>
                  <a:schemeClr val="accent1"/>
                </a:solidFill>
              </a:endParaRPr>
            </a:p>
          </p:txBody>
        </p:sp>
        <p:sp>
          <p:nvSpPr>
            <p:cNvPr id="32772" name="Rectangle 3"/>
            <p:cNvSpPr>
              <a:spLocks noChangeArrowheads="1"/>
            </p:cNvSpPr>
            <p:nvPr/>
          </p:nvSpPr>
          <p:spPr bwMode="auto">
            <a:xfrm>
              <a:off x="1790700" y="1309688"/>
              <a:ext cx="2819400" cy="960437"/>
            </a:xfrm>
            <a:prstGeom prst="rect">
              <a:avLst/>
            </a:prstGeom>
            <a:solidFill>
              <a:srgbClr val="CC6600"/>
            </a:solidFill>
            <a:ln w="12700">
              <a:solidFill>
                <a:schemeClr val="tx1"/>
              </a:solidFill>
              <a:miter lim="800000"/>
              <a:headEnd type="none" w="sm" len="sm"/>
              <a:tailEnd type="none" w="sm" len="sm"/>
            </a:ln>
          </p:spPr>
          <p:txBody>
            <a:bodyPr wrap="none" anchor="ctr"/>
            <a:lstStyle/>
            <a:p>
              <a:pPr algn="ctr"/>
              <a:r>
                <a:rPr lang="en-US" sz="2400" dirty="0">
                  <a:solidFill>
                    <a:schemeClr val="bg1"/>
                  </a:solidFill>
                </a:rPr>
                <a:t>Collection Period 1</a:t>
              </a:r>
            </a:p>
            <a:p>
              <a:pPr algn="ctr"/>
              <a:r>
                <a:rPr lang="en-US" dirty="0">
                  <a:solidFill>
                    <a:schemeClr val="bg1"/>
                  </a:solidFill>
                </a:rPr>
                <a:t>Initial/Baseline</a:t>
              </a:r>
            </a:p>
          </p:txBody>
        </p:sp>
        <p:sp>
          <p:nvSpPr>
            <p:cNvPr id="32773" name="Rectangle 4"/>
            <p:cNvSpPr>
              <a:spLocks noChangeArrowheads="1"/>
            </p:cNvSpPr>
            <p:nvPr/>
          </p:nvSpPr>
          <p:spPr bwMode="auto">
            <a:xfrm>
              <a:off x="1714500" y="4495800"/>
              <a:ext cx="2895600" cy="762000"/>
            </a:xfrm>
            <a:prstGeom prst="rect">
              <a:avLst/>
            </a:prstGeom>
            <a:solidFill>
              <a:srgbClr val="C00000"/>
            </a:solidFill>
            <a:ln w="12700">
              <a:solidFill>
                <a:schemeClr val="tx1"/>
              </a:solidFill>
              <a:miter lim="800000"/>
              <a:headEnd type="none" w="sm" len="sm"/>
              <a:tailEnd type="none" w="sm" len="sm"/>
            </a:ln>
          </p:spPr>
          <p:txBody>
            <a:bodyPr wrap="none" anchor="ctr"/>
            <a:lstStyle/>
            <a:p>
              <a:pPr algn="ctr"/>
              <a:r>
                <a:rPr lang="en-US" sz="2400" dirty="0">
                  <a:solidFill>
                    <a:schemeClr val="bg1"/>
                  </a:solidFill>
                </a:rPr>
                <a:t>Collection Period 2</a:t>
              </a:r>
            </a:p>
            <a:p>
              <a:pPr algn="ctr"/>
              <a:r>
                <a:rPr lang="en-US" dirty="0">
                  <a:solidFill>
                    <a:schemeClr val="bg1"/>
                  </a:solidFill>
                </a:rPr>
                <a:t>Progress</a:t>
              </a:r>
            </a:p>
          </p:txBody>
        </p:sp>
        <p:sp>
          <p:nvSpPr>
            <p:cNvPr id="32774" name="Rectangle 5"/>
            <p:cNvSpPr>
              <a:spLocks noChangeArrowheads="1"/>
            </p:cNvSpPr>
            <p:nvPr/>
          </p:nvSpPr>
          <p:spPr bwMode="auto">
            <a:xfrm>
              <a:off x="5394325" y="1295400"/>
              <a:ext cx="2987675" cy="457200"/>
            </a:xfrm>
            <a:prstGeom prst="rect">
              <a:avLst/>
            </a:prstGeom>
            <a:solidFill>
              <a:srgbClr val="CC6600"/>
            </a:solidFill>
            <a:ln w="12700">
              <a:solidFill>
                <a:schemeClr val="tx1"/>
              </a:solidFill>
              <a:miter lim="800000"/>
              <a:headEnd type="none" w="sm" len="sm"/>
              <a:tailEnd type="none" w="sm" len="sm"/>
            </a:ln>
          </p:spPr>
          <p:txBody>
            <a:bodyPr wrap="none" anchor="ctr"/>
            <a:lstStyle/>
            <a:p>
              <a:pPr algn="ctr"/>
              <a:r>
                <a:rPr lang="en-US" sz="2000" dirty="0">
                  <a:solidFill>
                    <a:schemeClr val="bg1"/>
                  </a:solidFill>
                </a:rPr>
                <a:t>Primary Evidence</a:t>
              </a:r>
            </a:p>
          </p:txBody>
        </p:sp>
        <p:sp>
          <p:nvSpPr>
            <p:cNvPr id="32775" name="Rectangle 6"/>
            <p:cNvSpPr>
              <a:spLocks noChangeArrowheads="1"/>
            </p:cNvSpPr>
            <p:nvPr/>
          </p:nvSpPr>
          <p:spPr bwMode="auto">
            <a:xfrm>
              <a:off x="5394325" y="2255838"/>
              <a:ext cx="2987675" cy="457200"/>
            </a:xfrm>
            <a:prstGeom prst="rect">
              <a:avLst/>
            </a:prstGeom>
            <a:solidFill>
              <a:srgbClr val="CC6600"/>
            </a:solidFill>
            <a:ln w="12700">
              <a:solidFill>
                <a:schemeClr val="tx1"/>
              </a:solidFill>
              <a:miter lim="800000"/>
              <a:headEnd type="none" w="sm" len="sm"/>
              <a:tailEnd type="none" w="sm" len="sm"/>
            </a:ln>
          </p:spPr>
          <p:txBody>
            <a:bodyPr wrap="none" anchor="ctr"/>
            <a:lstStyle/>
            <a:p>
              <a:pPr algn="ctr"/>
              <a:r>
                <a:rPr lang="en-US" sz="2000" dirty="0">
                  <a:solidFill>
                    <a:schemeClr val="bg1"/>
                  </a:solidFill>
                </a:rPr>
                <a:t>Secondary Evidence</a:t>
              </a:r>
            </a:p>
          </p:txBody>
        </p:sp>
        <p:sp>
          <p:nvSpPr>
            <p:cNvPr id="32776" name="Rectangle 7"/>
            <p:cNvSpPr>
              <a:spLocks noChangeArrowheads="1"/>
            </p:cNvSpPr>
            <p:nvPr/>
          </p:nvSpPr>
          <p:spPr bwMode="auto">
            <a:xfrm>
              <a:off x="5394325" y="3886200"/>
              <a:ext cx="2911475" cy="457200"/>
            </a:xfrm>
            <a:prstGeom prst="rect">
              <a:avLst/>
            </a:prstGeom>
            <a:solidFill>
              <a:srgbClr val="C00000"/>
            </a:solidFill>
            <a:ln w="12700">
              <a:solidFill>
                <a:schemeClr val="tx1"/>
              </a:solidFill>
              <a:miter lim="800000"/>
              <a:headEnd type="none" w="sm" len="sm"/>
              <a:tailEnd type="none" w="sm" len="sm"/>
            </a:ln>
          </p:spPr>
          <p:txBody>
            <a:bodyPr wrap="none" anchor="ctr"/>
            <a:lstStyle/>
            <a:p>
              <a:pPr algn="ctr"/>
              <a:r>
                <a:rPr lang="en-US" sz="2000" dirty="0">
                  <a:solidFill>
                    <a:schemeClr val="bg1"/>
                  </a:solidFill>
                </a:rPr>
                <a:t>Primary Evidence</a:t>
              </a:r>
            </a:p>
          </p:txBody>
        </p:sp>
        <p:sp>
          <p:nvSpPr>
            <p:cNvPr id="32777" name="Rectangle 8"/>
            <p:cNvSpPr>
              <a:spLocks noChangeArrowheads="1"/>
            </p:cNvSpPr>
            <p:nvPr/>
          </p:nvSpPr>
          <p:spPr bwMode="auto">
            <a:xfrm>
              <a:off x="5394325" y="4724400"/>
              <a:ext cx="2911475" cy="457200"/>
            </a:xfrm>
            <a:prstGeom prst="rect">
              <a:avLst/>
            </a:prstGeom>
            <a:solidFill>
              <a:srgbClr val="C00000"/>
            </a:solidFill>
            <a:ln w="12700">
              <a:solidFill>
                <a:schemeClr val="tx1"/>
              </a:solidFill>
              <a:miter lim="800000"/>
              <a:headEnd type="none" w="sm" len="sm"/>
              <a:tailEnd type="none" w="sm" len="sm"/>
            </a:ln>
          </p:spPr>
          <p:txBody>
            <a:bodyPr wrap="none" anchor="ctr"/>
            <a:lstStyle/>
            <a:p>
              <a:pPr algn="ctr"/>
              <a:r>
                <a:rPr lang="en-US" sz="2000" dirty="0">
                  <a:solidFill>
                    <a:schemeClr val="bg1"/>
                  </a:solidFill>
                </a:rPr>
                <a:t>Secondary Evidence</a:t>
              </a:r>
            </a:p>
          </p:txBody>
        </p:sp>
        <p:sp>
          <p:nvSpPr>
            <p:cNvPr id="32778" name="Line 9"/>
            <p:cNvSpPr>
              <a:spLocks noChangeShapeType="1"/>
            </p:cNvSpPr>
            <p:nvPr/>
          </p:nvSpPr>
          <p:spPr bwMode="auto">
            <a:xfrm flipV="1">
              <a:off x="3200400" y="2255838"/>
              <a:ext cx="0" cy="2239962"/>
            </a:xfrm>
            <a:prstGeom prst="line">
              <a:avLst/>
            </a:prstGeom>
            <a:noFill/>
            <a:ln w="12700">
              <a:solidFill>
                <a:schemeClr val="tx1"/>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32779" name="Rectangle 14"/>
            <p:cNvSpPr>
              <a:spLocks noChangeArrowheads="1"/>
            </p:cNvSpPr>
            <p:nvPr/>
          </p:nvSpPr>
          <p:spPr bwMode="auto">
            <a:xfrm>
              <a:off x="361507" y="5493488"/>
              <a:ext cx="8477693" cy="863600"/>
            </a:xfrm>
            <a:prstGeom prst="rect">
              <a:avLst/>
            </a:prstGeom>
            <a:solidFill>
              <a:srgbClr val="663300"/>
            </a:solidFill>
            <a:ln w="9525">
              <a:solidFill>
                <a:schemeClr val="tx1"/>
              </a:solidFill>
              <a:miter lim="800000"/>
              <a:headEnd/>
              <a:tailEnd/>
            </a:ln>
          </p:spPr>
          <p:txBody>
            <a:bodyPr wrap="none" anchor="ctr"/>
            <a:lstStyle/>
            <a:p>
              <a:pPr lvl="1"/>
              <a:r>
                <a:rPr lang="en-US" sz="1400" b="1" dirty="0">
                  <a:solidFill>
                    <a:schemeClr val="bg1"/>
                  </a:solidFill>
                </a:rPr>
                <a:t>Note:  There must be </a:t>
              </a:r>
              <a:r>
                <a:rPr lang="en-US" sz="1400" b="1" dirty="0" smtClean="0">
                  <a:solidFill>
                    <a:schemeClr val="bg1"/>
                  </a:solidFill>
                </a:rPr>
                <a:t>14 days </a:t>
              </a:r>
              <a:r>
                <a:rPr lang="en-US" sz="1400" b="1" dirty="0">
                  <a:solidFill>
                    <a:schemeClr val="bg1"/>
                  </a:solidFill>
                </a:rPr>
                <a:t>between Primary Evidence in CP1 and Primary Evidence in </a:t>
              </a:r>
              <a:r>
                <a:rPr lang="en-US" sz="1400" b="1" dirty="0" smtClean="0">
                  <a:solidFill>
                    <a:schemeClr val="bg1"/>
                  </a:solidFill>
                </a:rPr>
                <a:t>CP2.</a:t>
              </a:r>
            </a:p>
            <a:p>
              <a:pPr lvl="2"/>
              <a:r>
                <a:rPr lang="en-US" sz="1400" b="1" dirty="0" smtClean="0">
                  <a:solidFill>
                    <a:schemeClr val="bg1"/>
                  </a:solidFill>
                </a:rPr>
                <a:t> There must be two distinct collection periods; CP1 must be completed before CP2 begins.</a:t>
              </a:r>
              <a:endParaRPr lang="en-US" sz="1400" b="1" dirty="0">
                <a:solidFill>
                  <a:schemeClr val="bg1"/>
                </a:solidFill>
              </a:endParaRPr>
            </a:p>
          </p:txBody>
        </p:sp>
        <p:sp>
          <p:nvSpPr>
            <p:cNvPr id="32780" name="Line 15"/>
            <p:cNvSpPr>
              <a:spLocks noChangeShapeType="1"/>
            </p:cNvSpPr>
            <p:nvPr/>
          </p:nvSpPr>
          <p:spPr bwMode="auto">
            <a:xfrm>
              <a:off x="2209800" y="3344863"/>
              <a:ext cx="990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32782" name="Line 13"/>
            <p:cNvSpPr>
              <a:spLocks noChangeShapeType="1"/>
            </p:cNvSpPr>
            <p:nvPr/>
          </p:nvSpPr>
          <p:spPr bwMode="auto">
            <a:xfrm flipV="1">
              <a:off x="4610100" y="4267200"/>
              <a:ext cx="784225"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783" name="Line 14"/>
            <p:cNvSpPr>
              <a:spLocks noChangeShapeType="1"/>
            </p:cNvSpPr>
            <p:nvPr/>
          </p:nvSpPr>
          <p:spPr bwMode="auto">
            <a:xfrm>
              <a:off x="4610100" y="4832350"/>
              <a:ext cx="784225"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784" name="Line 15"/>
            <p:cNvSpPr>
              <a:spLocks noChangeShapeType="1"/>
            </p:cNvSpPr>
            <p:nvPr/>
          </p:nvSpPr>
          <p:spPr bwMode="auto">
            <a:xfrm>
              <a:off x="4610100" y="1981200"/>
              <a:ext cx="784225" cy="501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785" name="Line 16"/>
            <p:cNvSpPr>
              <a:spLocks noChangeShapeType="1"/>
            </p:cNvSpPr>
            <p:nvPr/>
          </p:nvSpPr>
          <p:spPr bwMode="auto">
            <a:xfrm flipV="1">
              <a:off x="4610100" y="1489075"/>
              <a:ext cx="784225" cy="492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786" name="Line 18"/>
            <p:cNvSpPr>
              <a:spLocks noChangeShapeType="1"/>
            </p:cNvSpPr>
            <p:nvPr/>
          </p:nvSpPr>
          <p:spPr bwMode="auto">
            <a:xfrm>
              <a:off x="8763000" y="1489075"/>
              <a:ext cx="0" cy="162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787" name="Line 20"/>
            <p:cNvSpPr>
              <a:spLocks noChangeShapeType="1"/>
            </p:cNvSpPr>
            <p:nvPr/>
          </p:nvSpPr>
          <p:spPr bwMode="auto">
            <a:xfrm>
              <a:off x="8382000" y="1489075"/>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788" name="Line 21"/>
            <p:cNvSpPr>
              <a:spLocks noChangeShapeType="1"/>
            </p:cNvSpPr>
            <p:nvPr/>
          </p:nvSpPr>
          <p:spPr bwMode="auto">
            <a:xfrm flipV="1">
              <a:off x="8763000" y="3524250"/>
              <a:ext cx="0" cy="565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789" name="Line 22"/>
            <p:cNvSpPr>
              <a:spLocks noChangeShapeType="1"/>
            </p:cNvSpPr>
            <p:nvPr/>
          </p:nvSpPr>
          <p:spPr bwMode="auto">
            <a:xfrm>
              <a:off x="8305800" y="40894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790" name="Text Box 23"/>
            <p:cNvSpPr txBox="1">
              <a:spLocks noChangeArrowheads="1"/>
            </p:cNvSpPr>
            <p:nvPr/>
          </p:nvSpPr>
          <p:spPr bwMode="auto">
            <a:xfrm>
              <a:off x="5181602" y="2881379"/>
              <a:ext cx="3545413" cy="808153"/>
            </a:xfrm>
            <a:prstGeom prst="rect">
              <a:avLst/>
            </a:prstGeom>
            <a:solidFill>
              <a:srgbClr val="663300"/>
            </a:solidFill>
            <a:ln w="9525" cap="rnd">
              <a:solidFill>
                <a:srgbClr val="0033CC"/>
              </a:solidFill>
              <a:prstDash val="sysDot"/>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spcAft>
                  <a:spcPct val="50000"/>
                </a:spcAft>
              </a:pPr>
              <a:r>
                <a:rPr lang="en-US" sz="2000" b="1" dirty="0">
                  <a:solidFill>
                    <a:schemeClr val="bg1"/>
                  </a:solidFill>
                </a:rPr>
                <a:t>14 calendar days </a:t>
              </a:r>
              <a:r>
                <a:rPr lang="en-US" sz="2000" b="1" dirty="0" smtClean="0">
                  <a:solidFill>
                    <a:schemeClr val="bg1"/>
                  </a:solidFill>
                </a:rPr>
                <a:t>(primary to primary)</a:t>
              </a:r>
              <a:endParaRPr lang="en-US" sz="2000" b="1" dirty="0">
                <a:solidFill>
                  <a:schemeClr val="bg1"/>
                </a:solidFill>
              </a:endParaRPr>
            </a:p>
          </p:txBody>
        </p:sp>
      </p:grpSp>
    </p:spTree>
    <p:extLst>
      <p:ext uri="{BB962C8B-B14F-4D97-AF65-F5344CB8AC3E}">
        <p14:creationId xmlns:p14="http://schemas.microsoft.com/office/powerpoint/2010/main" val="878138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p:txBody>
          <a:bodyPr>
            <a:normAutofit/>
          </a:bodyPr>
          <a:lstStyle/>
          <a:p>
            <a:pPr algn="ctr"/>
            <a:r>
              <a:rPr lang="en-US" dirty="0"/>
              <a:t>Examples of Primary and Secondary Types of Evidence</a:t>
            </a:r>
            <a:endParaRPr lang="en-US" dirty="0" smtClean="0"/>
          </a:p>
        </p:txBody>
      </p:sp>
      <p:sp>
        <p:nvSpPr>
          <p:cNvPr id="4" name="Slide Number Placeholder 3"/>
          <p:cNvSpPr>
            <a:spLocks noGrp="1"/>
          </p:cNvSpPr>
          <p:nvPr>
            <p:ph type="sldNum" sz="quarter" idx="4"/>
          </p:nvPr>
        </p:nvSpPr>
        <p:spPr/>
        <p:txBody>
          <a:bodyPr/>
          <a:lstStyle/>
          <a:p>
            <a:fld id="{F5A4B1FD-3188-4E16-A546-E0975F95E0F7}" type="slidenum">
              <a:rPr lang="en-US" smtClean="0"/>
              <a:pPr/>
              <a:t>26</a:t>
            </a:fld>
            <a:endParaRPr lang="en-US" dirty="0"/>
          </a:p>
        </p:txBody>
      </p:sp>
    </p:spTree>
    <p:extLst>
      <p:ext uri="{BB962C8B-B14F-4D97-AF65-F5344CB8AC3E}">
        <p14:creationId xmlns:p14="http://schemas.microsoft.com/office/powerpoint/2010/main" val="157248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Entry Evidence</a:t>
            </a:r>
            <a:endParaRPr lang="en-US" dirty="0"/>
          </a:p>
        </p:txBody>
      </p:sp>
      <p:sp>
        <p:nvSpPr>
          <p:cNvPr id="16" name="Text Placeholder 15"/>
          <p:cNvSpPr>
            <a:spLocks noGrp="1"/>
          </p:cNvSpPr>
          <p:nvPr>
            <p:ph type="body" idx="1"/>
          </p:nvPr>
        </p:nvSpPr>
        <p:spPr>
          <a:xfrm>
            <a:off x="629842" y="1681162"/>
            <a:ext cx="7885508" cy="1443987"/>
          </a:xfrm>
        </p:spPr>
        <p:txBody>
          <a:bodyPr>
            <a:noAutofit/>
          </a:bodyPr>
          <a:lstStyle/>
          <a:p>
            <a:r>
              <a:rPr lang="en-US" sz="2800" dirty="0" smtClean="0"/>
              <a:t>Evidence</a:t>
            </a:r>
          </a:p>
          <a:p>
            <a:r>
              <a:rPr lang="en-US" sz="2800" b="0" dirty="0" smtClean="0"/>
              <a:t>Shows or describes the student’s performance on the aligned tasks.</a:t>
            </a:r>
            <a:endParaRPr lang="en-US" sz="2800" b="0" dirty="0"/>
          </a:p>
        </p:txBody>
      </p:sp>
      <p:sp>
        <p:nvSpPr>
          <p:cNvPr id="28675" name="Content Placeholder 1"/>
          <p:cNvSpPr>
            <a:spLocks noGrp="1"/>
          </p:cNvSpPr>
          <p:nvPr>
            <p:ph sz="half" idx="2"/>
          </p:nvPr>
        </p:nvSpPr>
        <p:spPr>
          <a:xfrm>
            <a:off x="629842" y="3291839"/>
            <a:ext cx="3868340" cy="2897823"/>
          </a:xfrm>
        </p:spPr>
        <p:txBody>
          <a:bodyPr/>
          <a:lstStyle/>
          <a:p>
            <a:r>
              <a:rPr lang="en-US" dirty="0" smtClean="0"/>
              <a:t>   Primary Evidence</a:t>
            </a:r>
          </a:p>
          <a:p>
            <a:pPr lvl="1"/>
            <a:r>
              <a:rPr lang="en-US" dirty="0" smtClean="0"/>
              <a:t>Work sample</a:t>
            </a:r>
          </a:p>
          <a:p>
            <a:pPr lvl="1"/>
            <a:r>
              <a:rPr lang="en-US" dirty="0" smtClean="0"/>
              <a:t>Permanent product</a:t>
            </a:r>
          </a:p>
          <a:p>
            <a:pPr lvl="1"/>
            <a:r>
              <a:rPr lang="en-US" dirty="0" smtClean="0"/>
              <a:t>Series of captioned </a:t>
            </a:r>
            <a:r>
              <a:rPr lang="en-US" dirty="0"/>
              <a:t>p</a:t>
            </a:r>
            <a:r>
              <a:rPr lang="en-US" dirty="0" smtClean="0"/>
              <a:t>hotos (minimum of 2)</a:t>
            </a:r>
          </a:p>
          <a:p>
            <a:pPr lvl="1"/>
            <a:r>
              <a:rPr lang="en-US" dirty="0" smtClean="0"/>
              <a:t>Media (audio or video) -include a script</a:t>
            </a:r>
          </a:p>
        </p:txBody>
      </p:sp>
      <p:sp>
        <p:nvSpPr>
          <p:cNvPr id="18" name="Content Placeholder 17"/>
          <p:cNvSpPr>
            <a:spLocks noGrp="1"/>
          </p:cNvSpPr>
          <p:nvPr>
            <p:ph sz="quarter" idx="4"/>
          </p:nvPr>
        </p:nvSpPr>
        <p:spPr>
          <a:xfrm>
            <a:off x="4629150" y="3291839"/>
            <a:ext cx="3887391" cy="2897823"/>
          </a:xfrm>
        </p:spPr>
        <p:txBody>
          <a:bodyPr/>
          <a:lstStyle/>
          <a:p>
            <a:r>
              <a:rPr lang="en-US" dirty="0" smtClean="0"/>
              <a:t>Secondary Evidence</a:t>
            </a:r>
          </a:p>
          <a:p>
            <a:pPr lvl="1"/>
            <a:r>
              <a:rPr lang="en-US" dirty="0" smtClean="0"/>
              <a:t>Observation form</a:t>
            </a:r>
          </a:p>
          <a:p>
            <a:pPr lvl="1"/>
            <a:r>
              <a:rPr lang="en-US" dirty="0" smtClean="0"/>
              <a:t>Interview form</a:t>
            </a:r>
          </a:p>
          <a:p>
            <a:pPr lvl="1"/>
            <a:r>
              <a:rPr lang="en-US" dirty="0" smtClean="0"/>
              <a:t>Data sheet</a:t>
            </a:r>
          </a:p>
          <a:p>
            <a:pPr lvl="1"/>
            <a:r>
              <a:rPr lang="en-US" dirty="0" smtClean="0"/>
              <a:t>An additional piece of primary </a:t>
            </a:r>
            <a:r>
              <a:rPr lang="en-US" dirty="0"/>
              <a:t>e</a:t>
            </a:r>
            <a:r>
              <a:rPr lang="en-US" dirty="0" smtClean="0"/>
              <a:t>vidence</a:t>
            </a:r>
          </a:p>
          <a:p>
            <a:endParaRPr lang="en-US" dirty="0"/>
          </a:p>
        </p:txBody>
      </p:sp>
      <p:sp>
        <p:nvSpPr>
          <p:cNvPr id="4" name="Slide Number Placeholder 3"/>
          <p:cNvSpPr>
            <a:spLocks noGrp="1"/>
          </p:cNvSpPr>
          <p:nvPr>
            <p:ph type="sldNum" sz="quarter" idx="12"/>
          </p:nvPr>
        </p:nvSpPr>
        <p:spPr/>
        <p:txBody>
          <a:bodyPr/>
          <a:lstStyle/>
          <a:p>
            <a:fld id="{0DAD3B9B-4158-48A0-9BAF-D45323B0B28C}" type="slidenum">
              <a:rPr lang="en-US" smtClean="0"/>
              <a:pPr/>
              <a:t>27</a:t>
            </a:fld>
            <a:endParaRPr lang="en-US" dirty="0"/>
          </a:p>
        </p:txBody>
      </p:sp>
    </p:spTree>
    <p:extLst>
      <p:ext uri="{BB962C8B-B14F-4D97-AF65-F5344CB8AC3E}">
        <p14:creationId xmlns:p14="http://schemas.microsoft.com/office/powerpoint/2010/main" val="4069590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Primary Evidence</a:t>
            </a:r>
            <a:endParaRPr lang="en-US" dirty="0" smtClean="0"/>
          </a:p>
        </p:txBody>
      </p:sp>
      <p:sp>
        <p:nvSpPr>
          <p:cNvPr id="34819" name="Content Placeholder 2"/>
          <p:cNvSpPr>
            <a:spLocks noGrp="1"/>
          </p:cNvSpPr>
          <p:nvPr>
            <p:ph idx="1"/>
          </p:nvPr>
        </p:nvSpPr>
        <p:spPr/>
        <p:txBody>
          <a:bodyPr/>
          <a:lstStyle/>
          <a:p>
            <a:r>
              <a:rPr lang="en-US" dirty="0" smtClean="0"/>
              <a:t>Demonstrates knowledge/skills by </a:t>
            </a:r>
            <a:r>
              <a:rPr lang="en-US" u="sng" dirty="0" smtClean="0"/>
              <a:t>showing</a:t>
            </a:r>
            <a:r>
              <a:rPr lang="en-US" dirty="0" smtClean="0"/>
              <a:t> the student’s engagement in tasks</a:t>
            </a:r>
          </a:p>
          <a:p>
            <a:r>
              <a:rPr lang="en-US" i="1" dirty="0" smtClean="0"/>
              <a:t>“Primary” refers to the type of evidence; it does not mean that it has to occur earlier than the Secondary Evidence in that collection period.</a:t>
            </a:r>
          </a:p>
          <a:p>
            <a:r>
              <a:rPr lang="en-US" dirty="0" smtClean="0"/>
              <a:t>It is important that the type of evidence used is the appropriate choice to clearly demonstrate the student’s response.</a:t>
            </a:r>
          </a:p>
          <a:p>
            <a:pPr lvl="1"/>
            <a:endParaRPr lang="en-US" dirty="0" smtClean="0"/>
          </a:p>
          <a:p>
            <a:endParaRPr lang="en-US" dirty="0" smtClean="0"/>
          </a:p>
        </p:txBody>
      </p:sp>
      <p:sp>
        <p:nvSpPr>
          <p:cNvPr id="4" name="Slide Number Placeholder 3"/>
          <p:cNvSpPr>
            <a:spLocks noGrp="1"/>
          </p:cNvSpPr>
          <p:nvPr>
            <p:ph type="sldNum" sz="quarter" idx="4"/>
          </p:nvPr>
        </p:nvSpPr>
        <p:spPr/>
        <p:txBody>
          <a:bodyPr/>
          <a:lstStyle/>
          <a:p>
            <a:fld id="{AB8D0548-949E-436A-9AFC-BDE4FE7318D5}" type="slidenum">
              <a:rPr lang="en-US" smtClean="0"/>
              <a:pPr/>
              <a:t>28</a:t>
            </a:fld>
            <a:endParaRPr lang="en-US" dirty="0"/>
          </a:p>
        </p:txBody>
      </p:sp>
    </p:spTree>
    <p:extLst>
      <p:ext uri="{BB962C8B-B14F-4D97-AF65-F5344CB8AC3E}">
        <p14:creationId xmlns:p14="http://schemas.microsoft.com/office/powerpoint/2010/main" val="176794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Student Work Sample</a:t>
            </a:r>
            <a:br>
              <a:rPr lang="en-US" dirty="0" smtClean="0"/>
            </a:br>
            <a:r>
              <a:rPr lang="en-US" sz="3200" dirty="0" smtClean="0"/>
              <a:t>Primary Evidence</a:t>
            </a:r>
            <a:endParaRPr lang="en-US" sz="3200" dirty="0"/>
          </a:p>
        </p:txBody>
      </p:sp>
      <p:sp>
        <p:nvSpPr>
          <p:cNvPr id="39939" name="Content Placeholder 2"/>
          <p:cNvSpPr>
            <a:spLocks noGrp="1"/>
          </p:cNvSpPr>
          <p:nvPr>
            <p:ph idx="1"/>
          </p:nvPr>
        </p:nvSpPr>
        <p:spPr/>
        <p:txBody>
          <a:bodyPr>
            <a:normAutofit/>
          </a:bodyPr>
          <a:lstStyle/>
          <a:p>
            <a:r>
              <a:rPr lang="en-US" dirty="0" smtClean="0"/>
              <a:t>Work samples are items completed or created by the student. </a:t>
            </a:r>
          </a:p>
          <a:p>
            <a:r>
              <a:rPr lang="en-US" dirty="0" smtClean="0"/>
              <a:t>Examples:</a:t>
            </a:r>
          </a:p>
          <a:p>
            <a:pPr lvl="1"/>
            <a:r>
              <a:rPr lang="en-US" dirty="0" smtClean="0"/>
              <a:t>Writing samples</a:t>
            </a:r>
          </a:p>
          <a:p>
            <a:pPr lvl="1"/>
            <a:r>
              <a:rPr lang="en-US" dirty="0" smtClean="0"/>
              <a:t>Graphic organizers</a:t>
            </a:r>
          </a:p>
          <a:p>
            <a:pPr lvl="1"/>
            <a:r>
              <a:rPr lang="en-US" dirty="0" smtClean="0"/>
              <a:t>Worksheets (whether commercial or teacher-made) </a:t>
            </a:r>
          </a:p>
          <a:p>
            <a:r>
              <a:rPr lang="en-US" dirty="0" smtClean="0"/>
              <a:t>Work samples must be annotated to provide the information needed for scoring. Annotations may be written on the evidence or on a separate, labeled page.</a:t>
            </a:r>
          </a:p>
        </p:txBody>
      </p:sp>
      <p:sp>
        <p:nvSpPr>
          <p:cNvPr id="4" name="Slide Number Placeholder 3"/>
          <p:cNvSpPr>
            <a:spLocks noGrp="1"/>
          </p:cNvSpPr>
          <p:nvPr>
            <p:ph type="sldNum" sz="quarter" idx="4"/>
          </p:nvPr>
        </p:nvSpPr>
        <p:spPr/>
        <p:txBody>
          <a:bodyPr/>
          <a:lstStyle/>
          <a:p>
            <a:fld id="{49075234-44CB-4A8B-8AAC-67587CA021BC}" type="slidenum">
              <a:rPr lang="en-US" smtClean="0"/>
              <a:pPr/>
              <a:t>29</a:t>
            </a:fld>
            <a:endParaRPr lang="en-US" dirty="0"/>
          </a:p>
        </p:txBody>
      </p:sp>
    </p:spTree>
    <p:extLst>
      <p:ext uri="{BB962C8B-B14F-4D97-AF65-F5344CB8AC3E}">
        <p14:creationId xmlns:p14="http://schemas.microsoft.com/office/powerpoint/2010/main" val="2161069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smtClean="0"/>
              <a:t>Links to Presentations are on </a:t>
            </a:r>
            <a:br>
              <a:rPr lang="en-US" sz="2800" dirty="0" smtClean="0"/>
            </a:br>
            <a:r>
              <a:rPr lang="en-US" sz="2800" dirty="0" smtClean="0"/>
              <a:t>the </a:t>
            </a:r>
            <a:r>
              <a:rPr lang="en-US" sz="2800" dirty="0" err="1" smtClean="0"/>
              <a:t>GaDOE</a:t>
            </a:r>
            <a:r>
              <a:rPr lang="en-US" sz="2800" dirty="0" smtClean="0"/>
              <a:t> website </a:t>
            </a:r>
            <a:endParaRPr lang="en-US" sz="2800" dirty="0"/>
          </a:p>
        </p:txBody>
      </p:sp>
      <p:sp>
        <p:nvSpPr>
          <p:cNvPr id="13" name="Content Placeholder 12"/>
          <p:cNvSpPr>
            <a:spLocks noGrp="1"/>
          </p:cNvSpPr>
          <p:nvPr>
            <p:ph idx="1"/>
          </p:nvPr>
        </p:nvSpPr>
        <p:spPr/>
        <p:txBody>
          <a:bodyPr/>
          <a:lstStyle/>
          <a:p>
            <a:endParaRPr lang="en-US"/>
          </a:p>
        </p:txBody>
      </p:sp>
      <p:sp>
        <p:nvSpPr>
          <p:cNvPr id="5" name="Slide Number Placeholder 4"/>
          <p:cNvSpPr>
            <a:spLocks noGrp="1"/>
          </p:cNvSpPr>
          <p:nvPr>
            <p:ph type="sldNum" sz="quarter" idx="4"/>
          </p:nvPr>
        </p:nvSpPr>
        <p:spPr/>
        <p:txBody>
          <a:bodyPr/>
          <a:lstStyle/>
          <a:p>
            <a:fld id="{B9518B12-5AC3-4821-9DBE-CC17AAA3902B}" type="slidenum">
              <a:rPr lang="en-US" smtClean="0"/>
              <a:pPr/>
              <a:t>3</a:t>
            </a:fld>
            <a:endParaRPr lang="en-US" dirty="0"/>
          </a:p>
        </p:txBody>
      </p:sp>
      <p:sp>
        <p:nvSpPr>
          <p:cNvPr id="3" name="Rectangle 2"/>
          <p:cNvSpPr/>
          <p:nvPr/>
        </p:nvSpPr>
        <p:spPr>
          <a:xfrm>
            <a:off x="199293" y="5351584"/>
            <a:ext cx="8458200" cy="1107996"/>
          </a:xfrm>
          <a:prstGeom prst="rect">
            <a:avLst/>
          </a:prstGeom>
        </p:spPr>
        <p:txBody>
          <a:bodyPr wrap="square">
            <a:spAutoFit/>
          </a:bodyPr>
          <a:lstStyle/>
          <a:p>
            <a:pPr algn="ctr"/>
            <a:r>
              <a:rPr lang="en-US" sz="2400" dirty="0">
                <a:latin typeface="+mn-lt"/>
                <a:hlinkClick r:id="rId3"/>
              </a:rPr>
              <a:t>http://</a:t>
            </a:r>
            <a:r>
              <a:rPr lang="en-US" sz="2400" dirty="0" smtClean="0">
                <a:latin typeface="+mn-lt"/>
                <a:hlinkClick r:id="rId3"/>
              </a:rPr>
              <a:t>www.gadoe.org/Curriculum-Instruction-and-Assessment/Assessment/Pages/GAA.aspx</a:t>
            </a:r>
            <a:endParaRPr lang="en-US" sz="2400" dirty="0" smtClean="0">
              <a:latin typeface="+mn-lt"/>
            </a:endParaRPr>
          </a:p>
          <a:p>
            <a:pPr algn="ct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09" y="1447280"/>
            <a:ext cx="7702062" cy="3821281"/>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Left Arrow 3"/>
          <p:cNvSpPr/>
          <p:nvPr/>
        </p:nvSpPr>
        <p:spPr>
          <a:xfrm rot="20656742">
            <a:off x="7356747" y="3697471"/>
            <a:ext cx="1663481" cy="7685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2011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0011" y="91441"/>
            <a:ext cx="3763326" cy="1258780"/>
          </a:xfrm>
        </p:spPr>
        <p:txBody>
          <a:bodyPr>
            <a:normAutofit fontScale="90000"/>
          </a:bodyPr>
          <a:lstStyle/>
          <a:p>
            <a:r>
              <a:rPr lang="en-US" sz="3600" dirty="0" smtClean="0"/>
              <a:t>Student Work Sample</a:t>
            </a:r>
            <a:r>
              <a:rPr lang="en-US" dirty="0" smtClean="0"/>
              <a:t/>
            </a:r>
            <a:br>
              <a:rPr lang="en-US" dirty="0" smtClean="0"/>
            </a:br>
            <a:r>
              <a:rPr lang="en-US" sz="3200" dirty="0" smtClean="0"/>
              <a:t>Primary Evidence</a:t>
            </a:r>
            <a:endParaRPr lang="en-US" sz="3200" dirty="0"/>
          </a:p>
        </p:txBody>
      </p:sp>
      <p:sp>
        <p:nvSpPr>
          <p:cNvPr id="40963" name="Content Placeholder 2"/>
          <p:cNvSpPr>
            <a:spLocks noGrp="1"/>
          </p:cNvSpPr>
          <p:nvPr>
            <p:ph sz="half" idx="1"/>
          </p:nvPr>
        </p:nvSpPr>
        <p:spPr>
          <a:xfrm>
            <a:off x="228600" y="1350221"/>
            <a:ext cx="3246120" cy="4826742"/>
          </a:xfrm>
        </p:spPr>
        <p:txBody>
          <a:bodyPr>
            <a:noAutofit/>
          </a:bodyPr>
          <a:lstStyle/>
          <a:p>
            <a:pPr marL="0" indent="0">
              <a:buNone/>
            </a:pPr>
            <a:r>
              <a:rPr lang="en-US" sz="2400" dirty="0" smtClean="0"/>
              <a:t>This </a:t>
            </a:r>
            <a:r>
              <a:rPr lang="en-US" sz="2400" u="sng" dirty="0" smtClean="0"/>
              <a:t>work sample </a:t>
            </a:r>
            <a:r>
              <a:rPr lang="en-US" sz="2400" dirty="0" smtClean="0"/>
              <a:t>was submitted as a piece of Primary Evidence and includes all information necessary for scoring. The teacher has provided the student’s name, the Collection Period Label, the date on which it was completed, the grade the student received, and the level of prompting.</a:t>
            </a:r>
          </a:p>
        </p:txBody>
      </p:sp>
      <p:sp>
        <p:nvSpPr>
          <p:cNvPr id="5" name="Slide Number Placeholder 4"/>
          <p:cNvSpPr>
            <a:spLocks noGrp="1"/>
          </p:cNvSpPr>
          <p:nvPr>
            <p:ph type="sldNum" sz="quarter" idx="4"/>
          </p:nvPr>
        </p:nvSpPr>
        <p:spPr>
          <a:xfrm>
            <a:off x="6457950" y="5098769"/>
            <a:ext cx="2057400" cy="373799"/>
          </a:xfrm>
        </p:spPr>
        <p:txBody>
          <a:bodyPr/>
          <a:lstStyle/>
          <a:p>
            <a:fld id="{ED164B6E-B420-4A78-9D4D-74DD8324E704}" type="slidenum">
              <a:rPr lang="en-US" smtClean="0"/>
              <a:pPr/>
              <a:t>30</a:t>
            </a:fld>
            <a:endParaRPr lang="en-US" dirty="0"/>
          </a:p>
        </p:txBody>
      </p:sp>
      <p:sp>
        <p:nvSpPr>
          <p:cNvPr id="25" name="Title 1"/>
          <p:cNvSpPr txBox="1">
            <a:spLocks/>
          </p:cNvSpPr>
          <p:nvPr/>
        </p:nvSpPr>
        <p:spPr>
          <a:xfrm>
            <a:off x="1433034" y="355071"/>
            <a:ext cx="6318504" cy="7315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a:solidFill>
                  <a:schemeClr val="tx1"/>
                </a:solidFill>
                <a:latin typeface="Georgia" pitchFamily="18" charset="0"/>
                <a:ea typeface="+mj-ea"/>
                <a:cs typeface="+mj-cs"/>
              </a:defRPr>
            </a:lvl1pPr>
          </a:lstStyle>
          <a:p>
            <a:endParaRPr lang="en-US" sz="3600" dirty="0" smtClean="0"/>
          </a:p>
        </p:txBody>
      </p:sp>
      <p:sp>
        <p:nvSpPr>
          <p:cNvPr id="3" name="TextBox 2"/>
          <p:cNvSpPr txBox="1"/>
          <p:nvPr/>
        </p:nvSpPr>
        <p:spPr>
          <a:xfrm>
            <a:off x="7544763" y="1747663"/>
            <a:ext cx="163306" cy="184912"/>
          </a:xfrm>
          <a:prstGeom prst="rect">
            <a:avLst/>
          </a:prstGeom>
          <a:solidFill>
            <a:schemeClr val="bg1"/>
          </a:solidFill>
        </p:spPr>
        <p:txBody>
          <a:bodyPr wrap="square" rtlCol="0">
            <a:spAutoFit/>
          </a:bodyPr>
          <a:lstStyle/>
          <a:p>
            <a:endParaRPr lang="en-US" dirty="0"/>
          </a:p>
        </p:txBody>
      </p:sp>
      <p:sp>
        <p:nvSpPr>
          <p:cNvPr id="4" name="TextBox 3"/>
          <p:cNvSpPr txBox="1"/>
          <p:nvPr/>
        </p:nvSpPr>
        <p:spPr>
          <a:xfrm flipH="1" flipV="1">
            <a:off x="5554112" y="6002294"/>
            <a:ext cx="130796" cy="174667"/>
          </a:xfrm>
          <a:prstGeom prst="rect">
            <a:avLst/>
          </a:prstGeom>
          <a:solidFill>
            <a:schemeClr val="bg1"/>
          </a:solidFill>
        </p:spPr>
        <p:txBody>
          <a:bodyPr wrap="square" rtlCol="0">
            <a:spAutoFit/>
          </a:bodyPr>
          <a:lstStyle/>
          <a:p>
            <a:endParaRPr lang="en-US" dirty="0"/>
          </a:p>
        </p:txBody>
      </p:sp>
      <p:pic>
        <p:nvPicPr>
          <p:cNvPr id="62" name="Picture 61"/>
          <p:cNvPicPr>
            <a:picLocks noChangeAspect="1"/>
          </p:cNvPicPr>
          <p:nvPr/>
        </p:nvPicPr>
        <p:blipFill>
          <a:blip r:embed="rId3"/>
          <a:stretch>
            <a:fillRect/>
          </a:stretch>
        </p:blipFill>
        <p:spPr>
          <a:xfrm>
            <a:off x="3843337" y="91441"/>
            <a:ext cx="5229225" cy="6652259"/>
          </a:xfrm>
          <a:prstGeom prst="rect">
            <a:avLst/>
          </a:prstGeom>
          <a:ln>
            <a:solidFill>
              <a:schemeClr val="tx1"/>
            </a:solidFill>
          </a:ln>
        </p:spPr>
      </p:pic>
    </p:spTree>
    <p:extLst>
      <p:ext uri="{BB962C8B-B14F-4D97-AF65-F5344CB8AC3E}">
        <p14:creationId xmlns:p14="http://schemas.microsoft.com/office/powerpoint/2010/main" val="3770534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Permanent Product</a:t>
            </a:r>
            <a:br>
              <a:rPr lang="en-US" dirty="0" smtClean="0"/>
            </a:br>
            <a:r>
              <a:rPr lang="en-US" sz="3200" dirty="0" smtClean="0"/>
              <a:t>Primary Evidence</a:t>
            </a:r>
          </a:p>
        </p:txBody>
      </p:sp>
      <p:sp>
        <p:nvSpPr>
          <p:cNvPr id="41987" name="Content Placeholder 2"/>
          <p:cNvSpPr>
            <a:spLocks noGrp="1"/>
          </p:cNvSpPr>
          <p:nvPr>
            <p:ph idx="1"/>
          </p:nvPr>
        </p:nvSpPr>
        <p:spPr/>
        <p:txBody>
          <a:bodyPr>
            <a:normAutofit/>
          </a:bodyPr>
          <a:lstStyle/>
          <a:p>
            <a:r>
              <a:rPr lang="en-US" dirty="0" smtClean="0"/>
              <a:t>Permanent products are items created by the student (e.g., murals, drawings, or models).</a:t>
            </a:r>
          </a:p>
          <a:p>
            <a:r>
              <a:rPr lang="en-US" dirty="0" smtClean="0"/>
              <a:t>Often a permanent product is too large or too fragile to be shipped with the student’s portfolio,</a:t>
            </a:r>
          </a:p>
          <a:p>
            <a:pPr lvl="1"/>
            <a:r>
              <a:rPr lang="en-US" dirty="0" smtClean="0"/>
              <a:t>In these cases, the teacher should photograph (not photocopy) the student’s work, date it, and label it “permanent product.”</a:t>
            </a:r>
          </a:p>
          <a:p>
            <a:pPr lvl="1"/>
            <a:r>
              <a:rPr lang="en-US" dirty="0" smtClean="0"/>
              <a:t>A single photo is acceptable only for permanent products.</a:t>
            </a:r>
          </a:p>
          <a:p>
            <a:r>
              <a:rPr lang="en-US" dirty="0" smtClean="0"/>
              <a:t>Permanent products must be annotated.</a:t>
            </a:r>
          </a:p>
        </p:txBody>
      </p:sp>
      <p:sp>
        <p:nvSpPr>
          <p:cNvPr id="4" name="Slide Number Placeholder 3"/>
          <p:cNvSpPr>
            <a:spLocks noGrp="1"/>
          </p:cNvSpPr>
          <p:nvPr>
            <p:ph type="sldNum" sz="quarter" idx="4"/>
          </p:nvPr>
        </p:nvSpPr>
        <p:spPr/>
        <p:txBody>
          <a:bodyPr/>
          <a:lstStyle/>
          <a:p>
            <a:fld id="{89E3E23E-256B-4BC3-9301-2D217D7FD3AF}" type="slidenum">
              <a:rPr lang="en-US" smtClean="0"/>
              <a:pPr/>
              <a:t>31</a:t>
            </a:fld>
            <a:endParaRPr lang="en-US" dirty="0"/>
          </a:p>
        </p:txBody>
      </p:sp>
    </p:spTree>
    <p:extLst>
      <p:ext uri="{BB962C8B-B14F-4D97-AF65-F5344CB8AC3E}">
        <p14:creationId xmlns:p14="http://schemas.microsoft.com/office/powerpoint/2010/main" val="3783509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023" y="104172"/>
            <a:ext cx="5805428" cy="891251"/>
          </a:xfrm>
        </p:spPr>
        <p:txBody>
          <a:bodyPr/>
          <a:lstStyle/>
          <a:p>
            <a:r>
              <a:rPr lang="en-US" dirty="0" smtClean="0"/>
              <a:t>Permanent Product</a:t>
            </a:r>
            <a:endParaRPr lang="en-US" dirty="0"/>
          </a:p>
        </p:txBody>
      </p:sp>
      <p:sp>
        <p:nvSpPr>
          <p:cNvPr id="43010" name="Content Placeholder 2"/>
          <p:cNvSpPr>
            <a:spLocks noGrp="1"/>
          </p:cNvSpPr>
          <p:nvPr>
            <p:ph sz="half" idx="1"/>
          </p:nvPr>
        </p:nvSpPr>
        <p:spPr>
          <a:xfrm>
            <a:off x="4745620" y="1900239"/>
            <a:ext cx="4027990" cy="4164896"/>
          </a:xfrm>
        </p:spPr>
        <p:txBody>
          <a:bodyPr>
            <a:normAutofit/>
          </a:bodyPr>
          <a:lstStyle/>
          <a:p>
            <a:pPr marL="0" indent="0">
              <a:buNone/>
            </a:pPr>
            <a:r>
              <a:rPr lang="en-US" sz="2000" dirty="0" smtClean="0"/>
              <a:t>This photo of a poster was submitted as a </a:t>
            </a:r>
            <a:r>
              <a:rPr lang="en-US" sz="2000" u="sng" dirty="0" smtClean="0"/>
              <a:t>permanent product</a:t>
            </a:r>
            <a:r>
              <a:rPr lang="en-US" sz="2000" dirty="0" smtClean="0"/>
              <a:t>.  The task aligns to Grade 5 Science standard and indicator S5L1a </a:t>
            </a:r>
            <a:r>
              <a:rPr lang="en-US" sz="2000" i="1" dirty="0" smtClean="0"/>
              <a:t>(Develop a model that illustrates how animals are sorted into groups (vertebrate and invertebrate)...</a:t>
            </a:r>
          </a:p>
          <a:p>
            <a:pPr marL="0" indent="0">
              <a:buNone/>
            </a:pPr>
            <a:endParaRPr lang="en-US" sz="1000" i="1" dirty="0"/>
          </a:p>
          <a:p>
            <a:pPr marL="0" indent="0">
              <a:buNone/>
            </a:pPr>
            <a:r>
              <a:rPr lang="en-US" sz="2000" dirty="0" smtClean="0"/>
              <a:t>The teacher’s annotation (not shown) describes the model the student developed plus the settings, interactions, level of prompting and student’s grade on the task.</a:t>
            </a:r>
          </a:p>
        </p:txBody>
      </p:sp>
      <p:sp>
        <p:nvSpPr>
          <p:cNvPr id="4" name="Slide Number Placeholder 3"/>
          <p:cNvSpPr>
            <a:spLocks noGrp="1"/>
          </p:cNvSpPr>
          <p:nvPr>
            <p:ph type="sldNum" sz="quarter" idx="4"/>
          </p:nvPr>
        </p:nvSpPr>
        <p:spPr/>
        <p:txBody>
          <a:bodyPr/>
          <a:lstStyle/>
          <a:p>
            <a:fld id="{3B117F47-798E-43E9-9C63-413D9BA655BA}" type="slidenum">
              <a:rPr lang="en-US" smtClean="0"/>
              <a:pPr/>
              <a:t>32</a:t>
            </a:fld>
            <a:endParaRPr lang="en-US" dirty="0"/>
          </a:p>
        </p:txBody>
      </p:sp>
      <p:pic>
        <p:nvPicPr>
          <p:cNvPr id="2" name="Picture 1"/>
          <p:cNvPicPr>
            <a:picLocks noChangeAspect="1"/>
          </p:cNvPicPr>
          <p:nvPr/>
        </p:nvPicPr>
        <p:blipFill>
          <a:blip r:embed="rId3"/>
          <a:stretch>
            <a:fillRect/>
          </a:stretch>
        </p:blipFill>
        <p:spPr>
          <a:xfrm>
            <a:off x="228601" y="898900"/>
            <a:ext cx="4181353" cy="5822576"/>
          </a:xfrm>
          <a:prstGeom prst="rect">
            <a:avLst/>
          </a:prstGeom>
          <a:ln>
            <a:solidFill>
              <a:schemeClr val="tx1"/>
            </a:solidFill>
          </a:ln>
        </p:spPr>
      </p:pic>
    </p:spTree>
    <p:extLst>
      <p:ext uri="{BB962C8B-B14F-4D97-AF65-F5344CB8AC3E}">
        <p14:creationId xmlns:p14="http://schemas.microsoft.com/office/powerpoint/2010/main" val="1970009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sz="4000" dirty="0" smtClean="0"/>
              <a:t>Series of Captioned Photos </a:t>
            </a:r>
            <a:r>
              <a:rPr lang="en-US" sz="4900" dirty="0" smtClean="0"/>
              <a:t/>
            </a:r>
            <a:br>
              <a:rPr lang="en-US" sz="4900" dirty="0" smtClean="0"/>
            </a:br>
            <a:r>
              <a:rPr lang="en-US" sz="3600" dirty="0" smtClean="0"/>
              <a:t>Primary Evidence</a:t>
            </a:r>
          </a:p>
        </p:txBody>
      </p:sp>
      <p:sp>
        <p:nvSpPr>
          <p:cNvPr id="44035" name="Content Placeholder 2"/>
          <p:cNvSpPr>
            <a:spLocks noGrp="1"/>
          </p:cNvSpPr>
          <p:nvPr>
            <p:ph idx="1"/>
          </p:nvPr>
        </p:nvSpPr>
        <p:spPr/>
        <p:txBody>
          <a:bodyPr>
            <a:normAutofit fontScale="92500" lnSpcReduction="20000"/>
          </a:bodyPr>
          <a:lstStyle/>
          <a:p>
            <a:r>
              <a:rPr lang="en-US" dirty="0" smtClean="0"/>
              <a:t>A series of captioned photographs means </a:t>
            </a:r>
            <a:r>
              <a:rPr lang="en-US" u="sng" dirty="0" smtClean="0"/>
              <a:t>at least two </a:t>
            </a:r>
            <a:r>
              <a:rPr lang="en-US" dirty="0" smtClean="0"/>
              <a:t>photographs must be submitted (three or more are recommended).</a:t>
            </a:r>
          </a:p>
          <a:p>
            <a:pPr lvl="1"/>
            <a:r>
              <a:rPr lang="en-US" dirty="0" smtClean="0"/>
              <a:t>The photos should clearly depict the student </a:t>
            </a:r>
            <a:r>
              <a:rPr lang="en-US" u="sng" dirty="0" smtClean="0"/>
              <a:t>doing</a:t>
            </a:r>
            <a:r>
              <a:rPr lang="en-US" dirty="0" smtClean="0"/>
              <a:t> the task and </a:t>
            </a:r>
            <a:r>
              <a:rPr lang="en-US" u="sng" dirty="0" smtClean="0"/>
              <a:t>completing</a:t>
            </a:r>
            <a:r>
              <a:rPr lang="en-US" dirty="0" smtClean="0"/>
              <a:t> the task.</a:t>
            </a:r>
          </a:p>
          <a:p>
            <a:pPr lvl="1"/>
            <a:r>
              <a:rPr lang="en-US" dirty="0" smtClean="0"/>
              <a:t>Captions should state what assessment task the student is performing. If the student is photographed with other people, the captions should say what the student </a:t>
            </a:r>
            <a:r>
              <a:rPr lang="en-US" i="1" dirty="0" smtClean="0"/>
              <a:t>who is being assessed </a:t>
            </a:r>
            <a:r>
              <a:rPr lang="en-US" dirty="0" smtClean="0"/>
              <a:t>is doing. A group activity, in which the individual student’s task is unclear, is not suitable for assessment.</a:t>
            </a:r>
          </a:p>
          <a:p>
            <a:pPr lvl="1"/>
            <a:r>
              <a:rPr lang="en-US" dirty="0" smtClean="0"/>
              <a:t>The caption should include information regarding the </a:t>
            </a:r>
            <a:r>
              <a:rPr lang="en-US" u="sng" dirty="0" smtClean="0"/>
              <a:t>activity</a:t>
            </a:r>
            <a:r>
              <a:rPr lang="en-US" dirty="0" smtClean="0"/>
              <a:t> in which the student is engaged, the student’s level of </a:t>
            </a:r>
            <a:r>
              <a:rPr lang="en-US" u="sng" dirty="0" smtClean="0"/>
              <a:t>success</a:t>
            </a:r>
            <a:r>
              <a:rPr lang="en-US" dirty="0" smtClean="0"/>
              <a:t>, the </a:t>
            </a:r>
            <a:r>
              <a:rPr lang="en-US" u="sng" dirty="0" smtClean="0"/>
              <a:t>setting </a:t>
            </a:r>
            <a:r>
              <a:rPr lang="en-US" dirty="0" smtClean="0"/>
              <a:t>and </a:t>
            </a:r>
            <a:r>
              <a:rPr lang="en-US" u="sng" dirty="0" smtClean="0"/>
              <a:t>interactions</a:t>
            </a:r>
            <a:r>
              <a:rPr lang="en-US" dirty="0" smtClean="0"/>
              <a:t>, and the type and frequency of </a:t>
            </a:r>
            <a:r>
              <a:rPr lang="en-US" u="sng" dirty="0" smtClean="0"/>
              <a:t>prompting</a:t>
            </a:r>
            <a:r>
              <a:rPr lang="en-US" dirty="0" smtClean="0"/>
              <a:t>, if any, that was provided to the student. </a:t>
            </a:r>
          </a:p>
          <a:p>
            <a:endParaRPr lang="en-US" dirty="0" smtClean="0"/>
          </a:p>
        </p:txBody>
      </p:sp>
      <p:sp>
        <p:nvSpPr>
          <p:cNvPr id="4" name="Slide Number Placeholder 3"/>
          <p:cNvSpPr>
            <a:spLocks noGrp="1"/>
          </p:cNvSpPr>
          <p:nvPr>
            <p:ph type="sldNum" sz="quarter" idx="4"/>
          </p:nvPr>
        </p:nvSpPr>
        <p:spPr/>
        <p:txBody>
          <a:bodyPr/>
          <a:lstStyle/>
          <a:p>
            <a:fld id="{01D3F733-AE9D-4292-AD54-329663E91B2B}" type="slidenum">
              <a:rPr lang="en-US" smtClean="0"/>
              <a:pPr/>
              <a:t>33</a:t>
            </a:fld>
            <a:endParaRPr lang="en-US" dirty="0"/>
          </a:p>
        </p:txBody>
      </p:sp>
    </p:spTree>
    <p:extLst>
      <p:ext uri="{BB962C8B-B14F-4D97-AF65-F5344CB8AC3E}">
        <p14:creationId xmlns:p14="http://schemas.microsoft.com/office/powerpoint/2010/main" val="1411820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000" dirty="0" smtClean="0"/>
              <a:t>Series of Captioned Photos </a:t>
            </a:r>
            <a:r>
              <a:rPr lang="en-US" dirty="0" smtClean="0"/>
              <a:t/>
            </a:r>
            <a:br>
              <a:rPr lang="en-US" dirty="0" smtClean="0"/>
            </a:br>
            <a:r>
              <a:rPr lang="en-US" sz="3600" dirty="0" smtClean="0"/>
              <a:t>Primary Evidence</a:t>
            </a:r>
            <a:endParaRPr lang="en-US" sz="3600" dirty="0"/>
          </a:p>
        </p:txBody>
      </p:sp>
      <p:sp>
        <p:nvSpPr>
          <p:cNvPr id="6" name="Content Placeholder 5"/>
          <p:cNvSpPr>
            <a:spLocks noGrp="1"/>
          </p:cNvSpPr>
          <p:nvPr>
            <p:ph sz="half" idx="1"/>
          </p:nvPr>
        </p:nvSpPr>
        <p:spPr/>
        <p:txBody>
          <a:bodyPr>
            <a:normAutofit fontScale="85000" lnSpcReduction="20000"/>
          </a:bodyPr>
          <a:lstStyle/>
          <a:p>
            <a:pPr marL="0" indent="0">
              <a:buNone/>
            </a:pPr>
            <a:r>
              <a:rPr lang="en-US" dirty="0" smtClean="0"/>
              <a:t>A </a:t>
            </a:r>
            <a:r>
              <a:rPr lang="en-US" b="1" dirty="0" smtClean="0"/>
              <a:t>series of captioned photos </a:t>
            </a:r>
            <a:r>
              <a:rPr lang="en-US" dirty="0" smtClean="0"/>
              <a:t>was submitted as Secondary Evidence for this student. The photos clearly depict the student in the process of the task and show her response at each phase. The captions describe each step of the task and annotate the student’s success. The teacher has provided information about the setting and interactions with the paraprofessional as well as the level of prompting required for the student.</a:t>
            </a:r>
            <a:endParaRPr lang="en-US" dirty="0"/>
          </a:p>
        </p:txBody>
      </p:sp>
      <p:sp>
        <p:nvSpPr>
          <p:cNvPr id="11" name="Content Placeholder 10"/>
          <p:cNvSpPr>
            <a:spLocks noGrp="1"/>
          </p:cNvSpPr>
          <p:nvPr>
            <p:ph sz="half" idx="2"/>
          </p:nvPr>
        </p:nvSpPr>
        <p:spPr/>
        <p:txBody>
          <a:bodyPr>
            <a:normAutofit fontScale="85000" lnSpcReduction="20000"/>
          </a:bodyPr>
          <a:lstStyle/>
          <a:p>
            <a:endParaRPr lang="en-US"/>
          </a:p>
        </p:txBody>
      </p:sp>
      <p:sp>
        <p:nvSpPr>
          <p:cNvPr id="4" name="Slide Number Placeholder 3"/>
          <p:cNvSpPr>
            <a:spLocks noGrp="1"/>
          </p:cNvSpPr>
          <p:nvPr>
            <p:ph type="sldNum" sz="quarter" idx="4"/>
          </p:nvPr>
        </p:nvSpPr>
        <p:spPr/>
        <p:txBody>
          <a:bodyPr/>
          <a:lstStyle/>
          <a:p>
            <a:fld id="{98C25690-8C8F-417F-829C-F2B614F16849}" type="slidenum">
              <a:rPr lang="en-US" smtClean="0"/>
              <a:pPr/>
              <a:t>34</a:t>
            </a:fld>
            <a:endParaRPr lang="en-US" dirty="0"/>
          </a:p>
        </p:txBody>
      </p:sp>
      <p:pic>
        <p:nvPicPr>
          <p:cNvPr id="450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435" y="1838967"/>
            <a:ext cx="3690237" cy="43463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052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r>
              <a:rPr lang="en-US" sz="4000" dirty="0" smtClean="0"/>
              <a:t>Media–Audio/Video</a:t>
            </a:r>
            <a:br>
              <a:rPr lang="en-US" sz="4000" dirty="0" smtClean="0"/>
            </a:br>
            <a:r>
              <a:rPr lang="en-US" sz="4000" dirty="0" smtClean="0"/>
              <a:t>Accompanied by a Script </a:t>
            </a:r>
            <a:r>
              <a:rPr lang="en-US" dirty="0" smtClean="0"/>
              <a:t/>
            </a:r>
            <a:br>
              <a:rPr lang="en-US" dirty="0" smtClean="0"/>
            </a:br>
            <a:r>
              <a:rPr lang="en-US" sz="3600" dirty="0" smtClean="0"/>
              <a:t>Primary Evidence </a:t>
            </a:r>
          </a:p>
        </p:txBody>
      </p:sp>
      <p:sp>
        <p:nvSpPr>
          <p:cNvPr id="46083" name="Content Placeholder 2"/>
          <p:cNvSpPr>
            <a:spLocks noGrp="1"/>
          </p:cNvSpPr>
          <p:nvPr>
            <p:ph idx="1"/>
          </p:nvPr>
        </p:nvSpPr>
        <p:spPr/>
        <p:txBody>
          <a:bodyPr>
            <a:normAutofit/>
          </a:bodyPr>
          <a:lstStyle/>
          <a:p>
            <a:r>
              <a:rPr lang="en-US" dirty="0" smtClean="0"/>
              <a:t>Audio, Video, CDs, Flash Drives, and DVDs can be effective ways to demonstrate students’ skills when tasks involve multiple steps, “verbal” responses, or interaction with others.</a:t>
            </a:r>
          </a:p>
          <a:p>
            <a:pPr lvl="1"/>
            <a:r>
              <a:rPr lang="en-US" dirty="0" smtClean="0"/>
              <a:t>It is important to provide a script so that, if the media are damaged during shipping, scorers can determine what students were asked to do and how well they did their tasks.</a:t>
            </a:r>
          </a:p>
          <a:p>
            <a:pPr lvl="1"/>
            <a:r>
              <a:rPr lang="en-US" dirty="0" smtClean="0"/>
              <a:t>The media must be labeled with the student’s name. If there are multiple students in the video, it must be made clear which student is being assessed.</a:t>
            </a:r>
          </a:p>
        </p:txBody>
      </p:sp>
      <p:sp>
        <p:nvSpPr>
          <p:cNvPr id="4" name="Slide Number Placeholder 3"/>
          <p:cNvSpPr>
            <a:spLocks noGrp="1"/>
          </p:cNvSpPr>
          <p:nvPr>
            <p:ph type="sldNum" sz="quarter" idx="4"/>
          </p:nvPr>
        </p:nvSpPr>
        <p:spPr/>
        <p:txBody>
          <a:bodyPr/>
          <a:lstStyle/>
          <a:p>
            <a:fld id="{6431AAAF-018D-4B05-B743-158727C943A9}" type="slidenum">
              <a:rPr lang="en-US" smtClean="0"/>
              <a:pPr/>
              <a:t>35</a:t>
            </a:fld>
            <a:endParaRPr lang="en-US" dirty="0"/>
          </a:p>
        </p:txBody>
      </p:sp>
    </p:spTree>
    <p:extLst>
      <p:ext uri="{BB962C8B-B14F-4D97-AF65-F5344CB8AC3E}">
        <p14:creationId xmlns:p14="http://schemas.microsoft.com/office/powerpoint/2010/main" val="1419948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Media–Audio/Video</a:t>
            </a:r>
            <a:br>
              <a:rPr lang="en-US" sz="4000" dirty="0"/>
            </a:br>
            <a:r>
              <a:rPr lang="en-US" sz="4000" dirty="0"/>
              <a:t>Accompanied by a Script </a:t>
            </a:r>
            <a:r>
              <a:rPr lang="en-US" dirty="0"/>
              <a:t/>
            </a:r>
            <a:br>
              <a:rPr lang="en-US" dirty="0"/>
            </a:br>
            <a:r>
              <a:rPr lang="en-US" sz="3600" dirty="0"/>
              <a:t>Primary Evidence </a:t>
            </a:r>
            <a:endParaRPr lang="en-US" dirty="0"/>
          </a:p>
        </p:txBody>
      </p:sp>
      <p:sp>
        <p:nvSpPr>
          <p:cNvPr id="47106" name="Content Placeholder 2"/>
          <p:cNvSpPr>
            <a:spLocks noGrp="1"/>
          </p:cNvSpPr>
          <p:nvPr>
            <p:ph sz="half" idx="1"/>
          </p:nvPr>
        </p:nvSpPr>
        <p:spPr>
          <a:xfrm>
            <a:off x="628650" y="1825625"/>
            <a:ext cx="4699254" cy="4351338"/>
          </a:xfrm>
        </p:spPr>
        <p:txBody>
          <a:bodyPr>
            <a:noAutofit/>
          </a:bodyPr>
          <a:lstStyle/>
          <a:p>
            <a:pPr marL="0" indent="0" eaLnBrk="1" hangingPunct="1">
              <a:spcBef>
                <a:spcPct val="50000"/>
              </a:spcBef>
              <a:buFont typeface="Arial" charset="0"/>
              <a:buNone/>
            </a:pPr>
            <a:r>
              <a:rPr lang="en-US" sz="2400" dirty="0" smtClean="0"/>
              <a:t>A </a:t>
            </a:r>
            <a:r>
              <a:rPr lang="en-US" sz="2400" u="sng" dirty="0" smtClean="0"/>
              <a:t>video</a:t>
            </a:r>
            <a:r>
              <a:rPr lang="en-US" sz="2400" dirty="0" smtClean="0"/>
              <a:t> was submitted as Primary Evidence for this student. The video file was labeled with the student’s name, grade, and school. A script was also included that documented the evidence recorded, the student’s name, the date, and the Collection Period. It also provided a description of the task, the setting and interactions, an evaluation of the student’s level of success, and the level of prompting that was provided.</a:t>
            </a:r>
          </a:p>
        </p:txBody>
      </p:sp>
      <p:sp>
        <p:nvSpPr>
          <p:cNvPr id="4" name="Slide Number Placeholder 3"/>
          <p:cNvSpPr>
            <a:spLocks noGrp="1"/>
          </p:cNvSpPr>
          <p:nvPr>
            <p:ph type="sldNum" sz="quarter" idx="4"/>
          </p:nvPr>
        </p:nvSpPr>
        <p:spPr>
          <a:prstGeom prst="rect">
            <a:avLst/>
          </a:prstGeom>
        </p:spPr>
        <p:txBody>
          <a:bodyPr/>
          <a:lstStyle/>
          <a:p>
            <a:pPr>
              <a:defRPr/>
            </a:pPr>
            <a:fld id="{B81E8FFE-35BD-4B09-9888-AD173113E2B5}" type="slidenum">
              <a:rPr lang="en-US" smtClean="0"/>
              <a:pPr>
                <a:defRPr/>
              </a:pPr>
              <a:t>36</a:t>
            </a:fld>
            <a:endParaRPr lang="en-US" dirty="0"/>
          </a:p>
        </p:txBody>
      </p:sp>
      <p:pic>
        <p:nvPicPr>
          <p:cNvPr id="471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904" y="1659579"/>
            <a:ext cx="3212996" cy="451738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017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Secondary Evidence</a:t>
            </a:r>
            <a:endParaRPr lang="en-US" dirty="0" smtClean="0"/>
          </a:p>
        </p:txBody>
      </p:sp>
      <p:sp>
        <p:nvSpPr>
          <p:cNvPr id="36867" name="Content Placeholder 2"/>
          <p:cNvSpPr>
            <a:spLocks noGrp="1"/>
          </p:cNvSpPr>
          <p:nvPr>
            <p:ph idx="1"/>
          </p:nvPr>
        </p:nvSpPr>
        <p:spPr/>
        <p:txBody>
          <a:bodyPr/>
          <a:lstStyle/>
          <a:p>
            <a:r>
              <a:rPr lang="en-US" u="sng" smtClean="0"/>
              <a:t>Reports</a:t>
            </a:r>
            <a:r>
              <a:rPr lang="en-US" smtClean="0"/>
              <a:t> knowledge/skills by documenting, charting, or interpreting the student’s performance</a:t>
            </a:r>
          </a:p>
          <a:p>
            <a:r>
              <a:rPr lang="en-US" i="1" smtClean="0"/>
              <a:t>Secondary Evidence refers to the type of evidence, not to the date or order in which evidence was collected.</a:t>
            </a:r>
            <a:endParaRPr lang="en-US" i="1" dirty="0"/>
          </a:p>
        </p:txBody>
      </p:sp>
      <p:sp>
        <p:nvSpPr>
          <p:cNvPr id="4" name="Slide Number Placeholder 3"/>
          <p:cNvSpPr>
            <a:spLocks noGrp="1"/>
          </p:cNvSpPr>
          <p:nvPr>
            <p:ph type="sldNum" sz="quarter" idx="4"/>
          </p:nvPr>
        </p:nvSpPr>
        <p:spPr/>
        <p:txBody>
          <a:bodyPr/>
          <a:lstStyle/>
          <a:p>
            <a:fld id="{A79B71A1-C724-4F83-BB21-15E265433840}" type="slidenum">
              <a:rPr lang="en-US" smtClean="0"/>
              <a:pPr/>
              <a:t>37</a:t>
            </a:fld>
            <a:endParaRPr lang="en-US" dirty="0"/>
          </a:p>
        </p:txBody>
      </p:sp>
    </p:spTree>
    <p:extLst>
      <p:ext uri="{BB962C8B-B14F-4D97-AF65-F5344CB8AC3E}">
        <p14:creationId xmlns:p14="http://schemas.microsoft.com/office/powerpoint/2010/main" val="40311507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Data Sheet</a:t>
            </a:r>
            <a:br>
              <a:rPr lang="en-US" dirty="0" smtClean="0"/>
            </a:br>
            <a:r>
              <a:rPr lang="en-US" sz="3200" dirty="0" smtClean="0"/>
              <a:t>Secondary Evidence</a:t>
            </a:r>
            <a:endParaRPr lang="en-US" dirty="0" smtClean="0"/>
          </a:p>
        </p:txBody>
      </p:sp>
      <p:sp>
        <p:nvSpPr>
          <p:cNvPr id="52227" name="Content Placeholder 2"/>
          <p:cNvSpPr>
            <a:spLocks noGrp="1"/>
          </p:cNvSpPr>
          <p:nvPr>
            <p:ph idx="1"/>
          </p:nvPr>
        </p:nvSpPr>
        <p:spPr/>
        <p:txBody>
          <a:bodyPr/>
          <a:lstStyle/>
          <a:p>
            <a:r>
              <a:rPr lang="en-US" dirty="0" smtClean="0"/>
              <a:t>The data sheet should include a clear description of the task, analysis of the student performance, and a key. It should also include information on the setting,  interactions with peers (both with and without disabilities) and community members, and the type and frequency of prompting, if any, that was provided.</a:t>
            </a:r>
          </a:p>
          <a:p>
            <a:r>
              <a:rPr lang="en-US" dirty="0" smtClean="0"/>
              <a:t>A minimum of </a:t>
            </a:r>
            <a:r>
              <a:rPr lang="en-US" u="sng" dirty="0" smtClean="0"/>
              <a:t>3 distinct dates </a:t>
            </a:r>
            <a:r>
              <a:rPr lang="en-US" dirty="0" smtClean="0"/>
              <a:t>on which evidence was collected is required on a data sheet.</a:t>
            </a:r>
          </a:p>
        </p:txBody>
      </p:sp>
      <p:sp>
        <p:nvSpPr>
          <p:cNvPr id="4" name="Slide Number Placeholder 3"/>
          <p:cNvSpPr>
            <a:spLocks noGrp="1"/>
          </p:cNvSpPr>
          <p:nvPr>
            <p:ph type="sldNum" sz="quarter" idx="4"/>
          </p:nvPr>
        </p:nvSpPr>
        <p:spPr/>
        <p:txBody>
          <a:bodyPr/>
          <a:lstStyle/>
          <a:p>
            <a:fld id="{07F5B1CA-DCB4-490F-BFAF-A12DDBF0CD15}" type="slidenum">
              <a:rPr lang="en-US" smtClean="0"/>
              <a:pPr/>
              <a:t>38</a:t>
            </a:fld>
            <a:endParaRPr lang="en-US" dirty="0"/>
          </a:p>
        </p:txBody>
      </p:sp>
    </p:spTree>
    <p:extLst>
      <p:ext uri="{BB962C8B-B14F-4D97-AF65-F5344CB8AC3E}">
        <p14:creationId xmlns:p14="http://schemas.microsoft.com/office/powerpoint/2010/main" val="4004133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Data Sheet</a:t>
            </a:r>
            <a:r>
              <a:rPr lang="en-US" sz="3200" dirty="0" smtClean="0"/>
              <a:t/>
            </a:r>
            <a:br>
              <a:rPr lang="en-US" sz="3200" dirty="0" smtClean="0"/>
            </a:br>
            <a:r>
              <a:rPr lang="en-US" sz="3200" dirty="0" smtClean="0"/>
              <a:t>Secondary Evidence</a:t>
            </a:r>
            <a:endParaRPr lang="en-US" dirty="0" smtClean="0"/>
          </a:p>
        </p:txBody>
      </p:sp>
      <p:sp>
        <p:nvSpPr>
          <p:cNvPr id="2" name="Content Placeholder 1"/>
          <p:cNvSpPr>
            <a:spLocks noGrp="1"/>
          </p:cNvSpPr>
          <p:nvPr>
            <p:ph sz="half" idx="1"/>
          </p:nvPr>
        </p:nvSpPr>
        <p:spPr>
          <a:xfrm>
            <a:off x="628650" y="1825625"/>
            <a:ext cx="4735830" cy="4351338"/>
          </a:xfrm>
        </p:spPr>
        <p:txBody>
          <a:bodyPr>
            <a:noAutofit/>
          </a:bodyPr>
          <a:lstStyle/>
          <a:p>
            <a:pPr marL="0" indent="0">
              <a:buNone/>
            </a:pPr>
            <a:r>
              <a:rPr lang="en-US" sz="2400" dirty="0" smtClean="0"/>
              <a:t>This </a:t>
            </a:r>
            <a:r>
              <a:rPr lang="en-US" sz="2400" u="sng" dirty="0" smtClean="0"/>
              <a:t>data sheet </a:t>
            </a:r>
            <a:r>
              <a:rPr lang="en-US" sz="2400" dirty="0" smtClean="0"/>
              <a:t>was submitted as Secondary Evidence for this student. It includes the student’s name, a description of the task, and the dates on which the tasks were completed. The collection period label has been affixed so as to clearly depict the type of evidence and collection period. A key has been provided for prompting and accuracy so that the student’s achievement/progress can be evaluated.</a:t>
            </a:r>
            <a:br>
              <a:rPr lang="en-US" sz="2400" dirty="0" smtClean="0"/>
            </a:br>
            <a:endParaRPr lang="en-US" sz="2400" dirty="0"/>
          </a:p>
        </p:txBody>
      </p:sp>
      <p:sp>
        <p:nvSpPr>
          <p:cNvPr id="4" name="Slide Number Placeholder 3"/>
          <p:cNvSpPr>
            <a:spLocks noGrp="1"/>
          </p:cNvSpPr>
          <p:nvPr>
            <p:ph type="sldNum" sz="quarter" idx="4"/>
          </p:nvPr>
        </p:nvSpPr>
        <p:spPr/>
        <p:txBody>
          <a:bodyPr/>
          <a:lstStyle/>
          <a:p>
            <a:fld id="{1FB11FA8-7EEA-410F-8C49-04C2C6B3654D}" type="slidenum">
              <a:rPr lang="en-US" smtClean="0"/>
              <a:pPr/>
              <a:t>39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480" y="1795717"/>
            <a:ext cx="3593681" cy="4381246"/>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137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Questions &amp; Answers</a:t>
            </a:r>
            <a:endParaRPr lang="en-US" dirty="0"/>
          </a:p>
        </p:txBody>
      </p:sp>
      <p:sp>
        <p:nvSpPr>
          <p:cNvPr id="7" name="Content Placeholder 6"/>
          <p:cNvSpPr txBox="1">
            <a:spLocks noGrp="1"/>
          </p:cNvSpPr>
          <p:nvPr>
            <p:ph idx="1"/>
          </p:nvPr>
        </p:nvSpPr>
        <p:spPr>
          <a:xfrm>
            <a:off x="628650" y="1825624"/>
            <a:ext cx="7886700" cy="3274409"/>
          </a:xfrm>
        </p:spPr>
        <p:txBody>
          <a:bodyPr>
            <a:normAutofit/>
          </a:bodyPr>
          <a:lstStyle/>
          <a:p>
            <a:pPr marL="0" indent="0">
              <a:buNone/>
            </a:pPr>
            <a:r>
              <a:rPr lang="en-US" dirty="0" smtClean="0"/>
              <a:t>You are invited to submit questions you may have using the “Questions” feature of the GoToWebinar anytime throughout each session.  </a:t>
            </a:r>
          </a:p>
          <a:p>
            <a:pPr marL="0" indent="0">
              <a:buNone/>
            </a:pPr>
            <a:endParaRPr lang="en-US" dirty="0" smtClean="0"/>
          </a:p>
          <a:p>
            <a:pPr marL="0" indent="0">
              <a:buNone/>
            </a:pPr>
            <a:r>
              <a:rPr lang="en-US" dirty="0" smtClean="0"/>
              <a:t>The “Questions” feature will be monitored throughout the session and questions will be addressed. </a:t>
            </a:r>
          </a:p>
          <a:p>
            <a:pPr marL="0" indent="0">
              <a:buNone/>
            </a:pPr>
            <a:endParaRPr lang="en-US" dirty="0"/>
          </a:p>
        </p:txBody>
      </p:sp>
      <p:sp>
        <p:nvSpPr>
          <p:cNvPr id="2" name="Slide Number Placeholder 1"/>
          <p:cNvSpPr>
            <a:spLocks noGrp="1"/>
          </p:cNvSpPr>
          <p:nvPr>
            <p:ph type="sldNum" sz="quarter" idx="4"/>
          </p:nvPr>
        </p:nvSpPr>
        <p:spPr/>
        <p:txBody>
          <a:bodyPr/>
          <a:lstStyle/>
          <a:p>
            <a:fld id="{8A09669B-4FA0-413A-AFA7-5B107AF457D8}" type="slidenum">
              <a:rPr lang="en-US" smtClean="0"/>
              <a:pPr/>
              <a:t>4</a:t>
            </a:fld>
            <a:endParaRPr lang="en-US" dirty="0"/>
          </a:p>
        </p:txBody>
      </p:sp>
    </p:spTree>
    <p:extLst>
      <p:ext uri="{BB962C8B-B14F-4D97-AF65-F5344CB8AC3E}">
        <p14:creationId xmlns:p14="http://schemas.microsoft.com/office/powerpoint/2010/main" val="3118380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t>Interview Form</a:t>
            </a:r>
            <a:br>
              <a:rPr lang="en-US" dirty="0" smtClean="0"/>
            </a:br>
            <a:r>
              <a:rPr lang="en-US" sz="3200" dirty="0" smtClean="0"/>
              <a:t>Secondary Evidence</a:t>
            </a:r>
            <a:endParaRPr lang="en-US" dirty="0" smtClean="0"/>
          </a:p>
        </p:txBody>
      </p:sp>
      <p:sp>
        <p:nvSpPr>
          <p:cNvPr id="50179" name="Content Placeholder 2"/>
          <p:cNvSpPr>
            <a:spLocks noGrp="1"/>
          </p:cNvSpPr>
          <p:nvPr>
            <p:ph idx="1"/>
          </p:nvPr>
        </p:nvSpPr>
        <p:spPr/>
        <p:txBody>
          <a:bodyPr>
            <a:normAutofit fontScale="92500" lnSpcReduction="20000"/>
          </a:bodyPr>
          <a:lstStyle/>
          <a:p>
            <a:r>
              <a:rPr lang="en-US" dirty="0" smtClean="0"/>
              <a:t>Typically, this method of documentation is used when the task occurs in a community or home setting in which the teacher who is assessing the student is not present (e.g., on a work site, at a restaurant, etc.). </a:t>
            </a:r>
          </a:p>
          <a:p>
            <a:r>
              <a:rPr lang="en-US" dirty="0" smtClean="0"/>
              <a:t>The parent, another educator, peer helper, employer, related service staff, or other individual who is in a position to describe the student’s performance is asked a structured set of questions to enable the teacher to document the student’s performance.</a:t>
            </a:r>
          </a:p>
          <a:p>
            <a:r>
              <a:rPr lang="en-US" dirty="0" smtClean="0"/>
              <a:t>Specific information regarding student performance, setting, and interactions with peers (both with and without disabilities) and community members should be included.</a:t>
            </a:r>
          </a:p>
          <a:p>
            <a:endParaRPr lang="en-US" dirty="0" smtClean="0"/>
          </a:p>
        </p:txBody>
      </p:sp>
      <p:sp>
        <p:nvSpPr>
          <p:cNvPr id="4" name="Slide Number Placeholder 3"/>
          <p:cNvSpPr>
            <a:spLocks noGrp="1"/>
          </p:cNvSpPr>
          <p:nvPr>
            <p:ph type="sldNum" sz="quarter" idx="4"/>
          </p:nvPr>
        </p:nvSpPr>
        <p:spPr/>
        <p:txBody>
          <a:bodyPr/>
          <a:lstStyle/>
          <a:p>
            <a:fld id="{3A06CB82-6BFE-47DA-B08C-288E93D4FC6A}" type="slidenum">
              <a:rPr lang="en-US" smtClean="0"/>
              <a:pPr/>
              <a:t>40</a:t>
            </a:fld>
            <a:endParaRPr lang="en-US" dirty="0"/>
          </a:p>
        </p:txBody>
      </p:sp>
    </p:spTree>
    <p:extLst>
      <p:ext uri="{BB962C8B-B14F-4D97-AF65-F5344CB8AC3E}">
        <p14:creationId xmlns:p14="http://schemas.microsoft.com/office/powerpoint/2010/main" val="3535807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Interview Form</a:t>
            </a:r>
            <a:br>
              <a:rPr lang="en-US" dirty="0" smtClean="0"/>
            </a:br>
            <a:r>
              <a:rPr lang="en-US" sz="3200" dirty="0" smtClean="0"/>
              <a:t>Secondary Evidence</a:t>
            </a:r>
            <a:endParaRPr lang="en-US" dirty="0" smtClean="0"/>
          </a:p>
        </p:txBody>
      </p:sp>
      <p:sp>
        <p:nvSpPr>
          <p:cNvPr id="44035" name="Content Placeholder 2"/>
          <p:cNvSpPr>
            <a:spLocks noGrp="1"/>
          </p:cNvSpPr>
          <p:nvPr>
            <p:ph sz="half" idx="1"/>
          </p:nvPr>
        </p:nvSpPr>
        <p:spPr>
          <a:xfrm>
            <a:off x="628650" y="1825625"/>
            <a:ext cx="4333494" cy="4351338"/>
          </a:xfrm>
        </p:spPr>
        <p:txBody>
          <a:bodyPr>
            <a:noAutofit/>
          </a:bodyPr>
          <a:lstStyle/>
          <a:p>
            <a:pPr marL="0" indent="0" eaLnBrk="1" hangingPunct="1">
              <a:spcBef>
                <a:spcPct val="50000"/>
              </a:spcBef>
              <a:buFont typeface="Arial" charset="0"/>
              <a:buNone/>
              <a:defRPr/>
            </a:pPr>
            <a:r>
              <a:rPr lang="en-US" sz="2400" dirty="0" smtClean="0"/>
              <a:t>All </a:t>
            </a:r>
            <a:r>
              <a:rPr lang="en-US" sz="2400" dirty="0"/>
              <a:t>necessary information has been completed for this </a:t>
            </a:r>
            <a:r>
              <a:rPr lang="en-US" sz="2400" u="sng" dirty="0"/>
              <a:t>interview</a:t>
            </a:r>
            <a:r>
              <a:rPr lang="en-US" sz="2400" dirty="0"/>
              <a:t>. The teacher described the task and clearly evaluated the student’s </a:t>
            </a:r>
            <a:r>
              <a:rPr lang="en-US" sz="2400" dirty="0" smtClean="0"/>
              <a:t>performance. </a:t>
            </a:r>
            <a:r>
              <a:rPr lang="en-US" sz="2400" dirty="0"/>
              <a:t>Further, the teacher </a:t>
            </a:r>
            <a:r>
              <a:rPr lang="en-US" sz="2400" dirty="0" smtClean="0"/>
              <a:t>provided the </a:t>
            </a:r>
            <a:r>
              <a:rPr lang="en-US" sz="2400" dirty="0"/>
              <a:t>setting in which the task was completed, the  interactions that took place, and the type and frequency of prompting necessary for the student to complete the task.</a:t>
            </a:r>
          </a:p>
        </p:txBody>
      </p:sp>
      <p:sp>
        <p:nvSpPr>
          <p:cNvPr id="4" name="Slide Number Placeholder 3"/>
          <p:cNvSpPr>
            <a:spLocks noGrp="1"/>
          </p:cNvSpPr>
          <p:nvPr>
            <p:ph type="sldNum" sz="quarter" idx="4"/>
          </p:nvPr>
        </p:nvSpPr>
        <p:spPr>
          <a:prstGeom prst="rect">
            <a:avLst/>
          </a:prstGeom>
        </p:spPr>
        <p:txBody>
          <a:bodyPr/>
          <a:lstStyle/>
          <a:p>
            <a:pPr>
              <a:defRPr/>
            </a:pPr>
            <a:fld id="{7CD1CBDE-9A1C-4FDE-A999-B04FC1A741F4}" type="slidenum">
              <a:rPr lang="en-US" smtClean="0"/>
              <a:pPr>
                <a:defRPr/>
              </a:pPr>
              <a:t>41</a:t>
            </a:fld>
            <a:endParaRPr lang="en-US" dirty="0"/>
          </a:p>
        </p:txBody>
      </p:sp>
      <p:pic>
        <p:nvPicPr>
          <p:cNvPr id="5120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7227" y="1825625"/>
            <a:ext cx="3150046" cy="4205818"/>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058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t>Observation Form </a:t>
            </a:r>
            <a:br>
              <a:rPr lang="en-US" dirty="0" smtClean="0"/>
            </a:br>
            <a:r>
              <a:rPr lang="en-US" sz="3200" dirty="0" smtClean="0"/>
              <a:t>Secondary Evidence</a:t>
            </a:r>
          </a:p>
        </p:txBody>
      </p:sp>
      <p:sp>
        <p:nvSpPr>
          <p:cNvPr id="48131" name="Content Placeholder 2"/>
          <p:cNvSpPr>
            <a:spLocks noGrp="1"/>
          </p:cNvSpPr>
          <p:nvPr>
            <p:ph idx="1"/>
          </p:nvPr>
        </p:nvSpPr>
        <p:spPr/>
        <p:txBody>
          <a:bodyPr/>
          <a:lstStyle/>
          <a:p>
            <a:r>
              <a:rPr lang="en-US" dirty="0" smtClean="0"/>
              <a:t>The teacher or para-professional uses the observation form to record the student’s performance on an assessment task. </a:t>
            </a:r>
          </a:p>
          <a:p>
            <a:r>
              <a:rPr lang="en-US" dirty="0" smtClean="0"/>
              <a:t>Be sure to include specific information regarding student performance, setting, and interactions with peers (both with and without disabilities) and community members. </a:t>
            </a:r>
          </a:p>
          <a:p>
            <a:r>
              <a:rPr lang="en-US" dirty="0" smtClean="0"/>
              <a:t>Do not include an observation of an event for which Primary Evidence has already been submitted.</a:t>
            </a:r>
          </a:p>
        </p:txBody>
      </p:sp>
      <p:sp>
        <p:nvSpPr>
          <p:cNvPr id="4" name="Slide Number Placeholder 3"/>
          <p:cNvSpPr>
            <a:spLocks noGrp="1"/>
          </p:cNvSpPr>
          <p:nvPr>
            <p:ph type="sldNum" sz="quarter" idx="4"/>
          </p:nvPr>
        </p:nvSpPr>
        <p:spPr/>
        <p:txBody>
          <a:bodyPr/>
          <a:lstStyle/>
          <a:p>
            <a:fld id="{1CCEC3CE-1F00-4D7E-9883-16F7052DB010}" type="slidenum">
              <a:rPr lang="en-US" smtClean="0"/>
              <a:pPr/>
              <a:t>42</a:t>
            </a:fld>
            <a:endParaRPr lang="en-US" dirty="0"/>
          </a:p>
        </p:txBody>
      </p:sp>
    </p:spTree>
    <p:extLst>
      <p:ext uri="{BB962C8B-B14F-4D97-AF65-F5344CB8AC3E}">
        <p14:creationId xmlns:p14="http://schemas.microsoft.com/office/powerpoint/2010/main" val="25629885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dirty="0"/>
              <a:t>Observation Form </a:t>
            </a:r>
            <a:br>
              <a:rPr lang="en-US" dirty="0"/>
            </a:br>
            <a:r>
              <a:rPr lang="en-US" sz="3200" dirty="0"/>
              <a:t>Secondary Evidence</a:t>
            </a:r>
            <a:endParaRPr lang="en-US" dirty="0" smtClean="0"/>
          </a:p>
        </p:txBody>
      </p:sp>
      <p:sp>
        <p:nvSpPr>
          <p:cNvPr id="2" name="Content Placeholder 1"/>
          <p:cNvSpPr>
            <a:spLocks noGrp="1"/>
          </p:cNvSpPr>
          <p:nvPr>
            <p:ph sz="half" idx="1"/>
          </p:nvPr>
        </p:nvSpPr>
        <p:spPr>
          <a:xfrm>
            <a:off x="628650" y="1825625"/>
            <a:ext cx="4211574" cy="4351338"/>
          </a:xfrm>
        </p:spPr>
        <p:txBody>
          <a:bodyPr>
            <a:noAutofit/>
          </a:bodyPr>
          <a:lstStyle/>
          <a:p>
            <a:pPr marL="0" indent="0">
              <a:buNone/>
            </a:pPr>
            <a:r>
              <a:rPr lang="en-US" sz="2400" dirty="0" smtClean="0"/>
              <a:t>All necessary information has been completed for this </a:t>
            </a:r>
            <a:r>
              <a:rPr lang="en-US" sz="2400" u="sng" dirty="0" smtClean="0"/>
              <a:t>observation</a:t>
            </a:r>
            <a:r>
              <a:rPr lang="en-US" sz="2400" dirty="0" smtClean="0"/>
              <a:t>. The teacher described the task and clearly evaluated the student’s performance. Further, the teacher noted the setting in which the task was completed, the interactions that took place, and the type and frequency of prompting necessary for the student to complete the task.</a:t>
            </a:r>
            <a:endParaRPr lang="en-US" sz="2400" dirty="0"/>
          </a:p>
        </p:txBody>
      </p:sp>
      <p:sp>
        <p:nvSpPr>
          <p:cNvPr id="4" name="Slide Number Placeholder 3"/>
          <p:cNvSpPr>
            <a:spLocks noGrp="1"/>
          </p:cNvSpPr>
          <p:nvPr>
            <p:ph type="sldNum" sz="quarter" idx="4"/>
          </p:nvPr>
        </p:nvSpPr>
        <p:spPr/>
        <p:txBody>
          <a:bodyPr/>
          <a:lstStyle/>
          <a:p>
            <a:fld id="{93316B3E-C66E-4E1F-BEF2-11582B43269B}" type="slidenum">
              <a:rPr lang="en-US" smtClean="0"/>
              <a:pPr/>
              <a:t>43</a:t>
            </a:fld>
            <a:endParaRPr lang="en-US" dirty="0"/>
          </a:p>
        </p:txBody>
      </p:sp>
      <p:pic>
        <p:nvPicPr>
          <p:cNvPr id="4915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4487" y="1737108"/>
            <a:ext cx="3632252" cy="44552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03983" y="334016"/>
            <a:ext cx="63166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endParaRPr lang="en-US" sz="3200" dirty="0" smtClean="0"/>
          </a:p>
        </p:txBody>
      </p:sp>
    </p:spTree>
    <p:extLst>
      <p:ext uri="{BB962C8B-B14F-4D97-AF65-F5344CB8AC3E}">
        <p14:creationId xmlns:p14="http://schemas.microsoft.com/office/powerpoint/2010/main" val="38379305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11009" y="2266681"/>
            <a:ext cx="7886700" cy="1149575"/>
          </a:xfrm>
        </p:spPr>
        <p:txBody>
          <a:bodyPr>
            <a:normAutofit fontScale="90000"/>
          </a:bodyPr>
          <a:lstStyle/>
          <a:p>
            <a:pPr algn="ctr"/>
            <a:r>
              <a:rPr lang="en-US" dirty="0" smtClean="0"/>
              <a:t>Alignment and Documentation</a:t>
            </a:r>
            <a:endParaRPr lang="en-US" dirty="0"/>
          </a:p>
        </p:txBody>
      </p:sp>
      <p:sp>
        <p:nvSpPr>
          <p:cNvPr id="7170" name="Text Placeholder 6"/>
          <p:cNvSpPr>
            <a:spLocks noGrp="1"/>
          </p:cNvSpPr>
          <p:nvPr>
            <p:ph type="body" idx="1"/>
          </p:nvPr>
        </p:nvSpPr>
        <p:spPr>
          <a:xfrm>
            <a:off x="611009" y="3584912"/>
            <a:ext cx="7886700" cy="1500187"/>
          </a:xfrm>
        </p:spPr>
        <p:txBody>
          <a:bodyPr/>
          <a:lstStyle/>
          <a:p>
            <a:pPr algn="ctr"/>
            <a:r>
              <a:rPr lang="en-US" dirty="0" smtClean="0"/>
              <a:t>Choosing the Standard for Assessment / </a:t>
            </a:r>
          </a:p>
          <a:p>
            <a:pPr algn="ctr"/>
            <a:r>
              <a:rPr lang="en-US" dirty="0" smtClean="0"/>
              <a:t>Aligning to the Intent of the Standard</a:t>
            </a:r>
            <a:endParaRPr lang="en-US" dirty="0"/>
          </a:p>
        </p:txBody>
      </p:sp>
      <p:sp>
        <p:nvSpPr>
          <p:cNvPr id="2" name="Slide Number Placeholder 1"/>
          <p:cNvSpPr>
            <a:spLocks noGrp="1"/>
          </p:cNvSpPr>
          <p:nvPr>
            <p:ph type="sldNum" sz="quarter" idx="4"/>
          </p:nvPr>
        </p:nvSpPr>
        <p:spPr/>
        <p:txBody>
          <a:bodyPr/>
          <a:lstStyle/>
          <a:p>
            <a:fld id="{C17E2F6D-4C75-4A0A-AB9E-18795D429736}" type="slidenum">
              <a:rPr lang="en-US" smtClean="0"/>
              <a:pPr/>
              <a:t>44</a:t>
            </a:fld>
            <a:endParaRPr lang="en-US" dirty="0"/>
          </a:p>
        </p:txBody>
      </p:sp>
    </p:spTree>
    <p:extLst>
      <p:ext uri="{BB962C8B-B14F-4D97-AF65-F5344CB8AC3E}">
        <p14:creationId xmlns:p14="http://schemas.microsoft.com/office/powerpoint/2010/main" val="2941525768"/>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Alignment</a:t>
            </a:r>
            <a:endParaRPr lang="en-US" dirty="0" smtClean="0"/>
          </a:p>
        </p:txBody>
      </p:sp>
      <p:sp>
        <p:nvSpPr>
          <p:cNvPr id="8195" name="Content Placeholder 2"/>
          <p:cNvSpPr>
            <a:spLocks noGrp="1"/>
          </p:cNvSpPr>
          <p:nvPr>
            <p:ph idx="1"/>
          </p:nvPr>
        </p:nvSpPr>
        <p:spPr/>
        <p:txBody>
          <a:bodyPr/>
          <a:lstStyle/>
          <a:p>
            <a:r>
              <a:rPr lang="en-US" b="1" dirty="0" smtClean="0"/>
              <a:t>Alignment</a:t>
            </a:r>
            <a:r>
              <a:rPr lang="en-US" dirty="0" smtClean="0"/>
              <a:t> is the connection between the written, taught, and tested curriculum.</a:t>
            </a:r>
          </a:p>
          <a:p>
            <a:pPr lvl="1"/>
            <a:r>
              <a:rPr lang="en-US" dirty="0" smtClean="0"/>
              <a:t>Alignment demonstrates the linkage of the activities (student work) to the </a:t>
            </a:r>
            <a:r>
              <a:rPr lang="en-US" b="1" u="sng" dirty="0" smtClean="0"/>
              <a:t>intent </a:t>
            </a:r>
            <a:r>
              <a:rPr lang="en-US" dirty="0" smtClean="0"/>
              <a:t>of the </a:t>
            </a:r>
            <a:r>
              <a:rPr lang="en-US" b="1" dirty="0" smtClean="0"/>
              <a:t>grade-level</a:t>
            </a:r>
            <a:r>
              <a:rPr lang="en-US" dirty="0" smtClean="0"/>
              <a:t> standard and element/indicator on which the student is being assessed.</a:t>
            </a:r>
          </a:p>
          <a:p>
            <a:pPr lvl="1"/>
            <a:r>
              <a:rPr lang="en-US" dirty="0" smtClean="0"/>
              <a:t>Each of the four tasks in every entry must align to the standard and element/indicator.</a:t>
            </a:r>
          </a:p>
          <a:p>
            <a:pPr lvl="1"/>
            <a:r>
              <a:rPr lang="en-US" dirty="0" smtClean="0"/>
              <a:t>Assessment tasks should be designed and task descriptions written specifically to address the standards-based skill being evaluated.</a:t>
            </a:r>
          </a:p>
          <a:p>
            <a:pPr lvl="1"/>
            <a:endParaRPr lang="en-US" dirty="0" smtClean="0"/>
          </a:p>
          <a:p>
            <a:endParaRPr lang="en-US" dirty="0" smtClean="0"/>
          </a:p>
        </p:txBody>
      </p:sp>
      <p:sp>
        <p:nvSpPr>
          <p:cNvPr id="2" name="Slide Number Placeholder 1"/>
          <p:cNvSpPr>
            <a:spLocks noGrp="1"/>
          </p:cNvSpPr>
          <p:nvPr>
            <p:ph type="sldNum" sz="quarter" idx="4"/>
          </p:nvPr>
        </p:nvSpPr>
        <p:spPr/>
        <p:txBody>
          <a:bodyPr/>
          <a:lstStyle/>
          <a:p>
            <a:fld id="{D86320BF-B789-4E35-BF05-E3B98CFB65D0}" type="slidenum">
              <a:rPr lang="en-US" smtClean="0"/>
              <a:pPr/>
              <a:t>45</a:t>
            </a:fld>
            <a:endParaRPr lang="en-US" dirty="0"/>
          </a:p>
        </p:txBody>
      </p:sp>
    </p:spTree>
    <p:extLst>
      <p:ext uri="{BB962C8B-B14F-4D97-AF65-F5344CB8AC3E}">
        <p14:creationId xmlns:p14="http://schemas.microsoft.com/office/powerpoint/2010/main" val="32419151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sz="2800" dirty="0" smtClean="0"/>
              <a:t>Alignment - Prerequisite Skills</a:t>
            </a:r>
          </a:p>
        </p:txBody>
      </p:sp>
      <p:sp>
        <p:nvSpPr>
          <p:cNvPr id="9219" name="Content Placeholder 2"/>
          <p:cNvSpPr>
            <a:spLocks noGrp="1"/>
          </p:cNvSpPr>
          <p:nvPr>
            <p:ph idx="1"/>
          </p:nvPr>
        </p:nvSpPr>
        <p:spPr/>
        <p:txBody>
          <a:bodyPr/>
          <a:lstStyle/>
          <a:p>
            <a:r>
              <a:rPr lang="en-US" smtClean="0"/>
              <a:t>A</a:t>
            </a:r>
            <a:r>
              <a:rPr lang="en-US" b="1" smtClean="0"/>
              <a:t> </a:t>
            </a:r>
            <a:r>
              <a:rPr lang="en-US" b="1" i="1" smtClean="0"/>
              <a:t>prerequisite skill </a:t>
            </a:r>
            <a:r>
              <a:rPr lang="en-US" smtClean="0"/>
              <a:t>is one that is </a:t>
            </a:r>
            <a:r>
              <a:rPr lang="en-US" b="1" smtClean="0"/>
              <a:t>essential</a:t>
            </a:r>
            <a:r>
              <a:rPr lang="en-US" smtClean="0"/>
              <a:t> to the acquisition of the standard and element/indicator.</a:t>
            </a:r>
          </a:p>
          <a:p>
            <a:pPr lvl="1"/>
            <a:r>
              <a:rPr lang="en-US" smtClean="0"/>
              <a:t>Tasks submitted for the assessment can focus on </a:t>
            </a:r>
            <a:r>
              <a:rPr lang="en-US" b="1" smtClean="0"/>
              <a:t>prerequisite skills </a:t>
            </a:r>
            <a:r>
              <a:rPr lang="en-US" smtClean="0"/>
              <a:t>that allow the student to be exposed to and assessed on the standard/element at a level that is meaningful and purposeful for the student. </a:t>
            </a:r>
          </a:p>
          <a:p>
            <a:r>
              <a:rPr lang="en-US" b="1" i="1" smtClean="0"/>
              <a:t>Prerequisite skills </a:t>
            </a:r>
            <a:r>
              <a:rPr lang="en-US" smtClean="0"/>
              <a:t>must still focus on the </a:t>
            </a:r>
            <a:r>
              <a:rPr lang="en-US" b="1" smtClean="0"/>
              <a:t>intent</a:t>
            </a:r>
            <a:r>
              <a:rPr lang="en-US" smtClean="0"/>
              <a:t> of the grade level standard and element.</a:t>
            </a:r>
          </a:p>
          <a:p>
            <a:pPr lvl="1"/>
            <a:r>
              <a:rPr lang="en-US" b="1" smtClean="0"/>
              <a:t>Can working on this skill eventually lead the student to the skill targeted by the standard and indicator?</a:t>
            </a:r>
            <a:endParaRPr lang="en-US" b="1" dirty="0" smtClean="0"/>
          </a:p>
        </p:txBody>
      </p:sp>
      <p:sp>
        <p:nvSpPr>
          <p:cNvPr id="2" name="Slide Number Placeholder 1"/>
          <p:cNvSpPr>
            <a:spLocks noGrp="1"/>
          </p:cNvSpPr>
          <p:nvPr>
            <p:ph type="sldNum" sz="quarter" idx="4"/>
          </p:nvPr>
        </p:nvSpPr>
        <p:spPr/>
        <p:txBody>
          <a:bodyPr/>
          <a:lstStyle/>
          <a:p>
            <a:fld id="{D86320BF-B789-4E35-BF05-E3B98CFB65D0}" type="slidenum">
              <a:rPr lang="en-US" smtClean="0"/>
              <a:pPr/>
              <a:t>46</a:t>
            </a:fld>
            <a:endParaRPr lang="en-US" dirty="0"/>
          </a:p>
        </p:txBody>
      </p:sp>
    </p:spTree>
    <p:extLst>
      <p:ext uri="{BB962C8B-B14F-4D97-AF65-F5344CB8AC3E}">
        <p14:creationId xmlns:p14="http://schemas.microsoft.com/office/powerpoint/2010/main" val="834071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731520" y="20556"/>
            <a:ext cx="6316630" cy="1421928"/>
          </a:xfrm>
        </p:spPr>
        <p:txBody>
          <a:bodyPr>
            <a:normAutofit/>
          </a:bodyPr>
          <a:lstStyle/>
          <a:p>
            <a:r>
              <a:rPr lang="en-US" sz="2800" dirty="0" smtClean="0"/>
              <a:t>Alignment - Choosing the Best Standard and Indicator for Assessment</a:t>
            </a:r>
            <a:endParaRPr lang="en-US" sz="2800" dirty="0"/>
          </a:p>
        </p:txBody>
      </p:sp>
      <p:sp>
        <p:nvSpPr>
          <p:cNvPr id="364547" name="Rectangle 3"/>
          <p:cNvSpPr>
            <a:spLocks noGrp="1" noChangeArrowheads="1"/>
          </p:cNvSpPr>
          <p:nvPr>
            <p:ph type="body" idx="1"/>
          </p:nvPr>
        </p:nvSpPr>
        <p:spPr/>
        <p:txBody>
          <a:bodyPr>
            <a:normAutofit/>
          </a:bodyPr>
          <a:lstStyle/>
          <a:p>
            <a:r>
              <a:rPr lang="en-US" dirty="0" smtClean="0"/>
              <a:t>Create a plan to develop tasks that align to a grade-level content standard and are appropriate for individual students.</a:t>
            </a:r>
          </a:p>
          <a:p>
            <a:pPr lvl="1"/>
            <a:r>
              <a:rPr lang="en-US" dirty="0" smtClean="0"/>
              <a:t>Develop assessment tasks that will allow students to demonstrate progress in skills related to the standard.</a:t>
            </a:r>
          </a:p>
          <a:p>
            <a:pPr lvl="1"/>
            <a:r>
              <a:rPr lang="en-US" dirty="0" smtClean="0"/>
              <a:t>Construct assessment tasks that allow students to demonstrate progress in acquiring skills aligned to the content standards. </a:t>
            </a:r>
          </a:p>
          <a:p>
            <a:r>
              <a:rPr lang="en-US" dirty="0" smtClean="0"/>
              <a:t>Planning Sheets are provided </a:t>
            </a:r>
            <a:r>
              <a:rPr lang="en-US" dirty="0"/>
              <a:t>i</a:t>
            </a:r>
            <a:r>
              <a:rPr lang="en-US" dirty="0" smtClean="0"/>
              <a:t>n the </a:t>
            </a:r>
            <a:r>
              <a:rPr lang="en-US" i="1" dirty="0" smtClean="0"/>
              <a:t>GAA Examiner’s Manual, 2017-2018</a:t>
            </a:r>
            <a:r>
              <a:rPr lang="en-US" dirty="0" smtClean="0"/>
              <a:t>. </a:t>
            </a:r>
            <a:endParaRPr lang="en-US" dirty="0"/>
          </a:p>
        </p:txBody>
      </p:sp>
      <p:sp>
        <p:nvSpPr>
          <p:cNvPr id="2" name="Slide Number Placeholder 1"/>
          <p:cNvSpPr>
            <a:spLocks noGrp="1"/>
          </p:cNvSpPr>
          <p:nvPr>
            <p:ph type="sldNum" sz="quarter" idx="4"/>
          </p:nvPr>
        </p:nvSpPr>
        <p:spPr/>
        <p:txBody>
          <a:bodyPr/>
          <a:lstStyle/>
          <a:p>
            <a:fld id="{D86320BF-B789-4E35-BF05-E3B98CFB65D0}" type="slidenum">
              <a:rPr lang="en-US" smtClean="0"/>
              <a:pPr/>
              <a:t>47</a:t>
            </a:fld>
            <a:endParaRPr lang="en-US" dirty="0"/>
          </a:p>
        </p:txBody>
      </p:sp>
    </p:spTree>
    <p:extLst>
      <p:ext uri="{BB962C8B-B14F-4D97-AF65-F5344CB8AC3E}">
        <p14:creationId xmlns:p14="http://schemas.microsoft.com/office/powerpoint/2010/main" val="37743478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p:cNvSpPr>
          <p:nvPr>
            <p:ph type="title"/>
          </p:nvPr>
        </p:nvSpPr>
        <p:spPr/>
        <p:txBody>
          <a:bodyPr>
            <a:noAutofit/>
          </a:bodyPr>
          <a:lstStyle/>
          <a:p>
            <a:r>
              <a:rPr lang="en-US" sz="2800" dirty="0" smtClean="0"/>
              <a:t>Alignment - the Intent of the Standard and Indicator</a:t>
            </a:r>
          </a:p>
        </p:txBody>
      </p:sp>
      <p:sp>
        <p:nvSpPr>
          <p:cNvPr id="158723" name="Rectangle 3"/>
          <p:cNvSpPr>
            <a:spLocks noGrp="1"/>
          </p:cNvSpPr>
          <p:nvPr>
            <p:ph type="body" idx="1"/>
          </p:nvPr>
        </p:nvSpPr>
        <p:spPr/>
        <p:txBody>
          <a:bodyPr>
            <a:normAutofit/>
          </a:bodyPr>
          <a:lstStyle/>
          <a:p>
            <a:r>
              <a:rPr lang="en-US" dirty="0" smtClean="0"/>
              <a:t>The </a:t>
            </a:r>
            <a:r>
              <a:rPr lang="en-US" b="1" i="1" dirty="0" smtClean="0"/>
              <a:t>intent</a:t>
            </a:r>
            <a:r>
              <a:rPr lang="en-US" dirty="0" smtClean="0"/>
              <a:t> of the standard and indicator refers to the “Big Idea”– that which they were designed to teach.</a:t>
            </a:r>
          </a:p>
          <a:p>
            <a:pPr lvl="1"/>
            <a:r>
              <a:rPr lang="en-US" dirty="0" smtClean="0"/>
              <a:t>Example: ELAGSE3SL.2  Determine the main ideas and supporting details of a text read aloud or information presented in diverse media and formats, including visually, quantitatively and orally.</a:t>
            </a:r>
            <a:endParaRPr lang="en-US" dirty="0"/>
          </a:p>
          <a:p>
            <a:pPr lvl="1"/>
            <a:r>
              <a:rPr lang="en-US" dirty="0" smtClean="0"/>
              <a:t>The intent of this Grade 3 Speaking and Listening standard is for students to be able to recount the main idea and/or supporting details from text read aloud.</a:t>
            </a:r>
          </a:p>
          <a:p>
            <a:pPr marL="457200" lvl="1" indent="0">
              <a:buNone/>
            </a:pPr>
            <a:endParaRPr lang="en-US" dirty="0" smtClean="0"/>
          </a:p>
          <a:p>
            <a:pPr marL="457200" lvl="1" indent="0">
              <a:buNone/>
            </a:pPr>
            <a:endParaRPr lang="en-US" dirty="0" smtClean="0"/>
          </a:p>
          <a:p>
            <a:pPr lvl="1"/>
            <a:endParaRPr lang="en-US" dirty="0"/>
          </a:p>
          <a:p>
            <a:pPr marL="457200" lvl="1" indent="0">
              <a:buNone/>
            </a:pPr>
            <a:endParaRPr lang="en-US" dirty="0" smtClean="0"/>
          </a:p>
        </p:txBody>
      </p:sp>
      <p:sp>
        <p:nvSpPr>
          <p:cNvPr id="3" name="Slide Number Placeholder 2"/>
          <p:cNvSpPr>
            <a:spLocks noGrp="1"/>
          </p:cNvSpPr>
          <p:nvPr>
            <p:ph type="sldNum" sz="quarter" idx="4"/>
          </p:nvPr>
        </p:nvSpPr>
        <p:spPr/>
        <p:txBody>
          <a:bodyPr/>
          <a:lstStyle/>
          <a:p>
            <a:fld id="{D86320BF-B789-4E35-BF05-E3B98CFB65D0}" type="slidenum">
              <a:rPr lang="en-US" smtClean="0"/>
              <a:pPr/>
              <a:t>48</a:t>
            </a:fld>
            <a:endParaRPr lang="en-US" dirty="0"/>
          </a:p>
        </p:txBody>
      </p:sp>
    </p:spTree>
    <p:extLst>
      <p:ext uri="{BB962C8B-B14F-4D97-AF65-F5344CB8AC3E}">
        <p14:creationId xmlns:p14="http://schemas.microsoft.com/office/powerpoint/2010/main" val="25835368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dirty="0"/>
              <a:t>Effective Documentation</a:t>
            </a:r>
            <a:endParaRPr lang="en-US" dirty="0" smtClean="0"/>
          </a:p>
        </p:txBody>
      </p:sp>
      <p:sp>
        <p:nvSpPr>
          <p:cNvPr id="2" name="Slide Number Placeholder 1"/>
          <p:cNvSpPr>
            <a:spLocks noGrp="1"/>
          </p:cNvSpPr>
          <p:nvPr>
            <p:ph type="sldNum" sz="quarter" idx="4"/>
          </p:nvPr>
        </p:nvSpPr>
        <p:spPr/>
        <p:txBody>
          <a:bodyPr/>
          <a:lstStyle/>
          <a:p>
            <a:fld id="{A2E928FB-E7F7-4FA4-A0BF-AD0CB21100A1}" type="slidenum">
              <a:rPr lang="en-US" smtClean="0"/>
              <a:pPr/>
              <a:t>49</a:t>
            </a:fld>
            <a:endParaRPr lang="en-US" dirty="0"/>
          </a:p>
        </p:txBody>
      </p:sp>
    </p:spTree>
    <p:extLst>
      <p:ext uri="{BB962C8B-B14F-4D97-AF65-F5344CB8AC3E}">
        <p14:creationId xmlns:p14="http://schemas.microsoft.com/office/powerpoint/2010/main" val="520716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Topics in this presentation</a:t>
            </a:r>
          </a:p>
        </p:txBody>
      </p:sp>
      <p:sp>
        <p:nvSpPr>
          <p:cNvPr id="11267" name="Content Placeholder 2"/>
          <p:cNvSpPr>
            <a:spLocks noGrp="1"/>
          </p:cNvSpPr>
          <p:nvPr>
            <p:ph idx="1"/>
          </p:nvPr>
        </p:nvSpPr>
        <p:spPr>
          <a:xfrm>
            <a:off x="628650" y="1825625"/>
            <a:ext cx="7886700" cy="4202196"/>
          </a:xfrm>
        </p:spPr>
        <p:txBody>
          <a:bodyPr>
            <a:normAutofit fontScale="92500" lnSpcReduction="10000"/>
          </a:bodyPr>
          <a:lstStyle/>
          <a:p>
            <a:r>
              <a:rPr lang="en-US" dirty="0" smtClean="0"/>
              <a:t>This presentation provides information that will help both </a:t>
            </a:r>
            <a:r>
              <a:rPr lang="en-US" u="sng" dirty="0" smtClean="0"/>
              <a:t>new</a:t>
            </a:r>
            <a:r>
              <a:rPr lang="en-US" dirty="0" smtClean="0"/>
              <a:t> and experienced examiners to prepare portfolios.</a:t>
            </a:r>
          </a:p>
          <a:p>
            <a:r>
              <a:rPr lang="en-US" dirty="0" smtClean="0"/>
              <a:t>Topics in this training session:</a:t>
            </a:r>
          </a:p>
          <a:p>
            <a:pPr lvl="1"/>
            <a:r>
              <a:rPr lang="en-US" dirty="0" smtClean="0"/>
              <a:t>Summary of the GAA</a:t>
            </a:r>
          </a:p>
          <a:p>
            <a:pPr lvl="1"/>
            <a:r>
              <a:rPr lang="en-US" dirty="0" smtClean="0"/>
              <a:t>GAA Blueprint and Portfolio Components</a:t>
            </a:r>
          </a:p>
          <a:p>
            <a:pPr lvl="1"/>
            <a:r>
              <a:rPr lang="en-US" dirty="0" smtClean="0"/>
              <a:t>GAA Terminology</a:t>
            </a:r>
          </a:p>
          <a:p>
            <a:pPr lvl="1"/>
            <a:r>
              <a:rPr lang="en-US" dirty="0"/>
              <a:t>Examples </a:t>
            </a:r>
            <a:r>
              <a:rPr lang="en-US" dirty="0" smtClean="0"/>
              <a:t>of Primary and Secondary Types of Evidence</a:t>
            </a:r>
          </a:p>
          <a:p>
            <a:pPr lvl="1"/>
            <a:r>
              <a:rPr lang="en-US" dirty="0" smtClean="0"/>
              <a:t>Alignment and Documentation</a:t>
            </a:r>
          </a:p>
          <a:p>
            <a:pPr lvl="1"/>
            <a:r>
              <a:rPr lang="en-US" dirty="0" smtClean="0"/>
              <a:t>Effective Documentation</a:t>
            </a:r>
          </a:p>
          <a:p>
            <a:pPr lvl="2"/>
            <a:r>
              <a:rPr lang="en-US" sz="2400" dirty="0" smtClean="0"/>
              <a:t>Completing the Entry Sheet and Demographic Forms</a:t>
            </a:r>
          </a:p>
          <a:p>
            <a:pPr lvl="1"/>
            <a:r>
              <a:rPr lang="en-US" dirty="0" smtClean="0"/>
              <a:t>Organizing and Submitting the Portfolio</a:t>
            </a:r>
          </a:p>
        </p:txBody>
      </p:sp>
      <p:sp>
        <p:nvSpPr>
          <p:cNvPr id="5" name="Slide Number Placeholder 4"/>
          <p:cNvSpPr>
            <a:spLocks noGrp="1"/>
          </p:cNvSpPr>
          <p:nvPr>
            <p:ph type="sldNum" sz="quarter" idx="4"/>
          </p:nvPr>
        </p:nvSpPr>
        <p:spPr/>
        <p:txBody>
          <a:bodyPr/>
          <a:lstStyle/>
          <a:p>
            <a:fld id="{DEAB3F0D-D073-43B3-98A0-436F1FB6B0A4}" type="slidenum">
              <a:rPr lang="en-US" smtClean="0"/>
              <a:pPr/>
              <a:t>5</a:t>
            </a:fld>
            <a:endParaRPr lang="en-US" dirty="0"/>
          </a:p>
        </p:txBody>
      </p:sp>
    </p:spTree>
    <p:extLst>
      <p:ext uri="{BB962C8B-B14F-4D97-AF65-F5344CB8AC3E}">
        <p14:creationId xmlns:p14="http://schemas.microsoft.com/office/powerpoint/2010/main" val="37957485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Effective Documentation</a:t>
            </a:r>
            <a:endParaRPr lang="en-US" dirty="0" smtClean="0"/>
          </a:p>
        </p:txBody>
      </p:sp>
      <p:sp>
        <p:nvSpPr>
          <p:cNvPr id="11267" name="Content Placeholder 2"/>
          <p:cNvSpPr>
            <a:spLocks noGrp="1"/>
          </p:cNvSpPr>
          <p:nvPr>
            <p:ph idx="1"/>
          </p:nvPr>
        </p:nvSpPr>
        <p:spPr/>
        <p:txBody>
          <a:bodyPr>
            <a:normAutofit/>
          </a:bodyPr>
          <a:lstStyle/>
          <a:p>
            <a:r>
              <a:rPr lang="en-US" dirty="0" smtClean="0"/>
              <a:t>Every piece of evidence must include this information:</a:t>
            </a:r>
          </a:p>
          <a:p>
            <a:pPr lvl="1"/>
            <a:r>
              <a:rPr lang="en-US" dirty="0" smtClean="0"/>
              <a:t>The student's name </a:t>
            </a:r>
            <a:r>
              <a:rPr lang="en-US" b="1" dirty="0" smtClean="0"/>
              <a:t>(Who) </a:t>
            </a:r>
            <a:r>
              <a:rPr lang="en-US" dirty="0" smtClean="0"/>
              <a:t>and date of tasks </a:t>
            </a:r>
            <a:r>
              <a:rPr lang="en-US" b="1" dirty="0" smtClean="0"/>
              <a:t>(When)</a:t>
            </a:r>
          </a:p>
          <a:p>
            <a:pPr lvl="1"/>
            <a:r>
              <a:rPr lang="en-US" dirty="0" smtClean="0"/>
              <a:t>Description </a:t>
            </a:r>
            <a:r>
              <a:rPr lang="en-US" dirty="0"/>
              <a:t>of task–documented on Entry Sheet and in the evidence </a:t>
            </a:r>
            <a:r>
              <a:rPr lang="en-US" b="1" dirty="0"/>
              <a:t>(What</a:t>
            </a:r>
            <a:r>
              <a:rPr lang="en-US" b="1" dirty="0" smtClean="0"/>
              <a:t>)</a:t>
            </a:r>
          </a:p>
          <a:p>
            <a:pPr lvl="1"/>
            <a:r>
              <a:rPr lang="en-US" dirty="0" smtClean="0"/>
              <a:t>The setting in which the task was completed </a:t>
            </a:r>
            <a:r>
              <a:rPr lang="en-US" b="1" dirty="0" smtClean="0"/>
              <a:t>(Where)</a:t>
            </a:r>
          </a:p>
          <a:p>
            <a:pPr lvl="1"/>
            <a:r>
              <a:rPr lang="en-US" dirty="0" smtClean="0"/>
              <a:t>Specific evaluation of student response </a:t>
            </a:r>
            <a:r>
              <a:rPr lang="en-US" b="1" dirty="0" smtClean="0"/>
              <a:t>(How Well)</a:t>
            </a:r>
          </a:p>
          <a:p>
            <a:pPr lvl="1"/>
            <a:r>
              <a:rPr lang="en-US" dirty="0" smtClean="0"/>
              <a:t>Interactions that occurred during the task </a:t>
            </a:r>
            <a:r>
              <a:rPr lang="en-US" b="1" dirty="0" smtClean="0"/>
              <a:t>(With Whom)</a:t>
            </a:r>
          </a:p>
          <a:p>
            <a:pPr lvl="1"/>
            <a:r>
              <a:rPr lang="en-US" dirty="0" smtClean="0"/>
              <a:t>Independence–type and frequency of prompting 	   	 </a:t>
            </a:r>
            <a:r>
              <a:rPr lang="en-US" b="1" dirty="0" smtClean="0"/>
              <a:t>(Prompts)</a:t>
            </a:r>
          </a:p>
          <a:p>
            <a:endParaRPr lang="en-US" dirty="0" smtClean="0"/>
          </a:p>
        </p:txBody>
      </p:sp>
      <p:sp>
        <p:nvSpPr>
          <p:cNvPr id="2" name="Slide Number Placeholder 1"/>
          <p:cNvSpPr>
            <a:spLocks noGrp="1"/>
          </p:cNvSpPr>
          <p:nvPr>
            <p:ph type="sldNum" sz="quarter" idx="4"/>
          </p:nvPr>
        </p:nvSpPr>
        <p:spPr/>
        <p:txBody>
          <a:bodyPr/>
          <a:lstStyle/>
          <a:p>
            <a:fld id="{D86320BF-B789-4E35-BF05-E3B98CFB65D0}" type="slidenum">
              <a:rPr lang="en-US" smtClean="0"/>
              <a:pPr/>
              <a:t>50</a:t>
            </a:fld>
            <a:endParaRPr lang="en-US" dirty="0"/>
          </a:p>
        </p:txBody>
      </p:sp>
    </p:spTree>
    <p:extLst>
      <p:ext uri="{BB962C8B-B14F-4D97-AF65-F5344CB8AC3E}">
        <p14:creationId xmlns:p14="http://schemas.microsoft.com/office/powerpoint/2010/main" val="28161134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lgn="ctr"/>
            <a:r>
              <a:rPr lang="en-US" sz="4000" dirty="0" smtClean="0"/>
              <a:t>Completing the Entry Sheet </a:t>
            </a:r>
            <a:br>
              <a:rPr lang="en-US" sz="4000" dirty="0" smtClean="0"/>
            </a:br>
            <a:r>
              <a:rPr lang="en-US" sz="4000" dirty="0" smtClean="0"/>
              <a:t>and the Student Demographic Information Form (SDIF)</a:t>
            </a:r>
          </a:p>
        </p:txBody>
      </p:sp>
      <p:sp>
        <p:nvSpPr>
          <p:cNvPr id="2" name="Slide Number Placeholder 1"/>
          <p:cNvSpPr>
            <a:spLocks noGrp="1"/>
          </p:cNvSpPr>
          <p:nvPr>
            <p:ph type="sldNum" sz="quarter" idx="4"/>
          </p:nvPr>
        </p:nvSpPr>
        <p:spPr/>
        <p:txBody>
          <a:bodyPr/>
          <a:lstStyle/>
          <a:p>
            <a:fld id="{A2E928FB-E7F7-4FA4-A0BF-AD0CB21100A1}" type="slidenum">
              <a:rPr lang="en-US" smtClean="0"/>
              <a:pPr/>
              <a:t>51</a:t>
            </a:fld>
            <a:endParaRPr lang="en-US" dirty="0"/>
          </a:p>
        </p:txBody>
      </p:sp>
    </p:spTree>
    <p:extLst>
      <p:ext uri="{BB962C8B-B14F-4D97-AF65-F5344CB8AC3E}">
        <p14:creationId xmlns:p14="http://schemas.microsoft.com/office/powerpoint/2010/main" val="15384402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455664" y="6356350"/>
            <a:ext cx="2057400" cy="365125"/>
          </a:xfrm>
          <a:prstGeom prst="rect">
            <a:avLst/>
          </a:prstGeom>
        </p:spPr>
        <p:txBody>
          <a:bodyPr/>
          <a:lstStyle/>
          <a:p>
            <a:pPr>
              <a:defRPr/>
            </a:pPr>
            <a:fld id="{1DF07DCC-3456-42A7-9407-4BA004321BD3}" type="slidenum">
              <a:rPr lang="en-US" smtClean="0"/>
              <a:pPr>
                <a:defRPr/>
              </a:pPr>
              <a:t>52</a:t>
            </a:fld>
            <a:endParaRPr lang="en-US" dirty="0"/>
          </a:p>
        </p:txBody>
      </p:sp>
      <p:sp>
        <p:nvSpPr>
          <p:cNvPr id="5" name="Rounded Rectangle 4"/>
          <p:cNvSpPr/>
          <p:nvPr/>
        </p:nvSpPr>
        <p:spPr>
          <a:xfrm>
            <a:off x="5424410" y="1897106"/>
            <a:ext cx="3088653" cy="2175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Select Grade, Content Area, Entry # (1 or 2) from Drop-downs. Proceed with selecting the standard and indicator (if applicable).</a:t>
            </a:r>
            <a:endParaRPr lang="en-US" sz="2000" dirty="0"/>
          </a:p>
        </p:txBody>
      </p:sp>
      <p:pic>
        <p:nvPicPr>
          <p:cNvPr id="3" name="Picture 2"/>
          <p:cNvPicPr>
            <a:picLocks noChangeAspect="1"/>
          </p:cNvPicPr>
          <p:nvPr/>
        </p:nvPicPr>
        <p:blipFill>
          <a:blip r:embed="rId3"/>
          <a:stretch>
            <a:fillRect/>
          </a:stretch>
        </p:blipFill>
        <p:spPr>
          <a:xfrm>
            <a:off x="180614" y="232277"/>
            <a:ext cx="4900672" cy="6365293"/>
          </a:xfrm>
          <a:prstGeom prst="rect">
            <a:avLst/>
          </a:prstGeom>
          <a:ln>
            <a:solidFill>
              <a:schemeClr val="tx1"/>
            </a:solidFill>
          </a:ln>
        </p:spPr>
      </p:pic>
    </p:spTree>
    <p:extLst>
      <p:ext uri="{BB962C8B-B14F-4D97-AF65-F5344CB8AC3E}">
        <p14:creationId xmlns:p14="http://schemas.microsoft.com/office/powerpoint/2010/main" val="28293094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rot="10800000" flipV="1">
            <a:off x="4560426" y="1689903"/>
            <a:ext cx="4305782" cy="1053296"/>
          </a:xfrm>
        </p:spPr>
        <p:txBody>
          <a:bodyPr>
            <a:normAutofit fontScale="90000"/>
          </a:bodyPr>
          <a:lstStyle/>
          <a:p>
            <a:r>
              <a:rPr lang="en-US" dirty="0" smtClean="0"/>
              <a:t>Completing the Entry Sheet</a:t>
            </a:r>
          </a:p>
        </p:txBody>
      </p:sp>
      <p:sp>
        <p:nvSpPr>
          <p:cNvPr id="18435" name="Content Placeholder 4"/>
          <p:cNvSpPr>
            <a:spLocks noGrp="1"/>
          </p:cNvSpPr>
          <p:nvPr>
            <p:ph idx="1"/>
          </p:nvPr>
        </p:nvSpPr>
        <p:spPr>
          <a:xfrm>
            <a:off x="4560426" y="3045066"/>
            <a:ext cx="4676172" cy="3009418"/>
          </a:xfrm>
        </p:spPr>
        <p:txBody>
          <a:bodyPr>
            <a:normAutofit lnSpcReduction="10000"/>
          </a:bodyPr>
          <a:lstStyle/>
          <a:p>
            <a:r>
              <a:rPr lang="en-US" sz="1800" dirty="0" smtClean="0"/>
              <a:t>Select </a:t>
            </a:r>
            <a:r>
              <a:rPr lang="en-US" sz="1800" i="1" dirty="0" smtClean="0"/>
              <a:t>Grade </a:t>
            </a:r>
            <a:r>
              <a:rPr lang="en-US" sz="1800" dirty="0" smtClean="0"/>
              <a:t>from the drop-down menu</a:t>
            </a:r>
          </a:p>
          <a:p>
            <a:r>
              <a:rPr lang="en-US" sz="1800" dirty="0" smtClean="0"/>
              <a:t>Select </a:t>
            </a:r>
            <a:r>
              <a:rPr lang="en-US" sz="1800" i="1" dirty="0" smtClean="0"/>
              <a:t>Content Area </a:t>
            </a:r>
            <a:r>
              <a:rPr lang="en-US" sz="1800" dirty="0" smtClean="0"/>
              <a:t>from the drop‐down menu</a:t>
            </a:r>
          </a:p>
          <a:p>
            <a:r>
              <a:rPr lang="en-US" sz="1800" dirty="0" smtClean="0"/>
              <a:t>Select </a:t>
            </a:r>
            <a:r>
              <a:rPr lang="en-US" sz="1800" i="1" dirty="0" smtClean="0"/>
              <a:t>Entry Number</a:t>
            </a:r>
            <a:r>
              <a:rPr lang="en-US" sz="1800" dirty="0" smtClean="0"/>
              <a:t> from the drop-down menu</a:t>
            </a:r>
          </a:p>
          <a:p>
            <a:pPr lvl="1"/>
            <a:r>
              <a:rPr lang="en-US" sz="1800" dirty="0" smtClean="0"/>
              <a:t>Entry 1 or Entry 2 per the GAA Blueprint </a:t>
            </a:r>
          </a:p>
          <a:p>
            <a:r>
              <a:rPr lang="en-US" sz="1800" dirty="0" smtClean="0"/>
              <a:t>Type student’s full name</a:t>
            </a:r>
          </a:p>
          <a:p>
            <a:r>
              <a:rPr lang="en-US" sz="1800" dirty="0" smtClean="0"/>
              <a:t>Type student’s age</a:t>
            </a:r>
          </a:p>
          <a:p>
            <a:r>
              <a:rPr lang="en-US" sz="1800" dirty="0" smtClean="0"/>
              <a:t>Type teacher’s name and position</a:t>
            </a:r>
          </a:p>
          <a:p>
            <a:endParaRPr lang="en-US" dirty="0" smtClean="0"/>
          </a:p>
          <a:p>
            <a:endParaRPr lang="en-US" dirty="0" smtClean="0"/>
          </a:p>
          <a:p>
            <a:endParaRPr lang="en-US" dirty="0" smtClean="0"/>
          </a:p>
        </p:txBody>
      </p:sp>
      <p:sp>
        <p:nvSpPr>
          <p:cNvPr id="2" name="Slide Number Placeholder 1"/>
          <p:cNvSpPr>
            <a:spLocks noGrp="1"/>
          </p:cNvSpPr>
          <p:nvPr>
            <p:ph type="sldNum" sz="quarter" idx="4"/>
          </p:nvPr>
        </p:nvSpPr>
        <p:spPr/>
        <p:txBody>
          <a:bodyPr/>
          <a:lstStyle/>
          <a:p>
            <a:fld id="{D86320BF-B789-4E35-BF05-E3B98CFB65D0}" type="slidenum">
              <a:rPr lang="en-US" smtClean="0"/>
              <a:pPr/>
              <a:t>53</a:t>
            </a:fld>
            <a:endParaRPr lang="en-US" dirty="0"/>
          </a:p>
        </p:txBody>
      </p:sp>
      <p:pic>
        <p:nvPicPr>
          <p:cNvPr id="3" name="Picture 2"/>
          <p:cNvPicPr>
            <a:picLocks noChangeAspect="1"/>
          </p:cNvPicPr>
          <p:nvPr/>
        </p:nvPicPr>
        <p:blipFill>
          <a:blip r:embed="rId3"/>
          <a:stretch>
            <a:fillRect/>
          </a:stretch>
        </p:blipFill>
        <p:spPr>
          <a:xfrm>
            <a:off x="92596" y="208344"/>
            <a:ext cx="4467829" cy="6342927"/>
          </a:xfrm>
          <a:prstGeom prst="rect">
            <a:avLst/>
          </a:prstGeom>
          <a:ln>
            <a:solidFill>
              <a:schemeClr val="tx1"/>
            </a:solidFill>
          </a:ln>
        </p:spPr>
      </p:pic>
    </p:spTree>
    <p:extLst>
      <p:ext uri="{BB962C8B-B14F-4D97-AF65-F5344CB8AC3E}">
        <p14:creationId xmlns:p14="http://schemas.microsoft.com/office/powerpoint/2010/main" val="14271201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rot="10800000" flipH="1" flipV="1">
            <a:off x="4699322" y="1469986"/>
            <a:ext cx="4444678" cy="1134318"/>
          </a:xfrm>
        </p:spPr>
        <p:txBody>
          <a:bodyPr>
            <a:normAutofit fontScale="90000"/>
          </a:bodyPr>
          <a:lstStyle/>
          <a:p>
            <a:r>
              <a:rPr lang="en-US" dirty="0" smtClean="0"/>
              <a:t>Completing the Entry Sheet  </a:t>
            </a:r>
          </a:p>
        </p:txBody>
      </p:sp>
      <p:sp>
        <p:nvSpPr>
          <p:cNvPr id="19459" name="Content Placeholder 2"/>
          <p:cNvSpPr>
            <a:spLocks noGrp="1"/>
          </p:cNvSpPr>
          <p:nvPr>
            <p:ph idx="1"/>
          </p:nvPr>
        </p:nvSpPr>
        <p:spPr>
          <a:xfrm>
            <a:off x="4699322" y="2604304"/>
            <a:ext cx="4548851" cy="3572658"/>
          </a:xfrm>
        </p:spPr>
        <p:txBody>
          <a:bodyPr>
            <a:normAutofit lnSpcReduction="10000"/>
          </a:bodyPr>
          <a:lstStyle/>
          <a:p>
            <a:r>
              <a:rPr lang="en-US" sz="1800" dirty="0" smtClean="0"/>
              <a:t>Select </a:t>
            </a:r>
            <a:r>
              <a:rPr lang="en-US" sz="1800" i="1" dirty="0" smtClean="0"/>
              <a:t>Strand/Domain</a:t>
            </a:r>
            <a:r>
              <a:rPr lang="en-US" sz="1800" dirty="0" smtClean="0"/>
              <a:t> from drop‐down menu</a:t>
            </a:r>
          </a:p>
          <a:p>
            <a:r>
              <a:rPr lang="en-US" sz="1800" dirty="0" smtClean="0"/>
              <a:t>Select </a:t>
            </a:r>
            <a:r>
              <a:rPr lang="en-US" sz="1800" i="1" dirty="0" smtClean="0"/>
              <a:t>Standard</a:t>
            </a:r>
            <a:r>
              <a:rPr lang="en-US" sz="1800" dirty="0" smtClean="0"/>
              <a:t> from drop‐down menu</a:t>
            </a:r>
          </a:p>
          <a:p>
            <a:pPr lvl="1"/>
            <a:r>
              <a:rPr lang="en-US" sz="1800" dirty="0" smtClean="0"/>
              <a:t>The standard must be chosen from the GAA Blueprint for the student’s recorded grade. </a:t>
            </a:r>
          </a:p>
          <a:p>
            <a:pPr lvl="1"/>
            <a:r>
              <a:rPr lang="en-US" sz="1800" dirty="0" smtClean="0"/>
              <a:t>Click on MUST SELECT.  The eligible standards will appear on the screen. Select the standard you have chosen for your student.</a:t>
            </a:r>
          </a:p>
          <a:p>
            <a:pPr lvl="1"/>
            <a:r>
              <a:rPr lang="en-US" sz="1800" dirty="0" smtClean="0"/>
              <a:t>Once you have chosen the standard by letter and number, the text of the standard will appear automatically on the screen.</a:t>
            </a:r>
          </a:p>
        </p:txBody>
      </p:sp>
      <p:sp>
        <p:nvSpPr>
          <p:cNvPr id="2" name="Slide Number Placeholder 1"/>
          <p:cNvSpPr>
            <a:spLocks noGrp="1"/>
          </p:cNvSpPr>
          <p:nvPr>
            <p:ph type="sldNum" sz="quarter" idx="4"/>
          </p:nvPr>
        </p:nvSpPr>
        <p:spPr/>
        <p:txBody>
          <a:bodyPr/>
          <a:lstStyle/>
          <a:p>
            <a:fld id="{D86320BF-B789-4E35-BF05-E3B98CFB65D0}" type="slidenum">
              <a:rPr lang="en-US" smtClean="0"/>
              <a:pPr/>
              <a:t>54</a:t>
            </a:fld>
            <a:endParaRPr lang="en-US" dirty="0"/>
          </a:p>
        </p:txBody>
      </p:sp>
      <p:pic>
        <p:nvPicPr>
          <p:cNvPr id="6" name="Picture 5"/>
          <p:cNvPicPr>
            <a:picLocks noChangeAspect="1"/>
          </p:cNvPicPr>
          <p:nvPr/>
        </p:nvPicPr>
        <p:blipFill>
          <a:blip r:embed="rId3"/>
          <a:stretch>
            <a:fillRect/>
          </a:stretch>
        </p:blipFill>
        <p:spPr>
          <a:xfrm>
            <a:off x="92596" y="208344"/>
            <a:ext cx="4467829" cy="6342927"/>
          </a:xfrm>
          <a:prstGeom prst="rect">
            <a:avLst/>
          </a:prstGeom>
          <a:ln>
            <a:solidFill>
              <a:schemeClr val="tx1"/>
            </a:solidFill>
          </a:ln>
        </p:spPr>
      </p:pic>
    </p:spTree>
    <p:extLst>
      <p:ext uri="{BB962C8B-B14F-4D97-AF65-F5344CB8AC3E}">
        <p14:creationId xmlns:p14="http://schemas.microsoft.com/office/powerpoint/2010/main" val="1599812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977114" y="2338086"/>
            <a:ext cx="3946966" cy="69448"/>
          </a:xfrm>
        </p:spPr>
        <p:txBody>
          <a:bodyPr>
            <a:normAutofit fontScale="90000"/>
          </a:bodyPr>
          <a:lstStyle/>
          <a:p>
            <a:r>
              <a:rPr lang="en-US" dirty="0" smtClean="0"/>
              <a:t>Completing the Entry Sheet </a:t>
            </a:r>
          </a:p>
        </p:txBody>
      </p:sp>
      <p:sp>
        <p:nvSpPr>
          <p:cNvPr id="20483" name="Content Placeholder 2"/>
          <p:cNvSpPr>
            <a:spLocks noGrp="1"/>
          </p:cNvSpPr>
          <p:nvPr>
            <p:ph idx="1"/>
          </p:nvPr>
        </p:nvSpPr>
        <p:spPr>
          <a:xfrm>
            <a:off x="4734046" y="2963119"/>
            <a:ext cx="4305782" cy="3213842"/>
          </a:xfrm>
        </p:spPr>
        <p:txBody>
          <a:bodyPr>
            <a:normAutofit fontScale="85000" lnSpcReduction="20000"/>
          </a:bodyPr>
          <a:lstStyle/>
          <a:p>
            <a:r>
              <a:rPr lang="en-US" sz="1900" dirty="0" smtClean="0"/>
              <a:t>Select </a:t>
            </a:r>
            <a:r>
              <a:rPr lang="en-US" sz="1900" i="1" dirty="0" smtClean="0"/>
              <a:t>Element/Indicator</a:t>
            </a:r>
            <a:r>
              <a:rPr lang="en-US" sz="1900" dirty="0" smtClean="0"/>
              <a:t> from the drop-down menu</a:t>
            </a:r>
          </a:p>
          <a:p>
            <a:pPr lvl="1"/>
            <a:r>
              <a:rPr lang="en-US" sz="1900" dirty="0" smtClean="0"/>
              <a:t>The element/indicator must be chosen from the GAA Blueprint for the student’s recorded grade.</a:t>
            </a:r>
          </a:p>
          <a:p>
            <a:pPr lvl="1"/>
            <a:r>
              <a:rPr lang="en-US" sz="1900" dirty="0"/>
              <a:t>Click on MUST SELECT.  The eligible </a:t>
            </a:r>
            <a:r>
              <a:rPr lang="en-US" sz="1900" dirty="0" smtClean="0"/>
              <a:t>elements/indicators </a:t>
            </a:r>
            <a:r>
              <a:rPr lang="en-US" sz="1900" dirty="0"/>
              <a:t>will appear on the screen. Select the </a:t>
            </a:r>
            <a:r>
              <a:rPr lang="en-US" sz="1900" dirty="0" smtClean="0"/>
              <a:t>element/indicator you </a:t>
            </a:r>
            <a:r>
              <a:rPr lang="en-US" sz="1900" dirty="0"/>
              <a:t>have chosen for your student </a:t>
            </a:r>
            <a:r>
              <a:rPr lang="en-US" sz="1900" dirty="0" smtClean="0"/>
              <a:t>.</a:t>
            </a:r>
          </a:p>
          <a:p>
            <a:pPr lvl="1"/>
            <a:r>
              <a:rPr lang="en-US" sz="1900" dirty="0"/>
              <a:t>Once you have chosen the </a:t>
            </a:r>
            <a:r>
              <a:rPr lang="en-US" sz="1900" dirty="0" smtClean="0"/>
              <a:t>element/indicator,  its text will </a:t>
            </a:r>
            <a:r>
              <a:rPr lang="en-US" sz="1900" dirty="0"/>
              <a:t>appear automatically on the screen.</a:t>
            </a:r>
          </a:p>
          <a:p>
            <a:pPr lvl="1"/>
            <a:r>
              <a:rPr lang="en-US" sz="1900" b="1" dirty="0" smtClean="0"/>
              <a:t>If the standard has no elements or indicators, the drop-down menu will be inactive.</a:t>
            </a:r>
          </a:p>
          <a:p>
            <a:endParaRPr lang="en-US" dirty="0" smtClean="0"/>
          </a:p>
        </p:txBody>
      </p:sp>
      <p:sp>
        <p:nvSpPr>
          <p:cNvPr id="2" name="Slide Number Placeholder 1"/>
          <p:cNvSpPr>
            <a:spLocks noGrp="1"/>
          </p:cNvSpPr>
          <p:nvPr>
            <p:ph type="sldNum" sz="quarter" idx="4"/>
          </p:nvPr>
        </p:nvSpPr>
        <p:spPr/>
        <p:txBody>
          <a:bodyPr/>
          <a:lstStyle/>
          <a:p>
            <a:fld id="{D86320BF-B789-4E35-BF05-E3B98CFB65D0}" type="slidenum">
              <a:rPr lang="en-US" smtClean="0"/>
              <a:pPr/>
              <a:t>55</a:t>
            </a:fld>
            <a:endParaRPr lang="en-US" dirty="0"/>
          </a:p>
        </p:txBody>
      </p:sp>
      <p:pic>
        <p:nvPicPr>
          <p:cNvPr id="6" name="Picture 5"/>
          <p:cNvPicPr>
            <a:picLocks noChangeAspect="1"/>
          </p:cNvPicPr>
          <p:nvPr/>
        </p:nvPicPr>
        <p:blipFill>
          <a:blip r:embed="rId3"/>
          <a:stretch>
            <a:fillRect/>
          </a:stretch>
        </p:blipFill>
        <p:spPr>
          <a:xfrm>
            <a:off x="92596" y="208344"/>
            <a:ext cx="4467829" cy="6342927"/>
          </a:xfrm>
          <a:prstGeom prst="rect">
            <a:avLst/>
          </a:prstGeom>
          <a:ln>
            <a:solidFill>
              <a:schemeClr val="tx1"/>
            </a:solidFill>
          </a:ln>
        </p:spPr>
      </p:pic>
    </p:spTree>
    <p:extLst>
      <p:ext uri="{BB962C8B-B14F-4D97-AF65-F5344CB8AC3E}">
        <p14:creationId xmlns:p14="http://schemas.microsoft.com/office/powerpoint/2010/main" val="37889607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rot="10800000" flipV="1">
            <a:off x="-4" y="266217"/>
            <a:ext cx="7836061" cy="669483"/>
          </a:xfrm>
        </p:spPr>
        <p:txBody>
          <a:bodyPr>
            <a:normAutofit/>
          </a:bodyPr>
          <a:lstStyle/>
          <a:p>
            <a:r>
              <a:rPr lang="en-US" sz="4000" dirty="0" smtClean="0"/>
              <a:t>Completing the Entry Sheet</a:t>
            </a:r>
          </a:p>
        </p:txBody>
      </p:sp>
      <p:sp>
        <p:nvSpPr>
          <p:cNvPr id="3" name="Content Placeholder 2"/>
          <p:cNvSpPr>
            <a:spLocks noGrp="1"/>
          </p:cNvSpPr>
          <p:nvPr>
            <p:ph idx="1"/>
          </p:nvPr>
        </p:nvSpPr>
        <p:spPr>
          <a:xfrm>
            <a:off x="6018834" y="2476983"/>
            <a:ext cx="2801074" cy="2338086"/>
          </a:xfrm>
          <a:solidFill>
            <a:schemeClr val="bg1"/>
          </a:solidFill>
          <a:ln>
            <a:solidFill>
              <a:schemeClr val="tx1"/>
            </a:solidFill>
          </a:ln>
        </p:spPr>
        <p:txBody>
          <a:bodyPr>
            <a:normAutofit/>
          </a:bodyPr>
          <a:lstStyle/>
          <a:p>
            <a:pPr marL="0" indent="0">
              <a:buNone/>
            </a:pPr>
            <a:r>
              <a:rPr lang="en-US" sz="1800" dirty="0" smtClean="0"/>
              <a:t>Special Features</a:t>
            </a:r>
          </a:p>
          <a:p>
            <a:r>
              <a:rPr lang="en-US" sz="1800" dirty="0" smtClean="0"/>
              <a:t>When Mathematics is selected on the Entry Sheet, a note will auto-populate with the </a:t>
            </a:r>
            <a:r>
              <a:rPr lang="en-US" sz="1800" i="1" dirty="0" smtClean="0"/>
              <a:t>cluster statement</a:t>
            </a:r>
            <a:r>
              <a:rPr lang="en-US" sz="1800" dirty="0" smtClean="0"/>
              <a:t> which applies to the selected math standard.</a:t>
            </a:r>
          </a:p>
        </p:txBody>
      </p:sp>
      <p:sp>
        <p:nvSpPr>
          <p:cNvPr id="2" name="Slide Number Placeholder 1"/>
          <p:cNvSpPr>
            <a:spLocks noGrp="1"/>
          </p:cNvSpPr>
          <p:nvPr>
            <p:ph type="sldNum" sz="quarter" idx="4"/>
          </p:nvPr>
        </p:nvSpPr>
        <p:spPr/>
        <p:txBody>
          <a:bodyPr/>
          <a:lstStyle/>
          <a:p>
            <a:fld id="{D86320BF-B789-4E35-BF05-E3B98CFB65D0}" type="slidenum">
              <a:rPr lang="en-US" smtClean="0"/>
              <a:pPr/>
              <a:t>56</a:t>
            </a:fld>
            <a:endParaRPr lang="en-US" dirty="0"/>
          </a:p>
        </p:txBody>
      </p:sp>
      <p:pic>
        <p:nvPicPr>
          <p:cNvPr id="5" name="Picture 4"/>
          <p:cNvPicPr>
            <a:picLocks noChangeAspect="1"/>
          </p:cNvPicPr>
          <p:nvPr/>
        </p:nvPicPr>
        <p:blipFill>
          <a:blip r:embed="rId3"/>
          <a:stretch>
            <a:fillRect/>
          </a:stretch>
        </p:blipFill>
        <p:spPr>
          <a:xfrm>
            <a:off x="-1" y="1134319"/>
            <a:ext cx="5879939" cy="4799756"/>
          </a:xfrm>
          <a:prstGeom prst="rect">
            <a:avLst/>
          </a:prstGeom>
          <a:solidFill>
            <a:schemeClr val="tx1"/>
          </a:solidFill>
          <a:ln>
            <a:solidFill>
              <a:schemeClr val="tx1"/>
            </a:solidFill>
          </a:ln>
        </p:spPr>
      </p:pic>
      <p:cxnSp>
        <p:nvCxnSpPr>
          <p:cNvPr id="7" name="Straight Arrow Connector 6"/>
          <p:cNvCxnSpPr/>
          <p:nvPr/>
        </p:nvCxnSpPr>
        <p:spPr>
          <a:xfrm flipH="1">
            <a:off x="3113590" y="4815069"/>
            <a:ext cx="3344360" cy="93754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8388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201609" y="2789498"/>
            <a:ext cx="4757195" cy="3368233"/>
          </a:xfrm>
        </p:spPr>
        <p:txBody>
          <a:bodyPr>
            <a:normAutofit fontScale="92500" lnSpcReduction="10000"/>
          </a:bodyPr>
          <a:lstStyle/>
          <a:p>
            <a:pPr lvl="1"/>
            <a:r>
              <a:rPr lang="en-US" sz="1800" dirty="0" smtClean="0"/>
              <a:t>Type the date in the </a:t>
            </a:r>
            <a:r>
              <a:rPr lang="en-US" sz="1800" i="1" dirty="0" smtClean="0"/>
              <a:t>“Date” </a:t>
            </a:r>
            <a:r>
              <a:rPr lang="en-US" sz="1800" dirty="0" smtClean="0"/>
              <a:t>box.</a:t>
            </a:r>
          </a:p>
          <a:p>
            <a:pPr lvl="1"/>
            <a:r>
              <a:rPr lang="en-US" sz="1800" dirty="0" smtClean="0"/>
              <a:t>Select the type of evidence being submitted  from the </a:t>
            </a:r>
            <a:r>
              <a:rPr lang="en-US" sz="1800" i="1" dirty="0" smtClean="0"/>
              <a:t>“Type of Evidence”</a:t>
            </a:r>
            <a:r>
              <a:rPr lang="en-US" sz="1800" dirty="0" smtClean="0"/>
              <a:t> drop-down.</a:t>
            </a:r>
          </a:p>
          <a:p>
            <a:pPr lvl="1"/>
            <a:r>
              <a:rPr lang="en-US" sz="1800" dirty="0" smtClean="0"/>
              <a:t>Type the task description into the </a:t>
            </a:r>
            <a:r>
              <a:rPr lang="en-US" sz="1800" i="1" dirty="0" smtClean="0"/>
              <a:t>“Description of Task” </a:t>
            </a:r>
            <a:r>
              <a:rPr lang="en-US" sz="1800" dirty="0" smtClean="0"/>
              <a:t>box.</a:t>
            </a:r>
          </a:p>
          <a:p>
            <a:pPr lvl="2"/>
            <a:r>
              <a:rPr lang="en-US" sz="1800" dirty="0" smtClean="0"/>
              <a:t>The description of the assessment task should relate the task to the specific standard/indicator being assessed.</a:t>
            </a:r>
          </a:p>
          <a:p>
            <a:pPr lvl="2"/>
            <a:r>
              <a:rPr lang="en-US" sz="1800" b="1" dirty="0" smtClean="0"/>
              <a:t>Do NOT </a:t>
            </a:r>
            <a:r>
              <a:rPr lang="en-US" sz="1800" dirty="0" smtClean="0"/>
              <a:t>include evaluation of the student’s work, documentation of the type and frequency of prompting, or information about settings or interactions. This documentation must be found within the evidence.</a:t>
            </a:r>
          </a:p>
        </p:txBody>
      </p:sp>
      <p:sp>
        <p:nvSpPr>
          <p:cNvPr id="2" name="Slide Number Placeholder 1"/>
          <p:cNvSpPr>
            <a:spLocks noGrp="1"/>
          </p:cNvSpPr>
          <p:nvPr>
            <p:ph type="sldNum" sz="quarter" idx="4"/>
          </p:nvPr>
        </p:nvSpPr>
        <p:spPr/>
        <p:txBody>
          <a:bodyPr/>
          <a:lstStyle/>
          <a:p>
            <a:fld id="{D86320BF-B789-4E35-BF05-E3B98CFB65D0}" type="slidenum">
              <a:rPr lang="en-US" smtClean="0"/>
              <a:pPr/>
              <a:t>57</a:t>
            </a:fld>
            <a:endParaRPr lang="en-US" dirty="0"/>
          </a:p>
        </p:txBody>
      </p:sp>
      <p:sp>
        <p:nvSpPr>
          <p:cNvPr id="3" name="Rectangle 2"/>
          <p:cNvSpPr/>
          <p:nvPr/>
        </p:nvSpPr>
        <p:spPr>
          <a:xfrm>
            <a:off x="4641447" y="1689904"/>
            <a:ext cx="4317357" cy="954107"/>
          </a:xfrm>
          <a:prstGeom prst="rect">
            <a:avLst/>
          </a:prstGeom>
        </p:spPr>
        <p:txBody>
          <a:bodyPr wrap="square">
            <a:spAutoFit/>
          </a:bodyPr>
          <a:lstStyle/>
          <a:p>
            <a:r>
              <a:rPr lang="en-US" sz="2800" b="1" dirty="0">
                <a:solidFill>
                  <a:prstClr val="black"/>
                </a:solidFill>
              </a:rPr>
              <a:t>Completing </a:t>
            </a:r>
            <a:r>
              <a:rPr lang="en-US" sz="2800" b="1" dirty="0" smtClean="0">
                <a:solidFill>
                  <a:prstClr val="black"/>
                </a:solidFill>
              </a:rPr>
              <a:t>page 2 of the </a:t>
            </a:r>
            <a:r>
              <a:rPr lang="en-US" sz="2800" b="1" dirty="0">
                <a:solidFill>
                  <a:prstClr val="black"/>
                </a:solidFill>
              </a:rPr>
              <a:t>Entry </a:t>
            </a:r>
            <a:r>
              <a:rPr lang="en-US" sz="2800" b="1" dirty="0" smtClean="0">
                <a:solidFill>
                  <a:prstClr val="black"/>
                </a:solidFill>
              </a:rPr>
              <a:t>Sheet</a:t>
            </a:r>
            <a:endParaRPr lang="en-US" sz="2800" b="1" dirty="0"/>
          </a:p>
        </p:txBody>
      </p:sp>
      <p:pic>
        <p:nvPicPr>
          <p:cNvPr id="4" name="Picture 3"/>
          <p:cNvPicPr>
            <a:picLocks noChangeAspect="1"/>
          </p:cNvPicPr>
          <p:nvPr/>
        </p:nvPicPr>
        <p:blipFill>
          <a:blip r:embed="rId3"/>
          <a:stretch>
            <a:fillRect/>
          </a:stretch>
        </p:blipFill>
        <p:spPr>
          <a:xfrm>
            <a:off x="162046" y="101601"/>
            <a:ext cx="4479401" cy="6495969"/>
          </a:xfrm>
          <a:prstGeom prst="rect">
            <a:avLst/>
          </a:prstGeom>
          <a:ln>
            <a:solidFill>
              <a:schemeClr val="tx1"/>
            </a:solidFill>
          </a:ln>
        </p:spPr>
      </p:pic>
    </p:spTree>
    <p:extLst>
      <p:ext uri="{BB962C8B-B14F-4D97-AF65-F5344CB8AC3E}">
        <p14:creationId xmlns:p14="http://schemas.microsoft.com/office/powerpoint/2010/main" val="36119490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35461AD-B564-4EFA-B7BB-058FFE5F7E4F}" type="slidenum">
              <a:rPr lang="en-US" smtClean="0"/>
              <a:pPr/>
              <a:t>58</a:t>
            </a:fld>
            <a:endParaRPr lang="en-US" dirty="0"/>
          </a:p>
        </p:txBody>
      </p:sp>
      <p:sp>
        <p:nvSpPr>
          <p:cNvPr id="4110" name="TextBox 4109"/>
          <p:cNvSpPr txBox="1"/>
          <p:nvPr/>
        </p:nvSpPr>
        <p:spPr>
          <a:xfrm>
            <a:off x="434163" y="2051399"/>
            <a:ext cx="2971800" cy="4247317"/>
          </a:xfrm>
          <a:prstGeom prst="rect">
            <a:avLst/>
          </a:prstGeom>
          <a:noFill/>
        </p:spPr>
        <p:txBody>
          <a:bodyPr wrap="square" rtlCol="0">
            <a:spAutoFit/>
          </a:bodyPr>
          <a:lstStyle/>
          <a:p>
            <a:r>
              <a:rPr lang="en-US" dirty="0" smtClean="0"/>
              <a:t>Please make sure the dates on the evidence match the dates given on the Entry Sheet. </a:t>
            </a:r>
          </a:p>
          <a:p>
            <a:endParaRPr lang="en-US" dirty="0"/>
          </a:p>
          <a:p>
            <a:r>
              <a:rPr lang="en-US" dirty="0" smtClean="0"/>
              <a:t>Please make sure the Primary Evidence in CP2 is dated at least 14 calendar days after the date of CP1 Primary Evidence.</a:t>
            </a:r>
          </a:p>
          <a:p>
            <a:endParaRPr lang="en-US" dirty="0"/>
          </a:p>
          <a:p>
            <a:r>
              <a:rPr lang="en-US" dirty="0" smtClean="0"/>
              <a:t>Please make sure that all of Collection Period 1 evidence has been completed prior to starting Collection Period 2.</a:t>
            </a:r>
            <a:endParaRPr lang="en-US" dirty="0"/>
          </a:p>
        </p:txBody>
      </p:sp>
      <p:sp>
        <p:nvSpPr>
          <p:cNvPr id="19" name="Title 6"/>
          <p:cNvSpPr>
            <a:spLocks noGrp="1"/>
          </p:cNvSpPr>
          <p:nvPr>
            <p:ph type="title"/>
          </p:nvPr>
        </p:nvSpPr>
        <p:spPr>
          <a:xfrm>
            <a:off x="297579" y="304800"/>
            <a:ext cx="3366372" cy="1324649"/>
          </a:xfrm>
        </p:spPr>
        <p:txBody>
          <a:bodyPr>
            <a:normAutofit/>
          </a:bodyPr>
          <a:lstStyle/>
          <a:p>
            <a:r>
              <a:rPr lang="en-US" sz="2800" dirty="0">
                <a:solidFill>
                  <a:prstClr val="black"/>
                </a:solidFill>
                <a:latin typeface="Calibri"/>
              </a:rPr>
              <a:t>Completing </a:t>
            </a:r>
            <a:r>
              <a:rPr lang="en-US" sz="2800" dirty="0" smtClean="0">
                <a:solidFill>
                  <a:prstClr val="black"/>
                </a:solidFill>
                <a:latin typeface="Calibri"/>
              </a:rPr>
              <a:t>page 2 of the </a:t>
            </a:r>
            <a:r>
              <a:rPr lang="en-US" sz="2800" dirty="0">
                <a:solidFill>
                  <a:prstClr val="black"/>
                </a:solidFill>
                <a:latin typeface="Calibri"/>
              </a:rPr>
              <a:t>Entry </a:t>
            </a:r>
            <a:r>
              <a:rPr lang="en-US" sz="2800" dirty="0" smtClean="0">
                <a:solidFill>
                  <a:prstClr val="black"/>
                </a:solidFill>
                <a:latin typeface="Calibri"/>
              </a:rPr>
              <a:t>Sheet</a:t>
            </a:r>
            <a:endParaRPr lang="en-US" sz="2800" dirty="0"/>
          </a:p>
        </p:txBody>
      </p:sp>
      <p:cxnSp>
        <p:nvCxnSpPr>
          <p:cNvPr id="76" name="Straight Arrow Connector 75"/>
          <p:cNvCxnSpPr/>
          <p:nvPr/>
        </p:nvCxnSpPr>
        <p:spPr>
          <a:xfrm>
            <a:off x="6457950" y="713181"/>
            <a:ext cx="0" cy="12501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7581900" y="713181"/>
            <a:ext cx="101600" cy="12501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4195142" y="101116"/>
            <a:ext cx="4853608" cy="6096000"/>
          </a:xfrm>
          <a:prstGeom prst="rect">
            <a:avLst/>
          </a:prstGeom>
        </p:spPr>
      </p:pic>
      <p:sp>
        <p:nvSpPr>
          <p:cNvPr id="14" name="Rectangle 13"/>
          <p:cNvSpPr/>
          <p:nvPr/>
        </p:nvSpPr>
        <p:spPr>
          <a:xfrm>
            <a:off x="5357895" y="413830"/>
            <a:ext cx="2325605" cy="218060"/>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solidFill>
                  <a:schemeClr val="tx1"/>
                </a:solidFill>
              </a:rPr>
              <a:t>These fields auto-populate when chosen on Side 1 of the Entry Sheet.</a:t>
            </a:r>
          </a:p>
        </p:txBody>
      </p:sp>
      <p:cxnSp>
        <p:nvCxnSpPr>
          <p:cNvPr id="15" name="Straight Arrow Connector 14"/>
          <p:cNvCxnSpPr/>
          <p:nvPr/>
        </p:nvCxnSpPr>
        <p:spPr>
          <a:xfrm>
            <a:off x="5357895" y="644280"/>
            <a:ext cx="174804" cy="1939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581900" y="644280"/>
            <a:ext cx="101600" cy="14684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357895" y="1979543"/>
            <a:ext cx="2421654" cy="406400"/>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a:solidFill>
                  <a:schemeClr val="tx1"/>
                </a:solidFill>
              </a:rPr>
              <a:t>Type in the date; choose the Type of Evidence from the drop-down menu for all four pieces of evidence.</a:t>
            </a:r>
          </a:p>
        </p:txBody>
      </p:sp>
      <p:cxnSp>
        <p:nvCxnSpPr>
          <p:cNvPr id="28" name="Straight Arrow Connector 27"/>
          <p:cNvCxnSpPr/>
          <p:nvPr/>
        </p:nvCxnSpPr>
        <p:spPr>
          <a:xfrm flipH="1" flipV="1">
            <a:off x="4942391" y="1456371"/>
            <a:ext cx="789128" cy="5231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6901362" y="1456371"/>
            <a:ext cx="731339" cy="53630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0329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Student Demographic </a:t>
            </a:r>
            <a:br>
              <a:rPr lang="en-US" smtClean="0"/>
            </a:br>
            <a:r>
              <a:rPr lang="en-US" smtClean="0"/>
              <a:t>Information Form</a:t>
            </a:r>
            <a:endParaRPr lang="en-US" dirty="0" smtClean="0"/>
          </a:p>
        </p:txBody>
      </p:sp>
      <p:sp>
        <p:nvSpPr>
          <p:cNvPr id="3" name="Content Placeholder 2"/>
          <p:cNvSpPr>
            <a:spLocks noGrp="1"/>
          </p:cNvSpPr>
          <p:nvPr>
            <p:ph idx="1"/>
          </p:nvPr>
        </p:nvSpPr>
        <p:spPr/>
        <p:txBody>
          <a:bodyPr/>
          <a:lstStyle/>
          <a:p>
            <a:r>
              <a:rPr lang="en-US" dirty="0" smtClean="0"/>
              <a:t>Two different SDIFs will be utilized for the 2017-2018 administration of the GAA.</a:t>
            </a:r>
          </a:p>
          <a:p>
            <a:r>
              <a:rPr lang="en-US" dirty="0" smtClean="0"/>
              <a:t>SDIF for grades Kindergarten and 3-8</a:t>
            </a:r>
          </a:p>
          <a:p>
            <a:pPr lvl="1"/>
            <a:r>
              <a:rPr lang="en-US" dirty="0" smtClean="0"/>
              <a:t>Form is </a:t>
            </a:r>
            <a:r>
              <a:rPr lang="en-US" b="1" dirty="0" smtClean="0">
                <a:solidFill>
                  <a:schemeClr val="accent6"/>
                </a:solidFill>
              </a:rPr>
              <a:t>GREEN</a:t>
            </a:r>
            <a:endParaRPr lang="en-US" b="1" dirty="0" smtClean="0">
              <a:solidFill>
                <a:schemeClr val="accent1">
                  <a:lumMod val="75000"/>
                </a:schemeClr>
              </a:solidFill>
            </a:endParaRPr>
          </a:p>
          <a:p>
            <a:r>
              <a:rPr lang="en-US" dirty="0" smtClean="0"/>
              <a:t>SDIF for High School</a:t>
            </a:r>
          </a:p>
          <a:p>
            <a:pPr lvl="1"/>
            <a:r>
              <a:rPr lang="en-US" dirty="0" smtClean="0"/>
              <a:t>Form is </a:t>
            </a:r>
            <a:r>
              <a:rPr lang="en-US" b="1" dirty="0" smtClean="0">
                <a:solidFill>
                  <a:schemeClr val="accent2">
                    <a:lumMod val="75000"/>
                  </a:schemeClr>
                </a:solidFill>
              </a:rPr>
              <a:t>ORANGE</a:t>
            </a:r>
          </a:p>
        </p:txBody>
      </p:sp>
      <p:sp>
        <p:nvSpPr>
          <p:cNvPr id="2" name="Slide Number Placeholder 1"/>
          <p:cNvSpPr>
            <a:spLocks noGrp="1"/>
          </p:cNvSpPr>
          <p:nvPr>
            <p:ph type="sldNum" sz="quarter" idx="4"/>
          </p:nvPr>
        </p:nvSpPr>
        <p:spPr/>
        <p:txBody>
          <a:bodyPr/>
          <a:lstStyle/>
          <a:p>
            <a:fld id="{D86320BF-B789-4E35-BF05-E3B98CFB65D0}" type="slidenum">
              <a:rPr lang="en-US" smtClean="0"/>
              <a:pPr/>
              <a:t>59</a:t>
            </a:fld>
            <a:endParaRPr lang="en-US" dirty="0"/>
          </a:p>
        </p:txBody>
      </p:sp>
    </p:spTree>
    <p:extLst>
      <p:ext uri="{BB962C8B-B14F-4D97-AF65-F5344CB8AC3E}">
        <p14:creationId xmlns:p14="http://schemas.microsoft.com/office/powerpoint/2010/main" val="1441517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9231" y="2189748"/>
            <a:ext cx="8157411" cy="1181602"/>
          </a:xfrm>
        </p:spPr>
        <p:txBody>
          <a:bodyPr/>
          <a:lstStyle/>
          <a:p>
            <a:pPr algn="ctr"/>
            <a:r>
              <a:rPr lang="en-US" dirty="0"/>
              <a:t>Summary of the GAA</a:t>
            </a:r>
          </a:p>
        </p:txBody>
      </p:sp>
      <p:sp>
        <p:nvSpPr>
          <p:cNvPr id="4" name="Slide Number Placeholder 3"/>
          <p:cNvSpPr>
            <a:spLocks noGrp="1"/>
          </p:cNvSpPr>
          <p:nvPr>
            <p:ph type="sldNum" sz="quarter" idx="4"/>
          </p:nvPr>
        </p:nvSpPr>
        <p:spPr/>
        <p:txBody>
          <a:bodyPr/>
          <a:lstStyle/>
          <a:p>
            <a:fld id="{2422CBAF-3407-4E68-B5DA-EBC37C88E876}" type="slidenum">
              <a:rPr lang="en-US" smtClean="0"/>
              <a:pPr/>
              <a:t>6</a:t>
            </a:fld>
            <a:endParaRPr lang="en-US" dirty="0"/>
          </a:p>
        </p:txBody>
      </p:sp>
    </p:spTree>
    <p:extLst>
      <p:ext uri="{BB962C8B-B14F-4D97-AF65-F5344CB8AC3E}">
        <p14:creationId xmlns:p14="http://schemas.microsoft.com/office/powerpoint/2010/main" val="32889216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2"/>
          <p:cNvSpPr>
            <a:spLocks noGrp="1"/>
          </p:cNvSpPr>
          <p:nvPr>
            <p:ph idx="1"/>
          </p:nvPr>
        </p:nvSpPr>
        <p:spPr>
          <a:xfrm>
            <a:off x="6097485" y="2227645"/>
            <a:ext cx="2895600" cy="3226059"/>
          </a:xfrm>
        </p:spPr>
        <p:txBody>
          <a:bodyPr/>
          <a:lstStyle/>
          <a:p>
            <a:pPr marL="0" indent="0" algn="ctr" eaLnBrk="1" hangingPunct="1">
              <a:spcBef>
                <a:spcPts val="0"/>
              </a:spcBef>
              <a:buFont typeface="Arial" charset="0"/>
              <a:buNone/>
            </a:pPr>
            <a:r>
              <a:rPr lang="en-US" sz="3200" b="1" dirty="0" smtClean="0"/>
              <a:t>SDIF for </a:t>
            </a:r>
          </a:p>
          <a:p>
            <a:pPr marL="0" indent="0" algn="ctr" eaLnBrk="1" hangingPunct="1">
              <a:spcBef>
                <a:spcPts val="0"/>
              </a:spcBef>
              <a:buFont typeface="Arial" charset="0"/>
              <a:buNone/>
            </a:pPr>
            <a:r>
              <a:rPr lang="en-US" sz="3200" b="1" dirty="0" smtClean="0"/>
              <a:t>Kindergarten</a:t>
            </a:r>
          </a:p>
          <a:p>
            <a:pPr marL="0" indent="0" algn="ctr" eaLnBrk="1" hangingPunct="1">
              <a:spcBef>
                <a:spcPts val="0"/>
              </a:spcBef>
              <a:buFont typeface="Arial" charset="0"/>
              <a:buNone/>
            </a:pPr>
            <a:r>
              <a:rPr lang="en-US" sz="3200" b="1" dirty="0" smtClean="0"/>
              <a:t>and Grades 3-8</a:t>
            </a:r>
          </a:p>
          <a:p>
            <a:pPr marL="0" indent="0" eaLnBrk="1" hangingPunct="1">
              <a:buFont typeface="Arial" charset="0"/>
              <a:buNone/>
            </a:pPr>
            <a:endParaRPr lang="en-US" sz="2000" b="1" dirty="0" smtClean="0"/>
          </a:p>
          <a:p>
            <a:pPr marL="0" indent="0" eaLnBrk="1" hangingPunct="1">
              <a:buFont typeface="Arial" charset="0"/>
              <a:buNone/>
            </a:pPr>
            <a:endParaRPr lang="en-US" sz="2000" b="1" dirty="0" smtClean="0"/>
          </a:p>
          <a:p>
            <a:pPr marL="0" indent="0" algn="ctr" eaLnBrk="1" hangingPunct="1">
              <a:buFont typeface="Arial" charset="0"/>
              <a:buNone/>
            </a:pPr>
            <a:r>
              <a:rPr lang="en-US" sz="2000" b="1" dirty="0" smtClean="0"/>
              <a:t>Affix the Pre-Id label to the front of the SDIF.</a:t>
            </a:r>
          </a:p>
        </p:txBody>
      </p:sp>
      <p:sp>
        <p:nvSpPr>
          <p:cNvPr id="8" name="Left Arrow 7"/>
          <p:cNvSpPr/>
          <p:nvPr/>
        </p:nvSpPr>
        <p:spPr>
          <a:xfrm rot="1858493">
            <a:off x="5450884" y="597536"/>
            <a:ext cx="1776413" cy="777750"/>
          </a:xfrm>
          <a:prstGeom prst="leftArrow">
            <a:avLst/>
          </a:prstGeom>
          <a:solidFill>
            <a:srgbClr val="B1D62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 K and 3-8</a:t>
            </a:r>
          </a:p>
        </p:txBody>
      </p:sp>
      <p:sp>
        <p:nvSpPr>
          <p:cNvPr id="11" name="Rectangle 10"/>
          <p:cNvSpPr/>
          <p:nvPr/>
        </p:nvSpPr>
        <p:spPr>
          <a:xfrm>
            <a:off x="6474813" y="5606104"/>
            <a:ext cx="2061072"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bg1"/>
                </a:solidFill>
              </a:rPr>
              <a:t>Green </a:t>
            </a:r>
            <a:r>
              <a:rPr lang="en-US" sz="2400" b="1" dirty="0">
                <a:solidFill>
                  <a:schemeClr val="bg1"/>
                </a:solidFill>
              </a:rPr>
              <a:t>Form</a:t>
            </a:r>
          </a:p>
        </p:txBody>
      </p:sp>
      <p:sp>
        <p:nvSpPr>
          <p:cNvPr id="3" name="Slide Number Placeholder 2"/>
          <p:cNvSpPr>
            <a:spLocks noGrp="1"/>
          </p:cNvSpPr>
          <p:nvPr>
            <p:ph type="sldNum" sz="quarter" idx="4294967295"/>
          </p:nvPr>
        </p:nvSpPr>
        <p:spPr>
          <a:xfrm>
            <a:off x="6455664" y="6355080"/>
            <a:ext cx="2057400" cy="365125"/>
          </a:xfrm>
          <a:prstGeom prst="rect">
            <a:avLst/>
          </a:prstGeom>
        </p:spPr>
        <p:txBody>
          <a:bodyPr/>
          <a:lstStyle/>
          <a:p>
            <a:pPr>
              <a:defRPr/>
            </a:pPr>
            <a:fld id="{D86320BF-B789-4E35-BF05-E3B98CFB65D0}" type="slidenum">
              <a:rPr lang="en-US" smtClean="0"/>
              <a:pPr>
                <a:defRPr/>
              </a:pPr>
              <a:t>60</a:t>
            </a:fld>
            <a:endParaRPr lang="en-US" dirty="0"/>
          </a:p>
        </p:txBody>
      </p:sp>
      <p:pic>
        <p:nvPicPr>
          <p:cNvPr id="5" name="Picture 4"/>
          <p:cNvPicPr>
            <a:picLocks noChangeAspect="1"/>
          </p:cNvPicPr>
          <p:nvPr/>
        </p:nvPicPr>
        <p:blipFill>
          <a:blip r:embed="rId3"/>
          <a:stretch>
            <a:fillRect/>
          </a:stretch>
        </p:blipFill>
        <p:spPr>
          <a:xfrm>
            <a:off x="1067166" y="300679"/>
            <a:ext cx="4467225" cy="5762625"/>
          </a:xfrm>
          <a:prstGeom prst="rect">
            <a:avLst/>
          </a:prstGeom>
          <a:ln>
            <a:solidFill>
              <a:schemeClr val="tx1"/>
            </a:solidFill>
          </a:ln>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066" y="2500615"/>
            <a:ext cx="838200" cy="2209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eft Arrow 11"/>
          <p:cNvSpPr/>
          <p:nvPr/>
        </p:nvSpPr>
        <p:spPr>
          <a:xfrm>
            <a:off x="1552860" y="2946758"/>
            <a:ext cx="1447800" cy="1043459"/>
          </a:xfrm>
          <a:prstGeom prst="leftArrow">
            <a:avLst>
              <a:gd name="adj1" fmla="val 50000"/>
              <a:gd name="adj2" fmla="val 61093"/>
            </a:avLst>
          </a:prstGeom>
          <a:solidFill>
            <a:srgbClr val="B1D62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rPr>
              <a:t>Pre-ID Label</a:t>
            </a:r>
          </a:p>
        </p:txBody>
      </p:sp>
    </p:spTree>
    <p:extLst>
      <p:ext uri="{BB962C8B-B14F-4D97-AF65-F5344CB8AC3E}">
        <p14:creationId xmlns:p14="http://schemas.microsoft.com/office/powerpoint/2010/main" val="30838911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6266214" y="2197058"/>
            <a:ext cx="2743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dirty="0">
                <a:solidFill>
                  <a:prstClr val="black"/>
                </a:solidFill>
                <a:latin typeface="Calibri" pitchFamily="34" charset="0"/>
              </a:rPr>
              <a:t>SDIF </a:t>
            </a:r>
            <a:r>
              <a:rPr lang="en-US" sz="3200" b="1" dirty="0" smtClean="0">
                <a:solidFill>
                  <a:prstClr val="black"/>
                </a:solidFill>
                <a:latin typeface="Calibri" pitchFamily="34" charset="0"/>
              </a:rPr>
              <a:t>for Kindergarten </a:t>
            </a:r>
            <a:r>
              <a:rPr lang="en-US" sz="3200" b="1" dirty="0">
                <a:solidFill>
                  <a:prstClr val="black"/>
                </a:solidFill>
                <a:latin typeface="Calibri" pitchFamily="34" charset="0"/>
              </a:rPr>
              <a:t>and </a:t>
            </a:r>
            <a:r>
              <a:rPr lang="en-US" sz="3200" b="1" dirty="0" smtClean="0">
                <a:solidFill>
                  <a:prstClr val="black"/>
                </a:solidFill>
                <a:latin typeface="Calibri" pitchFamily="34" charset="0"/>
              </a:rPr>
              <a:t>Grades </a:t>
            </a:r>
            <a:r>
              <a:rPr lang="en-US" sz="3200" b="1" dirty="0">
                <a:solidFill>
                  <a:prstClr val="black"/>
                </a:solidFill>
                <a:latin typeface="Calibri" pitchFamily="34" charset="0"/>
              </a:rPr>
              <a:t>3-8</a:t>
            </a:r>
          </a:p>
          <a:p>
            <a:pPr algn="ctr"/>
            <a:endParaRPr lang="en-US" sz="3200" b="1" dirty="0">
              <a:solidFill>
                <a:prstClr val="black"/>
              </a:solidFill>
              <a:latin typeface="Calibri" pitchFamily="34" charset="0"/>
            </a:endParaRPr>
          </a:p>
          <a:p>
            <a:pPr algn="ctr"/>
            <a:r>
              <a:rPr lang="en-US" sz="3200" b="1" dirty="0">
                <a:solidFill>
                  <a:prstClr val="black"/>
                </a:solidFill>
                <a:latin typeface="Calibri" pitchFamily="34" charset="0"/>
              </a:rPr>
              <a:t>Page 2</a:t>
            </a:r>
          </a:p>
        </p:txBody>
      </p:sp>
      <p:sp>
        <p:nvSpPr>
          <p:cNvPr id="2" name="Slide Number Placeholder 1"/>
          <p:cNvSpPr>
            <a:spLocks noGrp="1"/>
          </p:cNvSpPr>
          <p:nvPr>
            <p:ph type="sldNum" sz="quarter" idx="4"/>
          </p:nvPr>
        </p:nvSpPr>
        <p:spPr>
          <a:prstGeom prst="rect">
            <a:avLst/>
          </a:prstGeom>
        </p:spPr>
        <p:txBody>
          <a:bodyPr/>
          <a:lstStyle/>
          <a:p>
            <a:pPr>
              <a:defRPr/>
            </a:pPr>
            <a:fld id="{D35461AD-B564-4EFA-B7BB-058FFE5F7E4F}" type="slidenum">
              <a:rPr lang="en-US" smtClean="0"/>
              <a:pPr>
                <a:defRPr/>
              </a:pPr>
              <a:t>61</a:t>
            </a:fld>
            <a:endParaRPr lang="en-US" dirty="0"/>
          </a:p>
        </p:txBody>
      </p:sp>
      <p:pic>
        <p:nvPicPr>
          <p:cNvPr id="4" name="Picture 3"/>
          <p:cNvPicPr>
            <a:picLocks noChangeAspect="1"/>
          </p:cNvPicPr>
          <p:nvPr/>
        </p:nvPicPr>
        <p:blipFill>
          <a:blip r:embed="rId3"/>
          <a:stretch>
            <a:fillRect/>
          </a:stretch>
        </p:blipFill>
        <p:spPr>
          <a:xfrm>
            <a:off x="820054" y="220884"/>
            <a:ext cx="4448175" cy="5791200"/>
          </a:xfrm>
          <a:prstGeom prst="rect">
            <a:avLst/>
          </a:prstGeom>
          <a:ln>
            <a:solidFill>
              <a:schemeClr val="tx1"/>
            </a:solidFill>
          </a:ln>
        </p:spPr>
      </p:pic>
    </p:spTree>
    <p:extLst>
      <p:ext uri="{BB962C8B-B14F-4D97-AF65-F5344CB8AC3E}">
        <p14:creationId xmlns:p14="http://schemas.microsoft.com/office/powerpoint/2010/main" val="7509167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auto">
          <a:xfrm>
            <a:off x="6141280" y="2105830"/>
            <a:ext cx="28956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dirty="0">
                <a:solidFill>
                  <a:prstClr val="black"/>
                </a:solidFill>
                <a:latin typeface="Calibri" pitchFamily="34" charset="0"/>
              </a:rPr>
              <a:t> </a:t>
            </a:r>
            <a:r>
              <a:rPr lang="en-US" sz="3200" b="1" dirty="0">
                <a:solidFill>
                  <a:prstClr val="black"/>
                </a:solidFill>
                <a:latin typeface="Calibri" pitchFamily="34" charset="0"/>
              </a:rPr>
              <a:t>SDIF for</a:t>
            </a:r>
          </a:p>
          <a:p>
            <a:pPr algn="ctr" eaLnBrk="1" hangingPunct="1"/>
            <a:r>
              <a:rPr lang="en-US" sz="3200" b="1" dirty="0">
                <a:solidFill>
                  <a:prstClr val="black"/>
                </a:solidFill>
                <a:latin typeface="Calibri" pitchFamily="34" charset="0"/>
              </a:rPr>
              <a:t>High </a:t>
            </a:r>
            <a:r>
              <a:rPr lang="en-US" sz="3200" b="1" dirty="0" smtClean="0">
                <a:solidFill>
                  <a:prstClr val="black"/>
                </a:solidFill>
                <a:latin typeface="Calibri" pitchFamily="34" charset="0"/>
              </a:rPr>
              <a:t>School</a:t>
            </a:r>
            <a:endParaRPr lang="en-US" sz="3200" b="1" dirty="0">
              <a:solidFill>
                <a:prstClr val="black"/>
              </a:solidFill>
              <a:latin typeface="Calibri" pitchFamily="34" charset="0"/>
            </a:endParaRPr>
          </a:p>
          <a:p>
            <a:pPr algn="ctr" eaLnBrk="1" hangingPunct="1"/>
            <a:endParaRPr lang="en-US" sz="2800" b="1" dirty="0">
              <a:solidFill>
                <a:prstClr val="black"/>
              </a:solidFill>
              <a:latin typeface="Calibri" pitchFamily="34" charset="0"/>
            </a:endParaRPr>
          </a:p>
          <a:p>
            <a:pPr algn="ctr" eaLnBrk="1" hangingPunct="1"/>
            <a:endParaRPr lang="en-US" sz="2800" b="1" dirty="0">
              <a:solidFill>
                <a:prstClr val="black"/>
              </a:solidFill>
              <a:latin typeface="Calibri" pitchFamily="34" charset="0"/>
            </a:endParaRPr>
          </a:p>
          <a:p>
            <a:pPr algn="ctr" eaLnBrk="1" hangingPunct="1"/>
            <a:r>
              <a:rPr lang="en-US" b="1" dirty="0"/>
              <a:t>Affix the Pre-Id label to the front of the SDIF.</a:t>
            </a:r>
          </a:p>
          <a:p>
            <a:pPr algn="ctr" eaLnBrk="1" hangingPunct="1"/>
            <a:endParaRPr lang="en-US" b="1" dirty="0">
              <a:solidFill>
                <a:prstClr val="black"/>
              </a:solidFill>
              <a:latin typeface="Calibri" pitchFamily="34" charset="0"/>
            </a:endParaRPr>
          </a:p>
        </p:txBody>
      </p:sp>
      <p:sp>
        <p:nvSpPr>
          <p:cNvPr id="3" name="Left Arrow 2"/>
          <p:cNvSpPr/>
          <p:nvPr/>
        </p:nvSpPr>
        <p:spPr>
          <a:xfrm rot="1949367">
            <a:off x="5259031" y="612550"/>
            <a:ext cx="1803013" cy="813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rPr>
              <a:t>High School</a:t>
            </a:r>
          </a:p>
        </p:txBody>
      </p:sp>
      <p:sp>
        <p:nvSpPr>
          <p:cNvPr id="4" name="Rectangle 3"/>
          <p:cNvSpPr/>
          <p:nvPr/>
        </p:nvSpPr>
        <p:spPr>
          <a:xfrm>
            <a:off x="6771295" y="5063877"/>
            <a:ext cx="18288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Orange Form</a:t>
            </a:r>
          </a:p>
        </p:txBody>
      </p:sp>
      <p:sp>
        <p:nvSpPr>
          <p:cNvPr id="5" name="Slide Number Placeholder 4"/>
          <p:cNvSpPr>
            <a:spLocks noGrp="1"/>
          </p:cNvSpPr>
          <p:nvPr>
            <p:ph type="sldNum" sz="quarter" idx="4"/>
          </p:nvPr>
        </p:nvSpPr>
        <p:spPr>
          <a:xfrm>
            <a:off x="4213514" y="6272918"/>
            <a:ext cx="2057400" cy="365125"/>
          </a:xfrm>
          <a:prstGeom prst="rect">
            <a:avLst/>
          </a:prstGeom>
        </p:spPr>
        <p:txBody>
          <a:bodyPr/>
          <a:lstStyle/>
          <a:p>
            <a:pPr>
              <a:defRPr/>
            </a:pPr>
            <a:fld id="{D35461AD-B564-4EFA-B7BB-058FFE5F7E4F}" type="slidenum">
              <a:rPr lang="en-US" smtClean="0">
                <a:solidFill>
                  <a:prstClr val="black"/>
                </a:solidFill>
              </a:rPr>
              <a:pPr>
                <a:defRPr/>
              </a:pPr>
              <a:t>62</a:t>
            </a:fld>
            <a:endParaRPr lang="en-US" dirty="0">
              <a:solidFill>
                <a:prstClr val="black"/>
              </a:solidFill>
            </a:endParaRPr>
          </a:p>
        </p:txBody>
      </p:sp>
      <p:sp>
        <p:nvSpPr>
          <p:cNvPr id="9"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5461AD-B564-4EFA-B7BB-058FFE5F7E4F}" type="slidenum">
              <a:rPr lang="en-US" smtClean="0"/>
              <a:pPr>
                <a:defRPr/>
              </a:pPr>
              <a:t>62</a:t>
            </a:fld>
            <a:endParaRPr lang="en-US" dirty="0"/>
          </a:p>
        </p:txBody>
      </p:sp>
      <p:pic>
        <p:nvPicPr>
          <p:cNvPr id="6" name="Picture 5"/>
          <p:cNvPicPr>
            <a:picLocks noChangeAspect="1"/>
          </p:cNvPicPr>
          <p:nvPr/>
        </p:nvPicPr>
        <p:blipFill>
          <a:blip r:embed="rId3"/>
          <a:stretch>
            <a:fillRect/>
          </a:stretch>
        </p:blipFill>
        <p:spPr>
          <a:xfrm>
            <a:off x="988101" y="198396"/>
            <a:ext cx="4362450" cy="5743575"/>
          </a:xfrm>
          <a:prstGeom prst="rect">
            <a:avLst/>
          </a:prstGeom>
          <a:ln>
            <a:solidFill>
              <a:schemeClr val="tx1"/>
            </a:solidFill>
          </a:ln>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260" y="2371280"/>
            <a:ext cx="836137" cy="229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eft Arrow 11"/>
          <p:cNvSpPr/>
          <p:nvPr/>
        </p:nvSpPr>
        <p:spPr>
          <a:xfrm>
            <a:off x="1721526" y="3211916"/>
            <a:ext cx="1447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rPr>
              <a:t>Pre-ID Label</a:t>
            </a:r>
          </a:p>
        </p:txBody>
      </p:sp>
    </p:spTree>
    <p:extLst>
      <p:ext uri="{BB962C8B-B14F-4D97-AF65-F5344CB8AC3E}">
        <p14:creationId xmlns:p14="http://schemas.microsoft.com/office/powerpoint/2010/main" val="10529045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ChangeArrowheads="1"/>
          </p:cNvSpPr>
          <p:nvPr/>
        </p:nvSpPr>
        <p:spPr bwMode="auto">
          <a:xfrm>
            <a:off x="6629400" y="3511463"/>
            <a:ext cx="2514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dirty="0">
                <a:solidFill>
                  <a:prstClr val="black"/>
                </a:solidFill>
                <a:latin typeface="Calibri" pitchFamily="34" charset="0"/>
              </a:rPr>
              <a:t>SDIF for</a:t>
            </a:r>
          </a:p>
          <a:p>
            <a:pPr algn="ctr"/>
            <a:r>
              <a:rPr lang="en-US" sz="3200" b="1" dirty="0">
                <a:solidFill>
                  <a:prstClr val="black"/>
                </a:solidFill>
                <a:latin typeface="Calibri" pitchFamily="34" charset="0"/>
              </a:rPr>
              <a:t>High School</a:t>
            </a:r>
          </a:p>
          <a:p>
            <a:pPr algn="ctr"/>
            <a:endParaRPr lang="en-US" sz="2800" b="1" dirty="0">
              <a:solidFill>
                <a:prstClr val="black"/>
              </a:solidFill>
              <a:latin typeface="Calibri" pitchFamily="34" charset="0"/>
            </a:endParaRPr>
          </a:p>
          <a:p>
            <a:pPr algn="ctr"/>
            <a:r>
              <a:rPr lang="en-US" sz="2800" b="1" dirty="0" smtClean="0">
                <a:solidFill>
                  <a:prstClr val="black"/>
                </a:solidFill>
                <a:latin typeface="Calibri" pitchFamily="34" charset="0"/>
              </a:rPr>
              <a:t>Page 2</a:t>
            </a:r>
          </a:p>
        </p:txBody>
      </p:sp>
      <p:sp>
        <p:nvSpPr>
          <p:cNvPr id="5" name="Right Arrow 4"/>
          <p:cNvSpPr/>
          <p:nvPr/>
        </p:nvSpPr>
        <p:spPr>
          <a:xfrm>
            <a:off x="83979" y="574317"/>
            <a:ext cx="1738057" cy="989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rPr>
              <a:t>ELA </a:t>
            </a:r>
            <a:r>
              <a:rPr lang="en-US" sz="2000" dirty="0" smtClean="0">
                <a:solidFill>
                  <a:prstClr val="white"/>
                </a:solidFill>
              </a:rPr>
              <a:t>GSE</a:t>
            </a:r>
            <a:endParaRPr lang="en-US" sz="2000" dirty="0">
              <a:solidFill>
                <a:prstClr val="white"/>
              </a:solidFill>
            </a:endParaRPr>
          </a:p>
        </p:txBody>
      </p:sp>
      <p:sp>
        <p:nvSpPr>
          <p:cNvPr id="6" name="Slide Number Placeholder 5"/>
          <p:cNvSpPr>
            <a:spLocks noGrp="1"/>
          </p:cNvSpPr>
          <p:nvPr>
            <p:ph type="sldNum" sz="quarter" idx="4"/>
          </p:nvPr>
        </p:nvSpPr>
        <p:spPr>
          <a:xfrm>
            <a:off x="6455664" y="6355080"/>
            <a:ext cx="2057400" cy="365125"/>
          </a:xfrm>
          <a:prstGeom prst="rect">
            <a:avLst/>
          </a:prstGeom>
        </p:spPr>
        <p:txBody>
          <a:bodyPr/>
          <a:lstStyle/>
          <a:p>
            <a:pPr>
              <a:defRPr/>
            </a:pPr>
            <a:fld id="{D35461AD-B564-4EFA-B7BB-058FFE5F7E4F}" type="slidenum">
              <a:rPr lang="en-US" smtClean="0"/>
              <a:pPr>
                <a:defRPr/>
              </a:pPr>
              <a:t>63</a:t>
            </a:fld>
            <a:endParaRPr lang="en-US" dirty="0"/>
          </a:p>
        </p:txBody>
      </p:sp>
      <p:sp>
        <p:nvSpPr>
          <p:cNvPr id="7" name="Right Arrow 6"/>
          <p:cNvSpPr/>
          <p:nvPr/>
        </p:nvSpPr>
        <p:spPr>
          <a:xfrm>
            <a:off x="-18797" y="3400497"/>
            <a:ext cx="1738057" cy="1006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white"/>
                </a:solidFill>
              </a:rPr>
              <a:t>S</a:t>
            </a:r>
            <a:r>
              <a:rPr lang="en-US" sz="1600" dirty="0" smtClean="0">
                <a:solidFill>
                  <a:prstClr val="white"/>
                </a:solidFill>
              </a:rPr>
              <a:t>cience and Social Studies</a:t>
            </a:r>
            <a:endParaRPr lang="en-US" sz="2000" dirty="0">
              <a:solidFill>
                <a:prstClr val="white"/>
              </a:solidFill>
            </a:endParaRPr>
          </a:p>
        </p:txBody>
      </p:sp>
      <p:sp>
        <p:nvSpPr>
          <p:cNvPr id="9" name="Right Arrow 8"/>
          <p:cNvSpPr/>
          <p:nvPr/>
        </p:nvSpPr>
        <p:spPr>
          <a:xfrm>
            <a:off x="-18797" y="2048945"/>
            <a:ext cx="1840833" cy="1171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dirty="0"/>
              <a:t>Mathematics Courses</a:t>
            </a:r>
          </a:p>
        </p:txBody>
      </p:sp>
      <p:pic>
        <p:nvPicPr>
          <p:cNvPr id="2" name="Picture 1"/>
          <p:cNvPicPr>
            <a:picLocks noChangeAspect="1"/>
          </p:cNvPicPr>
          <p:nvPr/>
        </p:nvPicPr>
        <p:blipFill>
          <a:blip r:embed="rId3"/>
          <a:stretch>
            <a:fillRect/>
          </a:stretch>
        </p:blipFill>
        <p:spPr>
          <a:xfrm>
            <a:off x="1822036" y="216784"/>
            <a:ext cx="4448175" cy="5753100"/>
          </a:xfrm>
          <a:prstGeom prst="rect">
            <a:avLst/>
          </a:prstGeom>
          <a:ln>
            <a:solidFill>
              <a:schemeClr val="tx1"/>
            </a:solidFill>
          </a:ln>
        </p:spPr>
      </p:pic>
    </p:spTree>
    <p:extLst>
      <p:ext uri="{BB962C8B-B14F-4D97-AF65-F5344CB8AC3E}">
        <p14:creationId xmlns:p14="http://schemas.microsoft.com/office/powerpoint/2010/main" val="41049262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pPr algn="ctr"/>
            <a:r>
              <a:rPr lang="en-US" dirty="0" smtClean="0"/>
              <a:t>Organizing and Submitting the Portfolio</a:t>
            </a:r>
          </a:p>
        </p:txBody>
      </p:sp>
      <p:sp>
        <p:nvSpPr>
          <p:cNvPr id="2" name="Slide Number Placeholder 1"/>
          <p:cNvSpPr>
            <a:spLocks noGrp="1"/>
          </p:cNvSpPr>
          <p:nvPr>
            <p:ph type="sldNum" sz="quarter" idx="4"/>
          </p:nvPr>
        </p:nvSpPr>
        <p:spPr/>
        <p:txBody>
          <a:bodyPr/>
          <a:lstStyle/>
          <a:p>
            <a:fld id="{A2E928FB-E7F7-4FA4-A0BF-AD0CB21100A1}" type="slidenum">
              <a:rPr lang="en-US" smtClean="0"/>
              <a:pPr/>
              <a:t>64</a:t>
            </a:fld>
            <a:endParaRPr lang="en-US" dirty="0"/>
          </a:p>
        </p:txBody>
      </p:sp>
    </p:spTree>
    <p:extLst>
      <p:ext uri="{BB962C8B-B14F-4D97-AF65-F5344CB8AC3E}">
        <p14:creationId xmlns:p14="http://schemas.microsoft.com/office/powerpoint/2010/main" val="8400111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Organize the Portfolio</a:t>
            </a:r>
            <a:endParaRPr lang="en-US" dirty="0" smtClean="0"/>
          </a:p>
        </p:txBody>
      </p:sp>
      <p:sp>
        <p:nvSpPr>
          <p:cNvPr id="31747" name="Content Placeholder 2"/>
          <p:cNvSpPr>
            <a:spLocks noGrp="1"/>
          </p:cNvSpPr>
          <p:nvPr>
            <p:ph idx="1"/>
          </p:nvPr>
        </p:nvSpPr>
        <p:spPr/>
        <p:txBody>
          <a:bodyPr>
            <a:normAutofit fontScale="85000" lnSpcReduction="10000"/>
          </a:bodyPr>
          <a:lstStyle/>
          <a:p>
            <a:r>
              <a:rPr lang="en-US" dirty="0" smtClean="0"/>
              <a:t>Review the evidence to ensure that only grade-appropriate materials have been used and that students have had the opportunity to generalize their skills in different settings and with different people.</a:t>
            </a:r>
          </a:p>
          <a:p>
            <a:r>
              <a:rPr lang="en-US" dirty="0" smtClean="0"/>
              <a:t>Remove and replace any evidence that does not clearly illustrate the student’s initial skill or progress on the tasks.</a:t>
            </a:r>
          </a:p>
          <a:p>
            <a:r>
              <a:rPr lang="en-US" dirty="0"/>
              <a:t>A</a:t>
            </a:r>
            <a:r>
              <a:rPr lang="en-US" dirty="0" smtClean="0"/>
              <a:t>ffix the appropriate collection period labels (optional) to all evidence being submitted – Primary and Secondary.</a:t>
            </a:r>
          </a:p>
          <a:p>
            <a:pPr lvl="1"/>
            <a:r>
              <a:rPr lang="en-US" dirty="0" smtClean="0"/>
              <a:t>There must be at least 14 calendar days between the Primary Evidence for Collection Period 1 and the Primary Evidence for Collection Period 2.</a:t>
            </a:r>
          </a:p>
          <a:p>
            <a:pPr lvl="1"/>
            <a:r>
              <a:rPr lang="en-US" dirty="0" smtClean="0"/>
              <a:t>There must be two distinct collection periods; CP1 must be completed before CP2 begins.</a:t>
            </a:r>
          </a:p>
          <a:p>
            <a:endParaRPr lang="en-US" dirty="0" smtClean="0"/>
          </a:p>
        </p:txBody>
      </p:sp>
      <p:sp>
        <p:nvSpPr>
          <p:cNvPr id="2" name="Slide Number Placeholder 1"/>
          <p:cNvSpPr>
            <a:spLocks noGrp="1"/>
          </p:cNvSpPr>
          <p:nvPr>
            <p:ph type="sldNum" sz="quarter" idx="4"/>
          </p:nvPr>
        </p:nvSpPr>
        <p:spPr/>
        <p:txBody>
          <a:bodyPr/>
          <a:lstStyle/>
          <a:p>
            <a:fld id="{D86320BF-B789-4E35-BF05-E3B98CFB65D0}" type="slidenum">
              <a:rPr lang="en-US" smtClean="0"/>
              <a:pPr/>
              <a:t>65</a:t>
            </a:fld>
            <a:endParaRPr lang="en-US" dirty="0"/>
          </a:p>
        </p:txBody>
      </p:sp>
    </p:spTree>
    <p:extLst>
      <p:ext uri="{BB962C8B-B14F-4D97-AF65-F5344CB8AC3E}">
        <p14:creationId xmlns:p14="http://schemas.microsoft.com/office/powerpoint/2010/main" val="22918752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Organize the Portfolio</a:t>
            </a:r>
            <a:endParaRPr lang="en-US" dirty="0" smtClean="0"/>
          </a:p>
        </p:txBody>
      </p:sp>
      <p:sp>
        <p:nvSpPr>
          <p:cNvPr id="33795" name="Content Placeholder 2"/>
          <p:cNvSpPr>
            <a:spLocks noGrp="1"/>
          </p:cNvSpPr>
          <p:nvPr>
            <p:ph idx="1"/>
          </p:nvPr>
        </p:nvSpPr>
        <p:spPr/>
        <p:txBody>
          <a:bodyPr>
            <a:normAutofit lnSpcReduction="10000"/>
          </a:bodyPr>
          <a:lstStyle/>
          <a:p>
            <a:r>
              <a:rPr lang="en-US" smtClean="0"/>
              <a:t>Affix the Pre-ID Label to the </a:t>
            </a:r>
            <a:r>
              <a:rPr lang="en-US" b="1" i="1" smtClean="0"/>
              <a:t>Student Demographic Information Form</a:t>
            </a:r>
            <a:r>
              <a:rPr lang="en-US" smtClean="0"/>
              <a:t> (SDIF) in the correct location.</a:t>
            </a:r>
          </a:p>
          <a:p>
            <a:pPr lvl="1"/>
            <a:r>
              <a:rPr lang="en-US" smtClean="0"/>
              <a:t>If a pre-ID label is not available for a student or if the information is not correct, complete all of the student demographic information according to the instructions.</a:t>
            </a:r>
          </a:p>
          <a:p>
            <a:r>
              <a:rPr lang="en-US" smtClean="0"/>
              <a:t>Complete the </a:t>
            </a:r>
            <a:r>
              <a:rPr lang="en-US" b="1" i="1" smtClean="0"/>
              <a:t>Validation Form</a:t>
            </a:r>
            <a:r>
              <a:rPr lang="en-US" smtClean="0"/>
              <a:t>.</a:t>
            </a:r>
          </a:p>
          <a:p>
            <a:pPr lvl="1"/>
            <a:r>
              <a:rPr lang="en-US" smtClean="0"/>
              <a:t>Make sure that it is signed by the test administrator and the building administrator.</a:t>
            </a:r>
          </a:p>
          <a:p>
            <a:pPr lvl="1"/>
            <a:r>
              <a:rPr lang="en-US" smtClean="0"/>
              <a:t>Place it behind Divider One  (Student  Information).</a:t>
            </a:r>
          </a:p>
          <a:p>
            <a:r>
              <a:rPr lang="en-US" smtClean="0"/>
              <a:t>Complete the </a:t>
            </a:r>
            <a:r>
              <a:rPr lang="en-US" b="1" i="1" smtClean="0"/>
              <a:t>Release to Use Portfolio for Training</a:t>
            </a:r>
            <a:r>
              <a:rPr lang="en-US" smtClean="0"/>
              <a:t>.</a:t>
            </a:r>
          </a:p>
          <a:p>
            <a:pPr lvl="1"/>
            <a:r>
              <a:rPr lang="en-US" smtClean="0"/>
              <a:t>Place it behind Divider One (Student Information).</a:t>
            </a:r>
          </a:p>
          <a:p>
            <a:endParaRPr lang="en-US" dirty="0" smtClean="0"/>
          </a:p>
        </p:txBody>
      </p:sp>
      <p:sp>
        <p:nvSpPr>
          <p:cNvPr id="2" name="Slide Number Placeholder 1"/>
          <p:cNvSpPr>
            <a:spLocks noGrp="1"/>
          </p:cNvSpPr>
          <p:nvPr>
            <p:ph type="sldNum" sz="quarter" idx="4"/>
          </p:nvPr>
        </p:nvSpPr>
        <p:spPr/>
        <p:txBody>
          <a:bodyPr/>
          <a:lstStyle/>
          <a:p>
            <a:fld id="{D86320BF-B789-4E35-BF05-E3B98CFB65D0}" type="slidenum">
              <a:rPr lang="en-US" smtClean="0"/>
              <a:pPr/>
              <a:t>66</a:t>
            </a:fld>
            <a:endParaRPr lang="en-US" dirty="0"/>
          </a:p>
        </p:txBody>
      </p:sp>
    </p:spTree>
    <p:extLst>
      <p:ext uri="{BB962C8B-B14F-4D97-AF65-F5344CB8AC3E}">
        <p14:creationId xmlns:p14="http://schemas.microsoft.com/office/powerpoint/2010/main" val="1004510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en-US" dirty="0" smtClean="0"/>
              <a:t>Student Demographic </a:t>
            </a:r>
            <a:br>
              <a:rPr lang="en-US" dirty="0" smtClean="0"/>
            </a:br>
            <a:r>
              <a:rPr lang="en-US" dirty="0" smtClean="0"/>
              <a:t>Information Form</a:t>
            </a:r>
          </a:p>
        </p:txBody>
      </p:sp>
      <p:sp>
        <p:nvSpPr>
          <p:cNvPr id="34820" name="Content Placeholder 2"/>
          <p:cNvSpPr>
            <a:spLocks noGrp="1"/>
          </p:cNvSpPr>
          <p:nvPr>
            <p:ph sz="half" idx="1"/>
          </p:nvPr>
        </p:nvSpPr>
        <p:spPr/>
        <p:txBody>
          <a:bodyPr>
            <a:normAutofit fontScale="92500" lnSpcReduction="20000"/>
          </a:bodyPr>
          <a:lstStyle/>
          <a:p>
            <a:r>
              <a:rPr lang="en-US" smtClean="0"/>
              <a:t>Affix the Pre-Id label to the front of the SDIF.</a:t>
            </a:r>
          </a:p>
          <a:p>
            <a:r>
              <a:rPr lang="en-US" smtClean="0"/>
              <a:t>Complete all necessary fields on both sides as required on the SDIF instruction page.</a:t>
            </a:r>
          </a:p>
          <a:p>
            <a:r>
              <a:rPr lang="en-US" smtClean="0"/>
              <a:t>Place the SDIF under the clear, vinyl overlay on the front of the student’s binder. </a:t>
            </a:r>
          </a:p>
          <a:p>
            <a:r>
              <a:rPr lang="en-US" smtClean="0"/>
              <a:t>Do not 3-hole punch, and do not place the SDIF inside the binder.</a:t>
            </a:r>
          </a:p>
          <a:p>
            <a:endParaRPr lang="en-US" dirty="0" smtClean="0"/>
          </a:p>
        </p:txBody>
      </p:sp>
      <p:sp>
        <p:nvSpPr>
          <p:cNvPr id="3" name="Slide Number Placeholder 2"/>
          <p:cNvSpPr>
            <a:spLocks noGrp="1"/>
          </p:cNvSpPr>
          <p:nvPr>
            <p:ph type="sldNum" sz="quarter" idx="4"/>
          </p:nvPr>
        </p:nvSpPr>
        <p:spPr/>
        <p:txBody>
          <a:bodyPr/>
          <a:lstStyle/>
          <a:p>
            <a:fld id="{D86320BF-B789-4E35-BF05-E3B98CFB65D0}" type="slidenum">
              <a:rPr lang="en-US" smtClean="0"/>
              <a:pPr/>
              <a:t>67</a:t>
            </a:fld>
            <a:endParaRPr lang="en-US"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520926" y="2035384"/>
            <a:ext cx="897951" cy="260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3449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9616" y="266700"/>
            <a:ext cx="3053984" cy="2133600"/>
          </a:xfrm>
        </p:spPr>
        <p:txBody>
          <a:bodyPr>
            <a:normAutofit fontScale="90000"/>
          </a:bodyPr>
          <a:lstStyle/>
          <a:p>
            <a:r>
              <a:rPr lang="en-US" dirty="0" smtClean="0"/>
              <a:t>Divider 1 </a:t>
            </a:r>
            <a:br>
              <a:rPr lang="en-US" dirty="0" smtClean="0"/>
            </a:br>
            <a:r>
              <a:rPr lang="en-US" dirty="0" smtClean="0"/>
              <a:t>Student Information</a:t>
            </a:r>
            <a:endParaRPr lang="en-US" dirty="0"/>
          </a:p>
        </p:txBody>
      </p:sp>
      <p:sp>
        <p:nvSpPr>
          <p:cNvPr id="14" name="Content Placeholder 13"/>
          <p:cNvSpPr>
            <a:spLocks noGrp="1"/>
          </p:cNvSpPr>
          <p:nvPr>
            <p:ph idx="1"/>
          </p:nvPr>
        </p:nvSpPr>
        <p:spPr>
          <a:xfrm>
            <a:off x="349616" y="2311399"/>
            <a:ext cx="1669684" cy="825501"/>
          </a:xfrm>
        </p:spPr>
        <p:txBody>
          <a:bodyPr>
            <a:normAutofit lnSpcReduction="10000"/>
          </a:bodyPr>
          <a:lstStyle/>
          <a:p>
            <a:pPr marL="0" indent="0">
              <a:buNone/>
            </a:pPr>
            <a:r>
              <a:rPr lang="en-US" dirty="0">
                <a:solidFill>
                  <a:prstClr val="black"/>
                </a:solidFill>
              </a:rPr>
              <a:t>Validation Form</a:t>
            </a:r>
          </a:p>
          <a:p>
            <a:endParaRPr lang="en-US" dirty="0"/>
          </a:p>
        </p:txBody>
      </p:sp>
      <p:sp>
        <p:nvSpPr>
          <p:cNvPr id="2" name="Slide Number Placeholder 1"/>
          <p:cNvSpPr>
            <a:spLocks noGrp="1"/>
          </p:cNvSpPr>
          <p:nvPr>
            <p:ph type="sldNum" sz="quarter" idx="4"/>
          </p:nvPr>
        </p:nvSpPr>
        <p:spPr/>
        <p:txBody>
          <a:bodyPr/>
          <a:lstStyle/>
          <a:p>
            <a:fld id="{D86320BF-B789-4E35-BF05-E3B98CFB65D0}" type="slidenum">
              <a:rPr lang="en-US" smtClean="0"/>
              <a:pPr/>
              <a:t>68</a:t>
            </a:fld>
            <a:endParaRPr lang="en-US" dirty="0"/>
          </a:p>
        </p:txBody>
      </p:sp>
      <p:sp>
        <p:nvSpPr>
          <p:cNvPr id="3" name="Right Arrow 2"/>
          <p:cNvSpPr/>
          <p:nvPr/>
        </p:nvSpPr>
        <p:spPr>
          <a:xfrm rot="20819071">
            <a:off x="2104368" y="4463872"/>
            <a:ext cx="2159000" cy="1001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prstClr val="white"/>
                </a:solidFill>
              </a:rPr>
              <a:t>Building </a:t>
            </a:r>
            <a:r>
              <a:rPr lang="en-US" sz="1400" dirty="0">
                <a:solidFill>
                  <a:prstClr val="white"/>
                </a:solidFill>
              </a:rPr>
              <a:t>Administrator Section</a:t>
            </a:r>
          </a:p>
        </p:txBody>
      </p:sp>
      <p:sp>
        <p:nvSpPr>
          <p:cNvPr id="10" name="Right Arrow 9"/>
          <p:cNvSpPr/>
          <p:nvPr/>
        </p:nvSpPr>
        <p:spPr>
          <a:xfrm rot="20819071">
            <a:off x="2104367" y="2756773"/>
            <a:ext cx="2159000" cy="1001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rPr>
              <a:t>Test Administrator Section</a:t>
            </a:r>
          </a:p>
        </p:txBody>
      </p:sp>
      <p:pic>
        <p:nvPicPr>
          <p:cNvPr id="5" name="Picture 4"/>
          <p:cNvPicPr>
            <a:picLocks noChangeAspect="1"/>
          </p:cNvPicPr>
          <p:nvPr/>
        </p:nvPicPr>
        <p:blipFill>
          <a:blip r:embed="rId3"/>
          <a:stretch>
            <a:fillRect/>
          </a:stretch>
        </p:blipFill>
        <p:spPr>
          <a:xfrm>
            <a:off x="4400299" y="266700"/>
            <a:ext cx="4410075" cy="5734050"/>
          </a:xfrm>
          <a:prstGeom prst="rect">
            <a:avLst/>
          </a:prstGeom>
          <a:ln>
            <a:solidFill>
              <a:schemeClr val="tx1"/>
            </a:solidFill>
          </a:ln>
        </p:spPr>
      </p:pic>
    </p:spTree>
    <p:extLst>
      <p:ext uri="{BB962C8B-B14F-4D97-AF65-F5344CB8AC3E}">
        <p14:creationId xmlns:p14="http://schemas.microsoft.com/office/powerpoint/2010/main" val="34709583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0462" y="2187575"/>
            <a:ext cx="3480054" cy="4351338"/>
          </a:xfrm>
        </p:spPr>
        <p:txBody>
          <a:bodyPr/>
          <a:lstStyle/>
          <a:p>
            <a:pPr marL="0" indent="0">
              <a:buNone/>
            </a:pPr>
            <a:r>
              <a:rPr lang="en-US" dirty="0">
                <a:solidFill>
                  <a:prstClr val="black"/>
                </a:solidFill>
              </a:rPr>
              <a:t>Release to Use Portfolio for Training</a:t>
            </a:r>
          </a:p>
          <a:p>
            <a:pPr marL="0" indent="0">
              <a:buNone/>
            </a:pPr>
            <a:endParaRPr lang="en-US" dirty="0"/>
          </a:p>
        </p:txBody>
      </p:sp>
      <p:sp>
        <p:nvSpPr>
          <p:cNvPr id="2" name="Slide Number Placeholder 1"/>
          <p:cNvSpPr>
            <a:spLocks noGrp="1"/>
          </p:cNvSpPr>
          <p:nvPr>
            <p:ph type="sldNum" sz="quarter" idx="4"/>
          </p:nvPr>
        </p:nvSpPr>
        <p:spPr/>
        <p:txBody>
          <a:bodyPr/>
          <a:lstStyle/>
          <a:p>
            <a:fld id="{D86320BF-B789-4E35-BF05-E3B98CFB65D0}" type="slidenum">
              <a:rPr lang="en-US" smtClean="0"/>
              <a:pPr/>
              <a:t>69</a:t>
            </a:fld>
            <a:endParaRPr lang="en-US" dirty="0"/>
          </a:p>
        </p:txBody>
      </p:sp>
      <p:sp>
        <p:nvSpPr>
          <p:cNvPr id="5" name="Right Arrow 4"/>
          <p:cNvSpPr/>
          <p:nvPr/>
        </p:nvSpPr>
        <p:spPr>
          <a:xfrm rot="20764448">
            <a:off x="2417948" y="3029491"/>
            <a:ext cx="2025920" cy="849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rPr>
              <a:t>Required Signature</a:t>
            </a:r>
          </a:p>
        </p:txBody>
      </p:sp>
      <p:sp>
        <p:nvSpPr>
          <p:cNvPr id="8" name="Right Arrow 7"/>
          <p:cNvSpPr/>
          <p:nvPr/>
        </p:nvSpPr>
        <p:spPr>
          <a:xfrm rot="20713327">
            <a:off x="2597797" y="4170692"/>
            <a:ext cx="1995488" cy="791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rPr>
              <a:t>Required Signature</a:t>
            </a:r>
          </a:p>
        </p:txBody>
      </p:sp>
      <p:sp>
        <p:nvSpPr>
          <p:cNvPr id="9" name="Title 8"/>
          <p:cNvSpPr>
            <a:spLocks noGrp="1"/>
          </p:cNvSpPr>
          <p:nvPr>
            <p:ph type="title"/>
          </p:nvPr>
        </p:nvSpPr>
        <p:spPr>
          <a:xfrm>
            <a:off x="291466" y="422076"/>
            <a:ext cx="6316630" cy="1325563"/>
          </a:xfrm>
        </p:spPr>
        <p:txBody>
          <a:bodyPr>
            <a:normAutofit fontScale="90000"/>
          </a:bodyPr>
          <a:lstStyle/>
          <a:p>
            <a:r>
              <a:rPr lang="en-US" dirty="0"/>
              <a:t>Divider 1 </a:t>
            </a:r>
            <a:br>
              <a:rPr lang="en-US" dirty="0"/>
            </a:br>
            <a:r>
              <a:rPr lang="en-US" dirty="0"/>
              <a:t>Student </a:t>
            </a:r>
            <a:r>
              <a:rPr lang="en-US" dirty="0" smtClean="0"/>
              <a:t/>
            </a:r>
            <a:br>
              <a:rPr lang="en-US" dirty="0" smtClean="0"/>
            </a:br>
            <a:r>
              <a:rPr lang="en-US" dirty="0" smtClean="0"/>
              <a:t>Information</a:t>
            </a:r>
            <a:endParaRPr lang="en-US" dirty="0"/>
          </a:p>
        </p:txBody>
      </p:sp>
      <p:pic>
        <p:nvPicPr>
          <p:cNvPr id="3" name="Picture 2"/>
          <p:cNvPicPr>
            <a:picLocks noChangeAspect="1"/>
          </p:cNvPicPr>
          <p:nvPr/>
        </p:nvPicPr>
        <p:blipFill>
          <a:blip r:embed="rId3"/>
          <a:stretch>
            <a:fillRect/>
          </a:stretch>
        </p:blipFill>
        <p:spPr>
          <a:xfrm>
            <a:off x="4587860" y="680669"/>
            <a:ext cx="4485520" cy="5858244"/>
          </a:xfrm>
          <a:prstGeom prst="rect">
            <a:avLst/>
          </a:prstGeom>
          <a:ln>
            <a:solidFill>
              <a:schemeClr val="tx1"/>
            </a:solidFill>
          </a:ln>
        </p:spPr>
      </p:pic>
    </p:spTree>
    <p:extLst>
      <p:ext uri="{BB962C8B-B14F-4D97-AF65-F5344CB8AC3E}">
        <p14:creationId xmlns:p14="http://schemas.microsoft.com/office/powerpoint/2010/main" val="358414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 Summary of the GAA</a:t>
            </a:r>
          </a:p>
        </p:txBody>
      </p:sp>
      <p:sp>
        <p:nvSpPr>
          <p:cNvPr id="12291" name="Content Placeholder 2"/>
          <p:cNvSpPr>
            <a:spLocks noGrp="1"/>
          </p:cNvSpPr>
          <p:nvPr>
            <p:ph idx="1"/>
          </p:nvPr>
        </p:nvSpPr>
        <p:spPr>
          <a:xfrm>
            <a:off x="628650" y="3323122"/>
            <a:ext cx="7886700" cy="2367816"/>
          </a:xfrm>
        </p:spPr>
        <p:txBody>
          <a:bodyPr>
            <a:normAutofit fontScale="77500" lnSpcReduction="20000"/>
          </a:bodyPr>
          <a:lstStyle/>
          <a:p>
            <a:pPr marL="228600" lvl="1">
              <a:spcBef>
                <a:spcPts val="1000"/>
              </a:spcBef>
            </a:pPr>
            <a:r>
              <a:rPr lang="en-US" sz="2800" dirty="0"/>
              <a:t>Manuals, administration forms, and binders </a:t>
            </a:r>
            <a:r>
              <a:rPr lang="en-US" sz="2800" dirty="0" smtClean="0"/>
              <a:t>are delivered to districts August 29 – September 1, 2017.</a:t>
            </a:r>
            <a:endParaRPr lang="en-US" dirty="0" smtClean="0"/>
          </a:p>
          <a:p>
            <a:r>
              <a:rPr lang="en-US" dirty="0"/>
              <a:t>The GAA administration window for the 2017-2018 school year opens on </a:t>
            </a:r>
            <a:r>
              <a:rPr lang="en-US" b="1" dirty="0"/>
              <a:t>September 5, 2017 and closes on March 23, 2018</a:t>
            </a:r>
            <a:r>
              <a:rPr lang="en-US" dirty="0"/>
              <a:t>. </a:t>
            </a:r>
            <a:endParaRPr lang="en-US" dirty="0" smtClean="0"/>
          </a:p>
          <a:p>
            <a:r>
              <a:rPr lang="en-US" dirty="0" smtClean="0"/>
              <a:t>Students </a:t>
            </a:r>
            <a:r>
              <a:rPr lang="en-US" dirty="0"/>
              <a:t>in </a:t>
            </a:r>
            <a:r>
              <a:rPr lang="en-US" b="1" dirty="0"/>
              <a:t>Grades K, 3-8, and High School </a:t>
            </a:r>
            <a:r>
              <a:rPr lang="en-US" dirty="0"/>
              <a:t>must be assessed during this window</a:t>
            </a:r>
            <a:r>
              <a:rPr lang="en-US" dirty="0" smtClean="0"/>
              <a:t>.</a:t>
            </a:r>
          </a:p>
          <a:p>
            <a:r>
              <a:rPr lang="en-US" dirty="0" smtClean="0"/>
              <a:t>“Early return” of portfolios is encouraged. Portfolios may be submitted to </a:t>
            </a:r>
            <a:r>
              <a:rPr lang="en-US" dirty="0" err="1" smtClean="0"/>
              <a:t>Questar</a:t>
            </a:r>
            <a:r>
              <a:rPr lang="en-US" dirty="0" smtClean="0"/>
              <a:t> as soon as March 1, 2018.</a:t>
            </a:r>
          </a:p>
          <a:p>
            <a:endParaRPr lang="en-US" dirty="0"/>
          </a:p>
          <a:p>
            <a:endParaRPr lang="en-US" dirty="0" smtClean="0"/>
          </a:p>
          <a:p>
            <a:endParaRPr lang="en-US" dirty="0" smtClean="0"/>
          </a:p>
        </p:txBody>
      </p:sp>
      <p:sp>
        <p:nvSpPr>
          <p:cNvPr id="5" name="Slide Number Placeholder 4"/>
          <p:cNvSpPr>
            <a:spLocks noGrp="1"/>
          </p:cNvSpPr>
          <p:nvPr>
            <p:ph type="sldNum" sz="quarter" idx="4"/>
          </p:nvPr>
        </p:nvSpPr>
        <p:spPr/>
        <p:txBody>
          <a:bodyPr/>
          <a:lstStyle/>
          <a:p>
            <a:fld id="{CB3583A8-1554-440B-8C65-21C3BF5DF94E}" type="slidenum">
              <a:rPr lang="en-US" smtClean="0"/>
              <a:pPr/>
              <a:t>7</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109" y="1615902"/>
            <a:ext cx="120179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8490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smtClean="0"/>
              <a:t>Divider 2 </a:t>
            </a:r>
            <a:br>
              <a:rPr lang="en-US" smtClean="0"/>
            </a:br>
            <a:r>
              <a:rPr lang="en-US" smtClean="0"/>
              <a:t>English Language Arts</a:t>
            </a:r>
            <a:br>
              <a:rPr lang="en-US" smtClean="0"/>
            </a:br>
            <a:r>
              <a:rPr lang="en-US" smtClean="0"/>
              <a:t>(Grades K, 3-8, HS)</a:t>
            </a:r>
            <a:endParaRPr lang="en-US" dirty="0" smtClean="0"/>
          </a:p>
        </p:txBody>
      </p:sp>
      <p:sp>
        <p:nvSpPr>
          <p:cNvPr id="2" name="Slide Number Placeholder 1"/>
          <p:cNvSpPr>
            <a:spLocks noGrp="1"/>
          </p:cNvSpPr>
          <p:nvPr>
            <p:ph type="sldNum" sz="quarter" idx="4"/>
          </p:nvPr>
        </p:nvSpPr>
        <p:spPr/>
        <p:txBody>
          <a:bodyPr/>
          <a:lstStyle/>
          <a:p>
            <a:fld id="{D86320BF-B789-4E35-BF05-E3B98CFB65D0}" type="slidenum">
              <a:rPr lang="en-US" smtClean="0"/>
              <a:pPr/>
              <a:t>70</a:t>
            </a:fld>
            <a:endParaRPr lang="en-US" dirty="0"/>
          </a:p>
        </p:txBody>
      </p:sp>
      <p:grpSp>
        <p:nvGrpSpPr>
          <p:cNvPr id="37892" name="Group 4"/>
          <p:cNvGrpSpPr>
            <a:grpSpLocks/>
          </p:cNvGrpSpPr>
          <p:nvPr/>
        </p:nvGrpSpPr>
        <p:grpSpPr bwMode="auto">
          <a:xfrm>
            <a:off x="2514600" y="2057400"/>
            <a:ext cx="4648200" cy="2654300"/>
            <a:chOff x="2401" y="7340"/>
            <a:chExt cx="7319" cy="4180"/>
          </a:xfrm>
        </p:grpSpPr>
        <p:grpSp>
          <p:nvGrpSpPr>
            <p:cNvPr id="37905" name="Group 5"/>
            <p:cNvGrpSpPr>
              <a:grpSpLocks/>
            </p:cNvGrpSpPr>
            <p:nvPr/>
          </p:nvGrpSpPr>
          <p:grpSpPr bwMode="auto">
            <a:xfrm>
              <a:off x="2401" y="7340"/>
              <a:ext cx="3359" cy="4180"/>
              <a:chOff x="1560" y="11220"/>
              <a:chExt cx="3359" cy="4180"/>
            </a:xfrm>
          </p:grpSpPr>
          <p:grpSp>
            <p:nvGrpSpPr>
              <p:cNvPr id="37920" name="Group 6"/>
              <p:cNvGrpSpPr>
                <a:grpSpLocks/>
              </p:cNvGrpSpPr>
              <p:nvPr/>
            </p:nvGrpSpPr>
            <p:grpSpPr bwMode="auto">
              <a:xfrm>
                <a:off x="2639" y="12520"/>
                <a:ext cx="2280" cy="2880"/>
                <a:chOff x="2520" y="12180"/>
                <a:chExt cx="2280" cy="2880"/>
              </a:xfrm>
            </p:grpSpPr>
            <p:sp>
              <p:nvSpPr>
                <p:cNvPr id="37931" name="Text Box 7"/>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7932" name="Text Box 8"/>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7921" name="Group 9"/>
              <p:cNvGrpSpPr>
                <a:grpSpLocks/>
              </p:cNvGrpSpPr>
              <p:nvPr/>
            </p:nvGrpSpPr>
            <p:grpSpPr bwMode="auto">
              <a:xfrm>
                <a:off x="2382" y="12212"/>
                <a:ext cx="2280" cy="2880"/>
                <a:chOff x="2280" y="11940"/>
                <a:chExt cx="2280" cy="2880"/>
              </a:xfrm>
            </p:grpSpPr>
            <p:sp>
              <p:nvSpPr>
                <p:cNvPr id="37929" name="Text Box 10"/>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7930" name="Text Box 11"/>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7922" name="Group 12"/>
              <p:cNvGrpSpPr>
                <a:grpSpLocks/>
              </p:cNvGrpSpPr>
              <p:nvPr/>
            </p:nvGrpSpPr>
            <p:grpSpPr bwMode="auto">
              <a:xfrm>
                <a:off x="2108" y="11870"/>
                <a:ext cx="2280" cy="2880"/>
                <a:chOff x="2040" y="11700"/>
                <a:chExt cx="2280" cy="2880"/>
              </a:xfrm>
            </p:grpSpPr>
            <p:sp>
              <p:nvSpPr>
                <p:cNvPr id="37927" name="Text Box 13"/>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7928" name="Text Box 14"/>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7923" name="Group 15"/>
              <p:cNvGrpSpPr>
                <a:grpSpLocks/>
              </p:cNvGrpSpPr>
              <p:nvPr/>
            </p:nvGrpSpPr>
            <p:grpSpPr bwMode="auto">
              <a:xfrm>
                <a:off x="1834" y="11545"/>
                <a:ext cx="2280" cy="2880"/>
                <a:chOff x="1800" y="11460"/>
                <a:chExt cx="2280" cy="2880"/>
              </a:xfrm>
            </p:grpSpPr>
            <p:sp>
              <p:nvSpPr>
                <p:cNvPr id="37925" name="Text Box 16"/>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7926" name="Text Box 17"/>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37924" name="Text Box 18"/>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 1</a:t>
                </a:r>
              </a:p>
              <a:p>
                <a:pPr algn="ctr"/>
                <a:r>
                  <a:rPr lang="en-US" sz="900" dirty="0" smtClean="0">
                    <a:solidFill>
                      <a:prstClr val="black"/>
                    </a:solidFill>
                  </a:rPr>
                  <a:t>English Language </a:t>
                </a:r>
                <a:r>
                  <a:rPr lang="en-US" sz="900" dirty="0">
                    <a:solidFill>
                      <a:prstClr val="black"/>
                    </a:solidFill>
                  </a:rPr>
                  <a:t>Arts</a:t>
                </a:r>
              </a:p>
            </p:txBody>
          </p:sp>
        </p:grpSp>
        <p:grpSp>
          <p:nvGrpSpPr>
            <p:cNvPr id="37906" name="Group 19"/>
            <p:cNvGrpSpPr>
              <a:grpSpLocks/>
            </p:cNvGrpSpPr>
            <p:nvPr/>
          </p:nvGrpSpPr>
          <p:grpSpPr bwMode="auto">
            <a:xfrm>
              <a:off x="6361" y="7340"/>
              <a:ext cx="3359" cy="4180"/>
              <a:chOff x="1560" y="11220"/>
              <a:chExt cx="3359" cy="4180"/>
            </a:xfrm>
          </p:grpSpPr>
          <p:grpSp>
            <p:nvGrpSpPr>
              <p:cNvPr id="37907" name="Group 20"/>
              <p:cNvGrpSpPr>
                <a:grpSpLocks/>
              </p:cNvGrpSpPr>
              <p:nvPr/>
            </p:nvGrpSpPr>
            <p:grpSpPr bwMode="auto">
              <a:xfrm>
                <a:off x="2639" y="12520"/>
                <a:ext cx="2280" cy="2880"/>
                <a:chOff x="2520" y="12180"/>
                <a:chExt cx="2280" cy="2880"/>
              </a:xfrm>
            </p:grpSpPr>
            <p:sp>
              <p:nvSpPr>
                <p:cNvPr id="37918" name="Text Box 21"/>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7919" name="Text Box 22"/>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7908" name="Group 23"/>
              <p:cNvGrpSpPr>
                <a:grpSpLocks/>
              </p:cNvGrpSpPr>
              <p:nvPr/>
            </p:nvGrpSpPr>
            <p:grpSpPr bwMode="auto">
              <a:xfrm>
                <a:off x="2382" y="12212"/>
                <a:ext cx="2280" cy="2880"/>
                <a:chOff x="2280" y="11940"/>
                <a:chExt cx="2280" cy="2880"/>
              </a:xfrm>
            </p:grpSpPr>
            <p:sp>
              <p:nvSpPr>
                <p:cNvPr id="37916" name="Text Box 24"/>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7917" name="Text Box 25"/>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7909" name="Group 26"/>
              <p:cNvGrpSpPr>
                <a:grpSpLocks/>
              </p:cNvGrpSpPr>
              <p:nvPr/>
            </p:nvGrpSpPr>
            <p:grpSpPr bwMode="auto">
              <a:xfrm>
                <a:off x="2108" y="11870"/>
                <a:ext cx="2280" cy="2880"/>
                <a:chOff x="2040" y="11700"/>
                <a:chExt cx="2280" cy="2880"/>
              </a:xfrm>
            </p:grpSpPr>
            <p:sp>
              <p:nvSpPr>
                <p:cNvPr id="37914" name="Text Box 27"/>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7915" name="Text Box 28"/>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7910" name="Group 29"/>
              <p:cNvGrpSpPr>
                <a:grpSpLocks/>
              </p:cNvGrpSpPr>
              <p:nvPr/>
            </p:nvGrpSpPr>
            <p:grpSpPr bwMode="auto">
              <a:xfrm>
                <a:off x="1834" y="11545"/>
                <a:ext cx="2280" cy="2880"/>
                <a:chOff x="1800" y="11460"/>
                <a:chExt cx="2280" cy="2880"/>
              </a:xfrm>
            </p:grpSpPr>
            <p:sp>
              <p:nvSpPr>
                <p:cNvPr id="37912" name="Text Box 30"/>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7913" name="Text Box 31"/>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37911" name="Text Box 32"/>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 2</a:t>
                </a:r>
              </a:p>
              <a:p>
                <a:pPr algn="ctr"/>
                <a:r>
                  <a:rPr lang="en-US" sz="900" dirty="0" smtClean="0">
                    <a:solidFill>
                      <a:prstClr val="black"/>
                    </a:solidFill>
                  </a:rPr>
                  <a:t>English Language </a:t>
                </a:r>
                <a:r>
                  <a:rPr lang="en-US" sz="900" dirty="0">
                    <a:solidFill>
                      <a:prstClr val="black"/>
                    </a:solidFill>
                  </a:rPr>
                  <a:t>Arts</a:t>
                </a:r>
              </a:p>
            </p:txBody>
          </p:sp>
        </p:grpSp>
      </p:grpSp>
      <p:sp>
        <p:nvSpPr>
          <p:cNvPr id="5" name="Rectangle 4"/>
          <p:cNvSpPr/>
          <p:nvPr/>
        </p:nvSpPr>
        <p:spPr>
          <a:xfrm>
            <a:off x="762000" y="4648200"/>
            <a:ext cx="2100263" cy="400050"/>
          </a:xfrm>
          <a:prstGeom prst="rect">
            <a:avLst/>
          </a:prstGeom>
          <a:solidFill>
            <a:schemeClr val="accent6">
              <a:lumMod val="60000"/>
              <a:lumOff val="40000"/>
            </a:scheme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dirty="0">
                <a:solidFill>
                  <a:prstClr val="black"/>
                </a:solidFill>
              </a:rPr>
              <a:t>Collection Period 2</a:t>
            </a:r>
          </a:p>
        </p:txBody>
      </p:sp>
      <p:sp>
        <p:nvSpPr>
          <p:cNvPr id="6" name="Rectangle 5"/>
          <p:cNvSpPr/>
          <p:nvPr/>
        </p:nvSpPr>
        <p:spPr>
          <a:xfrm>
            <a:off x="6750050" y="4876800"/>
            <a:ext cx="2165350" cy="34290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sp>
        <p:nvSpPr>
          <p:cNvPr id="7" name="Rectangle 6"/>
          <p:cNvSpPr/>
          <p:nvPr/>
        </p:nvSpPr>
        <p:spPr>
          <a:xfrm>
            <a:off x="228600" y="3749675"/>
            <a:ext cx="2120900" cy="369888"/>
          </a:xfrm>
          <a:prstGeom prst="rect">
            <a:avLst/>
          </a:prstGeom>
          <a:solidFill>
            <a:schemeClr val="accent1">
              <a:lumMod val="60000"/>
              <a:lumOff val="40000"/>
            </a:schemeClr>
          </a:solidFill>
          <a:ln>
            <a:solidFill>
              <a:schemeClr val="accent1">
                <a:lumMod val="75000"/>
              </a:schemeClr>
            </a:solidFill>
          </a:ln>
        </p:spPr>
        <p:txBody>
          <a:bodyPr wrap="none">
            <a:spAutoFit/>
          </a:bodyPr>
          <a:lstStyle/>
          <a:p>
            <a:pPr>
              <a:defRPr/>
            </a:pPr>
            <a:r>
              <a:rPr lang="en-US" dirty="0">
                <a:solidFill>
                  <a:prstClr val="black"/>
                </a:solidFill>
              </a:rPr>
              <a:t>Collection Period 1</a:t>
            </a:r>
          </a:p>
        </p:txBody>
      </p:sp>
      <p:sp>
        <p:nvSpPr>
          <p:cNvPr id="38" name="Rectangle 37"/>
          <p:cNvSpPr/>
          <p:nvPr/>
        </p:nvSpPr>
        <p:spPr>
          <a:xfrm>
            <a:off x="6846888" y="2046288"/>
            <a:ext cx="2120900" cy="369887"/>
          </a:xfrm>
          <a:prstGeom prst="rect">
            <a:avLst/>
          </a:prstGeom>
          <a:solidFill>
            <a:schemeClr val="accent1">
              <a:lumMod val="60000"/>
              <a:lumOff val="40000"/>
            </a:schemeClr>
          </a:solidFill>
          <a:ln>
            <a:solidFill>
              <a:schemeClr val="accent1">
                <a:lumMod val="75000"/>
              </a:schemeClr>
            </a:solidFill>
          </a:ln>
        </p:spPr>
        <p:txBody>
          <a:bodyPr wrap="none">
            <a:spAutoFit/>
          </a:bodyPr>
          <a:lstStyle/>
          <a:p>
            <a:pPr>
              <a:defRPr/>
            </a:pPr>
            <a:r>
              <a:rPr lang="en-US" dirty="0">
                <a:solidFill>
                  <a:prstClr val="black"/>
                </a:solidFill>
              </a:rPr>
              <a:t>Collection Period 1</a:t>
            </a:r>
          </a:p>
        </p:txBody>
      </p:sp>
      <p:cxnSp>
        <p:nvCxnSpPr>
          <p:cNvPr id="9" name="Straight Arrow Connector 8"/>
          <p:cNvCxnSpPr/>
          <p:nvPr/>
        </p:nvCxnSpPr>
        <p:spPr>
          <a:xfrm flipV="1">
            <a:off x="2349500" y="3935413"/>
            <a:ext cx="512763" cy="1571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349500" y="4092575"/>
            <a:ext cx="665163" cy="130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820988" y="4454525"/>
            <a:ext cx="430212" cy="384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5" idx="3"/>
          </p:cNvCxnSpPr>
          <p:nvPr/>
        </p:nvCxnSpPr>
        <p:spPr>
          <a:xfrm flipV="1">
            <a:off x="2862263" y="4648201"/>
            <a:ext cx="512762" cy="200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8" idx="2"/>
          </p:cNvCxnSpPr>
          <p:nvPr/>
        </p:nvCxnSpPr>
        <p:spPr>
          <a:xfrm flipH="1">
            <a:off x="6499225" y="2416175"/>
            <a:ext cx="1408113" cy="11858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8" idx="2"/>
          </p:cNvCxnSpPr>
          <p:nvPr/>
        </p:nvCxnSpPr>
        <p:spPr>
          <a:xfrm flipH="1">
            <a:off x="6651625" y="2416175"/>
            <a:ext cx="1255713" cy="1676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6750050" y="4454525"/>
            <a:ext cx="793750" cy="422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7010400" y="4454525"/>
            <a:ext cx="533400" cy="422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1956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dirty="0" smtClean="0"/>
              <a:t>Divider 3 </a:t>
            </a:r>
            <a:br>
              <a:rPr lang="en-US" dirty="0" smtClean="0"/>
            </a:br>
            <a:r>
              <a:rPr lang="en-US" dirty="0" smtClean="0"/>
              <a:t>Mathematics </a:t>
            </a:r>
            <a:br>
              <a:rPr lang="en-US" dirty="0" smtClean="0"/>
            </a:br>
            <a:r>
              <a:rPr lang="en-US" dirty="0" smtClean="0"/>
              <a:t>(Grades K, 3-8, HS)</a:t>
            </a:r>
          </a:p>
        </p:txBody>
      </p:sp>
      <p:sp>
        <p:nvSpPr>
          <p:cNvPr id="2" name="Slide Number Placeholder 1"/>
          <p:cNvSpPr>
            <a:spLocks noGrp="1"/>
          </p:cNvSpPr>
          <p:nvPr>
            <p:ph type="sldNum" sz="quarter" idx="4"/>
          </p:nvPr>
        </p:nvSpPr>
        <p:spPr/>
        <p:txBody>
          <a:bodyPr/>
          <a:lstStyle/>
          <a:p>
            <a:fld id="{D86320BF-B789-4E35-BF05-E3B98CFB65D0}" type="slidenum">
              <a:rPr lang="en-US" smtClean="0"/>
              <a:pPr/>
              <a:t>71</a:t>
            </a:fld>
            <a:endParaRPr lang="en-US" dirty="0"/>
          </a:p>
        </p:txBody>
      </p:sp>
      <p:grpSp>
        <p:nvGrpSpPr>
          <p:cNvPr id="38916" name="Group 3"/>
          <p:cNvGrpSpPr>
            <a:grpSpLocks/>
          </p:cNvGrpSpPr>
          <p:nvPr/>
        </p:nvGrpSpPr>
        <p:grpSpPr bwMode="auto">
          <a:xfrm>
            <a:off x="2438400" y="1981200"/>
            <a:ext cx="4648200" cy="2654300"/>
            <a:chOff x="2401" y="7340"/>
            <a:chExt cx="7319" cy="4180"/>
          </a:xfrm>
        </p:grpSpPr>
        <p:grpSp>
          <p:nvGrpSpPr>
            <p:cNvPr id="38929" name="Group 4"/>
            <p:cNvGrpSpPr>
              <a:grpSpLocks/>
            </p:cNvGrpSpPr>
            <p:nvPr/>
          </p:nvGrpSpPr>
          <p:grpSpPr bwMode="auto">
            <a:xfrm>
              <a:off x="2401" y="7340"/>
              <a:ext cx="3359" cy="4180"/>
              <a:chOff x="1560" y="11220"/>
              <a:chExt cx="3359" cy="4180"/>
            </a:xfrm>
          </p:grpSpPr>
          <p:grpSp>
            <p:nvGrpSpPr>
              <p:cNvPr id="38944" name="Group 5"/>
              <p:cNvGrpSpPr>
                <a:grpSpLocks/>
              </p:cNvGrpSpPr>
              <p:nvPr/>
            </p:nvGrpSpPr>
            <p:grpSpPr bwMode="auto">
              <a:xfrm>
                <a:off x="2639" y="12520"/>
                <a:ext cx="2280" cy="2880"/>
                <a:chOff x="2520" y="12180"/>
                <a:chExt cx="2280" cy="2880"/>
              </a:xfrm>
            </p:grpSpPr>
            <p:sp>
              <p:nvSpPr>
                <p:cNvPr id="38955" name="Text Box 6"/>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8956" name="Text Box 7"/>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8945" name="Group 8"/>
              <p:cNvGrpSpPr>
                <a:grpSpLocks/>
              </p:cNvGrpSpPr>
              <p:nvPr/>
            </p:nvGrpSpPr>
            <p:grpSpPr bwMode="auto">
              <a:xfrm>
                <a:off x="2382" y="12212"/>
                <a:ext cx="2280" cy="2880"/>
                <a:chOff x="2280" y="11940"/>
                <a:chExt cx="2280" cy="2880"/>
              </a:xfrm>
            </p:grpSpPr>
            <p:sp>
              <p:nvSpPr>
                <p:cNvPr id="38953" name="Text Box 9"/>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8954" name="Text Box 10"/>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8946" name="Group 11"/>
              <p:cNvGrpSpPr>
                <a:grpSpLocks/>
              </p:cNvGrpSpPr>
              <p:nvPr/>
            </p:nvGrpSpPr>
            <p:grpSpPr bwMode="auto">
              <a:xfrm>
                <a:off x="2108" y="11870"/>
                <a:ext cx="2280" cy="2880"/>
                <a:chOff x="2040" y="11700"/>
                <a:chExt cx="2280" cy="2880"/>
              </a:xfrm>
            </p:grpSpPr>
            <p:sp>
              <p:nvSpPr>
                <p:cNvPr id="38951" name="Text Box 12"/>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8952" name="Text Box 13"/>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8947" name="Group 14"/>
              <p:cNvGrpSpPr>
                <a:grpSpLocks/>
              </p:cNvGrpSpPr>
              <p:nvPr/>
            </p:nvGrpSpPr>
            <p:grpSpPr bwMode="auto">
              <a:xfrm>
                <a:off x="1834" y="11545"/>
                <a:ext cx="2280" cy="2880"/>
                <a:chOff x="1800" y="11460"/>
                <a:chExt cx="2280" cy="2880"/>
              </a:xfrm>
            </p:grpSpPr>
            <p:sp>
              <p:nvSpPr>
                <p:cNvPr id="38949" name="Text Box 15"/>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8950" name="Text Box 16"/>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38948" name="Text Box 17"/>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 1</a:t>
                </a:r>
              </a:p>
              <a:p>
                <a:pPr algn="ctr"/>
                <a:r>
                  <a:rPr lang="en-US" sz="900" dirty="0">
                    <a:solidFill>
                      <a:prstClr val="black"/>
                    </a:solidFill>
                  </a:rPr>
                  <a:t>Mathematics</a:t>
                </a:r>
              </a:p>
            </p:txBody>
          </p:sp>
        </p:grpSp>
        <p:grpSp>
          <p:nvGrpSpPr>
            <p:cNvPr id="38930" name="Group 18"/>
            <p:cNvGrpSpPr>
              <a:grpSpLocks/>
            </p:cNvGrpSpPr>
            <p:nvPr/>
          </p:nvGrpSpPr>
          <p:grpSpPr bwMode="auto">
            <a:xfrm>
              <a:off x="6361" y="7340"/>
              <a:ext cx="3359" cy="4180"/>
              <a:chOff x="1560" y="11220"/>
              <a:chExt cx="3359" cy="4180"/>
            </a:xfrm>
          </p:grpSpPr>
          <p:grpSp>
            <p:nvGrpSpPr>
              <p:cNvPr id="38931" name="Group 19"/>
              <p:cNvGrpSpPr>
                <a:grpSpLocks/>
              </p:cNvGrpSpPr>
              <p:nvPr/>
            </p:nvGrpSpPr>
            <p:grpSpPr bwMode="auto">
              <a:xfrm>
                <a:off x="2639" y="12520"/>
                <a:ext cx="2280" cy="2880"/>
                <a:chOff x="2520" y="12180"/>
                <a:chExt cx="2280" cy="2880"/>
              </a:xfrm>
            </p:grpSpPr>
            <p:sp>
              <p:nvSpPr>
                <p:cNvPr id="38942" name="Text Box 20"/>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8943" name="Text Box 21"/>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8932" name="Group 22"/>
              <p:cNvGrpSpPr>
                <a:grpSpLocks/>
              </p:cNvGrpSpPr>
              <p:nvPr/>
            </p:nvGrpSpPr>
            <p:grpSpPr bwMode="auto">
              <a:xfrm>
                <a:off x="2382" y="12212"/>
                <a:ext cx="2280" cy="2880"/>
                <a:chOff x="2280" y="11940"/>
                <a:chExt cx="2280" cy="2880"/>
              </a:xfrm>
            </p:grpSpPr>
            <p:sp>
              <p:nvSpPr>
                <p:cNvPr id="38940" name="Text Box 23"/>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8941" name="Text Box 24"/>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8933" name="Group 25"/>
              <p:cNvGrpSpPr>
                <a:grpSpLocks/>
              </p:cNvGrpSpPr>
              <p:nvPr/>
            </p:nvGrpSpPr>
            <p:grpSpPr bwMode="auto">
              <a:xfrm>
                <a:off x="2108" y="11870"/>
                <a:ext cx="2280" cy="2880"/>
                <a:chOff x="2040" y="11700"/>
                <a:chExt cx="2280" cy="2880"/>
              </a:xfrm>
            </p:grpSpPr>
            <p:sp>
              <p:nvSpPr>
                <p:cNvPr id="38938" name="Text Box 26"/>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 </a:t>
                  </a:r>
                </a:p>
              </p:txBody>
            </p:sp>
            <p:sp>
              <p:nvSpPr>
                <p:cNvPr id="38939" name="Text Box 27"/>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8934" name="Group 28"/>
              <p:cNvGrpSpPr>
                <a:grpSpLocks/>
              </p:cNvGrpSpPr>
              <p:nvPr/>
            </p:nvGrpSpPr>
            <p:grpSpPr bwMode="auto">
              <a:xfrm>
                <a:off x="1834" y="11545"/>
                <a:ext cx="2280" cy="2880"/>
                <a:chOff x="1800" y="11460"/>
                <a:chExt cx="2280" cy="2880"/>
              </a:xfrm>
            </p:grpSpPr>
            <p:sp>
              <p:nvSpPr>
                <p:cNvPr id="38936" name="Text Box 29"/>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8937" name="Text Box 30"/>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38935" name="Text Box 31"/>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 2</a:t>
                </a:r>
              </a:p>
              <a:p>
                <a:pPr algn="ctr"/>
                <a:r>
                  <a:rPr lang="en-US" sz="900" dirty="0">
                    <a:solidFill>
                      <a:prstClr val="black"/>
                    </a:solidFill>
                  </a:rPr>
                  <a:t>Mathematics</a:t>
                </a:r>
              </a:p>
            </p:txBody>
          </p:sp>
        </p:grpSp>
      </p:grpSp>
      <p:cxnSp>
        <p:nvCxnSpPr>
          <p:cNvPr id="33" name="Straight Arrow Connector 32"/>
          <p:cNvCxnSpPr/>
          <p:nvPr/>
        </p:nvCxnSpPr>
        <p:spPr>
          <a:xfrm flipH="1">
            <a:off x="6389915" y="2278539"/>
            <a:ext cx="838945" cy="3470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588898" y="2160034"/>
            <a:ext cx="897752" cy="9179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6750050" y="4222750"/>
            <a:ext cx="944563" cy="796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664325" y="4597400"/>
            <a:ext cx="795338" cy="422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165350" y="3695700"/>
            <a:ext cx="620713" cy="217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8600" y="3490913"/>
            <a:ext cx="1936750" cy="4222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1</a:t>
            </a:r>
          </a:p>
        </p:txBody>
      </p:sp>
      <p:sp>
        <p:nvSpPr>
          <p:cNvPr id="45" name="Rectangle 44"/>
          <p:cNvSpPr/>
          <p:nvPr/>
        </p:nvSpPr>
        <p:spPr>
          <a:xfrm>
            <a:off x="6920613" y="1853724"/>
            <a:ext cx="1971675" cy="4222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1</a:t>
            </a:r>
          </a:p>
        </p:txBody>
      </p:sp>
      <p:cxnSp>
        <p:nvCxnSpPr>
          <p:cNvPr id="47" name="Straight Arrow Connector 46"/>
          <p:cNvCxnSpPr>
            <a:stCxn id="9" idx="3"/>
          </p:cNvCxnSpPr>
          <p:nvPr/>
        </p:nvCxnSpPr>
        <p:spPr>
          <a:xfrm>
            <a:off x="2165350" y="3702050"/>
            <a:ext cx="773113" cy="444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01650" y="4805363"/>
            <a:ext cx="1936750" cy="422275"/>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sp>
        <p:nvSpPr>
          <p:cNvPr id="51" name="Rectangle 50"/>
          <p:cNvSpPr/>
          <p:nvPr/>
        </p:nvSpPr>
        <p:spPr>
          <a:xfrm>
            <a:off x="6707188" y="5016500"/>
            <a:ext cx="1938337" cy="422275"/>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cxnSp>
        <p:nvCxnSpPr>
          <p:cNvPr id="14" name="Straight Arrow Connector 13"/>
          <p:cNvCxnSpPr>
            <a:stCxn id="50" idx="3"/>
          </p:cNvCxnSpPr>
          <p:nvPr/>
        </p:nvCxnSpPr>
        <p:spPr>
          <a:xfrm flipV="1">
            <a:off x="2438400" y="4343400"/>
            <a:ext cx="685800" cy="673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0" idx="3"/>
          </p:cNvCxnSpPr>
          <p:nvPr/>
        </p:nvCxnSpPr>
        <p:spPr>
          <a:xfrm flipV="1">
            <a:off x="2438400" y="4584700"/>
            <a:ext cx="80010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3599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dirty="0" smtClean="0"/>
              <a:t>Divider 4</a:t>
            </a:r>
            <a:br>
              <a:rPr lang="en-US" dirty="0" smtClean="0"/>
            </a:br>
            <a:r>
              <a:rPr lang="en-US" dirty="0" smtClean="0"/>
              <a:t>Science </a:t>
            </a:r>
            <a:br>
              <a:rPr lang="en-US" dirty="0" smtClean="0"/>
            </a:br>
            <a:r>
              <a:rPr lang="en-US" dirty="0" smtClean="0"/>
              <a:t>(Grades 5 and 8)</a:t>
            </a:r>
          </a:p>
        </p:txBody>
      </p:sp>
      <p:sp>
        <p:nvSpPr>
          <p:cNvPr id="3" name="Slide Number Placeholder 2"/>
          <p:cNvSpPr>
            <a:spLocks noGrp="1"/>
          </p:cNvSpPr>
          <p:nvPr>
            <p:ph type="sldNum" sz="quarter" idx="4"/>
          </p:nvPr>
        </p:nvSpPr>
        <p:spPr/>
        <p:txBody>
          <a:bodyPr/>
          <a:lstStyle/>
          <a:p>
            <a:fld id="{D86320BF-B789-4E35-BF05-E3B98CFB65D0}" type="slidenum">
              <a:rPr lang="en-US" smtClean="0"/>
              <a:pPr/>
              <a:t>72</a:t>
            </a:fld>
            <a:endParaRPr lang="en-US" dirty="0"/>
          </a:p>
        </p:txBody>
      </p:sp>
      <p:grpSp>
        <p:nvGrpSpPr>
          <p:cNvPr id="39940" name="Group 3"/>
          <p:cNvGrpSpPr>
            <a:grpSpLocks/>
          </p:cNvGrpSpPr>
          <p:nvPr/>
        </p:nvGrpSpPr>
        <p:grpSpPr bwMode="auto">
          <a:xfrm>
            <a:off x="3276600" y="2057400"/>
            <a:ext cx="2133600" cy="2654300"/>
            <a:chOff x="1560" y="11220"/>
            <a:chExt cx="3359" cy="4180"/>
          </a:xfrm>
        </p:grpSpPr>
        <p:grpSp>
          <p:nvGrpSpPr>
            <p:cNvPr id="39947" name="Group 4"/>
            <p:cNvGrpSpPr>
              <a:grpSpLocks/>
            </p:cNvGrpSpPr>
            <p:nvPr/>
          </p:nvGrpSpPr>
          <p:grpSpPr bwMode="auto">
            <a:xfrm>
              <a:off x="2639" y="12520"/>
              <a:ext cx="2280" cy="2880"/>
              <a:chOff x="2520" y="12180"/>
              <a:chExt cx="2280" cy="2880"/>
            </a:xfrm>
          </p:grpSpPr>
          <p:sp>
            <p:nvSpPr>
              <p:cNvPr id="39958" name="Text Box 5"/>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9959" name="Text Box 6"/>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9948" name="Group 7"/>
            <p:cNvGrpSpPr>
              <a:grpSpLocks/>
            </p:cNvGrpSpPr>
            <p:nvPr/>
          </p:nvGrpSpPr>
          <p:grpSpPr bwMode="auto">
            <a:xfrm>
              <a:off x="2382" y="12212"/>
              <a:ext cx="2280" cy="2880"/>
              <a:chOff x="2280" y="11940"/>
              <a:chExt cx="2280" cy="2880"/>
            </a:xfrm>
          </p:grpSpPr>
          <p:sp>
            <p:nvSpPr>
              <p:cNvPr id="39956" name="Text Box 8"/>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9957" name="Text Box 9"/>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9949" name="Group 10"/>
            <p:cNvGrpSpPr>
              <a:grpSpLocks/>
            </p:cNvGrpSpPr>
            <p:nvPr/>
          </p:nvGrpSpPr>
          <p:grpSpPr bwMode="auto">
            <a:xfrm>
              <a:off x="2108" y="11870"/>
              <a:ext cx="2280" cy="2880"/>
              <a:chOff x="2040" y="11700"/>
              <a:chExt cx="2280" cy="2880"/>
            </a:xfrm>
          </p:grpSpPr>
          <p:sp>
            <p:nvSpPr>
              <p:cNvPr id="39954" name="Text Box 11"/>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9955" name="Text Box 12"/>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9950" name="Group 13"/>
            <p:cNvGrpSpPr>
              <a:grpSpLocks/>
            </p:cNvGrpSpPr>
            <p:nvPr/>
          </p:nvGrpSpPr>
          <p:grpSpPr bwMode="auto">
            <a:xfrm>
              <a:off x="1834" y="11545"/>
              <a:ext cx="2280" cy="2880"/>
              <a:chOff x="1800" y="11460"/>
              <a:chExt cx="2280" cy="2880"/>
            </a:xfrm>
          </p:grpSpPr>
          <p:sp>
            <p:nvSpPr>
              <p:cNvPr id="39952" name="Text Box 14"/>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9953" name="Text Box 15"/>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39951" name="Text Box 16"/>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a:t>
              </a:r>
            </a:p>
            <a:p>
              <a:pPr algn="ctr"/>
              <a:r>
                <a:rPr lang="en-US" sz="900" dirty="0">
                  <a:solidFill>
                    <a:prstClr val="black"/>
                  </a:solidFill>
                </a:rPr>
                <a:t>Science</a:t>
              </a:r>
            </a:p>
          </p:txBody>
        </p:sp>
      </p:grpSp>
      <p:sp>
        <p:nvSpPr>
          <p:cNvPr id="2" name="Rectangle 1"/>
          <p:cNvSpPr/>
          <p:nvPr/>
        </p:nvSpPr>
        <p:spPr>
          <a:xfrm>
            <a:off x="685800" y="3487738"/>
            <a:ext cx="2209800" cy="39846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1</a:t>
            </a:r>
          </a:p>
        </p:txBody>
      </p:sp>
      <p:sp>
        <p:nvSpPr>
          <p:cNvPr id="19" name="Rectangle 18"/>
          <p:cNvSpPr/>
          <p:nvPr/>
        </p:nvSpPr>
        <p:spPr>
          <a:xfrm>
            <a:off x="5794375" y="4419600"/>
            <a:ext cx="2057400" cy="422275"/>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cxnSp>
        <p:nvCxnSpPr>
          <p:cNvPr id="5" name="Straight Arrow Connector 4"/>
          <p:cNvCxnSpPr/>
          <p:nvPr/>
        </p:nvCxnSpPr>
        <p:spPr>
          <a:xfrm>
            <a:off x="2895600" y="3886200"/>
            <a:ext cx="728663"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835275" y="3886200"/>
            <a:ext cx="882650" cy="325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9" idx="1"/>
          </p:cNvCxnSpPr>
          <p:nvPr/>
        </p:nvCxnSpPr>
        <p:spPr>
          <a:xfrm flipH="1" flipV="1">
            <a:off x="4997450" y="4419600"/>
            <a:ext cx="796925" cy="2111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9" idx="1"/>
          </p:cNvCxnSpPr>
          <p:nvPr/>
        </p:nvCxnSpPr>
        <p:spPr>
          <a:xfrm flipH="1" flipV="1">
            <a:off x="5170488" y="4630738"/>
            <a:ext cx="6238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2822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Divider 4</a:t>
            </a:r>
            <a:br>
              <a:rPr lang="en-US" smtClean="0"/>
            </a:br>
            <a:r>
              <a:rPr lang="en-US" smtClean="0"/>
              <a:t>Science (High School)</a:t>
            </a:r>
            <a:endParaRPr lang="en-US" dirty="0" smtClean="0"/>
          </a:p>
        </p:txBody>
      </p:sp>
      <p:sp>
        <p:nvSpPr>
          <p:cNvPr id="3" name="Slide Number Placeholder 2"/>
          <p:cNvSpPr>
            <a:spLocks noGrp="1"/>
          </p:cNvSpPr>
          <p:nvPr>
            <p:ph type="sldNum" sz="quarter" idx="4"/>
          </p:nvPr>
        </p:nvSpPr>
        <p:spPr/>
        <p:txBody>
          <a:bodyPr/>
          <a:lstStyle/>
          <a:p>
            <a:fld id="{D86320BF-B789-4E35-BF05-E3B98CFB65D0}" type="slidenum">
              <a:rPr lang="en-US" smtClean="0"/>
              <a:pPr/>
              <a:t>73</a:t>
            </a:fld>
            <a:endParaRPr lang="en-US" dirty="0"/>
          </a:p>
        </p:txBody>
      </p:sp>
      <p:grpSp>
        <p:nvGrpSpPr>
          <p:cNvPr id="40964" name="Group 3"/>
          <p:cNvGrpSpPr>
            <a:grpSpLocks/>
          </p:cNvGrpSpPr>
          <p:nvPr/>
        </p:nvGrpSpPr>
        <p:grpSpPr bwMode="auto">
          <a:xfrm>
            <a:off x="2225675" y="2047875"/>
            <a:ext cx="2133600" cy="2654300"/>
            <a:chOff x="1560" y="11220"/>
            <a:chExt cx="3359" cy="4180"/>
          </a:xfrm>
        </p:grpSpPr>
        <p:grpSp>
          <p:nvGrpSpPr>
            <p:cNvPr id="40991" name="Group 4"/>
            <p:cNvGrpSpPr>
              <a:grpSpLocks/>
            </p:cNvGrpSpPr>
            <p:nvPr/>
          </p:nvGrpSpPr>
          <p:grpSpPr bwMode="auto">
            <a:xfrm>
              <a:off x="2639" y="12520"/>
              <a:ext cx="2280" cy="2880"/>
              <a:chOff x="2520" y="12180"/>
              <a:chExt cx="2280" cy="2880"/>
            </a:xfrm>
          </p:grpSpPr>
          <p:sp>
            <p:nvSpPr>
              <p:cNvPr id="41002" name="Text Box 5"/>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1003" name="Text Box 6"/>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0992" name="Group 7"/>
            <p:cNvGrpSpPr>
              <a:grpSpLocks/>
            </p:cNvGrpSpPr>
            <p:nvPr/>
          </p:nvGrpSpPr>
          <p:grpSpPr bwMode="auto">
            <a:xfrm>
              <a:off x="2382" y="12212"/>
              <a:ext cx="2280" cy="2880"/>
              <a:chOff x="2280" y="11940"/>
              <a:chExt cx="2280" cy="2880"/>
            </a:xfrm>
          </p:grpSpPr>
          <p:sp>
            <p:nvSpPr>
              <p:cNvPr id="41000" name="Text Box 8"/>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1001" name="Text Box 9"/>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0993" name="Group 10"/>
            <p:cNvGrpSpPr>
              <a:grpSpLocks/>
            </p:cNvGrpSpPr>
            <p:nvPr/>
          </p:nvGrpSpPr>
          <p:grpSpPr bwMode="auto">
            <a:xfrm>
              <a:off x="2108" y="11870"/>
              <a:ext cx="2280" cy="2880"/>
              <a:chOff x="2040" y="11700"/>
              <a:chExt cx="2280" cy="2880"/>
            </a:xfrm>
          </p:grpSpPr>
          <p:sp>
            <p:nvSpPr>
              <p:cNvPr id="40998" name="Text Box 11"/>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0999" name="Text Box 12"/>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0994" name="Group 13"/>
            <p:cNvGrpSpPr>
              <a:grpSpLocks/>
            </p:cNvGrpSpPr>
            <p:nvPr/>
          </p:nvGrpSpPr>
          <p:grpSpPr bwMode="auto">
            <a:xfrm>
              <a:off x="1834" y="11545"/>
              <a:ext cx="2280" cy="2880"/>
              <a:chOff x="1800" y="11460"/>
              <a:chExt cx="2280" cy="2880"/>
            </a:xfrm>
          </p:grpSpPr>
          <p:sp>
            <p:nvSpPr>
              <p:cNvPr id="40996" name="Text Box 14"/>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0997" name="Text Box 15"/>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40995" name="Text Box 16"/>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 1</a:t>
              </a:r>
            </a:p>
            <a:p>
              <a:pPr algn="ctr"/>
              <a:r>
                <a:rPr lang="en-US" sz="900" dirty="0">
                  <a:solidFill>
                    <a:prstClr val="black"/>
                  </a:solidFill>
                </a:rPr>
                <a:t>Science</a:t>
              </a:r>
            </a:p>
          </p:txBody>
        </p:sp>
      </p:grpSp>
      <p:grpSp>
        <p:nvGrpSpPr>
          <p:cNvPr id="40965" name="Group 19"/>
          <p:cNvGrpSpPr>
            <a:grpSpLocks/>
          </p:cNvGrpSpPr>
          <p:nvPr/>
        </p:nvGrpSpPr>
        <p:grpSpPr bwMode="auto">
          <a:xfrm>
            <a:off x="5399088" y="2047875"/>
            <a:ext cx="2133600" cy="2654300"/>
            <a:chOff x="1560" y="11220"/>
            <a:chExt cx="3359" cy="4180"/>
          </a:xfrm>
        </p:grpSpPr>
        <p:grpSp>
          <p:nvGrpSpPr>
            <p:cNvPr id="40978" name="Group 20"/>
            <p:cNvGrpSpPr>
              <a:grpSpLocks/>
            </p:cNvGrpSpPr>
            <p:nvPr/>
          </p:nvGrpSpPr>
          <p:grpSpPr bwMode="auto">
            <a:xfrm>
              <a:off x="2639" y="12520"/>
              <a:ext cx="2280" cy="2880"/>
              <a:chOff x="2520" y="12180"/>
              <a:chExt cx="2280" cy="2880"/>
            </a:xfrm>
          </p:grpSpPr>
          <p:sp>
            <p:nvSpPr>
              <p:cNvPr id="40989" name="Text Box 21"/>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0990" name="Text Box 22"/>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0979" name="Group 23"/>
            <p:cNvGrpSpPr>
              <a:grpSpLocks/>
            </p:cNvGrpSpPr>
            <p:nvPr/>
          </p:nvGrpSpPr>
          <p:grpSpPr bwMode="auto">
            <a:xfrm>
              <a:off x="2382" y="12212"/>
              <a:ext cx="2280" cy="2880"/>
              <a:chOff x="2280" y="11940"/>
              <a:chExt cx="2280" cy="2880"/>
            </a:xfrm>
          </p:grpSpPr>
          <p:sp>
            <p:nvSpPr>
              <p:cNvPr id="40987" name="Text Box 24"/>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0988" name="Text Box 25"/>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0980" name="Group 26"/>
            <p:cNvGrpSpPr>
              <a:grpSpLocks/>
            </p:cNvGrpSpPr>
            <p:nvPr/>
          </p:nvGrpSpPr>
          <p:grpSpPr bwMode="auto">
            <a:xfrm>
              <a:off x="2108" y="11870"/>
              <a:ext cx="2280" cy="2880"/>
              <a:chOff x="2040" y="11700"/>
              <a:chExt cx="2280" cy="2880"/>
            </a:xfrm>
          </p:grpSpPr>
          <p:sp>
            <p:nvSpPr>
              <p:cNvPr id="40985" name="Text Box 27"/>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0986" name="Text Box 28"/>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0981" name="Group 29"/>
            <p:cNvGrpSpPr>
              <a:grpSpLocks/>
            </p:cNvGrpSpPr>
            <p:nvPr/>
          </p:nvGrpSpPr>
          <p:grpSpPr bwMode="auto">
            <a:xfrm>
              <a:off x="1834" y="11545"/>
              <a:ext cx="2280" cy="2880"/>
              <a:chOff x="1800" y="11460"/>
              <a:chExt cx="2280" cy="2880"/>
            </a:xfrm>
          </p:grpSpPr>
          <p:sp>
            <p:nvSpPr>
              <p:cNvPr id="40983" name="Text Box 30"/>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0984" name="Text Box 31"/>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40982" name="Text Box 32"/>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 2</a:t>
              </a:r>
            </a:p>
            <a:p>
              <a:pPr algn="ctr"/>
              <a:r>
                <a:rPr lang="en-US" sz="900" dirty="0">
                  <a:solidFill>
                    <a:prstClr val="black"/>
                  </a:solidFill>
                </a:rPr>
                <a:t>Science</a:t>
              </a:r>
            </a:p>
          </p:txBody>
        </p:sp>
      </p:grpSp>
      <p:sp>
        <p:nvSpPr>
          <p:cNvPr id="2" name="Rectangle 1"/>
          <p:cNvSpPr/>
          <p:nvPr/>
        </p:nvSpPr>
        <p:spPr>
          <a:xfrm>
            <a:off x="152400" y="3327400"/>
            <a:ext cx="1981200" cy="4032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1</a:t>
            </a:r>
          </a:p>
        </p:txBody>
      </p:sp>
      <p:sp>
        <p:nvSpPr>
          <p:cNvPr id="33" name="Rectangle 32"/>
          <p:cNvSpPr/>
          <p:nvPr/>
        </p:nvSpPr>
        <p:spPr>
          <a:xfrm>
            <a:off x="244475" y="4762500"/>
            <a:ext cx="1981200" cy="403225"/>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sp>
        <p:nvSpPr>
          <p:cNvPr id="34" name="Rectangle 33"/>
          <p:cNvSpPr/>
          <p:nvPr/>
        </p:nvSpPr>
        <p:spPr>
          <a:xfrm>
            <a:off x="7085013" y="1657350"/>
            <a:ext cx="1981200" cy="4032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1</a:t>
            </a:r>
          </a:p>
        </p:txBody>
      </p:sp>
      <p:sp>
        <p:nvSpPr>
          <p:cNvPr id="35" name="Rectangle 34"/>
          <p:cNvSpPr/>
          <p:nvPr/>
        </p:nvSpPr>
        <p:spPr>
          <a:xfrm>
            <a:off x="7064375" y="4800600"/>
            <a:ext cx="1981200" cy="403225"/>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cxnSp>
        <p:nvCxnSpPr>
          <p:cNvPr id="5" name="Straight Arrow Connector 4"/>
          <p:cNvCxnSpPr/>
          <p:nvPr/>
        </p:nvCxnSpPr>
        <p:spPr>
          <a:xfrm>
            <a:off x="2133600" y="3730625"/>
            <a:ext cx="441325" cy="2317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179638" y="3746500"/>
            <a:ext cx="484187" cy="447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3" idx="3"/>
          </p:cNvCxnSpPr>
          <p:nvPr/>
        </p:nvCxnSpPr>
        <p:spPr>
          <a:xfrm flipV="1">
            <a:off x="2225675" y="4419600"/>
            <a:ext cx="685800" cy="5445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3" idx="3"/>
          </p:cNvCxnSpPr>
          <p:nvPr/>
        </p:nvCxnSpPr>
        <p:spPr>
          <a:xfrm flipV="1">
            <a:off x="2225675" y="4572000"/>
            <a:ext cx="838200" cy="392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4" idx="2"/>
          </p:cNvCxnSpPr>
          <p:nvPr/>
        </p:nvCxnSpPr>
        <p:spPr>
          <a:xfrm flipH="1">
            <a:off x="6891338" y="2060575"/>
            <a:ext cx="1184275" cy="11080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4" idx="2"/>
          </p:cNvCxnSpPr>
          <p:nvPr/>
        </p:nvCxnSpPr>
        <p:spPr>
          <a:xfrm flipH="1">
            <a:off x="7043738" y="2060575"/>
            <a:ext cx="1031875" cy="1468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5" idx="0"/>
          </p:cNvCxnSpPr>
          <p:nvPr/>
        </p:nvCxnSpPr>
        <p:spPr>
          <a:xfrm flipH="1" flipV="1">
            <a:off x="7216775" y="4289425"/>
            <a:ext cx="838200" cy="511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5" idx="0"/>
          </p:cNvCxnSpPr>
          <p:nvPr/>
        </p:nvCxnSpPr>
        <p:spPr>
          <a:xfrm flipH="1" flipV="1">
            <a:off x="7369175" y="4572000"/>
            <a:ext cx="685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4422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dirty="0" smtClean="0"/>
              <a:t>Divider 5</a:t>
            </a:r>
            <a:br>
              <a:rPr lang="en-US" dirty="0" smtClean="0"/>
            </a:br>
            <a:r>
              <a:rPr lang="en-US" dirty="0" smtClean="0"/>
              <a:t>Social Studies </a:t>
            </a:r>
            <a:br>
              <a:rPr lang="en-US" dirty="0" smtClean="0"/>
            </a:br>
            <a:r>
              <a:rPr lang="en-US" dirty="0" smtClean="0"/>
              <a:t>(Grades 5 and 8)</a:t>
            </a:r>
          </a:p>
        </p:txBody>
      </p:sp>
      <p:sp>
        <p:nvSpPr>
          <p:cNvPr id="5" name="Slide Number Placeholder 4"/>
          <p:cNvSpPr>
            <a:spLocks noGrp="1"/>
          </p:cNvSpPr>
          <p:nvPr>
            <p:ph type="sldNum" sz="quarter" idx="4"/>
          </p:nvPr>
        </p:nvSpPr>
        <p:spPr/>
        <p:txBody>
          <a:bodyPr/>
          <a:lstStyle/>
          <a:p>
            <a:fld id="{D86320BF-B789-4E35-BF05-E3B98CFB65D0}" type="slidenum">
              <a:rPr lang="en-US" smtClean="0"/>
              <a:pPr/>
              <a:t>74</a:t>
            </a:fld>
            <a:endParaRPr lang="en-US" dirty="0"/>
          </a:p>
        </p:txBody>
      </p:sp>
      <p:grpSp>
        <p:nvGrpSpPr>
          <p:cNvPr id="41988" name="Group 3"/>
          <p:cNvGrpSpPr>
            <a:grpSpLocks/>
          </p:cNvGrpSpPr>
          <p:nvPr/>
        </p:nvGrpSpPr>
        <p:grpSpPr bwMode="auto">
          <a:xfrm>
            <a:off x="3276600" y="2057400"/>
            <a:ext cx="2133600" cy="2654300"/>
            <a:chOff x="1560" y="11220"/>
            <a:chExt cx="3359" cy="4180"/>
          </a:xfrm>
        </p:grpSpPr>
        <p:grpSp>
          <p:nvGrpSpPr>
            <p:cNvPr id="41995" name="Group 4"/>
            <p:cNvGrpSpPr>
              <a:grpSpLocks/>
            </p:cNvGrpSpPr>
            <p:nvPr/>
          </p:nvGrpSpPr>
          <p:grpSpPr bwMode="auto">
            <a:xfrm>
              <a:off x="2639" y="12520"/>
              <a:ext cx="2280" cy="2880"/>
              <a:chOff x="2520" y="12180"/>
              <a:chExt cx="2280" cy="2880"/>
            </a:xfrm>
          </p:grpSpPr>
          <p:sp>
            <p:nvSpPr>
              <p:cNvPr id="42006" name="Text Box 5"/>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2007" name="Text Box 6"/>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1996" name="Group 7"/>
            <p:cNvGrpSpPr>
              <a:grpSpLocks/>
            </p:cNvGrpSpPr>
            <p:nvPr/>
          </p:nvGrpSpPr>
          <p:grpSpPr bwMode="auto">
            <a:xfrm>
              <a:off x="2382" y="12212"/>
              <a:ext cx="2280" cy="2880"/>
              <a:chOff x="2280" y="11940"/>
              <a:chExt cx="2280" cy="2880"/>
            </a:xfrm>
          </p:grpSpPr>
          <p:sp>
            <p:nvSpPr>
              <p:cNvPr id="42004" name="Text Box 8"/>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2005" name="Text Box 9"/>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1997" name="Group 10"/>
            <p:cNvGrpSpPr>
              <a:grpSpLocks/>
            </p:cNvGrpSpPr>
            <p:nvPr/>
          </p:nvGrpSpPr>
          <p:grpSpPr bwMode="auto">
            <a:xfrm>
              <a:off x="2108" y="11870"/>
              <a:ext cx="2280" cy="2880"/>
              <a:chOff x="2040" y="11700"/>
              <a:chExt cx="2280" cy="2880"/>
            </a:xfrm>
          </p:grpSpPr>
          <p:sp>
            <p:nvSpPr>
              <p:cNvPr id="42002" name="Text Box 11"/>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2003" name="Text Box 12"/>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1998" name="Group 13"/>
            <p:cNvGrpSpPr>
              <a:grpSpLocks/>
            </p:cNvGrpSpPr>
            <p:nvPr/>
          </p:nvGrpSpPr>
          <p:grpSpPr bwMode="auto">
            <a:xfrm>
              <a:off x="1834" y="11545"/>
              <a:ext cx="2280" cy="2880"/>
              <a:chOff x="1800" y="11460"/>
              <a:chExt cx="2280" cy="2880"/>
            </a:xfrm>
          </p:grpSpPr>
          <p:sp>
            <p:nvSpPr>
              <p:cNvPr id="42000" name="Text Box 14"/>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2001" name="Text Box 15"/>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41999" name="Text Box 16"/>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a:t>
              </a:r>
            </a:p>
            <a:p>
              <a:pPr algn="ctr"/>
              <a:r>
                <a:rPr lang="en-US" sz="900" dirty="0">
                  <a:solidFill>
                    <a:prstClr val="black"/>
                  </a:solidFill>
                </a:rPr>
                <a:t>Social Studies</a:t>
              </a:r>
            </a:p>
          </p:txBody>
        </p:sp>
      </p:grpSp>
      <p:sp>
        <p:nvSpPr>
          <p:cNvPr id="2" name="Rectangle 1"/>
          <p:cNvSpPr/>
          <p:nvPr/>
        </p:nvSpPr>
        <p:spPr>
          <a:xfrm>
            <a:off x="914400" y="2971800"/>
            <a:ext cx="2133600" cy="4127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1</a:t>
            </a:r>
          </a:p>
        </p:txBody>
      </p:sp>
      <p:cxnSp>
        <p:nvCxnSpPr>
          <p:cNvPr id="19" name="Straight Arrow Connector 18"/>
          <p:cNvCxnSpPr/>
          <p:nvPr/>
        </p:nvCxnSpPr>
        <p:spPr>
          <a:xfrm>
            <a:off x="2362200" y="3384550"/>
            <a:ext cx="1219200" cy="5778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883275" y="4932363"/>
            <a:ext cx="2133600" cy="39211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cxnSp>
        <p:nvCxnSpPr>
          <p:cNvPr id="23" name="Straight Arrow Connector 22"/>
          <p:cNvCxnSpPr/>
          <p:nvPr/>
        </p:nvCxnSpPr>
        <p:spPr>
          <a:xfrm>
            <a:off x="2209800" y="3384550"/>
            <a:ext cx="1589088" cy="865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022850" y="4419600"/>
            <a:ext cx="1785938" cy="512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170488" y="4675188"/>
            <a:ext cx="1306512" cy="257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4071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dirty="0" smtClean="0"/>
              <a:t>Divider 5  </a:t>
            </a:r>
            <a:br>
              <a:rPr lang="en-US" dirty="0" smtClean="0"/>
            </a:br>
            <a:r>
              <a:rPr lang="en-US" dirty="0" smtClean="0"/>
              <a:t>Social Studies </a:t>
            </a:r>
            <a:br>
              <a:rPr lang="en-US" dirty="0" smtClean="0"/>
            </a:br>
            <a:r>
              <a:rPr lang="en-US" dirty="0" smtClean="0"/>
              <a:t>(High School)</a:t>
            </a:r>
          </a:p>
        </p:txBody>
      </p:sp>
      <p:sp>
        <p:nvSpPr>
          <p:cNvPr id="3" name="Slide Number Placeholder 2"/>
          <p:cNvSpPr>
            <a:spLocks noGrp="1"/>
          </p:cNvSpPr>
          <p:nvPr>
            <p:ph type="sldNum" sz="quarter" idx="4"/>
          </p:nvPr>
        </p:nvSpPr>
        <p:spPr/>
        <p:txBody>
          <a:bodyPr/>
          <a:lstStyle/>
          <a:p>
            <a:fld id="{D86320BF-B789-4E35-BF05-E3B98CFB65D0}" type="slidenum">
              <a:rPr lang="en-US" smtClean="0"/>
              <a:pPr/>
              <a:t>75</a:t>
            </a:fld>
            <a:endParaRPr lang="en-US" dirty="0"/>
          </a:p>
        </p:txBody>
      </p:sp>
      <p:grpSp>
        <p:nvGrpSpPr>
          <p:cNvPr id="43012" name="Group 3"/>
          <p:cNvGrpSpPr>
            <a:grpSpLocks/>
          </p:cNvGrpSpPr>
          <p:nvPr/>
        </p:nvGrpSpPr>
        <p:grpSpPr bwMode="auto">
          <a:xfrm>
            <a:off x="2274888" y="1958975"/>
            <a:ext cx="2133600" cy="2654300"/>
            <a:chOff x="1560" y="11220"/>
            <a:chExt cx="3359" cy="4180"/>
          </a:xfrm>
        </p:grpSpPr>
        <p:grpSp>
          <p:nvGrpSpPr>
            <p:cNvPr id="43039" name="Group 4"/>
            <p:cNvGrpSpPr>
              <a:grpSpLocks/>
            </p:cNvGrpSpPr>
            <p:nvPr/>
          </p:nvGrpSpPr>
          <p:grpSpPr bwMode="auto">
            <a:xfrm>
              <a:off x="2639" y="12520"/>
              <a:ext cx="2280" cy="2880"/>
              <a:chOff x="2520" y="12180"/>
              <a:chExt cx="2280" cy="2880"/>
            </a:xfrm>
          </p:grpSpPr>
          <p:sp>
            <p:nvSpPr>
              <p:cNvPr id="43050" name="Text Box 5"/>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3051" name="Text Box 6"/>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3040" name="Group 7"/>
            <p:cNvGrpSpPr>
              <a:grpSpLocks/>
            </p:cNvGrpSpPr>
            <p:nvPr/>
          </p:nvGrpSpPr>
          <p:grpSpPr bwMode="auto">
            <a:xfrm>
              <a:off x="2382" y="12212"/>
              <a:ext cx="2280" cy="2880"/>
              <a:chOff x="2280" y="11940"/>
              <a:chExt cx="2280" cy="2880"/>
            </a:xfrm>
          </p:grpSpPr>
          <p:sp>
            <p:nvSpPr>
              <p:cNvPr id="43048" name="Text Box 8"/>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3049" name="Text Box 9"/>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3041" name="Group 10"/>
            <p:cNvGrpSpPr>
              <a:grpSpLocks/>
            </p:cNvGrpSpPr>
            <p:nvPr/>
          </p:nvGrpSpPr>
          <p:grpSpPr bwMode="auto">
            <a:xfrm>
              <a:off x="2108" y="11870"/>
              <a:ext cx="2280" cy="2880"/>
              <a:chOff x="2040" y="11700"/>
              <a:chExt cx="2280" cy="2880"/>
            </a:xfrm>
          </p:grpSpPr>
          <p:sp>
            <p:nvSpPr>
              <p:cNvPr id="43046" name="Text Box 11"/>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3047" name="Text Box 12"/>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3042" name="Group 13"/>
            <p:cNvGrpSpPr>
              <a:grpSpLocks/>
            </p:cNvGrpSpPr>
            <p:nvPr/>
          </p:nvGrpSpPr>
          <p:grpSpPr bwMode="auto">
            <a:xfrm>
              <a:off x="1834" y="11545"/>
              <a:ext cx="2280" cy="2880"/>
              <a:chOff x="1800" y="11460"/>
              <a:chExt cx="2280" cy="2880"/>
            </a:xfrm>
          </p:grpSpPr>
          <p:sp>
            <p:nvSpPr>
              <p:cNvPr id="43044" name="Text Box 14"/>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3045" name="Text Box 15"/>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43043" name="Text Box 16"/>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 1</a:t>
              </a:r>
            </a:p>
            <a:p>
              <a:pPr algn="ctr"/>
              <a:r>
                <a:rPr lang="en-US" sz="900" dirty="0">
                  <a:solidFill>
                    <a:prstClr val="black"/>
                  </a:solidFill>
                </a:rPr>
                <a:t>Social Studies</a:t>
              </a:r>
            </a:p>
          </p:txBody>
        </p:sp>
      </p:grpSp>
      <p:grpSp>
        <p:nvGrpSpPr>
          <p:cNvPr id="43013" name="Group 17"/>
          <p:cNvGrpSpPr>
            <a:grpSpLocks/>
          </p:cNvGrpSpPr>
          <p:nvPr/>
        </p:nvGrpSpPr>
        <p:grpSpPr bwMode="auto">
          <a:xfrm>
            <a:off x="5080000" y="1958975"/>
            <a:ext cx="2133600" cy="2654300"/>
            <a:chOff x="1560" y="11220"/>
            <a:chExt cx="3359" cy="4180"/>
          </a:xfrm>
        </p:grpSpPr>
        <p:grpSp>
          <p:nvGrpSpPr>
            <p:cNvPr id="43026" name="Group 18"/>
            <p:cNvGrpSpPr>
              <a:grpSpLocks/>
            </p:cNvGrpSpPr>
            <p:nvPr/>
          </p:nvGrpSpPr>
          <p:grpSpPr bwMode="auto">
            <a:xfrm>
              <a:off x="2639" y="12520"/>
              <a:ext cx="2280" cy="2880"/>
              <a:chOff x="2520" y="12180"/>
              <a:chExt cx="2280" cy="2880"/>
            </a:xfrm>
          </p:grpSpPr>
          <p:sp>
            <p:nvSpPr>
              <p:cNvPr id="43037" name="Text Box 19"/>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3038" name="Text Box 20"/>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3027" name="Group 21"/>
            <p:cNvGrpSpPr>
              <a:grpSpLocks/>
            </p:cNvGrpSpPr>
            <p:nvPr/>
          </p:nvGrpSpPr>
          <p:grpSpPr bwMode="auto">
            <a:xfrm>
              <a:off x="2382" y="12212"/>
              <a:ext cx="2280" cy="2880"/>
              <a:chOff x="2280" y="11940"/>
              <a:chExt cx="2280" cy="2880"/>
            </a:xfrm>
          </p:grpSpPr>
          <p:sp>
            <p:nvSpPr>
              <p:cNvPr id="43035" name="Text Box 22"/>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3036" name="Text Box 23"/>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3028" name="Group 24"/>
            <p:cNvGrpSpPr>
              <a:grpSpLocks/>
            </p:cNvGrpSpPr>
            <p:nvPr/>
          </p:nvGrpSpPr>
          <p:grpSpPr bwMode="auto">
            <a:xfrm>
              <a:off x="2108" y="11870"/>
              <a:ext cx="2280" cy="2880"/>
              <a:chOff x="2040" y="11700"/>
              <a:chExt cx="2280" cy="2880"/>
            </a:xfrm>
          </p:grpSpPr>
          <p:sp>
            <p:nvSpPr>
              <p:cNvPr id="43033" name="Text Box 25"/>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3034" name="Text Box 26"/>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3029" name="Group 27"/>
            <p:cNvGrpSpPr>
              <a:grpSpLocks/>
            </p:cNvGrpSpPr>
            <p:nvPr/>
          </p:nvGrpSpPr>
          <p:grpSpPr bwMode="auto">
            <a:xfrm>
              <a:off x="1834" y="11545"/>
              <a:ext cx="2280" cy="2880"/>
              <a:chOff x="1800" y="11460"/>
              <a:chExt cx="2280" cy="2880"/>
            </a:xfrm>
          </p:grpSpPr>
          <p:sp>
            <p:nvSpPr>
              <p:cNvPr id="43031" name="Text Box 28"/>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3032" name="Text Box 29"/>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43030" name="Text Box 30"/>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 2</a:t>
              </a:r>
            </a:p>
            <a:p>
              <a:pPr algn="ctr"/>
              <a:r>
                <a:rPr lang="en-US" sz="900" dirty="0">
                  <a:solidFill>
                    <a:prstClr val="black"/>
                  </a:solidFill>
                </a:rPr>
                <a:t>Social Studies</a:t>
              </a:r>
            </a:p>
          </p:txBody>
        </p:sp>
      </p:grpSp>
      <p:sp>
        <p:nvSpPr>
          <p:cNvPr id="2" name="Rectangle 1"/>
          <p:cNvSpPr/>
          <p:nvPr/>
        </p:nvSpPr>
        <p:spPr>
          <a:xfrm>
            <a:off x="152400" y="2371725"/>
            <a:ext cx="1981200" cy="4127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1</a:t>
            </a:r>
          </a:p>
        </p:txBody>
      </p:sp>
      <p:cxnSp>
        <p:nvCxnSpPr>
          <p:cNvPr id="33" name="Straight Arrow Connector 32"/>
          <p:cNvCxnSpPr/>
          <p:nvPr/>
        </p:nvCxnSpPr>
        <p:spPr>
          <a:xfrm>
            <a:off x="989013" y="2806700"/>
            <a:ext cx="1633537" cy="107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066800" y="2873375"/>
            <a:ext cx="1676400" cy="12779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295400" y="4343400"/>
            <a:ext cx="16637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38138" y="4953000"/>
            <a:ext cx="1936750" cy="38100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cxnSp>
        <p:nvCxnSpPr>
          <p:cNvPr id="43" name="Straight Arrow Connector 42"/>
          <p:cNvCxnSpPr/>
          <p:nvPr/>
        </p:nvCxnSpPr>
        <p:spPr>
          <a:xfrm flipV="1">
            <a:off x="1319213" y="4522788"/>
            <a:ext cx="1649412" cy="4302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626225" y="1600200"/>
            <a:ext cx="2136775" cy="3587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1</a:t>
            </a:r>
          </a:p>
        </p:txBody>
      </p:sp>
      <p:sp>
        <p:nvSpPr>
          <p:cNvPr id="13" name="Rectangle 12"/>
          <p:cNvSpPr/>
          <p:nvPr/>
        </p:nvSpPr>
        <p:spPr>
          <a:xfrm>
            <a:off x="6451600" y="4953000"/>
            <a:ext cx="2082800" cy="38100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cxnSp>
        <p:nvCxnSpPr>
          <p:cNvPr id="15" name="Straight Arrow Connector 14"/>
          <p:cNvCxnSpPr>
            <a:stCxn id="12" idx="2"/>
          </p:cNvCxnSpPr>
          <p:nvPr/>
        </p:nvCxnSpPr>
        <p:spPr>
          <a:xfrm flipH="1">
            <a:off x="6451600" y="1958975"/>
            <a:ext cx="1243013" cy="1327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799263" y="4343400"/>
            <a:ext cx="574675"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2" idx="2"/>
          </p:cNvCxnSpPr>
          <p:nvPr/>
        </p:nvCxnSpPr>
        <p:spPr>
          <a:xfrm flipH="1">
            <a:off x="6702425" y="1958975"/>
            <a:ext cx="992188" cy="1828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702425" y="4648200"/>
            <a:ext cx="650875"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5633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Submitting the Portfolio</a:t>
            </a:r>
          </a:p>
        </p:txBody>
      </p:sp>
      <p:sp>
        <p:nvSpPr>
          <p:cNvPr id="3" name="Content Placeholder 2"/>
          <p:cNvSpPr>
            <a:spLocks noGrp="1"/>
          </p:cNvSpPr>
          <p:nvPr>
            <p:ph idx="1"/>
          </p:nvPr>
        </p:nvSpPr>
        <p:spPr/>
        <p:txBody>
          <a:bodyPr>
            <a:normAutofit lnSpcReduction="10000"/>
          </a:bodyPr>
          <a:lstStyle/>
          <a:p>
            <a:pPr lvl="1"/>
            <a:r>
              <a:rPr lang="en-US" dirty="0" smtClean="0"/>
              <a:t>Review each entry before submitting the portfolio</a:t>
            </a:r>
          </a:p>
          <a:p>
            <a:pPr lvl="1"/>
            <a:r>
              <a:rPr lang="en-US" dirty="0" smtClean="0"/>
              <a:t>All four pieces of evidence in each entry must align to the standard and element</a:t>
            </a:r>
          </a:p>
          <a:p>
            <a:pPr lvl="1"/>
            <a:r>
              <a:rPr lang="en-US" dirty="0" smtClean="0"/>
              <a:t>Primary and Secondary Evidence must be submitted for each collection period.</a:t>
            </a:r>
          </a:p>
          <a:p>
            <a:pPr lvl="1"/>
            <a:r>
              <a:rPr lang="en-US" dirty="0" smtClean="0"/>
              <a:t>Documentation should be clear and concise </a:t>
            </a:r>
          </a:p>
          <a:p>
            <a:pPr lvl="1"/>
            <a:r>
              <a:rPr lang="en-US" dirty="0" smtClean="0"/>
              <a:t>Entry Sheets should be filled out correctly</a:t>
            </a:r>
          </a:p>
          <a:p>
            <a:pPr lvl="1"/>
            <a:r>
              <a:rPr lang="en-US" dirty="0" smtClean="0"/>
              <a:t>SDIF has been completed correctly and placed under the clear vinyl overlay on the front of the binder</a:t>
            </a:r>
          </a:p>
          <a:p>
            <a:pPr lvl="1"/>
            <a:r>
              <a:rPr lang="en-US" dirty="0" smtClean="0"/>
              <a:t>Validation Form and Release to Use Portfolio for Training have been signed and placed behind the Student Information tab.</a:t>
            </a:r>
            <a:endParaRPr lang="en-US" dirty="0"/>
          </a:p>
        </p:txBody>
      </p:sp>
      <p:sp>
        <p:nvSpPr>
          <p:cNvPr id="2" name="Slide Number Placeholder 1"/>
          <p:cNvSpPr>
            <a:spLocks noGrp="1"/>
          </p:cNvSpPr>
          <p:nvPr>
            <p:ph type="sldNum" sz="quarter" idx="4"/>
          </p:nvPr>
        </p:nvSpPr>
        <p:spPr/>
        <p:txBody>
          <a:bodyPr/>
          <a:lstStyle/>
          <a:p>
            <a:fld id="{D86320BF-B789-4E35-BF05-E3B98CFB65D0}" type="slidenum">
              <a:rPr lang="en-US" smtClean="0"/>
              <a:pPr/>
              <a:t>76</a:t>
            </a:fld>
            <a:endParaRPr lang="en-US" dirty="0"/>
          </a:p>
        </p:txBody>
      </p:sp>
    </p:spTree>
    <p:extLst>
      <p:ext uri="{BB962C8B-B14F-4D97-AF65-F5344CB8AC3E}">
        <p14:creationId xmlns:p14="http://schemas.microsoft.com/office/powerpoint/2010/main" val="6157283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Submitting the Portfolio</a:t>
            </a:r>
            <a:endParaRPr lang="en-US" dirty="0" smtClean="0"/>
          </a:p>
        </p:txBody>
      </p:sp>
      <p:sp>
        <p:nvSpPr>
          <p:cNvPr id="81923" name="Content Placeholder 2"/>
          <p:cNvSpPr>
            <a:spLocks noGrp="1"/>
          </p:cNvSpPr>
          <p:nvPr>
            <p:ph idx="1"/>
          </p:nvPr>
        </p:nvSpPr>
        <p:spPr/>
        <p:txBody>
          <a:bodyPr/>
          <a:lstStyle/>
          <a:p>
            <a:r>
              <a:rPr lang="en-US" dirty="0" smtClean="0"/>
              <a:t>Check with your School Test Coordinator for information about portfolio review procedures and schedules within your school/system.</a:t>
            </a:r>
          </a:p>
          <a:p>
            <a:r>
              <a:rPr lang="en-US" dirty="0" smtClean="0"/>
              <a:t>Follow the protocol determined by your system for the Portfolio Review Process.</a:t>
            </a:r>
          </a:p>
          <a:p>
            <a:r>
              <a:rPr lang="en-US" dirty="0" smtClean="0"/>
              <a:t>Submit the binder to your School Test Coordinator by the date specified by your school system.</a:t>
            </a:r>
          </a:p>
        </p:txBody>
      </p:sp>
      <p:sp>
        <p:nvSpPr>
          <p:cNvPr id="2" name="Slide Number Placeholder 1"/>
          <p:cNvSpPr>
            <a:spLocks noGrp="1"/>
          </p:cNvSpPr>
          <p:nvPr>
            <p:ph type="sldNum" sz="quarter" idx="4"/>
          </p:nvPr>
        </p:nvSpPr>
        <p:spPr/>
        <p:txBody>
          <a:bodyPr/>
          <a:lstStyle/>
          <a:p>
            <a:fld id="{D86320BF-B789-4E35-BF05-E3B98CFB65D0}" type="slidenum">
              <a:rPr lang="en-US" smtClean="0"/>
              <a:pPr/>
              <a:t>77</a:t>
            </a:fld>
            <a:endParaRPr lang="en-US" dirty="0"/>
          </a:p>
        </p:txBody>
      </p:sp>
    </p:spTree>
    <p:extLst>
      <p:ext uri="{BB962C8B-B14F-4D97-AF65-F5344CB8AC3E}">
        <p14:creationId xmlns:p14="http://schemas.microsoft.com/office/powerpoint/2010/main" val="19871933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Contact Information</a:t>
            </a:r>
          </a:p>
        </p:txBody>
      </p:sp>
      <p:sp>
        <p:nvSpPr>
          <p:cNvPr id="68611" name="Rectangle 3"/>
          <p:cNvSpPr>
            <a:spLocks noGrp="1" noChangeArrowheads="1"/>
          </p:cNvSpPr>
          <p:nvPr>
            <p:ph idx="1"/>
          </p:nvPr>
        </p:nvSpPr>
        <p:spPr>
          <a:xfrm>
            <a:off x="628650" y="1474237"/>
            <a:ext cx="7886700" cy="4702726"/>
          </a:xfrm>
        </p:spPr>
        <p:txBody>
          <a:bodyPr/>
          <a:lstStyle/>
          <a:p>
            <a:pPr marL="0" indent="0">
              <a:buNone/>
            </a:pPr>
            <a:r>
              <a:rPr lang="en-US" sz="3200" dirty="0"/>
              <a:t>Questions about </a:t>
            </a:r>
            <a:r>
              <a:rPr lang="en-US" sz="3200" dirty="0" smtClean="0"/>
              <a:t>how to administer </a:t>
            </a:r>
            <a:r>
              <a:rPr lang="en-US" sz="3200" dirty="0"/>
              <a:t>the GAA? </a:t>
            </a:r>
          </a:p>
          <a:p>
            <a:pPr marL="0" indent="0">
              <a:buNone/>
            </a:pPr>
            <a:endParaRPr lang="en-US" sz="3200" dirty="0" smtClean="0"/>
          </a:p>
          <a:p>
            <a:r>
              <a:rPr lang="en-US" dirty="0" err="1" smtClean="0"/>
              <a:t>GaDOE</a:t>
            </a:r>
            <a:r>
              <a:rPr lang="en-US" dirty="0" smtClean="0"/>
              <a:t> Assessment Division </a:t>
            </a:r>
          </a:p>
          <a:p>
            <a:pPr lvl="1"/>
            <a:r>
              <a:rPr lang="en-US" dirty="0" smtClean="0"/>
              <a:t>(800) 634-4106</a:t>
            </a:r>
          </a:p>
          <a:p>
            <a:pPr marL="457200" lvl="1" indent="0">
              <a:buNone/>
            </a:pPr>
            <a:endParaRPr lang="en-US" dirty="0" smtClean="0"/>
          </a:p>
          <a:p>
            <a:r>
              <a:rPr lang="en-US" dirty="0" smtClean="0"/>
              <a:t>Deborah Houston, Assessment Specialist</a:t>
            </a:r>
          </a:p>
          <a:p>
            <a:pPr lvl="1"/>
            <a:r>
              <a:rPr lang="en-US" dirty="0" smtClean="0"/>
              <a:t>(404) 657-0251 </a:t>
            </a:r>
          </a:p>
          <a:p>
            <a:pPr lvl="1"/>
            <a:r>
              <a:rPr lang="en-US" dirty="0" smtClean="0"/>
              <a:t>dhouston@doe.k12.ga.us</a:t>
            </a:r>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3D45E90E-7AA7-4135-BF48-E71B508DA412}" type="slidenum">
              <a:rPr lang="en-US" smtClean="0"/>
              <a:pPr/>
              <a:t>78</a:t>
            </a:fld>
            <a:endParaRPr lang="en-US" dirty="0"/>
          </a:p>
        </p:txBody>
      </p:sp>
    </p:spTree>
    <p:extLst>
      <p:ext uri="{BB962C8B-B14F-4D97-AF65-F5344CB8AC3E}">
        <p14:creationId xmlns:p14="http://schemas.microsoft.com/office/powerpoint/2010/main" val="149804699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GAA Resources</a:t>
            </a:r>
            <a:endParaRPr lang="en-US" dirty="0"/>
          </a:p>
        </p:txBody>
      </p:sp>
      <p:sp>
        <p:nvSpPr>
          <p:cNvPr id="3" name="Content Placeholder 2"/>
          <p:cNvSpPr>
            <a:spLocks noGrp="1"/>
          </p:cNvSpPr>
          <p:nvPr>
            <p:ph idx="1"/>
          </p:nvPr>
        </p:nvSpPr>
        <p:spPr>
          <a:xfrm>
            <a:off x="50530" y="1777499"/>
            <a:ext cx="8973154" cy="4767680"/>
          </a:xfrm>
        </p:spPr>
        <p:txBody>
          <a:bodyPr>
            <a:normAutofit/>
          </a:bodyPr>
          <a:lstStyle/>
          <a:p>
            <a:pPr marL="457200" lvl="1" indent="0">
              <a:buNone/>
            </a:pPr>
            <a:r>
              <a:rPr lang="en-US" u="sng" dirty="0" smtClean="0"/>
              <a:t>Student Sample Resource Guide</a:t>
            </a:r>
          </a:p>
          <a:p>
            <a:pPr lvl="1"/>
            <a:r>
              <a:rPr lang="en-US" dirty="0" smtClean="0"/>
              <a:t>Examples of annotated student entries for a variety of grades, content areas and access levels</a:t>
            </a:r>
            <a:endParaRPr lang="en-US" dirty="0"/>
          </a:p>
          <a:p>
            <a:pPr marL="457200" lvl="1" indent="0">
              <a:buNone/>
            </a:pPr>
            <a:r>
              <a:rPr lang="en-US" u="sng" dirty="0" smtClean="0"/>
              <a:t>Sample Task Resource Guide</a:t>
            </a:r>
          </a:p>
          <a:p>
            <a:pPr lvl="1"/>
            <a:r>
              <a:rPr lang="en-US" dirty="0" smtClean="0"/>
              <a:t>Exemplars of tasks that are aligned to grade-level content standards and accessible to students with a range of significant disabilities</a:t>
            </a:r>
          </a:p>
          <a:p>
            <a:pPr marL="457200" lvl="1" indent="0">
              <a:buNone/>
            </a:pPr>
            <a:r>
              <a:rPr lang="en-US" u="sng" dirty="0" smtClean="0"/>
              <a:t>Extended Standards</a:t>
            </a:r>
          </a:p>
          <a:p>
            <a:pPr lvl="1"/>
            <a:r>
              <a:rPr lang="en-US" dirty="0" smtClean="0"/>
              <a:t>Through extensions, skills that align are derived (or extended) from the </a:t>
            </a:r>
            <a:r>
              <a:rPr lang="en-US" dirty="0"/>
              <a:t>g</a:t>
            </a:r>
            <a:r>
              <a:rPr lang="en-US" dirty="0" smtClean="0"/>
              <a:t>rade-level standards. </a:t>
            </a:r>
            <a:endParaRPr lang="en-US" dirty="0"/>
          </a:p>
          <a:p>
            <a:pPr marL="457200" lvl="1" indent="0" algn="ctr">
              <a:buNone/>
            </a:pPr>
            <a:r>
              <a:rPr lang="en-US" dirty="0">
                <a:hlinkClick r:id="rId2"/>
              </a:rPr>
              <a:t>http://www.gadoe.org/Curriculum-Instruction-and-Assessment/Assessment/Pages/GAA.aspx</a:t>
            </a:r>
            <a:endParaRPr lang="en-US" dirty="0"/>
          </a:p>
          <a:p>
            <a:pPr marL="457200" lvl="1" indent="0">
              <a:buNone/>
            </a:pPr>
            <a:endParaRPr lang="en-US" dirty="0" smtClean="0"/>
          </a:p>
        </p:txBody>
      </p:sp>
      <p:sp>
        <p:nvSpPr>
          <p:cNvPr id="5" name="Slide Number Placeholder 4"/>
          <p:cNvSpPr>
            <a:spLocks noGrp="1"/>
          </p:cNvSpPr>
          <p:nvPr>
            <p:ph type="sldNum" sz="quarter" idx="4"/>
          </p:nvPr>
        </p:nvSpPr>
        <p:spPr/>
        <p:txBody>
          <a:bodyPr/>
          <a:lstStyle/>
          <a:p>
            <a:fld id="{B63E4CEF-BB1E-48C7-AE93-F39F6AA99AD7}" type="slidenum">
              <a:rPr lang="en-US" smtClean="0"/>
              <a:pPr/>
              <a:t>79</a:t>
            </a:fld>
            <a:endParaRPr lang="en-US" dirty="0"/>
          </a:p>
        </p:txBody>
      </p:sp>
    </p:spTree>
    <p:extLst>
      <p:ext uri="{BB962C8B-B14F-4D97-AF65-F5344CB8AC3E}">
        <p14:creationId xmlns:p14="http://schemas.microsoft.com/office/powerpoint/2010/main" val="2878666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GAA</a:t>
            </a:r>
            <a:endParaRPr lang="en-US" dirty="0"/>
          </a:p>
        </p:txBody>
      </p:sp>
      <p:sp>
        <p:nvSpPr>
          <p:cNvPr id="3" name="Content Placeholder 2"/>
          <p:cNvSpPr>
            <a:spLocks noGrp="1"/>
          </p:cNvSpPr>
          <p:nvPr>
            <p:ph idx="1"/>
          </p:nvPr>
        </p:nvSpPr>
        <p:spPr>
          <a:xfrm>
            <a:off x="628650" y="2372809"/>
            <a:ext cx="7886700" cy="3078867"/>
          </a:xfrm>
        </p:spPr>
        <p:txBody>
          <a:bodyPr>
            <a:normAutofit lnSpcReduction="10000"/>
          </a:bodyPr>
          <a:lstStyle/>
          <a:p>
            <a:r>
              <a:rPr lang="en-US" sz="2400" dirty="0" smtClean="0"/>
              <a:t>The GAA is a portfolio-based assessment.</a:t>
            </a:r>
          </a:p>
          <a:p>
            <a:r>
              <a:rPr lang="en-US" sz="2400" dirty="0" smtClean="0"/>
              <a:t>Tasks submitted for assessment must include student work that is aligned to specific grade-level content standards and is adapted to accommodate the student’s cognitive, communication, physical and/or sensory impairments.</a:t>
            </a:r>
          </a:p>
          <a:p>
            <a:r>
              <a:rPr lang="en-US" sz="2400" dirty="0" smtClean="0"/>
              <a:t>While student work must align to</a:t>
            </a:r>
            <a:r>
              <a:rPr lang="en-US" sz="2400" dirty="0"/>
              <a:t> </a:t>
            </a:r>
            <a:r>
              <a:rPr lang="en-US" sz="2400" dirty="0" smtClean="0"/>
              <a:t>grade-level academic standards, it often does so at a prerequisite or entry level. </a:t>
            </a:r>
          </a:p>
          <a:p>
            <a:r>
              <a:rPr lang="en-US" sz="2400" dirty="0" smtClean="0"/>
              <a:t>The GAA meets the requirements of federal and state laws. </a:t>
            </a:r>
            <a:endParaRPr lang="en-US" sz="2400" strike="sngStrike"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dirty="0"/>
          </a:p>
        </p:txBody>
      </p:sp>
    </p:spTree>
    <p:extLst>
      <p:ext uri="{BB962C8B-B14F-4D97-AF65-F5344CB8AC3E}">
        <p14:creationId xmlns:p14="http://schemas.microsoft.com/office/powerpoint/2010/main" val="11936073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GAA Resources</a:t>
            </a:r>
            <a:endParaRPr lang="en-US" dirty="0"/>
          </a:p>
        </p:txBody>
      </p:sp>
      <p:sp>
        <p:nvSpPr>
          <p:cNvPr id="3" name="Content Placeholder 2"/>
          <p:cNvSpPr>
            <a:spLocks noGrp="1"/>
          </p:cNvSpPr>
          <p:nvPr>
            <p:ph idx="1"/>
          </p:nvPr>
        </p:nvSpPr>
        <p:spPr>
          <a:xfrm>
            <a:off x="50530" y="1777499"/>
            <a:ext cx="8973154" cy="4767680"/>
          </a:xfrm>
        </p:spPr>
        <p:txBody>
          <a:bodyPr>
            <a:normAutofit/>
          </a:bodyPr>
          <a:lstStyle/>
          <a:p>
            <a:pPr marL="457200" lvl="1" indent="0">
              <a:buNone/>
            </a:pPr>
            <a:r>
              <a:rPr lang="en-US" u="sng" dirty="0" smtClean="0"/>
              <a:t>Student Sample Resource Guide</a:t>
            </a:r>
          </a:p>
          <a:p>
            <a:pPr lvl="1"/>
            <a:r>
              <a:rPr lang="en-US" dirty="0" smtClean="0"/>
              <a:t>Examples of annotated student entries for a variety of grades, content areas and access levels</a:t>
            </a:r>
            <a:endParaRPr lang="en-US" dirty="0"/>
          </a:p>
          <a:p>
            <a:pPr marL="457200" lvl="1" indent="0">
              <a:buNone/>
            </a:pPr>
            <a:r>
              <a:rPr lang="en-US" u="sng" dirty="0" smtClean="0"/>
              <a:t>Sample Task Resource Guide</a:t>
            </a:r>
          </a:p>
          <a:p>
            <a:pPr lvl="1"/>
            <a:r>
              <a:rPr lang="en-US" dirty="0" smtClean="0"/>
              <a:t>Exemplars of tasks that are aligned to grade-level content standards and accessible to students with a range of significant disabilities</a:t>
            </a:r>
          </a:p>
          <a:p>
            <a:pPr marL="457200" lvl="1" indent="0">
              <a:buNone/>
            </a:pPr>
            <a:r>
              <a:rPr lang="en-US" u="sng" dirty="0" smtClean="0"/>
              <a:t>Extended Standards</a:t>
            </a:r>
          </a:p>
          <a:p>
            <a:pPr lvl="1"/>
            <a:r>
              <a:rPr lang="en-US" dirty="0" smtClean="0"/>
              <a:t>Through extensions, skills that align are derived (or extended) from the </a:t>
            </a:r>
            <a:r>
              <a:rPr lang="en-US" dirty="0"/>
              <a:t>g</a:t>
            </a:r>
            <a:r>
              <a:rPr lang="en-US" dirty="0" smtClean="0"/>
              <a:t>rade-level standards. </a:t>
            </a:r>
            <a:endParaRPr lang="en-US" dirty="0"/>
          </a:p>
          <a:p>
            <a:pPr marL="457200" lvl="1" indent="0" algn="ctr">
              <a:buNone/>
            </a:pPr>
            <a:r>
              <a:rPr lang="en-US" dirty="0">
                <a:hlinkClick r:id="rId2"/>
              </a:rPr>
              <a:t>http://www.gadoe.org/Curriculum-Instruction-and-Assessment/Assessment/Pages/GAA.aspx</a:t>
            </a:r>
            <a:endParaRPr lang="en-US" dirty="0"/>
          </a:p>
          <a:p>
            <a:pPr marL="457200" lvl="1" indent="0">
              <a:buNone/>
            </a:pPr>
            <a:endParaRPr lang="en-US" dirty="0" smtClean="0"/>
          </a:p>
        </p:txBody>
      </p:sp>
      <p:sp>
        <p:nvSpPr>
          <p:cNvPr id="5" name="Slide Number Placeholder 4"/>
          <p:cNvSpPr>
            <a:spLocks noGrp="1"/>
          </p:cNvSpPr>
          <p:nvPr>
            <p:ph type="sldNum" sz="quarter" idx="4"/>
          </p:nvPr>
        </p:nvSpPr>
        <p:spPr/>
        <p:txBody>
          <a:bodyPr/>
          <a:lstStyle/>
          <a:p>
            <a:fld id="{B63E4CEF-BB1E-48C7-AE93-F39F6AA99AD7}" type="slidenum">
              <a:rPr lang="en-US" smtClean="0"/>
              <a:pPr/>
              <a:t>80</a:t>
            </a:fld>
            <a:endParaRPr lang="en-US" dirty="0"/>
          </a:p>
        </p:txBody>
      </p:sp>
    </p:spTree>
    <p:extLst>
      <p:ext uri="{BB962C8B-B14F-4D97-AF65-F5344CB8AC3E}">
        <p14:creationId xmlns:p14="http://schemas.microsoft.com/office/powerpoint/2010/main" val="21868575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smtClean="0"/>
              <a:t>Contact Information</a:t>
            </a:r>
            <a:endParaRPr lang="en-US" dirty="0" smtClean="0"/>
          </a:p>
        </p:txBody>
      </p:sp>
      <p:sp>
        <p:nvSpPr>
          <p:cNvPr id="69635" name="Rectangle 3"/>
          <p:cNvSpPr>
            <a:spLocks noGrp="1"/>
          </p:cNvSpPr>
          <p:nvPr>
            <p:ph idx="1"/>
          </p:nvPr>
        </p:nvSpPr>
        <p:spPr/>
        <p:txBody>
          <a:bodyPr>
            <a:normAutofit/>
          </a:bodyPr>
          <a:lstStyle/>
          <a:p>
            <a:pPr marL="0" indent="0">
              <a:buNone/>
            </a:pPr>
            <a:r>
              <a:rPr lang="en-US" sz="3200" dirty="0" smtClean="0"/>
              <a:t>Need </a:t>
            </a:r>
            <a:r>
              <a:rPr lang="en-US" sz="3200" dirty="0"/>
              <a:t>information about access to the state-mandated content standards for students with significant cognitive disabilities?</a:t>
            </a:r>
          </a:p>
          <a:p>
            <a:pPr marL="0" indent="0">
              <a:buNone/>
            </a:pPr>
            <a:endParaRPr lang="en-US" dirty="0" smtClean="0"/>
          </a:p>
          <a:p>
            <a:r>
              <a:rPr lang="en-US" dirty="0" smtClean="0"/>
              <a:t>Crystal Callaway, Special Education Services and Supports</a:t>
            </a:r>
          </a:p>
          <a:p>
            <a:pPr lvl="1"/>
            <a:r>
              <a:rPr lang="en-US" dirty="0" smtClean="0"/>
              <a:t>(404) 657-9969  </a:t>
            </a:r>
          </a:p>
          <a:p>
            <a:pPr lvl="1"/>
            <a:r>
              <a:rPr lang="en-US" dirty="0" smtClean="0">
                <a:hlinkClick r:id="rId3"/>
              </a:rPr>
              <a:t>ccallaway@doe.k12.ga.us</a:t>
            </a:r>
            <a:r>
              <a:rPr lang="en-US" dirty="0" smtClean="0"/>
              <a:t> </a:t>
            </a:r>
            <a:r>
              <a:rPr lang="en-US" sz="2400" dirty="0" smtClean="0"/>
              <a:t>        </a:t>
            </a:r>
          </a:p>
          <a:p>
            <a:pPr lvl="3"/>
            <a:endParaRPr lang="en-US" dirty="0" smtClean="0"/>
          </a:p>
          <a:p>
            <a:pPr lvl="3"/>
            <a:endParaRPr lang="en-US" dirty="0" smtClean="0"/>
          </a:p>
          <a:p>
            <a:pPr lvl="3"/>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B4DFF5A2-4CC2-43DC-8B3B-CF2A7B3CCB2C}" type="slidenum">
              <a:rPr lang="en-US" smtClean="0"/>
              <a:pPr/>
              <a:t>81</a:t>
            </a:fld>
            <a:endParaRPr lang="en-US" dirty="0"/>
          </a:p>
        </p:txBody>
      </p:sp>
    </p:spTree>
    <p:extLst>
      <p:ext uri="{BB962C8B-B14F-4D97-AF65-F5344CB8AC3E}">
        <p14:creationId xmlns:p14="http://schemas.microsoft.com/office/powerpoint/2010/main" val="1536653679"/>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Contact Information</a:t>
            </a:r>
            <a:endParaRPr lang="en-US" dirty="0" smtClean="0"/>
          </a:p>
        </p:txBody>
      </p:sp>
      <p:sp>
        <p:nvSpPr>
          <p:cNvPr id="68611" name="Rectangle 3"/>
          <p:cNvSpPr>
            <a:spLocks noGrp="1" noChangeArrowheads="1"/>
          </p:cNvSpPr>
          <p:nvPr>
            <p:ph idx="1"/>
          </p:nvPr>
        </p:nvSpPr>
        <p:spPr>
          <a:xfrm>
            <a:off x="628650" y="1474237"/>
            <a:ext cx="7886700" cy="4702726"/>
          </a:xfrm>
        </p:spPr>
        <p:txBody>
          <a:bodyPr>
            <a:normAutofit/>
          </a:bodyPr>
          <a:lstStyle/>
          <a:p>
            <a:endParaRPr lang="en-US" dirty="0" smtClean="0"/>
          </a:p>
          <a:p>
            <a:pPr marL="0" indent="0" algn="ctr">
              <a:buNone/>
            </a:pPr>
            <a:r>
              <a:rPr lang="en-US" sz="3800" dirty="0" smtClean="0"/>
              <a:t>Teachers of Students with Significant Cognitive Disabilities</a:t>
            </a:r>
          </a:p>
          <a:p>
            <a:pPr marL="0" indent="0" algn="ctr">
              <a:buNone/>
            </a:pPr>
            <a:r>
              <a:rPr lang="en-US" sz="2400" dirty="0" smtClean="0"/>
              <a:t>The Resource Board</a:t>
            </a:r>
          </a:p>
          <a:p>
            <a:pPr marL="0" indent="0" algn="ctr">
              <a:buNone/>
            </a:pPr>
            <a:r>
              <a:rPr lang="en-US" sz="2400" dirty="0"/>
              <a:t>h</a:t>
            </a:r>
            <a:r>
              <a:rPr lang="en-US" sz="2400" dirty="0" smtClean="0"/>
              <a:t>as been moved to the Teacher Resource Link</a:t>
            </a:r>
          </a:p>
          <a:p>
            <a:pPr marL="0" indent="0" algn="ctr">
              <a:buNone/>
            </a:pPr>
            <a:endParaRPr lang="en-US" sz="2400" dirty="0">
              <a:hlinkClick r:id="rId3"/>
            </a:endParaRPr>
          </a:p>
          <a:p>
            <a:pPr algn="ctr"/>
            <a:endParaRPr lang="en-US" sz="2400" dirty="0" smtClean="0">
              <a:hlinkClick r:id="rId3"/>
            </a:endParaRPr>
          </a:p>
          <a:p>
            <a:pPr marL="0" indent="0" algn="ctr">
              <a:buNone/>
            </a:pPr>
            <a:r>
              <a:rPr lang="en-US" sz="2400" dirty="0" smtClean="0">
                <a:hlinkClick r:id="rId3"/>
              </a:rPr>
              <a:t>http</a:t>
            </a:r>
            <a:r>
              <a:rPr lang="en-US" sz="2400" dirty="0">
                <a:hlinkClick r:id="rId3"/>
              </a:rPr>
              <a:t>://bit.ly/AccessOneNote</a:t>
            </a:r>
            <a:endParaRPr lang="en-US" sz="2400" dirty="0"/>
          </a:p>
          <a:p>
            <a:pPr algn="ctr"/>
            <a:endParaRPr lang="en-US" sz="2400" dirty="0"/>
          </a:p>
          <a:p>
            <a:pPr marL="0" indent="0" algn="ctr">
              <a:buNone/>
            </a:pPr>
            <a:endParaRPr lang="en-US" sz="2400" dirty="0" smtClean="0"/>
          </a:p>
        </p:txBody>
      </p:sp>
      <p:sp>
        <p:nvSpPr>
          <p:cNvPr id="4" name="Slide Number Placeholder 3"/>
          <p:cNvSpPr>
            <a:spLocks noGrp="1"/>
          </p:cNvSpPr>
          <p:nvPr>
            <p:ph type="sldNum" sz="quarter" idx="4"/>
          </p:nvPr>
        </p:nvSpPr>
        <p:spPr/>
        <p:txBody>
          <a:bodyPr/>
          <a:lstStyle/>
          <a:p>
            <a:fld id="{3D45E90E-7AA7-4135-BF48-E71B508DA412}" type="slidenum">
              <a:rPr lang="en-US" smtClean="0"/>
              <a:pPr/>
              <a:t>82</a:t>
            </a:fld>
            <a:endParaRPr lang="en-US" dirty="0"/>
          </a:p>
        </p:txBody>
      </p:sp>
    </p:spTree>
    <p:extLst>
      <p:ext uri="{BB962C8B-B14F-4D97-AF65-F5344CB8AC3E}">
        <p14:creationId xmlns:p14="http://schemas.microsoft.com/office/powerpoint/2010/main" val="83780371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smtClean="0"/>
              <a:t>Contact Information</a:t>
            </a:r>
            <a:endParaRPr lang="en-US" dirty="0" smtClean="0"/>
          </a:p>
        </p:txBody>
      </p:sp>
      <p:sp>
        <p:nvSpPr>
          <p:cNvPr id="69635" name="Rectangle 3"/>
          <p:cNvSpPr>
            <a:spLocks noGrp="1"/>
          </p:cNvSpPr>
          <p:nvPr>
            <p:ph idx="1"/>
          </p:nvPr>
        </p:nvSpPr>
        <p:spPr/>
        <p:txBody>
          <a:bodyPr/>
          <a:lstStyle/>
          <a:p>
            <a:pPr marL="0" indent="0">
              <a:buNone/>
            </a:pPr>
            <a:r>
              <a:rPr lang="en-US" sz="3200" dirty="0"/>
              <a:t>Questions About Materials, Distribution, or Collection?</a:t>
            </a:r>
          </a:p>
          <a:p>
            <a:endParaRPr lang="en-US" dirty="0" smtClean="0"/>
          </a:p>
          <a:p>
            <a:r>
              <a:rPr lang="en-US" dirty="0" smtClean="0"/>
              <a:t>Questar’s GAA Customer Service</a:t>
            </a:r>
          </a:p>
          <a:p>
            <a:pPr lvl="1"/>
            <a:r>
              <a:rPr lang="en-US" dirty="0" smtClean="0"/>
              <a:t>(866) 997-0698</a:t>
            </a:r>
          </a:p>
          <a:p>
            <a:pPr lvl="1"/>
            <a:r>
              <a:rPr lang="en-US" dirty="0" smtClean="0"/>
              <a:t>GA@QuestarAI.com</a:t>
            </a:r>
          </a:p>
          <a:p>
            <a:pPr lvl="3"/>
            <a:endParaRPr lang="en-US" dirty="0" smtClean="0"/>
          </a:p>
          <a:p>
            <a:pPr lvl="3"/>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B4DFF5A2-4CC2-43DC-8B3B-CF2A7B3CCB2C}" type="slidenum">
              <a:rPr lang="en-US" smtClean="0"/>
              <a:pPr/>
              <a:t>83</a:t>
            </a:fld>
            <a:endParaRPr lang="en-US" dirty="0"/>
          </a:p>
        </p:txBody>
      </p:sp>
    </p:spTree>
    <p:extLst>
      <p:ext uri="{BB962C8B-B14F-4D97-AF65-F5344CB8AC3E}">
        <p14:creationId xmlns:p14="http://schemas.microsoft.com/office/powerpoint/2010/main" val="1183303887"/>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Webinar Survey</a:t>
            </a:r>
            <a:endParaRPr lang="en-US" dirty="0"/>
          </a:p>
        </p:txBody>
      </p:sp>
      <p:sp>
        <p:nvSpPr>
          <p:cNvPr id="7" name="Content Placeholder 6"/>
          <p:cNvSpPr txBox="1">
            <a:spLocks noGrp="1"/>
          </p:cNvSpPr>
          <p:nvPr>
            <p:ph idx="1"/>
          </p:nvPr>
        </p:nvSpPr>
        <p:spPr/>
        <p:txBody>
          <a:bodyPr/>
          <a:lstStyle/>
          <a:p>
            <a:pPr marL="0" indent="0">
              <a:buNone/>
            </a:pPr>
            <a:endParaRPr lang="en-US" dirty="0" smtClean="0"/>
          </a:p>
          <a:p>
            <a:pPr marL="0" indent="0">
              <a:buNone/>
            </a:pPr>
            <a:r>
              <a:rPr lang="en-US" dirty="0" smtClean="0"/>
              <a:t>We Want your Feedback!  </a:t>
            </a:r>
          </a:p>
          <a:p>
            <a:pPr marL="0" indent="0">
              <a:buNone/>
            </a:pPr>
            <a:r>
              <a:rPr lang="en-US" dirty="0" smtClean="0"/>
              <a:t>Please use the below link to provide feedback regarding this GAA training session.  </a:t>
            </a:r>
            <a:endParaRPr lang="en-US" dirty="0"/>
          </a:p>
        </p:txBody>
      </p:sp>
      <p:sp>
        <p:nvSpPr>
          <p:cNvPr id="2" name="Slide Number Placeholder 1"/>
          <p:cNvSpPr>
            <a:spLocks noGrp="1"/>
          </p:cNvSpPr>
          <p:nvPr>
            <p:ph type="sldNum" sz="quarter" idx="4"/>
          </p:nvPr>
        </p:nvSpPr>
        <p:spPr/>
        <p:txBody>
          <a:bodyPr/>
          <a:lstStyle/>
          <a:p>
            <a:fld id="{8A09669B-4FA0-413A-AFA7-5B107AF457D8}" type="slidenum">
              <a:rPr lang="en-US" smtClean="0"/>
              <a:pPr/>
              <a:t>84</a:t>
            </a:fld>
            <a:endParaRPr lang="en-US" dirty="0"/>
          </a:p>
        </p:txBody>
      </p:sp>
      <p:sp>
        <p:nvSpPr>
          <p:cNvPr id="3" name="Rectangle 2"/>
          <p:cNvSpPr/>
          <p:nvPr/>
        </p:nvSpPr>
        <p:spPr>
          <a:xfrm>
            <a:off x="201879" y="3822473"/>
            <a:ext cx="8740239" cy="1692771"/>
          </a:xfrm>
          <a:prstGeom prst="rect">
            <a:avLst/>
          </a:prstGeom>
        </p:spPr>
        <p:txBody>
          <a:bodyPr wrap="square">
            <a:spAutoFit/>
          </a:bodyPr>
          <a:lstStyle/>
          <a:p>
            <a:pPr lvl="0" algn="ctr"/>
            <a:endParaRPr lang="en-US" sz="2800" u="sng" dirty="0" smtClean="0"/>
          </a:p>
          <a:p>
            <a:pPr algn="ctr"/>
            <a:r>
              <a:rPr lang="en-US" sz="2800" u="sng" dirty="0">
                <a:hlinkClick r:id="rId3"/>
              </a:rPr>
              <a:t>http://gadoe.org/surveys/AsAc-H8PBVZM</a:t>
            </a:r>
            <a:r>
              <a:rPr lang="en-US" sz="2400" dirty="0"/>
              <a:t>  </a:t>
            </a:r>
          </a:p>
          <a:p>
            <a:pPr lvl="0" algn="ctr"/>
            <a:endParaRPr lang="en-US" sz="2400" u="sng" dirty="0"/>
          </a:p>
          <a:p>
            <a:pPr lvl="0" algn="ctr"/>
            <a:endParaRPr lang="en-US" sz="2400" dirty="0"/>
          </a:p>
        </p:txBody>
      </p:sp>
    </p:spTree>
    <p:extLst>
      <p:ext uri="{BB962C8B-B14F-4D97-AF65-F5344CB8AC3E}">
        <p14:creationId xmlns:p14="http://schemas.microsoft.com/office/powerpoint/2010/main" val="304011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Summary of the GAA</a:t>
            </a:r>
          </a:p>
        </p:txBody>
      </p:sp>
      <p:sp>
        <p:nvSpPr>
          <p:cNvPr id="13315" name="Content Placeholder 2"/>
          <p:cNvSpPr>
            <a:spLocks noGrp="1"/>
          </p:cNvSpPr>
          <p:nvPr>
            <p:ph idx="1"/>
          </p:nvPr>
        </p:nvSpPr>
        <p:spPr/>
        <p:txBody>
          <a:bodyPr>
            <a:normAutofit/>
          </a:bodyPr>
          <a:lstStyle/>
          <a:p>
            <a:r>
              <a:rPr lang="en-US" sz="2400" dirty="0" smtClean="0"/>
              <a:t>The flexibility of the portfolio system accommodates the diversity of the students participating in the GAA.</a:t>
            </a:r>
          </a:p>
          <a:p>
            <a:pPr lvl="1"/>
            <a:r>
              <a:rPr lang="en-US" dirty="0" smtClean="0"/>
              <a:t>Evidence for the portfolio is collected throughout the assessment window (September 5, 2017 – March 23, 2018).</a:t>
            </a:r>
          </a:p>
          <a:p>
            <a:pPr lvl="1"/>
            <a:r>
              <a:rPr lang="en-US" dirty="0" smtClean="0"/>
              <a:t>Evidence of an individual student’s task demonstrates what the student can do; all tasks must align to the content standards and indicators the teacher has chosen.</a:t>
            </a:r>
          </a:p>
          <a:p>
            <a:r>
              <a:rPr lang="en-US" sz="2400" dirty="0" smtClean="0"/>
              <a:t>Students will be assessed in the same content areas as their general education peers.</a:t>
            </a:r>
          </a:p>
        </p:txBody>
      </p:sp>
      <p:sp>
        <p:nvSpPr>
          <p:cNvPr id="4" name="Slide Number Placeholder 3"/>
          <p:cNvSpPr>
            <a:spLocks noGrp="1"/>
          </p:cNvSpPr>
          <p:nvPr>
            <p:ph type="sldNum" sz="quarter" idx="4"/>
          </p:nvPr>
        </p:nvSpPr>
        <p:spPr/>
        <p:txBody>
          <a:bodyPr/>
          <a:lstStyle/>
          <a:p>
            <a:fld id="{005A3F5B-2FCB-4E30-B3DE-024395C6A07C}" type="slidenum">
              <a:rPr lang="en-US" smtClean="0"/>
              <a:pPr/>
              <a:t>9</a:t>
            </a:fld>
            <a:endParaRPr lang="en-US" dirty="0"/>
          </a:p>
        </p:txBody>
      </p:sp>
    </p:spTree>
    <p:extLst>
      <p:ext uri="{BB962C8B-B14F-4D97-AF65-F5344CB8AC3E}">
        <p14:creationId xmlns:p14="http://schemas.microsoft.com/office/powerpoint/2010/main" val="653622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62000BF3-7C5F-4A33-8798-7C1A45CA7D7F}" vid="{BDD6AAF2-861E-4A7F-B14E-1F06B54135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1CF00EE7-5F6E-409F-88CA-8BEF9EFD5F4F}"/>
</file>

<file path=customXml/itemProps2.xml><?xml version="1.0" encoding="utf-8"?>
<ds:datastoreItem xmlns:ds="http://schemas.openxmlformats.org/officeDocument/2006/customXml" ds:itemID="{CFA8E53A-630C-4E70-A565-F154086775DA}"/>
</file>

<file path=customXml/itemProps3.xml><?xml version="1.0" encoding="utf-8"?>
<ds:datastoreItem xmlns:ds="http://schemas.openxmlformats.org/officeDocument/2006/customXml" ds:itemID="{C088A7C3-2BB5-4A18-898A-30CE89B2372C}"/>
</file>

<file path=docProps/app.xml><?xml version="1.0" encoding="utf-8"?>
<Properties xmlns="http://schemas.openxmlformats.org/officeDocument/2006/extended-properties" xmlns:vt="http://schemas.openxmlformats.org/officeDocument/2006/docPropsVTypes">
  <Template/>
  <TotalTime>1657</TotalTime>
  <Words>6586</Words>
  <Application>Microsoft Office PowerPoint</Application>
  <PresentationFormat>On-screen Show (4:3)</PresentationFormat>
  <Paragraphs>1274</Paragraphs>
  <Slides>84</Slides>
  <Notes>81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84</vt:i4>
      </vt:variant>
    </vt:vector>
  </HeadingPairs>
  <TitlesOfParts>
    <vt:vector size="93" baseType="lpstr">
      <vt:lpstr>Arial</vt:lpstr>
      <vt:lpstr>Arial Narrow</vt:lpstr>
      <vt:lpstr>Arial Rounded MT Bold</vt:lpstr>
      <vt:lpstr>Calibri</vt:lpstr>
      <vt:lpstr>Courier New</vt:lpstr>
      <vt:lpstr>Georgia</vt:lpstr>
      <vt:lpstr>ＭＳ Ｐゴシック</vt:lpstr>
      <vt:lpstr>Wingdings</vt:lpstr>
      <vt:lpstr>GaDOE-PowerPoint-Template</vt:lpstr>
      <vt:lpstr>Georgia Alternate Assessment</vt:lpstr>
      <vt:lpstr>2017-2018 GAA </vt:lpstr>
      <vt:lpstr>Links to Presentations are on  the GaDOE website </vt:lpstr>
      <vt:lpstr>Questions &amp; Answers</vt:lpstr>
      <vt:lpstr>Topics in this presentation</vt:lpstr>
      <vt:lpstr>Summary of the GAA</vt:lpstr>
      <vt:lpstr> Summary of the GAA</vt:lpstr>
      <vt:lpstr>Summary of the GAA</vt:lpstr>
      <vt:lpstr>Summary of the GAA</vt:lpstr>
      <vt:lpstr>Content Standards and Elements/Indicators</vt:lpstr>
      <vt:lpstr> Subjects Assessed by Grade </vt:lpstr>
      <vt:lpstr>GAA Blueprint and  Portfolio Components</vt:lpstr>
      <vt:lpstr>2017-2018 GAA Blueprint</vt:lpstr>
      <vt:lpstr>2017-2018 Blueprint</vt:lpstr>
      <vt:lpstr>Appendix E–Standards</vt:lpstr>
      <vt:lpstr>PowerPoint Presentation</vt:lpstr>
      <vt:lpstr>GAA Terminology</vt:lpstr>
      <vt:lpstr>GAA terminology</vt:lpstr>
      <vt:lpstr>Entry and Entry Sheet</vt:lpstr>
      <vt:lpstr>PowerPoint Presentation</vt:lpstr>
      <vt:lpstr>Assessment Task</vt:lpstr>
      <vt:lpstr>Collection Periods</vt:lpstr>
      <vt:lpstr>Collection Periods</vt:lpstr>
      <vt:lpstr>Collection Period Labels</vt:lpstr>
      <vt:lpstr>The Anatomy of a GAA Entry</vt:lpstr>
      <vt:lpstr>Examples of Primary and Secondary Types of Evidence</vt:lpstr>
      <vt:lpstr>Entry Evidence</vt:lpstr>
      <vt:lpstr>Primary Evidence</vt:lpstr>
      <vt:lpstr>Student Work Sample Primary Evidence</vt:lpstr>
      <vt:lpstr>Student Work Sample Primary Evidence</vt:lpstr>
      <vt:lpstr>Permanent Product Primary Evidence</vt:lpstr>
      <vt:lpstr>Permanent Product</vt:lpstr>
      <vt:lpstr>Series of Captioned Photos  Primary Evidence</vt:lpstr>
      <vt:lpstr>Series of Captioned Photos  Primary Evidence</vt:lpstr>
      <vt:lpstr>Media–Audio/Video Accompanied by a Script  Primary Evidence </vt:lpstr>
      <vt:lpstr>Media–Audio/Video Accompanied by a Script  Primary Evidence </vt:lpstr>
      <vt:lpstr>Secondary Evidence</vt:lpstr>
      <vt:lpstr>Data Sheet Secondary Evidence</vt:lpstr>
      <vt:lpstr>Data Sheet Secondary Evidence</vt:lpstr>
      <vt:lpstr>Interview Form Secondary Evidence</vt:lpstr>
      <vt:lpstr>Interview Form Secondary Evidence</vt:lpstr>
      <vt:lpstr>Observation Form  Secondary Evidence</vt:lpstr>
      <vt:lpstr>Observation Form  Secondary Evidence</vt:lpstr>
      <vt:lpstr>Alignment and Documentation</vt:lpstr>
      <vt:lpstr>Alignment</vt:lpstr>
      <vt:lpstr>Alignment - Prerequisite Skills</vt:lpstr>
      <vt:lpstr>Alignment - Choosing the Best Standard and Indicator for Assessment</vt:lpstr>
      <vt:lpstr>Alignment - the Intent of the Standard and Indicator</vt:lpstr>
      <vt:lpstr>Effective Documentation</vt:lpstr>
      <vt:lpstr>Effective Documentation</vt:lpstr>
      <vt:lpstr>Completing the Entry Sheet  and the Student Demographic Information Form (SDIF)</vt:lpstr>
      <vt:lpstr>PowerPoint Presentation</vt:lpstr>
      <vt:lpstr>Completing the Entry Sheet</vt:lpstr>
      <vt:lpstr>Completing the Entry Sheet  </vt:lpstr>
      <vt:lpstr>Completing the Entry Sheet </vt:lpstr>
      <vt:lpstr>Completing the Entry Sheet</vt:lpstr>
      <vt:lpstr>PowerPoint Presentation</vt:lpstr>
      <vt:lpstr>Completing page 2 of the Entry Sheet</vt:lpstr>
      <vt:lpstr>Student Demographic  Information Form</vt:lpstr>
      <vt:lpstr>PowerPoint Presentation</vt:lpstr>
      <vt:lpstr>PowerPoint Presentation</vt:lpstr>
      <vt:lpstr>PowerPoint Presentation</vt:lpstr>
      <vt:lpstr>PowerPoint Presentation</vt:lpstr>
      <vt:lpstr>Organizing and Submitting the Portfolio</vt:lpstr>
      <vt:lpstr>Organize the Portfolio</vt:lpstr>
      <vt:lpstr>Organize the Portfolio</vt:lpstr>
      <vt:lpstr>Student Demographic  Information Form</vt:lpstr>
      <vt:lpstr>Divider 1  Student Information</vt:lpstr>
      <vt:lpstr>Divider 1  Student  Information</vt:lpstr>
      <vt:lpstr>Divider 2  English Language Arts (Grades K, 3-8, HS)</vt:lpstr>
      <vt:lpstr>Divider 3  Mathematics  (Grades K, 3-8, HS)</vt:lpstr>
      <vt:lpstr>Divider 4 Science  (Grades 5 and 8)</vt:lpstr>
      <vt:lpstr>Divider 4 Science (High School)</vt:lpstr>
      <vt:lpstr>Divider 5 Social Studies  (Grades 5 and 8)</vt:lpstr>
      <vt:lpstr>Divider 5   Social Studies  (High School)</vt:lpstr>
      <vt:lpstr>Submitting the Portfolio</vt:lpstr>
      <vt:lpstr>Submitting the Portfolio</vt:lpstr>
      <vt:lpstr>Contact Information</vt:lpstr>
      <vt:lpstr>GAA Resources</vt:lpstr>
      <vt:lpstr>GAA Resources</vt:lpstr>
      <vt:lpstr>Contact Information</vt:lpstr>
      <vt:lpstr>Contact Information</vt:lpstr>
      <vt:lpstr>Contact Information</vt:lpstr>
      <vt:lpstr>Webinar Survey</vt:lpstr>
    </vt:vector>
  </TitlesOfParts>
  <Company>Questar Assessment,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Meyer</dc:creator>
  <cp:lastModifiedBy>Josh Borton</cp:lastModifiedBy>
  <cp:revision>129</cp:revision>
  <cp:lastPrinted>2017-08-21T14:46:44Z</cp:lastPrinted>
  <dcterms:created xsi:type="dcterms:W3CDTF">2016-07-08T14:58:34Z</dcterms:created>
  <dcterms:modified xsi:type="dcterms:W3CDTF">2017-08-25T13:23:29Z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