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9"/>
  </p:notesMasterIdLst>
  <p:sldIdLst>
    <p:sldId id="257" r:id="rId5"/>
    <p:sldId id="258" r:id="rId6"/>
    <p:sldId id="328" r:id="rId7"/>
    <p:sldId id="334" r:id="rId8"/>
    <p:sldId id="326" r:id="rId9"/>
    <p:sldId id="260" r:id="rId10"/>
    <p:sldId id="330" r:id="rId11"/>
    <p:sldId id="261" r:id="rId12"/>
    <p:sldId id="336" r:id="rId13"/>
    <p:sldId id="264" r:id="rId14"/>
    <p:sldId id="266" r:id="rId15"/>
    <p:sldId id="325" r:id="rId16"/>
    <p:sldId id="268" r:id="rId17"/>
    <p:sldId id="271" r:id="rId18"/>
    <p:sldId id="273" r:id="rId19"/>
    <p:sldId id="327" r:id="rId20"/>
    <p:sldId id="275" r:id="rId21"/>
    <p:sldId id="331" r:id="rId22"/>
    <p:sldId id="277" r:id="rId23"/>
    <p:sldId id="278" r:id="rId24"/>
    <p:sldId id="279" r:id="rId25"/>
    <p:sldId id="280" r:id="rId26"/>
    <p:sldId id="281" r:id="rId27"/>
    <p:sldId id="283" r:id="rId28"/>
    <p:sldId id="284" r:id="rId29"/>
    <p:sldId id="285" r:id="rId30"/>
    <p:sldId id="287" r:id="rId31"/>
    <p:sldId id="335" r:id="rId32"/>
    <p:sldId id="288" r:id="rId33"/>
    <p:sldId id="289" r:id="rId34"/>
    <p:sldId id="290" r:id="rId35"/>
    <p:sldId id="296"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32" r:id="rId61"/>
    <p:sldId id="333" r:id="rId62"/>
    <p:sldId id="338" r:id="rId63"/>
    <p:sldId id="321" r:id="rId64"/>
    <p:sldId id="322" r:id="rId65"/>
    <p:sldId id="337" r:id="rId66"/>
    <p:sldId id="323" r:id="rId67"/>
    <p:sldId id="324"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2995" autoAdjust="0"/>
  </p:normalViewPr>
  <p:slideViewPr>
    <p:cSldViewPr snapToGrid="0">
      <p:cViewPr varScale="1">
        <p:scale>
          <a:sx n="64" d="100"/>
          <a:sy n="64" d="100"/>
        </p:scale>
        <p:origin x="1114" y="72"/>
      </p:cViewPr>
      <p:guideLst>
        <p:guide orient="horz" pos="2160"/>
        <p:guide pos="2880"/>
      </p:guideLst>
    </p:cSldViewPr>
  </p:slideViewPr>
  <p:notesTextViewPr>
    <p:cViewPr>
      <p:scale>
        <a:sx n="1" d="1"/>
        <a:sy n="1" d="1"/>
      </p:scale>
      <p:origin x="0" y="0"/>
    </p:cViewPr>
  </p:notesTextViewPr>
  <p:notesViewPr>
    <p:cSldViewPr snapToGrid="0">
      <p:cViewPr>
        <p:scale>
          <a:sx n="90" d="100"/>
          <a:sy n="90" d="100"/>
        </p:scale>
        <p:origin x="-2778"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t>8/25/2017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a:t>
            </a:fld>
            <a:endParaRPr lang="en-US" dirty="0"/>
          </a:p>
        </p:txBody>
      </p:sp>
    </p:spTree>
    <p:extLst>
      <p:ext uri="{BB962C8B-B14F-4D97-AF65-F5344CB8AC3E}">
        <p14:creationId xmlns:p14="http://schemas.microsoft.com/office/powerpoint/2010/main" val="308463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a:t>In general, the GAA is appropriate only for the small number of students </a:t>
            </a:r>
            <a:r>
              <a:rPr lang="en-US" dirty="0" smtClean="0"/>
              <a:t>who</a:t>
            </a:r>
            <a:r>
              <a:rPr lang="en-US" baseline="0" dirty="0" smtClean="0"/>
              <a:t> have</a:t>
            </a:r>
            <a:r>
              <a:rPr lang="en-US" dirty="0" smtClean="0"/>
              <a:t> </a:t>
            </a:r>
            <a:r>
              <a:rPr lang="en-US" dirty="0"/>
              <a:t>the most significant cognitive disabilities—those who cannot participate in general  assessments, even with maximum </a:t>
            </a:r>
            <a:r>
              <a:rPr lang="en-US" dirty="0" smtClean="0"/>
              <a:t>accommodations.</a:t>
            </a:r>
            <a:r>
              <a:rPr lang="en-US" baseline="0" dirty="0" smtClean="0"/>
              <a:t> GAA</a:t>
            </a:r>
            <a:r>
              <a:rPr lang="en-US" dirty="0" smtClean="0"/>
              <a:t> </a:t>
            </a:r>
            <a:r>
              <a:rPr lang="en-US" dirty="0"/>
              <a:t>students </a:t>
            </a:r>
            <a:r>
              <a:rPr lang="en-US" dirty="0" smtClean="0"/>
              <a:t>have</a:t>
            </a:r>
            <a:r>
              <a:rPr lang="en-US" baseline="0" dirty="0" smtClean="0"/>
              <a:t> access to</a:t>
            </a:r>
            <a:r>
              <a:rPr lang="en-US" dirty="0" smtClean="0"/>
              <a:t> </a:t>
            </a:r>
            <a:r>
              <a:rPr lang="en-US" dirty="0"/>
              <a:t>state-mandated content standards through </a:t>
            </a:r>
            <a:r>
              <a:rPr lang="en-US" dirty="0" smtClean="0"/>
              <a:t>the alternate assessment. Teachers </a:t>
            </a:r>
            <a:r>
              <a:rPr lang="en-US" dirty="0"/>
              <a:t>may adjust learning expectations to meet the needs and learning styles of the unique and diverse group of students who participate in alternate assessments. Students who are assessed on the GAA often communicate using assistive technology. Students with significant cognitive disabilities generally cannot respond to questions using a bubble sheet. In addition to </a:t>
            </a:r>
            <a:r>
              <a:rPr lang="en-US" dirty="0" smtClean="0"/>
              <a:t>cognitive disabilities, </a:t>
            </a:r>
            <a:r>
              <a:rPr lang="en-US" dirty="0"/>
              <a:t>these students may </a:t>
            </a:r>
            <a:r>
              <a:rPr lang="en-US" dirty="0" smtClean="0"/>
              <a:t>also have </a:t>
            </a:r>
            <a:r>
              <a:rPr lang="en-US" dirty="0"/>
              <a:t>other </a:t>
            </a:r>
            <a:r>
              <a:rPr lang="en-US" dirty="0" smtClean="0"/>
              <a:t>physical disabilities </a:t>
            </a:r>
            <a:r>
              <a:rPr lang="en-US" dirty="0"/>
              <a:t>and may be visually or hearing impaired. </a:t>
            </a:r>
          </a:p>
          <a:p>
            <a:pPr defTabSz="914350" eaLnBrk="0" fontAlgn="base" hangingPunct="0">
              <a:spcBef>
                <a:spcPct val="30000"/>
              </a:spcBef>
              <a:spcAft>
                <a:spcPct val="0"/>
              </a:spcAft>
              <a:defRPr/>
            </a:pPr>
            <a:r>
              <a:rPr lang="en-US" dirty="0"/>
              <a:t>Assessment design and tasks may differ from the general education population in depth, breadth, and complexity. This </a:t>
            </a:r>
            <a:r>
              <a:rPr lang="en-US" dirty="0" smtClean="0"/>
              <a:t> is </a:t>
            </a:r>
            <a:r>
              <a:rPr lang="en-US" dirty="0"/>
              <a:t>the essence of </a:t>
            </a:r>
            <a:r>
              <a:rPr lang="en-US" dirty="0" smtClean="0"/>
              <a:t>the alternate assessment.</a:t>
            </a:r>
          </a:p>
          <a:p>
            <a:endParaRPr lang="en-US" i="0"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10</a:t>
            </a:fld>
            <a:endParaRPr lang="en-US" dirty="0"/>
          </a:p>
        </p:txBody>
      </p:sp>
    </p:spTree>
    <p:extLst>
      <p:ext uri="{BB962C8B-B14F-4D97-AF65-F5344CB8AC3E}">
        <p14:creationId xmlns:p14="http://schemas.microsoft.com/office/powerpoint/2010/main" val="2506436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11</a:t>
            </a:fld>
            <a:endParaRPr lang="en-US" dirty="0"/>
          </a:p>
        </p:txBody>
      </p:sp>
    </p:spTree>
    <p:extLst>
      <p:ext uri="{BB962C8B-B14F-4D97-AF65-F5344CB8AC3E}">
        <p14:creationId xmlns:p14="http://schemas.microsoft.com/office/powerpoint/2010/main" val="69322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rgbClr val="FF0000"/>
              </a:solidFill>
              <a:effectLst/>
              <a:latin typeface="+mn-lt"/>
              <a:ea typeface="+mn-ea"/>
              <a:cs typeface="+mn-cs"/>
            </a:endParaRPr>
          </a:p>
          <a:p>
            <a:pPr marL="171450" indent="-171450">
              <a:buFont typeface="Courier New" panose="02070309020205020404" pitchFamily="49" charset="0"/>
              <a:buChar char="o"/>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dirty="0"/>
          </a:p>
        </p:txBody>
      </p:sp>
    </p:spTree>
    <p:extLst>
      <p:ext uri="{BB962C8B-B14F-4D97-AF65-F5344CB8AC3E}">
        <p14:creationId xmlns:p14="http://schemas.microsoft.com/office/powerpoint/2010/main" val="1707793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DFF5E70-05E4-4CA9-B083-CABE03795102}" type="slidenum">
              <a:rPr lang="en-US" smtClean="0"/>
              <a:pPr>
                <a:defRPr/>
              </a:pPr>
              <a:t>13</a:t>
            </a:fld>
            <a:endParaRPr lang="en-US" dirty="0"/>
          </a:p>
        </p:txBody>
      </p:sp>
    </p:spTree>
    <p:extLst>
      <p:ext uri="{BB962C8B-B14F-4D97-AF65-F5344CB8AC3E}">
        <p14:creationId xmlns:p14="http://schemas.microsoft.com/office/powerpoint/2010/main" val="17033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14</a:t>
            </a:fld>
            <a:endParaRPr lang="en-US" dirty="0"/>
          </a:p>
        </p:txBody>
      </p:sp>
    </p:spTree>
    <p:extLst>
      <p:ext uri="{BB962C8B-B14F-4D97-AF65-F5344CB8AC3E}">
        <p14:creationId xmlns:p14="http://schemas.microsoft.com/office/powerpoint/2010/main" val="1298343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dirty="0"/>
          </a:p>
        </p:txBody>
      </p:sp>
    </p:spTree>
    <p:extLst>
      <p:ext uri="{BB962C8B-B14F-4D97-AF65-F5344CB8AC3E}">
        <p14:creationId xmlns:p14="http://schemas.microsoft.com/office/powerpoint/2010/main" val="362674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one Entry Sheet for all students.</a:t>
            </a:r>
          </a:p>
          <a:p>
            <a:endParaRPr lang="en-US" baseline="0" dirty="0" smtClean="0"/>
          </a:p>
          <a:p>
            <a:r>
              <a:rPr lang="en-US" baseline="0" dirty="0" smtClean="0"/>
              <a:t>The Entry Sheet should be downloaded and saved to a local drive before completing the form. </a:t>
            </a:r>
            <a:endParaRPr lang="en-US" dirty="0"/>
          </a:p>
        </p:txBody>
      </p:sp>
      <p:sp>
        <p:nvSpPr>
          <p:cNvPr id="4" name="Slide Number Placeholder 3"/>
          <p:cNvSpPr>
            <a:spLocks noGrp="1"/>
          </p:cNvSpPr>
          <p:nvPr>
            <p:ph type="sldNum" sz="quarter" idx="10"/>
          </p:nvPr>
        </p:nvSpPr>
        <p:spPr/>
        <p:txBody>
          <a:bodyPr/>
          <a:lstStyle/>
          <a:p>
            <a:pPr>
              <a:defRPr/>
            </a:pPr>
            <a:fld id="{0877FF9D-74D6-4B01-81E4-471284A72EE7}"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82767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a:t>
            </a:r>
            <a:r>
              <a:rPr lang="en-US" baseline="0" dirty="0" smtClean="0"/>
              <a:t> refer to Session 1, ”The Basics,” for an explanation of how to complete the Electronic Entry Sheet.</a:t>
            </a:r>
          </a:p>
          <a:p>
            <a:endParaRPr lang="en-US" dirty="0" smtClean="0"/>
          </a:p>
        </p:txBody>
      </p:sp>
      <p:sp>
        <p:nvSpPr>
          <p:cNvPr id="4" name="Slide Number Placeholder 3"/>
          <p:cNvSpPr>
            <a:spLocks noGrp="1"/>
          </p:cNvSpPr>
          <p:nvPr>
            <p:ph type="sldNum" sz="quarter" idx="5"/>
          </p:nvPr>
        </p:nvSpPr>
        <p:spPr/>
        <p:txBody>
          <a:bodyPr/>
          <a:lstStyle/>
          <a:p>
            <a:pPr>
              <a:defRPr/>
            </a:pPr>
            <a:fld id="{A6B8E1E6-6811-4516-B01B-050977693B1F}" type="slidenum">
              <a:rPr lang="en-US" smtClean="0"/>
              <a:pPr>
                <a:defRPr/>
              </a:pPr>
              <a:t>17</a:t>
            </a:fld>
            <a:endParaRPr lang="en-US" dirty="0"/>
          </a:p>
        </p:txBody>
      </p:sp>
    </p:spTree>
    <p:extLst>
      <p:ext uri="{BB962C8B-B14F-4D97-AF65-F5344CB8AC3E}">
        <p14:creationId xmlns:p14="http://schemas.microsoft.com/office/powerpoint/2010/main" val="66989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DFF5E70-05E4-4CA9-B083-CABE03795102}" type="slidenum">
              <a:rPr lang="en-US" smtClean="0"/>
              <a:pPr>
                <a:defRPr/>
              </a:pPr>
              <a:t>18</a:t>
            </a:fld>
            <a:endParaRPr lang="en-US" dirty="0"/>
          </a:p>
        </p:txBody>
      </p:sp>
    </p:spTree>
    <p:extLst>
      <p:ext uri="{BB962C8B-B14F-4D97-AF65-F5344CB8AC3E}">
        <p14:creationId xmlns:p14="http://schemas.microsoft.com/office/powerpoint/2010/main" val="170337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 continue</a:t>
            </a:r>
            <a:r>
              <a:rPr lang="en-US" baseline="0" dirty="0" smtClean="0"/>
              <a:t> to consult general education teachers to understand the intent of each content standard and as a check on the alignment of assessment tasks to the content standards. Peer review of portfolios is also an important step.  </a:t>
            </a:r>
            <a:endParaRPr lang="en-US" dirty="0" smtClean="0"/>
          </a:p>
        </p:txBody>
      </p:sp>
      <p:sp>
        <p:nvSpPr>
          <p:cNvPr id="4" name="Slide Number Placeholder 3"/>
          <p:cNvSpPr>
            <a:spLocks noGrp="1"/>
          </p:cNvSpPr>
          <p:nvPr>
            <p:ph type="sldNum" sz="quarter" idx="5"/>
          </p:nvPr>
        </p:nvSpPr>
        <p:spPr/>
        <p:txBody>
          <a:bodyPr/>
          <a:lstStyle/>
          <a:p>
            <a:pPr>
              <a:defRPr/>
            </a:pPr>
            <a:fld id="{99D8A237-BA56-42DE-B6F6-A0CA972E3CF1}" type="slidenum">
              <a:rPr lang="en-US" smtClean="0"/>
              <a:pPr>
                <a:defRPr/>
              </a:pPr>
              <a:t>19</a:t>
            </a:fld>
            <a:endParaRPr lang="en-US" dirty="0"/>
          </a:p>
        </p:txBody>
      </p:sp>
    </p:spTree>
    <p:extLst>
      <p:ext uri="{BB962C8B-B14F-4D97-AF65-F5344CB8AC3E}">
        <p14:creationId xmlns:p14="http://schemas.microsoft.com/office/powerpoint/2010/main" val="148121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When the PPT is open you may highlight the link and right click in order to “Open Hyperlink” and gain access to the links and websites.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a:t>
            </a:fld>
            <a:endParaRPr lang="en-US" dirty="0"/>
          </a:p>
        </p:txBody>
      </p:sp>
    </p:spTree>
    <p:extLst>
      <p:ext uri="{BB962C8B-B14F-4D97-AF65-F5344CB8AC3E}">
        <p14:creationId xmlns:p14="http://schemas.microsoft.com/office/powerpoint/2010/main" val="2418141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xfrm>
            <a:off x="935039"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571758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Performance Level indicator is synonymous with “Stage</a:t>
            </a:r>
            <a:r>
              <a:rPr lang="en-US" baseline="0" dirty="0" smtClean="0"/>
              <a:t> of Progress.”</a:t>
            </a:r>
            <a:endParaRPr lang="en-US" dirty="0" smtClean="0"/>
          </a:p>
        </p:txBody>
      </p:sp>
      <p:sp>
        <p:nvSpPr>
          <p:cNvPr id="4" name="Slide Number Placeholder 3"/>
          <p:cNvSpPr>
            <a:spLocks noGrp="1"/>
          </p:cNvSpPr>
          <p:nvPr>
            <p:ph type="sldNum" sz="quarter" idx="5"/>
          </p:nvPr>
        </p:nvSpPr>
        <p:spPr/>
        <p:txBody>
          <a:bodyPr/>
          <a:lstStyle/>
          <a:p>
            <a:pPr>
              <a:defRPr/>
            </a:pPr>
            <a:fld id="{22CBA2B7-642B-4365-A074-1A6E239ECBE1}" type="slidenum">
              <a:rPr lang="en-US" smtClean="0"/>
              <a:pPr>
                <a:defRPr/>
              </a:pPr>
              <a:t>21</a:t>
            </a:fld>
            <a:endParaRPr lang="en-US" dirty="0"/>
          </a:p>
        </p:txBody>
      </p:sp>
    </p:spTree>
    <p:extLst>
      <p:ext uri="{BB962C8B-B14F-4D97-AF65-F5344CB8AC3E}">
        <p14:creationId xmlns:p14="http://schemas.microsoft.com/office/powerpoint/2010/main" val="3402947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22</a:t>
            </a:fld>
            <a:endParaRPr lang="en-US" dirty="0"/>
          </a:p>
        </p:txBody>
      </p:sp>
    </p:spTree>
    <p:extLst>
      <p:ext uri="{BB962C8B-B14F-4D97-AF65-F5344CB8AC3E}">
        <p14:creationId xmlns:p14="http://schemas.microsoft.com/office/powerpoint/2010/main" val="1599849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Given the unique features of the GAA (such as the test window), test security must be considered and attended to throughout the school year and not just during the portfolio submission phase. </a:t>
            </a:r>
          </a:p>
          <a:p>
            <a:endParaRPr lang="en-US" dirty="0" smtClean="0"/>
          </a:p>
        </p:txBody>
      </p:sp>
      <p:sp>
        <p:nvSpPr>
          <p:cNvPr id="4" name="Slide Number Placeholder 3"/>
          <p:cNvSpPr>
            <a:spLocks noGrp="1"/>
          </p:cNvSpPr>
          <p:nvPr>
            <p:ph type="sldNum" sz="quarter" idx="5"/>
          </p:nvPr>
        </p:nvSpPr>
        <p:spPr/>
        <p:txBody>
          <a:bodyPr/>
          <a:lstStyle/>
          <a:p>
            <a:pPr>
              <a:defRPr/>
            </a:pPr>
            <a:fld id="{502FAC52-E333-4E24-BAF1-423A45B28633}" type="slidenum">
              <a:rPr lang="en-US" smtClean="0"/>
              <a:pPr>
                <a:defRPr/>
              </a:pPr>
              <a:t>23</a:t>
            </a:fld>
            <a:endParaRPr lang="en-US" dirty="0"/>
          </a:p>
        </p:txBody>
      </p:sp>
    </p:spTree>
    <p:extLst>
      <p:ext uri="{BB962C8B-B14F-4D97-AF65-F5344CB8AC3E}">
        <p14:creationId xmlns:p14="http://schemas.microsoft.com/office/powerpoint/2010/main" val="1405984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Just as you would not photocopy a Georgia Milestones answer document, photocopying evidence to be used for this assessment is strictly prohibited. Only original student work should be submitted. If the original student work is too large or too</a:t>
            </a:r>
            <a:r>
              <a:rPr lang="en-US" baseline="0" dirty="0" smtClean="0"/>
              <a:t> fragile to be</a:t>
            </a:r>
            <a:r>
              <a:rPr lang="en-US" dirty="0" smtClean="0"/>
              <a:t> submitted in the portfolio, a photograph of the original should be submitted. Examples of products appropriate for photographing include three-dimensional models, extremely large posters, or tactile products that do not fit in the binder. In all other cases, original student work must be submitted.</a:t>
            </a:r>
          </a:p>
        </p:txBody>
      </p:sp>
      <p:sp>
        <p:nvSpPr>
          <p:cNvPr id="4" name="Slide Number Placeholder 3"/>
          <p:cNvSpPr>
            <a:spLocks noGrp="1"/>
          </p:cNvSpPr>
          <p:nvPr>
            <p:ph type="sldNum" sz="quarter" idx="5"/>
          </p:nvPr>
        </p:nvSpPr>
        <p:spPr/>
        <p:txBody>
          <a:bodyPr/>
          <a:lstStyle/>
          <a:p>
            <a:pPr>
              <a:defRPr/>
            </a:pPr>
            <a:fld id="{6C30DB31-2E45-4A12-9110-A28FEA4D3B67}" type="slidenum">
              <a:rPr lang="en-US" smtClean="0"/>
              <a:pPr>
                <a:defRPr/>
              </a:pPr>
              <a:t>24</a:t>
            </a:fld>
            <a:endParaRPr lang="en-US" dirty="0"/>
          </a:p>
        </p:txBody>
      </p:sp>
    </p:spTree>
    <p:extLst>
      <p:ext uri="{BB962C8B-B14F-4D97-AF65-F5344CB8AC3E}">
        <p14:creationId xmlns:p14="http://schemas.microsoft.com/office/powerpoint/2010/main" val="1192726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Teachers</a:t>
            </a:r>
            <a:r>
              <a:rPr lang="en-US" baseline="0" dirty="0" smtClean="0"/>
              <a:t> may want to create folders for all students in which they can collect samples of student work. Materials can be saved until it is time to decide which ones will be used as evidence in students’ portfolios.  </a:t>
            </a:r>
            <a:r>
              <a:rPr lang="en-US" dirty="0" smtClean="0"/>
              <a:t> </a:t>
            </a:r>
            <a:r>
              <a:rPr lang="en-US" b="1" dirty="0" smtClean="0"/>
              <a:t>Remember that the student work becomes secure test material once it has been placed in the 3-ring</a:t>
            </a:r>
            <a:r>
              <a:rPr lang="en-US" b="1" baseline="0" dirty="0" smtClean="0"/>
              <a:t> </a:t>
            </a:r>
            <a:r>
              <a:rPr lang="en-US" b="1" dirty="0" smtClean="0"/>
              <a:t>binder</a:t>
            </a:r>
            <a:r>
              <a:rPr lang="en-US" dirty="0" smtClean="0"/>
              <a:t>. Follow the instructions regarding Test Security in the GAA Examiner’s Manual. </a:t>
            </a:r>
          </a:p>
        </p:txBody>
      </p:sp>
    </p:spTree>
    <p:extLst>
      <p:ext uri="{BB962C8B-B14F-4D97-AF65-F5344CB8AC3E}">
        <p14:creationId xmlns:p14="http://schemas.microsoft.com/office/powerpoint/2010/main" val="1575068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26</a:t>
            </a:fld>
            <a:endParaRPr lang="en-US" dirty="0"/>
          </a:p>
        </p:txBody>
      </p:sp>
    </p:spTree>
    <p:extLst>
      <p:ext uri="{BB962C8B-B14F-4D97-AF65-F5344CB8AC3E}">
        <p14:creationId xmlns:p14="http://schemas.microsoft.com/office/powerpoint/2010/main" val="4166465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27</a:t>
            </a:fld>
            <a:endParaRPr lang="en-US" dirty="0"/>
          </a:p>
        </p:txBody>
      </p:sp>
    </p:spTree>
    <p:extLst>
      <p:ext uri="{BB962C8B-B14F-4D97-AF65-F5344CB8AC3E}">
        <p14:creationId xmlns:p14="http://schemas.microsoft.com/office/powerpoint/2010/main" val="3676011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28</a:t>
            </a:fld>
            <a:endParaRPr lang="en-US" dirty="0"/>
          </a:p>
        </p:txBody>
      </p:sp>
    </p:spTree>
    <p:extLst>
      <p:ext uri="{BB962C8B-B14F-4D97-AF65-F5344CB8AC3E}">
        <p14:creationId xmlns:p14="http://schemas.microsoft.com/office/powerpoint/2010/main" val="3676011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lnSpc>
                <a:spcPct val="90000"/>
              </a:lnSpc>
              <a:spcBef>
                <a:spcPct val="0"/>
              </a:spcBef>
              <a:defRPr/>
            </a:pPr>
            <a:r>
              <a:rPr lang="en-US" dirty="0"/>
              <a:t>By signing the Validation Form, both the Building Administrator and the person responsible for submitting the portfolio attest:</a:t>
            </a:r>
          </a:p>
          <a:p>
            <a:pPr marL="800056" lvl="1" indent="-342881">
              <a:lnSpc>
                <a:spcPct val="90000"/>
              </a:lnSpc>
              <a:buFont typeface="Arial" pitchFamily="34" charset="0"/>
              <a:buChar char="•"/>
              <a:defRPr/>
            </a:pPr>
            <a:r>
              <a:rPr lang="en-US" dirty="0"/>
              <a:t>The contents of the portfolio are the work of the student being assessed.</a:t>
            </a:r>
          </a:p>
          <a:p>
            <a:pPr marL="800056" lvl="1" indent="-342881">
              <a:lnSpc>
                <a:spcPct val="90000"/>
              </a:lnSpc>
              <a:buFont typeface="Arial" pitchFamily="34" charset="0"/>
              <a:buChar char="•"/>
              <a:defRPr/>
            </a:pPr>
            <a:r>
              <a:rPr lang="en-US" dirty="0"/>
              <a:t>Original student work has been included; photocopies have not been made, submitted and/or retained.</a:t>
            </a:r>
          </a:p>
          <a:p>
            <a:pPr marL="800056" lvl="1" indent="-342881">
              <a:lnSpc>
                <a:spcPct val="90000"/>
              </a:lnSpc>
              <a:buFont typeface="Arial" pitchFamily="34" charset="0"/>
              <a:buChar char="•"/>
              <a:defRPr/>
            </a:pPr>
            <a:r>
              <a:rPr lang="en-US" dirty="0"/>
              <a:t>No evidence was fabricated, altered, or modified.</a:t>
            </a:r>
          </a:p>
          <a:p>
            <a:pPr marL="800056" lvl="1" indent="-342881">
              <a:lnSpc>
                <a:spcPct val="90000"/>
              </a:lnSpc>
              <a:buFont typeface="Arial" pitchFamily="34" charset="0"/>
              <a:buChar char="•"/>
              <a:defRPr/>
            </a:pPr>
            <a:r>
              <a:rPr lang="en-US" dirty="0"/>
              <a:t>Portfolio evidence is an accurate depiction of student’s involvement and achievement/progress in tasks.</a:t>
            </a:r>
          </a:p>
          <a:p>
            <a:pPr marL="800056" lvl="1" indent="-342881">
              <a:lnSpc>
                <a:spcPct val="90000"/>
              </a:lnSpc>
              <a:buFont typeface="Arial" pitchFamily="34" charset="0"/>
              <a:buChar char="•"/>
              <a:defRPr/>
            </a:pPr>
            <a:r>
              <a:rPr lang="en-US" dirty="0"/>
              <a:t>All procedures and protocols have been followed</a:t>
            </a:r>
            <a:r>
              <a:rPr lang="en-US" dirty="0" smtClean="0"/>
              <a:t>.</a:t>
            </a:r>
          </a:p>
          <a:p>
            <a:pPr marL="0" marR="0" lvl="0" indent="-25" algn="l" defTabSz="914400" rtl="0" eaLnBrk="1" fontAlgn="auto" latinLnBrk="0" hangingPunct="1">
              <a:lnSpc>
                <a:spcPct val="90000"/>
              </a:lnSpc>
              <a:spcBef>
                <a:spcPts val="0"/>
              </a:spcBef>
              <a:spcAft>
                <a:spcPts val="0"/>
              </a:spcAft>
              <a:buClrTx/>
              <a:buSzTx/>
              <a:buFont typeface="Arial" pitchFamily="34" charset="0"/>
              <a:buNone/>
              <a:tabLst/>
              <a:defRPr/>
            </a:pPr>
            <a:endParaRPr lang="en-US" dirty="0" smtClean="0"/>
          </a:p>
          <a:p>
            <a:pPr marL="0" marR="0" lvl="0" indent="-25" algn="l" defTabSz="914400" rtl="0" eaLnBrk="1" fontAlgn="auto" latinLnBrk="0" hangingPunct="1">
              <a:lnSpc>
                <a:spcPct val="90000"/>
              </a:lnSpc>
              <a:spcBef>
                <a:spcPts val="0"/>
              </a:spcBef>
              <a:spcAft>
                <a:spcPts val="0"/>
              </a:spcAft>
              <a:buClrTx/>
              <a:buSzTx/>
              <a:buFont typeface="Arial" pitchFamily="34" charset="0"/>
              <a:buNone/>
              <a:tabLst/>
              <a:defRPr/>
            </a:pPr>
            <a:r>
              <a:rPr lang="en-US" dirty="0" smtClean="0"/>
              <a:t>For transfer students, </a:t>
            </a:r>
            <a:r>
              <a:rPr lang="en-US" u="sng" dirty="0" smtClean="0"/>
              <a:t>two</a:t>
            </a:r>
            <a:r>
              <a:rPr lang="en-US" dirty="0" smtClean="0"/>
              <a:t> Validation Forms must be submitted – one by the sending school/system and one by the receiving school/system.</a:t>
            </a:r>
            <a:endParaRPr lang="en-US" i="1" dirty="0" smtClean="0">
              <a:latin typeface="Arial" charset="0"/>
            </a:endParaRPr>
          </a:p>
          <a:p>
            <a:pPr marL="457175" lvl="1" indent="0">
              <a:lnSpc>
                <a:spcPct val="90000"/>
              </a:lnSpc>
              <a:buFont typeface="Arial" pitchFamily="34" charset="0"/>
              <a:buNone/>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AAB2F7C1-B51D-4929-B785-3458AE3517B0}" type="slidenum">
              <a:rPr lang="en-US" smtClean="0"/>
              <a:pPr>
                <a:defRPr/>
              </a:pPr>
              <a:t>29</a:t>
            </a:fld>
            <a:endParaRPr lang="en-US" dirty="0"/>
          </a:p>
        </p:txBody>
      </p:sp>
    </p:spTree>
    <p:extLst>
      <p:ext uri="{BB962C8B-B14F-4D97-AF65-F5344CB8AC3E}">
        <p14:creationId xmlns:p14="http://schemas.microsoft.com/office/powerpoint/2010/main" val="179853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access websites</a:t>
            </a:r>
            <a:r>
              <a:rPr lang="en-US" baseline="0" dirty="0" smtClean="0"/>
              <a:t> from a static PPT: Please highlight the web address, right click, and “Open Hyperlink.”</a:t>
            </a:r>
            <a:endParaRPr lang="en-US" dirty="0" smtClean="0"/>
          </a:p>
          <a:p>
            <a:endParaRPr lang="en-US" dirty="0" smtClean="0"/>
          </a:p>
          <a:p>
            <a:r>
              <a:rPr lang="en-US" dirty="0" smtClean="0"/>
              <a:t>The GAA Presentations link will take you to Pre-Administration Training presentations</a:t>
            </a:r>
            <a:r>
              <a:rPr lang="en-US" baseline="0" dirty="0" smtClean="0"/>
              <a:t> </a:t>
            </a:r>
            <a:r>
              <a:rPr lang="en-US" dirty="0" smtClean="0"/>
              <a:t>(past and present), Mid-Administration and Post-Administration</a:t>
            </a:r>
            <a:r>
              <a:rPr lang="en-US" baseline="0" dirty="0" smtClean="0"/>
              <a:t> presentations.”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a:t>
            </a:fld>
            <a:endParaRPr lang="en-US" dirty="0"/>
          </a:p>
        </p:txBody>
      </p:sp>
    </p:spTree>
    <p:extLst>
      <p:ext uri="{BB962C8B-B14F-4D97-AF65-F5344CB8AC3E}">
        <p14:creationId xmlns:p14="http://schemas.microsoft.com/office/powerpoint/2010/main" val="2955947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Reminder: In the case of transfer students, two Validation Forms must be submitted (one from the original school and one from the new school). By signing the Validation Form for a transfer student the teacher certifies that, for all entries that they are responsible for submitting, the work is that of the student.</a:t>
            </a:r>
          </a:p>
          <a:p>
            <a:endParaRPr lang="en-US" dirty="0" smtClean="0"/>
          </a:p>
        </p:txBody>
      </p:sp>
      <p:sp>
        <p:nvSpPr>
          <p:cNvPr id="4" name="Slide Number Placeholder 3"/>
          <p:cNvSpPr>
            <a:spLocks noGrp="1"/>
          </p:cNvSpPr>
          <p:nvPr>
            <p:ph type="sldNum" sz="quarter" idx="5"/>
          </p:nvPr>
        </p:nvSpPr>
        <p:spPr/>
        <p:txBody>
          <a:bodyPr/>
          <a:lstStyle/>
          <a:p>
            <a:pPr>
              <a:defRPr/>
            </a:pPr>
            <a:fld id="{6D52EAA1-B8C7-4BA9-B11B-59BB5A208129}" type="slidenum">
              <a:rPr lang="en-US" smtClean="0"/>
              <a:pPr>
                <a:defRPr/>
              </a:pPr>
              <a:t>30</a:t>
            </a:fld>
            <a:endParaRPr lang="en-US" dirty="0"/>
          </a:p>
        </p:txBody>
      </p:sp>
    </p:spTree>
    <p:extLst>
      <p:ext uri="{BB962C8B-B14F-4D97-AF65-F5344CB8AC3E}">
        <p14:creationId xmlns:p14="http://schemas.microsoft.com/office/powerpoint/2010/main" val="1737636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31</a:t>
            </a:fld>
            <a:endParaRPr lang="en-US" dirty="0"/>
          </a:p>
        </p:txBody>
      </p:sp>
    </p:spTree>
    <p:extLst>
      <p:ext uri="{BB962C8B-B14F-4D97-AF65-F5344CB8AC3E}">
        <p14:creationId xmlns:p14="http://schemas.microsoft.com/office/powerpoint/2010/main" val="486131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933295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33</a:t>
            </a:fld>
            <a:endParaRPr lang="en-US" dirty="0"/>
          </a:p>
        </p:txBody>
      </p:sp>
    </p:spTree>
    <p:extLst>
      <p:ext uri="{BB962C8B-B14F-4D97-AF65-F5344CB8AC3E}">
        <p14:creationId xmlns:p14="http://schemas.microsoft.com/office/powerpoint/2010/main" val="3772921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34</a:t>
            </a:fld>
            <a:endParaRPr lang="en-US" dirty="0"/>
          </a:p>
        </p:txBody>
      </p:sp>
    </p:spTree>
    <p:extLst>
      <p:ext uri="{BB962C8B-B14F-4D97-AF65-F5344CB8AC3E}">
        <p14:creationId xmlns:p14="http://schemas.microsoft.com/office/powerpoint/2010/main" val="272130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35</a:t>
            </a:fld>
            <a:endParaRPr lang="en-US" dirty="0"/>
          </a:p>
        </p:txBody>
      </p:sp>
    </p:spTree>
    <p:extLst>
      <p:ext uri="{BB962C8B-B14F-4D97-AF65-F5344CB8AC3E}">
        <p14:creationId xmlns:p14="http://schemas.microsoft.com/office/powerpoint/2010/main" val="3054580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36</a:t>
            </a:fld>
            <a:endParaRPr lang="en-US" dirty="0"/>
          </a:p>
        </p:txBody>
      </p:sp>
    </p:spTree>
    <p:extLst>
      <p:ext uri="{BB962C8B-B14F-4D97-AF65-F5344CB8AC3E}">
        <p14:creationId xmlns:p14="http://schemas.microsoft.com/office/powerpoint/2010/main" val="3032275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37</a:t>
            </a:fld>
            <a:endParaRPr lang="en-US" dirty="0"/>
          </a:p>
        </p:txBody>
      </p:sp>
    </p:spTree>
    <p:extLst>
      <p:ext uri="{BB962C8B-B14F-4D97-AF65-F5344CB8AC3E}">
        <p14:creationId xmlns:p14="http://schemas.microsoft.com/office/powerpoint/2010/main" val="56557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38</a:t>
            </a:fld>
            <a:endParaRPr lang="en-US" dirty="0"/>
          </a:p>
        </p:txBody>
      </p:sp>
    </p:spTree>
    <p:extLst>
      <p:ext uri="{BB962C8B-B14F-4D97-AF65-F5344CB8AC3E}">
        <p14:creationId xmlns:p14="http://schemas.microsoft.com/office/powerpoint/2010/main" val="4024460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importance of peer/portfolio review during and after completion of a portfolio cannot be overstated. It is critical that the review process go beyond counting pieces of evidence and that all portfolio requirements are considered.</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703F8EE5-313B-485E-A2FF-B0D459173736}" type="slidenum">
              <a:rPr lang="en-US" smtClean="0"/>
              <a:pPr>
                <a:defRPr/>
              </a:pPr>
              <a:t>39</a:t>
            </a:fld>
            <a:endParaRPr lang="en-US" dirty="0"/>
          </a:p>
        </p:txBody>
      </p:sp>
    </p:spTree>
    <p:extLst>
      <p:ext uri="{BB962C8B-B14F-4D97-AF65-F5344CB8AC3E}">
        <p14:creationId xmlns:p14="http://schemas.microsoft.com/office/powerpoint/2010/main" val="108811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4</a:t>
            </a:fld>
            <a:endParaRPr lang="en-US" dirty="0"/>
          </a:p>
        </p:txBody>
      </p:sp>
    </p:spTree>
    <p:extLst>
      <p:ext uri="{BB962C8B-B14F-4D97-AF65-F5344CB8AC3E}">
        <p14:creationId xmlns:p14="http://schemas.microsoft.com/office/powerpoint/2010/main" val="83156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40</a:t>
            </a:fld>
            <a:endParaRPr lang="en-US" dirty="0"/>
          </a:p>
        </p:txBody>
      </p:sp>
    </p:spTree>
    <p:extLst>
      <p:ext uri="{BB962C8B-B14F-4D97-AF65-F5344CB8AC3E}">
        <p14:creationId xmlns:p14="http://schemas.microsoft.com/office/powerpoint/2010/main" val="4193013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portfolio reviewers must participate in training and know the requirements for assessment task design (including alignment), evidence requirements and collection, documentation, and portfolio organization.</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AE0E260F-86DC-4ABC-93CC-8FC8E6657659}" type="slidenum">
              <a:rPr lang="en-US" smtClean="0"/>
              <a:pPr>
                <a:defRPr/>
              </a:pPr>
              <a:t>41</a:t>
            </a:fld>
            <a:endParaRPr lang="en-US" dirty="0"/>
          </a:p>
        </p:txBody>
      </p:sp>
    </p:spTree>
    <p:extLst>
      <p:ext uri="{BB962C8B-B14F-4D97-AF65-F5344CB8AC3E}">
        <p14:creationId xmlns:p14="http://schemas.microsoft.com/office/powerpoint/2010/main" val="3971056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Systems have the flexibility to determine the best time to schedule reviews. Some recommendations include staggering reviews so as not to back log the reviewer, providing timely feedback so that teachers can make necessary changes within the collection windows, and returning portfolios quickly after the review is complete.</a:t>
            </a:r>
          </a:p>
        </p:txBody>
      </p:sp>
      <p:sp>
        <p:nvSpPr>
          <p:cNvPr id="4" name="Slide Number Placeholder 3"/>
          <p:cNvSpPr>
            <a:spLocks noGrp="1"/>
          </p:cNvSpPr>
          <p:nvPr>
            <p:ph type="sldNum" sz="quarter" idx="5"/>
          </p:nvPr>
        </p:nvSpPr>
        <p:spPr/>
        <p:txBody>
          <a:bodyPr/>
          <a:lstStyle/>
          <a:p>
            <a:pPr>
              <a:defRPr/>
            </a:pPr>
            <a:fld id="{CDE615D7-5BE6-4130-BBA0-72300E35342C}" type="slidenum">
              <a:rPr lang="en-US" smtClean="0"/>
              <a:pPr>
                <a:defRPr/>
              </a:pPr>
              <a:t>42</a:t>
            </a:fld>
            <a:endParaRPr lang="en-US" dirty="0"/>
          </a:p>
        </p:txBody>
      </p:sp>
    </p:spTree>
    <p:extLst>
      <p:ext uri="{BB962C8B-B14F-4D97-AF65-F5344CB8AC3E}">
        <p14:creationId xmlns:p14="http://schemas.microsoft.com/office/powerpoint/2010/main" val="1788277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43</a:t>
            </a:fld>
            <a:endParaRPr lang="en-US" dirty="0"/>
          </a:p>
        </p:txBody>
      </p:sp>
    </p:spTree>
    <p:extLst>
      <p:ext uri="{BB962C8B-B14F-4D97-AF65-F5344CB8AC3E}">
        <p14:creationId xmlns:p14="http://schemas.microsoft.com/office/powerpoint/2010/main" val="857795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44</a:t>
            </a:fld>
            <a:endParaRPr lang="en-US" dirty="0"/>
          </a:p>
        </p:txBody>
      </p:sp>
    </p:spTree>
    <p:extLst>
      <p:ext uri="{BB962C8B-B14F-4D97-AF65-F5344CB8AC3E}">
        <p14:creationId xmlns:p14="http://schemas.microsoft.com/office/powerpoint/2010/main" val="2089621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Scorers make an effort to score the portfolios</a:t>
            </a:r>
            <a:r>
              <a:rPr lang="en-US" baseline="0" dirty="0" smtClean="0"/>
              <a:t> as presented. E.g., if evidence is out of order, all attempts will be made to correct and connect task descriptions with the evidence. E.g.,#2 If an Observation Form is listed as Primary Evidence and a Work Sample listed as Secondary Evidence, the scorer will flag this for Team Leader review and a Team Leader will make sure that dates of evidence meet GAA requirements (including two distinct Collection Periods). If requirements are met, the entry may still be scorable.</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45</a:t>
            </a:fld>
            <a:endParaRPr lang="en-US" dirty="0"/>
          </a:p>
        </p:txBody>
      </p:sp>
    </p:spTree>
    <p:extLst>
      <p:ext uri="{BB962C8B-B14F-4D97-AF65-F5344CB8AC3E}">
        <p14:creationId xmlns:p14="http://schemas.microsoft.com/office/powerpoint/2010/main" val="1433393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46</a:t>
            </a:fld>
            <a:endParaRPr lang="en-US" dirty="0"/>
          </a:p>
        </p:txBody>
      </p:sp>
    </p:spTree>
    <p:extLst>
      <p:ext uri="{BB962C8B-B14F-4D97-AF65-F5344CB8AC3E}">
        <p14:creationId xmlns:p14="http://schemas.microsoft.com/office/powerpoint/2010/main" val="2662672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47</a:t>
            </a:fld>
            <a:endParaRPr lang="en-US" dirty="0"/>
          </a:p>
        </p:txBody>
      </p:sp>
    </p:spTree>
    <p:extLst>
      <p:ext uri="{BB962C8B-B14F-4D97-AF65-F5344CB8AC3E}">
        <p14:creationId xmlns:p14="http://schemas.microsoft.com/office/powerpoint/2010/main" val="867410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48</a:t>
            </a:fld>
            <a:endParaRPr lang="en-US" dirty="0"/>
          </a:p>
        </p:txBody>
      </p:sp>
    </p:spTree>
    <p:extLst>
      <p:ext uri="{BB962C8B-B14F-4D97-AF65-F5344CB8AC3E}">
        <p14:creationId xmlns:p14="http://schemas.microsoft.com/office/powerpoint/2010/main" val="20282481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49</a:t>
            </a:fld>
            <a:endParaRPr lang="en-US" dirty="0"/>
          </a:p>
        </p:txBody>
      </p:sp>
    </p:spTree>
    <p:extLst>
      <p:ext uri="{BB962C8B-B14F-4D97-AF65-F5344CB8AC3E}">
        <p14:creationId xmlns:p14="http://schemas.microsoft.com/office/powerpoint/2010/main" val="228370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a:t>
            </a:fld>
            <a:endParaRPr lang="en-US" dirty="0"/>
          </a:p>
        </p:txBody>
      </p:sp>
    </p:spTree>
    <p:extLst>
      <p:ext uri="{BB962C8B-B14F-4D97-AF65-F5344CB8AC3E}">
        <p14:creationId xmlns:p14="http://schemas.microsoft.com/office/powerpoint/2010/main" val="2076605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Importance</a:t>
            </a:r>
            <a:r>
              <a:rPr lang="en-US" baseline="0" dirty="0" smtClean="0"/>
              <a:t> of last bullet point. It benefits the student when accuracy and prompting are separated. </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50</a:t>
            </a:fld>
            <a:endParaRPr lang="en-US" dirty="0"/>
          </a:p>
        </p:txBody>
      </p:sp>
    </p:spTree>
    <p:extLst>
      <p:ext uri="{BB962C8B-B14F-4D97-AF65-F5344CB8AC3E}">
        <p14:creationId xmlns:p14="http://schemas.microsoft.com/office/powerpoint/2010/main" val="7376858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B42AC00-7ED4-40B2-88ED-0B82DCC7446B}" type="slidenum">
              <a:rPr lang="en-US" smtClean="0"/>
              <a:pPr>
                <a:defRPr/>
              </a:pPr>
              <a:t>51</a:t>
            </a:fld>
            <a:endParaRPr lang="en-US" dirty="0"/>
          </a:p>
        </p:txBody>
      </p:sp>
    </p:spTree>
    <p:extLst>
      <p:ext uri="{BB962C8B-B14F-4D97-AF65-F5344CB8AC3E}">
        <p14:creationId xmlns:p14="http://schemas.microsoft.com/office/powerpoint/2010/main" val="2941256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52</a:t>
            </a:fld>
            <a:endParaRPr lang="en-US" dirty="0"/>
          </a:p>
        </p:txBody>
      </p:sp>
    </p:spTree>
    <p:extLst>
      <p:ext uri="{BB962C8B-B14F-4D97-AF65-F5344CB8AC3E}">
        <p14:creationId xmlns:p14="http://schemas.microsoft.com/office/powerpoint/2010/main" val="283829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53</a:t>
            </a:fld>
            <a:endParaRPr lang="en-US" dirty="0"/>
          </a:p>
        </p:txBody>
      </p:sp>
    </p:spTree>
    <p:extLst>
      <p:ext uri="{BB962C8B-B14F-4D97-AF65-F5344CB8AC3E}">
        <p14:creationId xmlns:p14="http://schemas.microsoft.com/office/powerpoint/2010/main" val="3324080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54</a:t>
            </a:fld>
            <a:endParaRPr lang="en-US" dirty="0"/>
          </a:p>
        </p:txBody>
      </p:sp>
    </p:spTree>
    <p:extLst>
      <p:ext uri="{BB962C8B-B14F-4D97-AF65-F5344CB8AC3E}">
        <p14:creationId xmlns:p14="http://schemas.microsoft.com/office/powerpoint/2010/main" val="4084076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Administrators and examiners alike must see the GAA as every bit as important as the Georgia Milestones</a:t>
            </a:r>
            <a:r>
              <a:rPr lang="en-US" baseline="0" dirty="0" smtClean="0"/>
              <a:t> </a:t>
            </a:r>
            <a:r>
              <a:rPr lang="en-US" dirty="0" smtClean="0"/>
              <a:t>or any other assessment.</a:t>
            </a:r>
          </a:p>
        </p:txBody>
      </p:sp>
    </p:spTree>
    <p:extLst>
      <p:ext uri="{BB962C8B-B14F-4D97-AF65-F5344CB8AC3E}">
        <p14:creationId xmlns:p14="http://schemas.microsoft.com/office/powerpoint/2010/main" val="3526518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56</a:t>
            </a:fld>
            <a:endParaRPr lang="en-US" dirty="0"/>
          </a:p>
        </p:txBody>
      </p:sp>
    </p:spTree>
    <p:extLst>
      <p:ext uri="{BB962C8B-B14F-4D97-AF65-F5344CB8AC3E}">
        <p14:creationId xmlns:p14="http://schemas.microsoft.com/office/powerpoint/2010/main" val="200332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60</a:t>
            </a:fld>
            <a:endParaRPr lang="en-US" dirty="0"/>
          </a:p>
        </p:txBody>
      </p:sp>
    </p:spTree>
    <p:extLst>
      <p:ext uri="{BB962C8B-B14F-4D97-AF65-F5344CB8AC3E}">
        <p14:creationId xmlns:p14="http://schemas.microsoft.com/office/powerpoint/2010/main" val="2370533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61</a:t>
            </a:fld>
            <a:endParaRPr lang="en-US" dirty="0"/>
          </a:p>
        </p:txBody>
      </p:sp>
    </p:spTree>
    <p:extLst>
      <p:ext uri="{BB962C8B-B14F-4D97-AF65-F5344CB8AC3E}">
        <p14:creationId xmlns:p14="http://schemas.microsoft.com/office/powerpoint/2010/main" val="4277147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62</a:t>
            </a:fld>
            <a:endParaRPr lang="en-US" dirty="0"/>
          </a:p>
        </p:txBody>
      </p:sp>
    </p:spTree>
    <p:extLst>
      <p:ext uri="{BB962C8B-B14F-4D97-AF65-F5344CB8AC3E}">
        <p14:creationId xmlns:p14="http://schemas.microsoft.com/office/powerpoint/2010/main" val="262948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6</a:t>
            </a:fld>
            <a:endParaRPr lang="en-US" dirty="0"/>
          </a:p>
        </p:txBody>
      </p:sp>
    </p:spTree>
    <p:extLst>
      <p:ext uri="{BB962C8B-B14F-4D97-AF65-F5344CB8AC3E}">
        <p14:creationId xmlns:p14="http://schemas.microsoft.com/office/powerpoint/2010/main" val="759064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63</a:t>
            </a:fld>
            <a:endParaRPr lang="en-US" dirty="0"/>
          </a:p>
        </p:txBody>
      </p:sp>
    </p:spTree>
    <p:extLst>
      <p:ext uri="{BB962C8B-B14F-4D97-AF65-F5344CB8AC3E}">
        <p14:creationId xmlns:p14="http://schemas.microsoft.com/office/powerpoint/2010/main" val="22852020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64</a:t>
            </a:fld>
            <a:endParaRPr lang="en-US" dirty="0"/>
          </a:p>
        </p:txBody>
      </p:sp>
    </p:spTree>
    <p:extLst>
      <p:ext uri="{BB962C8B-B14F-4D97-AF65-F5344CB8AC3E}">
        <p14:creationId xmlns:p14="http://schemas.microsoft.com/office/powerpoint/2010/main" val="428103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DFF5E70-05E4-4CA9-B083-CABE03795102}" type="slidenum">
              <a:rPr lang="en-US" smtClean="0"/>
              <a:pPr>
                <a:defRPr/>
              </a:pPr>
              <a:t>7</a:t>
            </a:fld>
            <a:endParaRPr lang="en-US" dirty="0"/>
          </a:p>
        </p:txBody>
      </p:sp>
    </p:spTree>
    <p:extLst>
      <p:ext uri="{BB962C8B-B14F-4D97-AF65-F5344CB8AC3E}">
        <p14:creationId xmlns:p14="http://schemas.microsoft.com/office/powerpoint/2010/main" val="17033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to Session 1 (“The Basics”) for general information on the GAA.  Session 1 includes detailed information on compiling portfolios and it defines GAA terminology.</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8</a:t>
            </a:fld>
            <a:endParaRPr lang="en-US" dirty="0"/>
          </a:p>
        </p:txBody>
      </p:sp>
    </p:spTree>
    <p:extLst>
      <p:ext uri="{BB962C8B-B14F-4D97-AF65-F5344CB8AC3E}">
        <p14:creationId xmlns:p14="http://schemas.microsoft.com/office/powerpoint/2010/main" val="120007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9</a:t>
            </a:fld>
            <a:endParaRPr lang="en-US" dirty="0"/>
          </a:p>
        </p:txBody>
      </p:sp>
    </p:spTree>
    <p:extLst>
      <p:ext uri="{BB962C8B-B14F-4D97-AF65-F5344CB8AC3E}">
        <p14:creationId xmlns:p14="http://schemas.microsoft.com/office/powerpoint/2010/main" val="1885914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8/25/2017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2333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8/25/2017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8/25/2017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8/25/2017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8/25/2017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8/25/2017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8/25/2017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8/25/2017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8/25/2017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Resources.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Resource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Presentation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AA-Resources.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asp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hyperlink" Target="https://www.georgiastandards.org/Georgia-Standards/Pages/default.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ccallaway@doe.k12.ga.u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bit.ly/AccessOneNot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gadoe.org/surveys/AsAc-H8PBVZ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ctrTitle"/>
          </p:nvPr>
        </p:nvSpPr>
        <p:spPr/>
        <p:txBody>
          <a:bodyPr/>
          <a:lstStyle/>
          <a:p>
            <a:r>
              <a:rPr lang="en-US" dirty="0" smtClean="0"/>
              <a:t>Georgia Alternate Assessment</a:t>
            </a:r>
          </a:p>
        </p:txBody>
      </p:sp>
      <p:sp>
        <p:nvSpPr>
          <p:cNvPr id="4099" name="Rectangle 4"/>
          <p:cNvSpPr>
            <a:spLocks noGrp="1"/>
          </p:cNvSpPr>
          <p:nvPr>
            <p:ph type="subTitle" idx="1"/>
          </p:nvPr>
        </p:nvSpPr>
        <p:spPr/>
        <p:txBody>
          <a:bodyPr>
            <a:noAutofit/>
          </a:bodyPr>
          <a:lstStyle/>
          <a:p>
            <a:r>
              <a:rPr lang="en-US" sz="3200" dirty="0" smtClean="0"/>
              <a:t>Looking Ahead to the</a:t>
            </a:r>
            <a:br>
              <a:rPr lang="en-US" sz="3200" dirty="0" smtClean="0"/>
            </a:br>
            <a:r>
              <a:rPr lang="en-US" sz="3200" dirty="0" smtClean="0"/>
              <a:t>2017-2018 Administration</a:t>
            </a:r>
            <a:br>
              <a:rPr lang="en-US" sz="3200" dirty="0" smtClean="0"/>
            </a:br>
            <a:r>
              <a:rPr lang="en-US" sz="1600" dirty="0" smtClean="0"/>
              <a:t/>
            </a:r>
            <a:br>
              <a:rPr lang="en-US" sz="1600" dirty="0" smtClean="0"/>
            </a:br>
            <a:r>
              <a:rPr lang="en-US" sz="3200" dirty="0" smtClean="0"/>
              <a:t/>
            </a:r>
            <a:br>
              <a:rPr lang="en-US" sz="3200" dirty="0" smtClean="0"/>
            </a:br>
            <a:endParaRPr lang="en-US" sz="3200" dirty="0" smtClean="0"/>
          </a:p>
        </p:txBody>
      </p:sp>
    </p:spTree>
    <p:extLst>
      <p:ext uri="{BB962C8B-B14F-4D97-AF65-F5344CB8AC3E}">
        <p14:creationId xmlns:p14="http://schemas.microsoft.com/office/powerpoint/2010/main" val="5309368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Criteria</a:t>
            </a:r>
            <a:endParaRPr lang="en-US" dirty="0"/>
          </a:p>
        </p:txBody>
      </p:sp>
      <p:sp>
        <p:nvSpPr>
          <p:cNvPr id="8" name="Content Placeholder 7"/>
          <p:cNvSpPr>
            <a:spLocks noGrp="1"/>
          </p:cNvSpPr>
          <p:nvPr>
            <p:ph sz="half" idx="1"/>
          </p:nvPr>
        </p:nvSpPr>
        <p:spPr/>
        <p:txBody>
          <a:bodyPr>
            <a:normAutofit fontScale="77500" lnSpcReduction="20000"/>
          </a:bodyPr>
          <a:lstStyle/>
          <a:p>
            <a:pPr marL="0" indent="0">
              <a:buNone/>
            </a:pPr>
            <a:r>
              <a:rPr lang="en-US" dirty="0"/>
              <a:t>The student’s IEP Team determines how the student shall participate in Georgia’s student assessment program(s). </a:t>
            </a:r>
          </a:p>
          <a:p>
            <a:pPr marL="0" indent="0">
              <a:buNone/>
            </a:pPr>
            <a:r>
              <a:rPr lang="en-US" dirty="0" smtClean="0"/>
              <a:t>The </a:t>
            </a:r>
            <a:r>
              <a:rPr lang="en-US" dirty="0"/>
              <a:t>student may be considered for participation in the GAA </a:t>
            </a:r>
            <a:r>
              <a:rPr lang="en-US" b="1" dirty="0"/>
              <a:t>only</a:t>
            </a:r>
            <a:r>
              <a:rPr lang="en-US" dirty="0"/>
              <a:t> if: </a:t>
            </a:r>
          </a:p>
          <a:p>
            <a:pPr marL="342900" indent="-342900">
              <a:spcBef>
                <a:spcPts val="600"/>
              </a:spcBef>
              <a:buFont typeface="+mj-lt"/>
              <a:buAutoNum type="arabicPeriod"/>
            </a:pPr>
            <a:r>
              <a:rPr lang="en-US" dirty="0"/>
              <a:t>all participation criteria have been met, and </a:t>
            </a:r>
          </a:p>
          <a:p>
            <a:pPr marL="342900" indent="-342900">
              <a:buFont typeface="+mj-lt"/>
              <a:buAutoNum type="arabicPeriod"/>
            </a:pPr>
            <a:r>
              <a:rPr lang="en-US" dirty="0"/>
              <a:t>the IEP team determines that a student cannot meaningfully access the general statewide assessments, even with maximum </a:t>
            </a:r>
            <a:r>
              <a:rPr lang="en-US" dirty="0" smtClean="0"/>
              <a:t>and </a:t>
            </a:r>
            <a:r>
              <a:rPr lang="en-US" dirty="0"/>
              <a:t>appropriate accommodations</a:t>
            </a:r>
            <a:r>
              <a:rPr lang="en-US" dirty="0" smtClean="0"/>
              <a:t>.</a:t>
            </a:r>
            <a:endParaRPr lang="en-US" dirty="0"/>
          </a:p>
        </p:txBody>
      </p:sp>
      <p:sp>
        <p:nvSpPr>
          <p:cNvPr id="4" name="Slide Number Placeholder 3"/>
          <p:cNvSpPr>
            <a:spLocks noGrp="1"/>
          </p:cNvSpPr>
          <p:nvPr>
            <p:ph type="sldNum" sz="quarter" idx="4"/>
          </p:nvPr>
        </p:nvSpPr>
        <p:spPr/>
        <p:txBody>
          <a:bodyPr/>
          <a:lstStyle/>
          <a:p>
            <a:fld id="{AA8A3B17-8689-4110-BA97-BE7EB938357A}" type="slidenum">
              <a:rPr lang="en-US" smtClean="0"/>
              <a:pPr/>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899" y="1659579"/>
            <a:ext cx="3413414" cy="4408994"/>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2458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State-Mandated Content Standards</a:t>
            </a:r>
          </a:p>
        </p:txBody>
      </p:sp>
      <p:sp>
        <p:nvSpPr>
          <p:cNvPr id="3" name="Content Placeholder 2"/>
          <p:cNvSpPr>
            <a:spLocks noGrp="1"/>
          </p:cNvSpPr>
          <p:nvPr>
            <p:ph idx="1"/>
          </p:nvPr>
        </p:nvSpPr>
        <p:spPr/>
        <p:txBody>
          <a:bodyPr>
            <a:normAutofit/>
          </a:bodyPr>
          <a:lstStyle/>
          <a:p>
            <a:r>
              <a:rPr lang="en-US" dirty="0"/>
              <a:t>During the 2017-2018 school year students will be assessed on the new Science and Social Studies standards. Science and Social Studies are assessed only in Grade 5, 8 and high school.</a:t>
            </a:r>
          </a:p>
          <a:p>
            <a:r>
              <a:rPr lang="en-US" dirty="0" smtClean="0"/>
              <a:t>The Blueprint for the GAA, including the current state-mandated content standards, is available in Appendix D of the GAA Examiner’s Manual, 2017-2018 and on the GaDOE website.</a:t>
            </a:r>
          </a:p>
          <a:p>
            <a:pPr marL="457200" lvl="1" indent="0" algn="ctr">
              <a:buNone/>
            </a:pPr>
            <a:r>
              <a:rPr lang="en-US" dirty="0" smtClean="0">
                <a:hlinkClick r:id="rId3"/>
              </a:rPr>
              <a:t>http://www.gadoe.org/Curriculum-Instruction-and-Assessment/Assessment/Pages/GAA-Resources.aspx</a:t>
            </a:r>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fld id="{C3AE64F9-F5B4-4495-B7A3-EA57C5963275}" type="slidenum">
              <a:rPr lang="en-US" smtClean="0"/>
              <a:pPr/>
              <a:t>11</a:t>
            </a:fld>
            <a:endParaRPr lang="en-US" dirty="0"/>
          </a:p>
        </p:txBody>
      </p:sp>
    </p:spTree>
    <p:extLst>
      <p:ext uri="{BB962C8B-B14F-4D97-AF65-F5344CB8AC3E}">
        <p14:creationId xmlns:p14="http://schemas.microsoft.com/office/powerpoint/2010/main" val="303258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Subjects Assessed by Grade</a:t>
            </a:r>
          </a:p>
        </p:txBody>
      </p:sp>
      <p:sp>
        <p:nvSpPr>
          <p:cNvPr id="3" name="Content Placeholder 2"/>
          <p:cNvSpPr>
            <a:spLocks noGrp="1"/>
          </p:cNvSpPr>
          <p:nvPr>
            <p:ph idx="1"/>
          </p:nvPr>
        </p:nvSpPr>
        <p:spPr/>
        <p:txBody>
          <a:bodyPr>
            <a:normAutofit fontScale="92500" lnSpcReduction="20000"/>
          </a:bodyPr>
          <a:lstStyle/>
          <a:p>
            <a:pPr marL="457200" lvl="1" indent="0">
              <a:buNone/>
            </a:pPr>
            <a:r>
              <a:rPr lang="en-US" sz="2800" dirty="0"/>
              <a:t>K: </a:t>
            </a:r>
            <a:r>
              <a:rPr lang="en-US" sz="2800" dirty="0" smtClean="0"/>
              <a:t>English Language Arts, </a:t>
            </a:r>
            <a:r>
              <a:rPr lang="en-US" sz="2800" dirty="0"/>
              <a:t>Mathematics</a:t>
            </a:r>
          </a:p>
          <a:p>
            <a:pPr marL="0" indent="0">
              <a:buNone/>
            </a:pPr>
            <a:r>
              <a:rPr lang="en-US" dirty="0"/>
              <a:t>      3: </a:t>
            </a:r>
            <a:r>
              <a:rPr lang="en-US" dirty="0" smtClean="0"/>
              <a:t>English</a:t>
            </a:r>
            <a:r>
              <a:rPr lang="en-US" dirty="0"/>
              <a:t> Language Arts</a:t>
            </a:r>
            <a:r>
              <a:rPr lang="en-US" dirty="0" smtClean="0"/>
              <a:t>, </a:t>
            </a:r>
            <a:r>
              <a:rPr lang="en-US" dirty="0"/>
              <a:t>Mathematics</a:t>
            </a:r>
          </a:p>
          <a:p>
            <a:pPr marL="0" indent="0">
              <a:buNone/>
            </a:pPr>
            <a:r>
              <a:rPr lang="en-US" dirty="0"/>
              <a:t>      4: </a:t>
            </a:r>
            <a:r>
              <a:rPr lang="en-US" dirty="0" smtClean="0"/>
              <a:t>English</a:t>
            </a:r>
            <a:r>
              <a:rPr lang="en-US" dirty="0"/>
              <a:t> Language Arts</a:t>
            </a:r>
            <a:r>
              <a:rPr lang="en-US" dirty="0" smtClean="0"/>
              <a:t>, </a:t>
            </a:r>
            <a:r>
              <a:rPr lang="en-US" dirty="0"/>
              <a:t>Mathematics</a:t>
            </a:r>
          </a:p>
          <a:p>
            <a:pPr marL="0" indent="0">
              <a:buNone/>
            </a:pPr>
            <a:r>
              <a:rPr lang="en-US" dirty="0"/>
              <a:t>      5: </a:t>
            </a:r>
            <a:r>
              <a:rPr lang="en-US" dirty="0" smtClean="0"/>
              <a:t>English</a:t>
            </a:r>
            <a:r>
              <a:rPr lang="en-US" dirty="0"/>
              <a:t> Language Arts</a:t>
            </a:r>
            <a:r>
              <a:rPr lang="en-US" dirty="0" smtClean="0"/>
              <a:t>, </a:t>
            </a:r>
            <a:r>
              <a:rPr lang="en-US" dirty="0"/>
              <a:t>Mathematics, Science, </a:t>
            </a:r>
            <a:r>
              <a:rPr lang="en-US" dirty="0" smtClean="0"/>
              <a:t>	Social </a:t>
            </a:r>
            <a:r>
              <a:rPr lang="en-US" dirty="0"/>
              <a:t>Studies</a:t>
            </a:r>
          </a:p>
          <a:p>
            <a:pPr marL="0" indent="0">
              <a:buNone/>
            </a:pPr>
            <a:r>
              <a:rPr lang="en-US" dirty="0"/>
              <a:t>      </a:t>
            </a:r>
            <a:r>
              <a:rPr lang="en-US" dirty="0" smtClean="0"/>
              <a:t>6</a:t>
            </a:r>
            <a:r>
              <a:rPr lang="en-US" dirty="0"/>
              <a:t>: </a:t>
            </a:r>
            <a:r>
              <a:rPr lang="en-US" dirty="0" smtClean="0"/>
              <a:t>English</a:t>
            </a:r>
            <a:r>
              <a:rPr lang="en-US" dirty="0"/>
              <a:t> Language Arts</a:t>
            </a:r>
            <a:r>
              <a:rPr lang="en-US" dirty="0" smtClean="0"/>
              <a:t>, </a:t>
            </a:r>
            <a:r>
              <a:rPr lang="en-US" dirty="0"/>
              <a:t>Mathematics</a:t>
            </a:r>
          </a:p>
          <a:p>
            <a:pPr marL="0" indent="0">
              <a:buNone/>
            </a:pPr>
            <a:r>
              <a:rPr lang="en-US" dirty="0"/>
              <a:t>      </a:t>
            </a:r>
            <a:r>
              <a:rPr lang="en-US" dirty="0" smtClean="0"/>
              <a:t>7</a:t>
            </a:r>
            <a:r>
              <a:rPr lang="en-US" dirty="0"/>
              <a:t>: </a:t>
            </a:r>
            <a:r>
              <a:rPr lang="en-US" dirty="0" smtClean="0"/>
              <a:t>English</a:t>
            </a:r>
            <a:r>
              <a:rPr lang="en-US" dirty="0"/>
              <a:t> Language Arts</a:t>
            </a:r>
            <a:r>
              <a:rPr lang="en-US" dirty="0" smtClean="0"/>
              <a:t>, </a:t>
            </a:r>
            <a:r>
              <a:rPr lang="en-US" dirty="0"/>
              <a:t>Mathematics</a:t>
            </a:r>
          </a:p>
          <a:p>
            <a:pPr marL="0" indent="0">
              <a:buNone/>
            </a:pPr>
            <a:r>
              <a:rPr lang="en-US" dirty="0"/>
              <a:t>      </a:t>
            </a:r>
            <a:r>
              <a:rPr lang="en-US" dirty="0" smtClean="0"/>
              <a:t>8</a:t>
            </a:r>
            <a:r>
              <a:rPr lang="en-US" dirty="0"/>
              <a:t>: </a:t>
            </a:r>
            <a:r>
              <a:rPr lang="en-US" dirty="0" smtClean="0"/>
              <a:t>English</a:t>
            </a:r>
            <a:r>
              <a:rPr lang="en-US" dirty="0"/>
              <a:t> Language Arts</a:t>
            </a:r>
            <a:r>
              <a:rPr lang="en-US" dirty="0" smtClean="0"/>
              <a:t>, </a:t>
            </a:r>
            <a:r>
              <a:rPr lang="en-US" dirty="0"/>
              <a:t>Mathematics, Science, </a:t>
            </a:r>
            <a:r>
              <a:rPr lang="en-US" dirty="0" smtClean="0"/>
              <a:t>	Social </a:t>
            </a:r>
            <a:r>
              <a:rPr lang="en-US" dirty="0"/>
              <a:t>Studies</a:t>
            </a:r>
          </a:p>
          <a:p>
            <a:pPr marL="0" indent="0">
              <a:buNone/>
            </a:pPr>
            <a:r>
              <a:rPr lang="en-US" dirty="0"/>
              <a:t>      </a:t>
            </a:r>
            <a:r>
              <a:rPr lang="en-US" dirty="0" smtClean="0"/>
              <a:t>High </a:t>
            </a:r>
            <a:r>
              <a:rPr lang="en-US" dirty="0"/>
              <a:t>School: </a:t>
            </a:r>
            <a:r>
              <a:rPr lang="en-US" dirty="0" smtClean="0"/>
              <a:t>English</a:t>
            </a:r>
            <a:r>
              <a:rPr lang="en-US" dirty="0"/>
              <a:t> Language Arts</a:t>
            </a:r>
            <a:r>
              <a:rPr lang="en-US" dirty="0" smtClean="0"/>
              <a:t>, </a:t>
            </a:r>
            <a:r>
              <a:rPr lang="en-US" dirty="0"/>
              <a:t>Mathematics, </a:t>
            </a:r>
            <a:r>
              <a:rPr lang="en-US" dirty="0" smtClean="0"/>
              <a:t>	Science, Social  </a:t>
            </a:r>
            <a:r>
              <a:rPr lang="en-US" dirty="0"/>
              <a:t>Studies</a:t>
            </a:r>
          </a:p>
          <a:p>
            <a:pPr marL="0" indent="0">
              <a:buNone/>
            </a:pP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2457275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Updates and Reminders</a:t>
            </a:r>
            <a:endParaRPr lang="en-US" dirty="0"/>
          </a:p>
        </p:txBody>
      </p:sp>
      <p:sp>
        <p:nvSpPr>
          <p:cNvPr id="4" name="Slide Number Placeholder 3"/>
          <p:cNvSpPr>
            <a:spLocks noGrp="1"/>
          </p:cNvSpPr>
          <p:nvPr>
            <p:ph type="sldNum" sz="quarter" idx="4"/>
          </p:nvPr>
        </p:nvSpPr>
        <p:spPr/>
        <p:txBody>
          <a:bodyPr/>
          <a:lstStyle/>
          <a:p>
            <a:fld id="{8441CC89-DE6D-43F2-991D-12CD82646D61}" type="slidenum">
              <a:rPr lang="en-US" smtClean="0"/>
              <a:pPr/>
              <a:t>13</a:t>
            </a:fld>
            <a:endParaRPr lang="en-US" dirty="0"/>
          </a:p>
        </p:txBody>
      </p:sp>
    </p:spTree>
    <p:extLst>
      <p:ext uri="{BB962C8B-B14F-4D97-AF65-F5344CB8AC3E}">
        <p14:creationId xmlns:p14="http://schemas.microsoft.com/office/powerpoint/2010/main" val="2927257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Moving Forward</a:t>
            </a:r>
          </a:p>
        </p:txBody>
      </p:sp>
      <p:sp>
        <p:nvSpPr>
          <p:cNvPr id="24579" name="Content Placeholder 2"/>
          <p:cNvSpPr>
            <a:spLocks noGrp="1"/>
          </p:cNvSpPr>
          <p:nvPr>
            <p:ph idx="1"/>
          </p:nvPr>
        </p:nvSpPr>
        <p:spPr/>
        <p:txBody>
          <a:bodyPr>
            <a:normAutofit/>
          </a:bodyPr>
          <a:lstStyle/>
          <a:p>
            <a:r>
              <a:rPr lang="en-US" dirty="0" smtClean="0"/>
              <a:t>Assessment tasks that aligned to previous GAA standards/elements do not necessarily align to the current content standards. Successful tasks for previously assessed standards may need to be redesigned to align to comparable current standards.</a:t>
            </a:r>
          </a:p>
          <a:p>
            <a:r>
              <a:rPr lang="en-US" dirty="0" smtClean="0"/>
              <a:t>All assessment tasks must align to the content standard and element/indicator that are chosen on the Entry Sheet. </a:t>
            </a:r>
          </a:p>
        </p:txBody>
      </p:sp>
      <p:sp>
        <p:nvSpPr>
          <p:cNvPr id="4" name="Slide Number Placeholder 3"/>
          <p:cNvSpPr>
            <a:spLocks noGrp="1"/>
          </p:cNvSpPr>
          <p:nvPr>
            <p:ph type="sldNum" sz="quarter" idx="4"/>
          </p:nvPr>
        </p:nvSpPr>
        <p:spPr/>
        <p:txBody>
          <a:bodyPr/>
          <a:lstStyle/>
          <a:p>
            <a:fld id="{764E6688-8A9F-49C4-B86E-1B2011C30023}" type="slidenum">
              <a:rPr lang="en-US" smtClean="0"/>
              <a:pPr/>
              <a:t>14</a:t>
            </a:fld>
            <a:endParaRPr lang="en-US" dirty="0"/>
          </a:p>
        </p:txBody>
      </p:sp>
    </p:spTree>
    <p:extLst>
      <p:ext uri="{BB962C8B-B14F-4D97-AF65-F5344CB8AC3E}">
        <p14:creationId xmlns:p14="http://schemas.microsoft.com/office/powerpoint/2010/main" val="443332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&amp; Reminders</a:t>
            </a:r>
            <a:endParaRPr lang="en-US" dirty="0"/>
          </a:p>
        </p:txBody>
      </p:sp>
      <p:sp>
        <p:nvSpPr>
          <p:cNvPr id="3" name="Content Placeholder 2"/>
          <p:cNvSpPr>
            <a:spLocks noGrp="1"/>
          </p:cNvSpPr>
          <p:nvPr>
            <p:ph idx="1"/>
          </p:nvPr>
        </p:nvSpPr>
        <p:spPr/>
        <p:txBody>
          <a:bodyPr>
            <a:normAutofit/>
          </a:bodyPr>
          <a:lstStyle/>
          <a:p>
            <a:r>
              <a:rPr lang="en-US" dirty="0" smtClean="0"/>
              <a:t>Entry Sheet: there is one Entry Sheet for all students. Drop-down boxes and instructions will guide you through the process of completing the Entry Sheet.</a:t>
            </a:r>
          </a:p>
          <a:p>
            <a:r>
              <a:rPr lang="en-US" dirty="0" smtClean="0"/>
              <a:t>The </a:t>
            </a:r>
            <a:r>
              <a:rPr lang="en-US" i="1" dirty="0" smtClean="0"/>
              <a:t>GAA Examiner’s Manual 2017-2018</a:t>
            </a:r>
            <a:r>
              <a:rPr lang="en-US" dirty="0" smtClean="0"/>
              <a:t> will retain its smaller size because the sample entries will remain in the </a:t>
            </a:r>
            <a:r>
              <a:rPr lang="en-US" i="1" dirty="0" smtClean="0"/>
              <a:t>Student Samples Resource Guide</a:t>
            </a:r>
            <a:r>
              <a:rPr lang="en-US" dirty="0" smtClean="0"/>
              <a:t>. The </a:t>
            </a:r>
            <a:r>
              <a:rPr lang="en-US" i="1" dirty="0" smtClean="0"/>
              <a:t>SSRG</a:t>
            </a:r>
            <a:r>
              <a:rPr lang="en-US" dirty="0" smtClean="0"/>
              <a:t> will be available on the GaDOE website. Some samples will remain and NEW samples will be added.</a:t>
            </a:r>
          </a:p>
          <a:p>
            <a:pPr marL="0" indent="0">
              <a:buNone/>
            </a:pP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2115273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455664" y="6356350"/>
            <a:ext cx="2057400" cy="365125"/>
          </a:xfrm>
          <a:prstGeom prst="rect">
            <a:avLst/>
          </a:prstGeom>
        </p:spPr>
        <p:txBody>
          <a:bodyPr/>
          <a:lstStyle/>
          <a:p>
            <a:pPr>
              <a:defRPr/>
            </a:pPr>
            <a:fld id="{1DF07DCC-3456-42A7-9407-4BA004321BD3}" type="slidenum">
              <a:rPr lang="en-US" smtClean="0"/>
              <a:pPr>
                <a:defRPr/>
              </a:pPr>
              <a:t>16</a:t>
            </a:fld>
            <a:endParaRPr lang="en-US" dirty="0"/>
          </a:p>
        </p:txBody>
      </p:sp>
      <p:sp>
        <p:nvSpPr>
          <p:cNvPr id="5" name="Rounded Rectangle 4"/>
          <p:cNvSpPr/>
          <p:nvPr/>
        </p:nvSpPr>
        <p:spPr>
          <a:xfrm>
            <a:off x="5424410" y="1897106"/>
            <a:ext cx="3088653" cy="2175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Select Grade, Content Area, Entry # (1 or 2) from Drop-downs. Proceed with selecting the standard and indicator (if applicable).</a:t>
            </a:r>
            <a:endParaRPr lang="en-US" sz="2000" dirty="0"/>
          </a:p>
        </p:txBody>
      </p:sp>
      <p:pic>
        <p:nvPicPr>
          <p:cNvPr id="7" name="Picture 6"/>
          <p:cNvPicPr>
            <a:picLocks noChangeAspect="1"/>
          </p:cNvPicPr>
          <p:nvPr/>
        </p:nvPicPr>
        <p:blipFill>
          <a:blip r:embed="rId3"/>
          <a:stretch>
            <a:fillRect/>
          </a:stretch>
        </p:blipFill>
        <p:spPr>
          <a:xfrm>
            <a:off x="217707" y="173619"/>
            <a:ext cx="4900672" cy="6365293"/>
          </a:xfrm>
          <a:prstGeom prst="rect">
            <a:avLst/>
          </a:prstGeom>
          <a:ln>
            <a:solidFill>
              <a:schemeClr val="tx1"/>
            </a:solidFill>
          </a:ln>
        </p:spPr>
      </p:pic>
    </p:spTree>
    <p:extLst>
      <p:ext uri="{BB962C8B-B14F-4D97-AF65-F5344CB8AC3E}">
        <p14:creationId xmlns:p14="http://schemas.microsoft.com/office/powerpoint/2010/main" val="3732550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603983" y="334016"/>
            <a:ext cx="4892808" cy="1325563"/>
          </a:xfrm>
        </p:spPr>
        <p:txBody>
          <a:bodyPr/>
          <a:lstStyle/>
          <a:p>
            <a:r>
              <a:rPr lang="en-US" dirty="0" smtClean="0"/>
              <a:t>Updates for 2017-2018</a:t>
            </a:r>
          </a:p>
        </p:txBody>
      </p:sp>
      <p:sp>
        <p:nvSpPr>
          <p:cNvPr id="6" name="Content Placeholder 5"/>
          <p:cNvSpPr>
            <a:spLocks noGrp="1"/>
          </p:cNvSpPr>
          <p:nvPr>
            <p:ph idx="1"/>
          </p:nvPr>
        </p:nvSpPr>
        <p:spPr/>
        <p:txBody>
          <a:bodyPr>
            <a:normAutofit/>
          </a:bodyPr>
          <a:lstStyle/>
          <a:p>
            <a:pPr marL="0" indent="0">
              <a:buNone/>
            </a:pPr>
            <a:r>
              <a:rPr lang="en-US" dirty="0" smtClean="0"/>
              <a:t>Reminders:</a:t>
            </a:r>
          </a:p>
          <a:p>
            <a:r>
              <a:rPr lang="en-US" dirty="0" smtClean="0"/>
              <a:t>One Entry Sheet used for all grades:</a:t>
            </a:r>
          </a:p>
          <a:p>
            <a:r>
              <a:rPr lang="en-US" dirty="0" smtClean="0">
                <a:hlinkClick r:id="rId3"/>
              </a:rPr>
              <a:t>http://www.gadoe.org/Curriculum-Instruction-and-Assessment/Assessment/Pages/GAA-Resources.aspx</a:t>
            </a:r>
            <a:endParaRPr lang="en-US" dirty="0" smtClean="0"/>
          </a:p>
          <a:p>
            <a:r>
              <a:rPr lang="en-US" b="1" dirty="0" smtClean="0"/>
              <a:t>Be sure to discard previous templates and use only the Entry Sheet for 2017-2018!</a:t>
            </a:r>
          </a:p>
          <a:p>
            <a:r>
              <a:rPr lang="en-US" dirty="0" smtClean="0"/>
              <a:t>Use the electronic Entry Sheet to avoid Entry Sheet errors. Please proofread carefully.</a:t>
            </a:r>
          </a:p>
        </p:txBody>
      </p:sp>
      <p:sp>
        <p:nvSpPr>
          <p:cNvPr id="4" name="Slide Number Placeholder 3"/>
          <p:cNvSpPr>
            <a:spLocks noGrp="1"/>
          </p:cNvSpPr>
          <p:nvPr>
            <p:ph type="sldNum" sz="quarter" idx="4"/>
          </p:nvPr>
        </p:nvSpPr>
        <p:spPr/>
        <p:txBody>
          <a:bodyPr/>
          <a:lstStyle/>
          <a:p>
            <a:fld id="{20997008-44CB-4D03-A6A2-0E0E85A7ACEF}" type="slidenum">
              <a:rPr lang="en-US" smtClean="0"/>
              <a:pPr/>
              <a:t>17</a:t>
            </a:fld>
            <a:endParaRPr lang="en-US" dirty="0"/>
          </a:p>
        </p:txBody>
      </p:sp>
    </p:spTree>
    <p:extLst>
      <p:ext uri="{BB962C8B-B14F-4D97-AF65-F5344CB8AC3E}">
        <p14:creationId xmlns:p14="http://schemas.microsoft.com/office/powerpoint/2010/main" val="4019812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Lessons </a:t>
            </a:r>
            <a:r>
              <a:rPr lang="en-US" dirty="0" smtClean="0"/>
              <a:t>Learned </a:t>
            </a:r>
            <a:r>
              <a:rPr lang="en-US" dirty="0"/>
              <a:t>from the </a:t>
            </a:r>
            <a:r>
              <a:rPr lang="en-US" dirty="0" smtClean="0"/>
              <a:t>2016-2017 GAA Administration</a:t>
            </a:r>
            <a:endParaRPr lang="en-US" dirty="0"/>
          </a:p>
        </p:txBody>
      </p:sp>
      <p:sp>
        <p:nvSpPr>
          <p:cNvPr id="4" name="Slide Number Placeholder 3"/>
          <p:cNvSpPr>
            <a:spLocks noGrp="1"/>
          </p:cNvSpPr>
          <p:nvPr>
            <p:ph type="sldNum" sz="quarter" idx="4"/>
          </p:nvPr>
        </p:nvSpPr>
        <p:spPr/>
        <p:txBody>
          <a:bodyPr/>
          <a:lstStyle/>
          <a:p>
            <a:fld id="{8441CC89-DE6D-43F2-991D-12CD82646D61}" type="slidenum">
              <a:rPr lang="en-US" smtClean="0"/>
              <a:pPr/>
              <a:t>18</a:t>
            </a:fld>
            <a:endParaRPr lang="en-US" dirty="0"/>
          </a:p>
        </p:txBody>
      </p:sp>
    </p:spTree>
    <p:extLst>
      <p:ext uri="{BB962C8B-B14F-4D97-AF65-F5344CB8AC3E}">
        <p14:creationId xmlns:p14="http://schemas.microsoft.com/office/powerpoint/2010/main" val="1774968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normAutofit/>
          </a:bodyPr>
          <a:lstStyle/>
          <a:p>
            <a:r>
              <a:rPr lang="en-US" sz="3600" dirty="0" smtClean="0"/>
              <a:t>Lessons Learned from the 2016-2017 Administration</a:t>
            </a:r>
          </a:p>
        </p:txBody>
      </p:sp>
      <p:sp>
        <p:nvSpPr>
          <p:cNvPr id="45059" name="Rectangle 3"/>
          <p:cNvSpPr>
            <a:spLocks noGrp="1"/>
          </p:cNvSpPr>
          <p:nvPr>
            <p:ph idx="1"/>
          </p:nvPr>
        </p:nvSpPr>
        <p:spPr/>
        <p:txBody>
          <a:bodyPr/>
          <a:lstStyle/>
          <a:p>
            <a:pPr marL="0" indent="0">
              <a:buNone/>
            </a:pPr>
            <a:r>
              <a:rPr lang="en-US" sz="3600" b="1" i="1" dirty="0" smtClean="0"/>
              <a:t>Congratulations! </a:t>
            </a:r>
          </a:p>
          <a:p>
            <a:r>
              <a:rPr lang="en-US" dirty="0" smtClean="0"/>
              <a:t>2016-2017 marked the eleventh successful administration of the Georgia Alternate Assessment!</a:t>
            </a:r>
          </a:p>
          <a:p>
            <a:r>
              <a:rPr lang="en-US" dirty="0" smtClean="0"/>
              <a:t>Assessment tasks and the quality of the portfolio entries continue to improve.</a:t>
            </a:r>
          </a:p>
          <a:p>
            <a:pPr marL="0" indent="0">
              <a:buNone/>
            </a:pPr>
            <a:endParaRPr lang="en-US" dirty="0" smtClean="0"/>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A0EE4BB7-96F2-4CD5-AED2-E74607ACCE3F}" type="slidenum">
              <a:rPr lang="en-US" smtClean="0"/>
              <a:pPr/>
              <a:t>19</a:t>
            </a:fld>
            <a:endParaRPr lang="en-US" dirty="0"/>
          </a:p>
        </p:txBody>
      </p:sp>
    </p:spTree>
    <p:extLst>
      <p:ext uri="{BB962C8B-B14F-4D97-AF65-F5344CB8AC3E}">
        <p14:creationId xmlns:p14="http://schemas.microsoft.com/office/powerpoint/2010/main" val="236774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dirty="0" smtClean="0"/>
              <a:t>2017-2018 GAA</a:t>
            </a:r>
          </a:p>
        </p:txBody>
      </p:sp>
      <p:sp>
        <p:nvSpPr>
          <p:cNvPr id="7171" name="Rectangle 3"/>
          <p:cNvSpPr>
            <a:spLocks noGrp="1"/>
          </p:cNvSpPr>
          <p:nvPr>
            <p:ph idx="1"/>
          </p:nvPr>
        </p:nvSpPr>
        <p:spPr>
          <a:xfrm>
            <a:off x="508000" y="1825625"/>
            <a:ext cx="8150578" cy="4351338"/>
          </a:xfrm>
        </p:spPr>
        <p:txBody>
          <a:bodyPr>
            <a:normAutofit fontScale="92500"/>
          </a:bodyPr>
          <a:lstStyle/>
          <a:p>
            <a:pPr marL="0" indent="0">
              <a:buNone/>
            </a:pPr>
            <a:r>
              <a:rPr lang="en-US" dirty="0" smtClean="0"/>
              <a:t>Purpose:</a:t>
            </a:r>
          </a:p>
          <a:p>
            <a:r>
              <a:rPr lang="en-US" dirty="0"/>
              <a:t>The </a:t>
            </a:r>
            <a:r>
              <a:rPr lang="en-US" dirty="0" smtClean="0"/>
              <a:t>2017-2018 </a:t>
            </a:r>
            <a:r>
              <a:rPr lang="en-US" dirty="0"/>
              <a:t>pre-administration training </a:t>
            </a:r>
            <a:r>
              <a:rPr lang="en-US" dirty="0" smtClean="0"/>
              <a:t>sessions </a:t>
            </a:r>
            <a:r>
              <a:rPr lang="en-US" dirty="0"/>
              <a:t>explain how to prepare and submit GAA portfolios.</a:t>
            </a:r>
            <a:endParaRPr lang="en-US" dirty="0" smtClean="0"/>
          </a:p>
          <a:p>
            <a:pPr marL="0" indent="0" algn="ctr">
              <a:buNone/>
            </a:pPr>
            <a:r>
              <a:rPr lang="en-US" dirty="0" smtClean="0">
                <a:hlinkClick r:id="rId3"/>
              </a:rPr>
              <a:t>http://www.gadoe.org/Curriculum-Instruction-and-Assessment/Assessment/Pages/GAA-Presentations.aspx</a:t>
            </a:r>
            <a:endParaRPr lang="en-US" dirty="0" smtClean="0"/>
          </a:p>
          <a:p>
            <a:endParaRPr lang="en-US" dirty="0" smtClean="0"/>
          </a:p>
          <a:p>
            <a:r>
              <a:rPr lang="en-US" dirty="0" smtClean="0"/>
              <a:t>Information pertaining to the GAA can also be found in the 2017-2018 GAA Examiner’s Manual. </a:t>
            </a:r>
          </a:p>
          <a:p>
            <a:pPr marL="0" indent="0" algn="ctr">
              <a:buNone/>
            </a:pPr>
            <a:r>
              <a:rPr lang="en-US" dirty="0" smtClean="0">
                <a:hlinkClick r:id="rId4"/>
              </a:rPr>
              <a:t>http://www.gadoe.org/Curriculum-Instruction-and-Assessment/Assessment/Pages/GAA-Resources.aspx</a:t>
            </a:r>
            <a:endParaRPr lang="en-US" dirty="0" smtClean="0"/>
          </a:p>
          <a:p>
            <a:endParaRPr lang="en-US" dirty="0" smtClean="0"/>
          </a:p>
        </p:txBody>
      </p:sp>
      <p:sp>
        <p:nvSpPr>
          <p:cNvPr id="4" name="Slide Number Placeholder 3"/>
          <p:cNvSpPr>
            <a:spLocks noGrp="1"/>
          </p:cNvSpPr>
          <p:nvPr>
            <p:ph type="sldNum" sz="quarter" idx="4"/>
          </p:nvPr>
        </p:nvSpPr>
        <p:spPr/>
        <p:txBody>
          <a:bodyPr/>
          <a:lstStyle/>
          <a:p>
            <a:fld id="{F001D01C-4DCF-4F54-8DEB-A43BF3AB5E17}" type="slidenum">
              <a:rPr lang="en-US" smtClean="0"/>
              <a:pPr/>
              <a:t>2</a:t>
            </a:fld>
            <a:endParaRPr lang="en-US" dirty="0"/>
          </a:p>
        </p:txBody>
      </p:sp>
    </p:spTree>
    <p:extLst>
      <p:ext uri="{BB962C8B-B14F-4D97-AF65-F5344CB8AC3E}">
        <p14:creationId xmlns:p14="http://schemas.microsoft.com/office/powerpoint/2010/main" val="58864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smtClean="0"/>
              <a:t>GAA Portfolios Submitted</a:t>
            </a:r>
          </a:p>
        </p:txBody>
      </p:sp>
      <p:sp>
        <p:nvSpPr>
          <p:cNvPr id="10" name="Content Placeholder 9"/>
          <p:cNvSpPr>
            <a:spLocks noGrp="1"/>
          </p:cNvSpPr>
          <p:nvPr>
            <p:ph idx="1"/>
          </p:nvPr>
        </p:nvSpPr>
        <p:spPr>
          <a:xfrm>
            <a:off x="814192" y="4891221"/>
            <a:ext cx="7590772" cy="1255445"/>
          </a:xfrm>
        </p:spPr>
        <p:txBody>
          <a:bodyPr>
            <a:normAutofit/>
          </a:bodyPr>
          <a:lstStyle/>
          <a:p>
            <a:r>
              <a:rPr lang="en-US" b="1" dirty="0" smtClean="0">
                <a:solidFill>
                  <a:schemeClr val="hlink"/>
                </a:solidFill>
              </a:rPr>
              <a:t>12,142 </a:t>
            </a:r>
            <a:r>
              <a:rPr lang="en-US" dirty="0"/>
              <a:t>portfolios were submitted in </a:t>
            </a:r>
            <a:r>
              <a:rPr lang="en-US" dirty="0" smtClean="0"/>
              <a:t>2016-2017, </a:t>
            </a:r>
            <a:r>
              <a:rPr lang="en-US" dirty="0"/>
              <a:t>compared </a:t>
            </a:r>
            <a:r>
              <a:rPr lang="en-US" dirty="0" smtClean="0"/>
              <a:t>with </a:t>
            </a:r>
            <a:r>
              <a:rPr lang="en-US" b="1" dirty="0" smtClean="0">
                <a:solidFill>
                  <a:schemeClr val="hlink"/>
                </a:solidFill>
              </a:rPr>
              <a:t>11,516</a:t>
            </a:r>
            <a:r>
              <a:rPr lang="en-US" dirty="0" smtClean="0"/>
              <a:t> </a:t>
            </a:r>
            <a:r>
              <a:rPr lang="en-US" dirty="0"/>
              <a:t>submitted in </a:t>
            </a:r>
            <a:r>
              <a:rPr lang="en-US" dirty="0" smtClean="0"/>
              <a:t>2015-2016.  </a:t>
            </a:r>
            <a:endParaRPr lang="en-US" dirty="0"/>
          </a:p>
        </p:txBody>
      </p:sp>
      <p:sp>
        <p:nvSpPr>
          <p:cNvPr id="3" name="Slide Number Placeholder 2"/>
          <p:cNvSpPr>
            <a:spLocks noGrp="1"/>
          </p:cNvSpPr>
          <p:nvPr>
            <p:ph type="sldNum" sz="quarter" idx="4"/>
          </p:nvPr>
        </p:nvSpPr>
        <p:spPr/>
        <p:txBody>
          <a:bodyPr/>
          <a:lstStyle/>
          <a:p>
            <a:fld id="{C7530A14-213A-489F-B0C2-27CB7D863D8D}" type="slidenum">
              <a:rPr lang="en-US" smtClean="0"/>
              <a:pPr/>
              <a:t>20</a:t>
            </a:fld>
            <a:endParaRPr lang="en-US" dirty="0"/>
          </a:p>
        </p:txBody>
      </p:sp>
      <p:pic>
        <p:nvPicPr>
          <p:cNvPr id="2" name="Picture 1"/>
          <p:cNvPicPr>
            <a:picLocks noChangeAspect="1"/>
          </p:cNvPicPr>
          <p:nvPr/>
        </p:nvPicPr>
        <p:blipFill>
          <a:blip r:embed="rId3"/>
          <a:stretch>
            <a:fillRect/>
          </a:stretch>
        </p:blipFill>
        <p:spPr>
          <a:xfrm>
            <a:off x="2104373" y="1866378"/>
            <a:ext cx="4947780" cy="2796109"/>
          </a:xfrm>
          <a:prstGeom prst="rect">
            <a:avLst/>
          </a:prstGeom>
          <a:ln>
            <a:solidFill>
              <a:schemeClr val="tx1"/>
            </a:solidFill>
          </a:ln>
        </p:spPr>
      </p:pic>
    </p:spTree>
    <p:extLst>
      <p:ext uri="{BB962C8B-B14F-4D97-AF65-F5344CB8AC3E}">
        <p14:creationId xmlns:p14="http://schemas.microsoft.com/office/powerpoint/2010/main" val="2679192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dirty="0" smtClean="0"/>
              <a:t>Student Proficiency </a:t>
            </a:r>
            <a:br>
              <a:rPr lang="en-US" dirty="0" smtClean="0"/>
            </a:br>
            <a:r>
              <a:rPr lang="en-US" dirty="0" smtClean="0"/>
              <a:t>on the 2016-2017 GAA</a:t>
            </a:r>
          </a:p>
        </p:txBody>
      </p:sp>
      <p:sp>
        <p:nvSpPr>
          <p:cNvPr id="17411" name="Rectangle 3"/>
          <p:cNvSpPr>
            <a:spLocks noGrp="1"/>
          </p:cNvSpPr>
          <p:nvPr>
            <p:ph idx="1"/>
          </p:nvPr>
        </p:nvSpPr>
        <p:spPr/>
        <p:txBody>
          <a:bodyPr/>
          <a:lstStyle/>
          <a:p>
            <a:r>
              <a:rPr lang="en-US" dirty="0" smtClean="0"/>
              <a:t>Across all grades and content areas, the vast majority of students met or exceeded expectations as demonstrated by their Performance Level Indicator.</a:t>
            </a:r>
          </a:p>
          <a:p>
            <a:pPr lvl="1"/>
            <a:r>
              <a:rPr lang="en-US" dirty="0" smtClean="0"/>
              <a:t>ELA: ≈ 85% Established or Extending Progress</a:t>
            </a:r>
          </a:p>
          <a:p>
            <a:pPr lvl="1"/>
            <a:r>
              <a:rPr lang="en-US" dirty="0" smtClean="0"/>
              <a:t>Mathematics: ≈ 84%  Established or Extending Progress</a:t>
            </a:r>
          </a:p>
          <a:p>
            <a:pPr lvl="1"/>
            <a:r>
              <a:rPr lang="en-US" dirty="0" smtClean="0"/>
              <a:t>Science: ≈ 95% Established or Extending Progress</a:t>
            </a:r>
          </a:p>
          <a:p>
            <a:pPr lvl="1"/>
            <a:r>
              <a:rPr lang="en-US" dirty="0" smtClean="0"/>
              <a:t>Social Studies: ≈ 96% Established or Extending Progress</a:t>
            </a:r>
          </a:p>
        </p:txBody>
      </p:sp>
      <p:sp>
        <p:nvSpPr>
          <p:cNvPr id="2" name="Slide Number Placeholder 1"/>
          <p:cNvSpPr>
            <a:spLocks noGrp="1"/>
          </p:cNvSpPr>
          <p:nvPr>
            <p:ph type="sldNum" sz="quarter" idx="4"/>
          </p:nvPr>
        </p:nvSpPr>
        <p:spPr/>
        <p:txBody>
          <a:bodyPr/>
          <a:lstStyle/>
          <a:p>
            <a:fld id="{820FF9A5-7959-41E1-B0BC-51D3C2EE0399}" type="slidenum">
              <a:rPr lang="en-US" smtClean="0"/>
              <a:pPr/>
              <a:t>21</a:t>
            </a:fld>
            <a:endParaRPr lang="en-US" dirty="0"/>
          </a:p>
        </p:txBody>
      </p:sp>
    </p:spTree>
    <p:extLst>
      <p:ext uri="{BB962C8B-B14F-4D97-AF65-F5344CB8AC3E}">
        <p14:creationId xmlns:p14="http://schemas.microsoft.com/office/powerpoint/2010/main" val="663956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23888" y="1709739"/>
            <a:ext cx="7886700" cy="1959893"/>
          </a:xfrm>
        </p:spPr>
        <p:txBody>
          <a:bodyPr>
            <a:normAutofit fontScale="90000"/>
          </a:bodyPr>
          <a:lstStyle/>
          <a:p>
            <a:pPr algn="ctr"/>
            <a:r>
              <a:rPr lang="en-US" dirty="0" smtClean="0"/>
              <a:t/>
            </a:r>
            <a:br>
              <a:rPr lang="en-US" dirty="0" smtClean="0"/>
            </a:br>
            <a:r>
              <a:rPr lang="en-US" dirty="0" smtClean="0"/>
              <a:t>Test Security </a:t>
            </a:r>
            <a:br>
              <a:rPr lang="en-US" dirty="0" smtClean="0"/>
            </a:br>
            <a:r>
              <a:rPr lang="en-US" dirty="0" smtClean="0"/>
              <a:t>and Ethics</a:t>
            </a:r>
          </a:p>
        </p:txBody>
      </p:sp>
      <p:sp>
        <p:nvSpPr>
          <p:cNvPr id="3" name="Slide Number Placeholder 3"/>
          <p:cNvSpPr>
            <a:spLocks noGrp="1"/>
          </p:cNvSpPr>
          <p:nvPr>
            <p:ph type="sldNum" sz="quarter" idx="4"/>
          </p:nvPr>
        </p:nvSpPr>
        <p:spPr/>
        <p:txBody>
          <a:bodyPr/>
          <a:lstStyle/>
          <a:p>
            <a:fld id="{85A86978-8B00-4802-9A34-F9AB8E3E0710}" type="slidenum">
              <a:rPr lang="en-US" smtClean="0"/>
              <a:pPr/>
              <a:t>22</a:t>
            </a:fld>
            <a:endParaRPr lang="en-US" dirty="0"/>
          </a:p>
        </p:txBody>
      </p:sp>
    </p:spTree>
    <p:extLst>
      <p:ext uri="{BB962C8B-B14F-4D97-AF65-F5344CB8AC3E}">
        <p14:creationId xmlns:p14="http://schemas.microsoft.com/office/powerpoint/2010/main" val="24492362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Test Security</a:t>
            </a:r>
          </a:p>
        </p:txBody>
      </p:sp>
      <p:sp>
        <p:nvSpPr>
          <p:cNvPr id="32771" name="Rectangle 3"/>
          <p:cNvSpPr>
            <a:spLocks noGrp="1" noChangeArrowheads="1"/>
          </p:cNvSpPr>
          <p:nvPr>
            <p:ph idx="1"/>
          </p:nvPr>
        </p:nvSpPr>
        <p:spPr/>
        <p:txBody>
          <a:bodyPr>
            <a:normAutofit fontScale="92500"/>
          </a:bodyPr>
          <a:lstStyle/>
          <a:p>
            <a:r>
              <a:rPr lang="en-US" dirty="0" smtClean="0"/>
              <a:t>Maintaining security of all student materials is crucial to obtaining valid and reliable assessment results. </a:t>
            </a:r>
          </a:p>
          <a:p>
            <a:r>
              <a:rPr lang="en-US" dirty="0" smtClean="0"/>
              <a:t>While the GAA materials themselves are not considered secure materials, student work and </a:t>
            </a:r>
            <a:r>
              <a:rPr lang="en-US" b="1" dirty="0" smtClean="0"/>
              <a:t>entries are secure </a:t>
            </a:r>
            <a:r>
              <a:rPr lang="en-US" dirty="0" smtClean="0"/>
              <a:t>once they have been chosen as assessment evidence and placed in the GAA portfolio binder. </a:t>
            </a:r>
          </a:p>
          <a:p>
            <a:pPr lvl="1">
              <a:buFont typeface="Courier New" pitchFamily="49" charset="0"/>
              <a:buChar char="o"/>
            </a:pPr>
            <a:r>
              <a:rPr lang="en-US" dirty="0" smtClean="0"/>
              <a:t>Original student work or photos or videos of original student work (also called permanent products) must be submitted.</a:t>
            </a:r>
          </a:p>
          <a:p>
            <a:pPr lvl="1">
              <a:buFont typeface="Courier New" pitchFamily="49" charset="0"/>
              <a:buChar char="o"/>
            </a:pPr>
            <a:r>
              <a:rPr lang="en-US" dirty="0" smtClean="0"/>
              <a:t>GAA evidence </a:t>
            </a:r>
            <a:r>
              <a:rPr lang="en-US" b="1" dirty="0" smtClean="0"/>
              <a:t>may not be photocopied and retained</a:t>
            </a:r>
            <a:r>
              <a:rPr lang="en-US" dirty="0" smtClean="0"/>
              <a:t>. </a:t>
            </a:r>
          </a:p>
          <a:p>
            <a:pPr lvl="1">
              <a:buFont typeface="Courier New" pitchFamily="49" charset="0"/>
              <a:buChar char="o"/>
            </a:pPr>
            <a:r>
              <a:rPr lang="en-US" dirty="0" smtClean="0"/>
              <a:t>Photocopied evidence may not be submitted. </a:t>
            </a:r>
          </a:p>
          <a:p>
            <a:pPr lvl="1">
              <a:buFont typeface="Courier New" pitchFamily="49" charset="0"/>
              <a:buChar char="o"/>
            </a:pPr>
            <a:r>
              <a:rPr lang="en-US" dirty="0" smtClean="0"/>
              <a:t>A photograph of a permanent product is acceptable.</a:t>
            </a:r>
          </a:p>
          <a:p>
            <a:endParaRPr lang="en-US" dirty="0" smtClean="0"/>
          </a:p>
        </p:txBody>
      </p:sp>
      <p:sp>
        <p:nvSpPr>
          <p:cNvPr id="4" name="Slide Number Placeholder 3"/>
          <p:cNvSpPr>
            <a:spLocks noGrp="1"/>
          </p:cNvSpPr>
          <p:nvPr>
            <p:ph type="sldNum" sz="quarter" idx="4"/>
          </p:nvPr>
        </p:nvSpPr>
        <p:spPr/>
        <p:txBody>
          <a:bodyPr/>
          <a:lstStyle/>
          <a:p>
            <a:fld id="{DA87B26A-168C-4D20-A228-EE84C72BEEEE}" type="slidenum">
              <a:rPr lang="en-US" smtClean="0"/>
              <a:pPr/>
              <a:t>23</a:t>
            </a:fld>
            <a:endParaRPr lang="en-US" dirty="0"/>
          </a:p>
        </p:txBody>
      </p:sp>
    </p:spTree>
    <p:extLst>
      <p:ext uri="{BB962C8B-B14F-4D97-AF65-F5344CB8AC3E}">
        <p14:creationId xmlns:p14="http://schemas.microsoft.com/office/powerpoint/2010/main" val="2226487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Test Security</a:t>
            </a:r>
          </a:p>
        </p:txBody>
      </p:sp>
      <p:sp>
        <p:nvSpPr>
          <p:cNvPr id="33795" name="Rectangle 3"/>
          <p:cNvSpPr>
            <a:spLocks noGrp="1" noChangeArrowheads="1"/>
          </p:cNvSpPr>
          <p:nvPr>
            <p:ph idx="1"/>
          </p:nvPr>
        </p:nvSpPr>
        <p:spPr/>
        <p:txBody>
          <a:bodyPr/>
          <a:lstStyle/>
          <a:p>
            <a:r>
              <a:rPr lang="en-US" dirty="0" smtClean="0"/>
              <a:t>Once they have been placed in the 3-ring binder, student work and GAA materials must be kept in locked storage within the classroom – except during use.</a:t>
            </a:r>
          </a:p>
          <a:p>
            <a:r>
              <a:rPr lang="en-US" dirty="0" smtClean="0"/>
              <a:t>Access to those materials must be restricted to authorized individuals only. </a:t>
            </a:r>
          </a:p>
          <a:p>
            <a:endParaRPr lang="en-US" dirty="0" smtClean="0"/>
          </a:p>
        </p:txBody>
      </p:sp>
      <p:sp>
        <p:nvSpPr>
          <p:cNvPr id="4" name="Slide Number Placeholder 3"/>
          <p:cNvSpPr>
            <a:spLocks noGrp="1"/>
          </p:cNvSpPr>
          <p:nvPr>
            <p:ph type="sldNum" sz="quarter" idx="4"/>
          </p:nvPr>
        </p:nvSpPr>
        <p:spPr/>
        <p:txBody>
          <a:bodyPr/>
          <a:lstStyle/>
          <a:p>
            <a:fld id="{B2EE8D22-949C-41B0-8B52-E1713D08FEE0}" type="slidenum">
              <a:rPr lang="en-US" smtClean="0"/>
              <a:pPr/>
              <a:t>24</a:t>
            </a:fld>
            <a:endParaRPr lang="en-US" dirty="0"/>
          </a:p>
        </p:txBody>
      </p:sp>
    </p:spTree>
    <p:extLst>
      <p:ext uri="{BB962C8B-B14F-4D97-AF65-F5344CB8AC3E}">
        <p14:creationId xmlns:p14="http://schemas.microsoft.com/office/powerpoint/2010/main" val="171420086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Test Security</a:t>
            </a:r>
          </a:p>
        </p:txBody>
      </p:sp>
      <p:sp>
        <p:nvSpPr>
          <p:cNvPr id="34819" name="Rectangle 3"/>
          <p:cNvSpPr>
            <a:spLocks noGrp="1" noChangeArrowheads="1"/>
          </p:cNvSpPr>
          <p:nvPr>
            <p:ph idx="1"/>
          </p:nvPr>
        </p:nvSpPr>
        <p:spPr/>
        <p:txBody>
          <a:bodyPr/>
          <a:lstStyle/>
          <a:p>
            <a:r>
              <a:rPr lang="en-US" dirty="0" smtClean="0"/>
              <a:t>The assessment binder should not be removed from the school building, except for the purpose of peer review. </a:t>
            </a:r>
          </a:p>
          <a:p>
            <a:r>
              <a:rPr lang="en-US" dirty="0" smtClean="0"/>
              <a:t>Every school should implement and enforce sign-out protocols. </a:t>
            </a:r>
          </a:p>
          <a:p>
            <a:r>
              <a:rPr lang="en-US" dirty="0" smtClean="0"/>
              <a:t>It is the responsibility of all individuals who administer the assessment to follow security procedures and to protect the integrity of the process.</a:t>
            </a:r>
          </a:p>
        </p:txBody>
      </p:sp>
      <p:sp>
        <p:nvSpPr>
          <p:cNvPr id="4" name="Slide Number Placeholder 3"/>
          <p:cNvSpPr>
            <a:spLocks noGrp="1"/>
          </p:cNvSpPr>
          <p:nvPr>
            <p:ph type="sldNum" sz="quarter" idx="4"/>
          </p:nvPr>
        </p:nvSpPr>
        <p:spPr/>
        <p:txBody>
          <a:bodyPr/>
          <a:lstStyle/>
          <a:p>
            <a:fld id="{ADAF4C59-A403-4EA1-AD32-0091258F61F0}" type="slidenum">
              <a:rPr lang="en-US" smtClean="0"/>
              <a:pPr/>
              <a:t>25</a:t>
            </a:fld>
            <a:endParaRPr lang="en-US" dirty="0"/>
          </a:p>
        </p:txBody>
      </p:sp>
    </p:spTree>
    <p:extLst>
      <p:ext uri="{BB962C8B-B14F-4D97-AF65-F5344CB8AC3E}">
        <p14:creationId xmlns:p14="http://schemas.microsoft.com/office/powerpoint/2010/main" val="33207443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Test Security</a:t>
            </a:r>
          </a:p>
        </p:txBody>
      </p:sp>
      <p:sp>
        <p:nvSpPr>
          <p:cNvPr id="35843" name="Rectangle 3"/>
          <p:cNvSpPr>
            <a:spLocks noGrp="1" noChangeArrowheads="1"/>
          </p:cNvSpPr>
          <p:nvPr>
            <p:ph idx="1"/>
          </p:nvPr>
        </p:nvSpPr>
        <p:spPr/>
        <p:txBody>
          <a:bodyPr>
            <a:noAutofit/>
          </a:bodyPr>
          <a:lstStyle/>
          <a:p>
            <a:r>
              <a:rPr lang="en-US" sz="2400" dirty="0" smtClean="0"/>
              <a:t>Any action which compromises assessment security or leads to the invalidation of an individual student’s or a group of students’ test scores will be viewed by the Georgia Department of Education (GaDOE) as inappropriate use or handling of tests and will be treated as such. </a:t>
            </a:r>
          </a:p>
          <a:p>
            <a:r>
              <a:rPr lang="en-US" sz="2400" dirty="0" smtClean="0"/>
              <a:t>Any concern regarding test security must be reported to GaDOE immediately.  </a:t>
            </a:r>
          </a:p>
          <a:p>
            <a:r>
              <a:rPr lang="en-US" sz="2400" dirty="0" err="1" smtClean="0"/>
              <a:t>GaDOE</a:t>
            </a:r>
            <a:r>
              <a:rPr lang="en-US" sz="2400" dirty="0" smtClean="0"/>
              <a:t> Assessment Division staff members are available to help school system personnel develop and implement assessment security protocols. </a:t>
            </a:r>
            <a:br>
              <a:rPr lang="en-US" sz="2400" dirty="0" smtClean="0"/>
            </a:br>
            <a:endParaRPr lang="en-US" sz="2400" dirty="0" smtClean="0"/>
          </a:p>
        </p:txBody>
      </p:sp>
      <p:sp>
        <p:nvSpPr>
          <p:cNvPr id="4" name="Slide Number Placeholder 3"/>
          <p:cNvSpPr>
            <a:spLocks noGrp="1"/>
          </p:cNvSpPr>
          <p:nvPr>
            <p:ph type="sldNum" sz="quarter" idx="4"/>
          </p:nvPr>
        </p:nvSpPr>
        <p:spPr/>
        <p:txBody>
          <a:bodyPr/>
          <a:lstStyle/>
          <a:p>
            <a:fld id="{452F9535-C9E4-4795-B49A-83980CC0EF5C}" type="slidenum">
              <a:rPr lang="en-US" smtClean="0"/>
              <a:pPr/>
              <a:t>26</a:t>
            </a:fld>
            <a:endParaRPr lang="en-US" dirty="0"/>
          </a:p>
        </p:txBody>
      </p:sp>
    </p:spTree>
    <p:extLst>
      <p:ext uri="{BB962C8B-B14F-4D97-AF65-F5344CB8AC3E}">
        <p14:creationId xmlns:p14="http://schemas.microsoft.com/office/powerpoint/2010/main" val="106382759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2017-2018 Validation Form</a:t>
            </a:r>
          </a:p>
        </p:txBody>
      </p:sp>
      <p:sp>
        <p:nvSpPr>
          <p:cNvPr id="3" name="Content Placeholder 2"/>
          <p:cNvSpPr>
            <a:spLocks noGrp="1"/>
          </p:cNvSpPr>
          <p:nvPr>
            <p:ph idx="1"/>
          </p:nvPr>
        </p:nvSpPr>
        <p:spPr/>
        <p:txBody>
          <a:bodyPr/>
          <a:lstStyle/>
          <a:p>
            <a:r>
              <a:rPr lang="en-US" dirty="0" smtClean="0"/>
              <a:t>The Validation Form was designed to address certain issues that should not occur during the assembly of a student’s portfolio, including:</a:t>
            </a:r>
          </a:p>
          <a:p>
            <a:pPr lvl="1"/>
            <a:r>
              <a:rPr lang="en-US" dirty="0" smtClean="0"/>
              <a:t>Fabricating or altering evidence of student work</a:t>
            </a:r>
          </a:p>
          <a:p>
            <a:pPr lvl="1"/>
            <a:r>
              <a:rPr lang="en-US" dirty="0" smtClean="0"/>
              <a:t>Making and retaining photocopies of contents</a:t>
            </a:r>
          </a:p>
          <a:p>
            <a:pPr lvl="1"/>
            <a:r>
              <a:rPr lang="en-US" dirty="0" smtClean="0"/>
              <a:t>Submitting photocopies of student work</a:t>
            </a:r>
          </a:p>
          <a:p>
            <a:pPr marL="457200" lvl="1" indent="0">
              <a:buNone/>
            </a:pPr>
            <a:endParaRPr lang="en-US" dirty="0" smtClean="0"/>
          </a:p>
          <a:p>
            <a:r>
              <a:rPr lang="en-US" dirty="0" smtClean="0"/>
              <a:t>Signatures of the Test Administrator/Examiner</a:t>
            </a:r>
            <a:r>
              <a:rPr lang="en-US" dirty="0" smtClean="0">
                <a:solidFill>
                  <a:srgbClr val="00B050"/>
                </a:solidFill>
              </a:rPr>
              <a:t> </a:t>
            </a:r>
            <a:r>
              <a:rPr lang="en-US" dirty="0" smtClean="0"/>
              <a:t>and Building Administrator </a:t>
            </a:r>
            <a:r>
              <a:rPr lang="en-US" b="1" dirty="0" smtClean="0"/>
              <a:t>are required </a:t>
            </a:r>
            <a:r>
              <a:rPr lang="en-US" dirty="0" smtClean="0"/>
              <a:t>on the Validation Form.</a:t>
            </a:r>
          </a:p>
          <a:p>
            <a:endParaRPr lang="en-US" dirty="0"/>
          </a:p>
        </p:txBody>
      </p:sp>
      <p:sp>
        <p:nvSpPr>
          <p:cNvPr id="4" name="Slide Number Placeholder 3"/>
          <p:cNvSpPr>
            <a:spLocks noGrp="1"/>
          </p:cNvSpPr>
          <p:nvPr>
            <p:ph type="sldNum" sz="quarter" idx="4"/>
          </p:nvPr>
        </p:nvSpPr>
        <p:spPr/>
        <p:txBody>
          <a:bodyPr/>
          <a:lstStyle/>
          <a:p>
            <a:fld id="{E6E0D854-3F51-4E94-8284-6C2C26EF0240}" type="slidenum">
              <a:rPr lang="en-US" smtClean="0"/>
              <a:pPr/>
              <a:t>27</a:t>
            </a:fld>
            <a:endParaRPr lang="en-US" dirty="0"/>
          </a:p>
        </p:txBody>
      </p:sp>
    </p:spTree>
    <p:extLst>
      <p:ext uri="{BB962C8B-B14F-4D97-AF65-F5344CB8AC3E}">
        <p14:creationId xmlns:p14="http://schemas.microsoft.com/office/powerpoint/2010/main" val="14729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2017-2018 Validation Form</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t>The </a:t>
            </a:r>
            <a:r>
              <a:rPr lang="en-US" sz="3200" b="1" i="1" dirty="0"/>
              <a:t>GAA Validation Form</a:t>
            </a:r>
            <a:r>
              <a:rPr lang="en-US" sz="3200" i="1" dirty="0"/>
              <a:t> </a:t>
            </a:r>
            <a:r>
              <a:rPr lang="en-US" sz="3200" dirty="0"/>
              <a:t>was provided in the portfolio binder to verify that all requirements and procedures have been followed and that the contents are the work of the student being assessed.</a:t>
            </a:r>
          </a:p>
          <a:p>
            <a:r>
              <a:rPr lang="en-US" dirty="0" smtClean="0"/>
              <a:t>This </a:t>
            </a:r>
            <a:r>
              <a:rPr lang="en-US" dirty="0"/>
              <a:t>is an important step – the signatures validate the contents of the portfolio.</a:t>
            </a:r>
          </a:p>
          <a:p>
            <a:pPr>
              <a:spcBef>
                <a:spcPts val="300"/>
              </a:spcBef>
            </a:pPr>
            <a:r>
              <a:rPr lang="en-US" dirty="0" smtClean="0"/>
              <a:t>Be </a:t>
            </a:r>
            <a:r>
              <a:rPr lang="en-US" dirty="0"/>
              <a:t>certain that signatures have been obtained from both the person submitting the portfolio and the Building Administrator.</a:t>
            </a:r>
          </a:p>
          <a:p>
            <a:pPr>
              <a:spcBef>
                <a:spcPts val="300"/>
              </a:spcBef>
            </a:pPr>
            <a:r>
              <a:rPr lang="en-US" dirty="0" smtClean="0"/>
              <a:t>For </a:t>
            </a:r>
            <a:r>
              <a:rPr lang="en-US" dirty="0"/>
              <a:t>transfer students, </a:t>
            </a:r>
            <a:r>
              <a:rPr lang="en-US" u="sng" dirty="0"/>
              <a:t>two</a:t>
            </a:r>
            <a:r>
              <a:rPr lang="en-US" dirty="0"/>
              <a:t> Validation Forms must be submitted – </a:t>
            </a:r>
            <a:r>
              <a:rPr lang="en-US" dirty="0" smtClean="0"/>
              <a:t>one </a:t>
            </a:r>
            <a:r>
              <a:rPr lang="en-US" dirty="0"/>
              <a:t>by the sending school/system and one by the receiving school/system</a:t>
            </a:r>
            <a:r>
              <a:rPr lang="en-US" dirty="0" smtClean="0"/>
              <a:t>.</a:t>
            </a:r>
            <a:endParaRPr lang="en-US" i="1" dirty="0">
              <a:latin typeface="Arial" charset="0"/>
            </a:endParaRPr>
          </a:p>
        </p:txBody>
      </p:sp>
      <p:sp>
        <p:nvSpPr>
          <p:cNvPr id="4" name="Slide Number Placeholder 3"/>
          <p:cNvSpPr>
            <a:spLocks noGrp="1"/>
          </p:cNvSpPr>
          <p:nvPr>
            <p:ph type="sldNum" sz="quarter" idx="4"/>
          </p:nvPr>
        </p:nvSpPr>
        <p:spPr/>
        <p:txBody>
          <a:bodyPr/>
          <a:lstStyle/>
          <a:p>
            <a:fld id="{E6E0D854-3F51-4E94-8284-6C2C26EF0240}" type="slidenum">
              <a:rPr lang="en-US" smtClean="0"/>
              <a:pPr/>
              <a:t>28</a:t>
            </a:fld>
            <a:endParaRPr lang="en-US" dirty="0"/>
          </a:p>
        </p:txBody>
      </p:sp>
    </p:spTree>
    <p:extLst>
      <p:ext uri="{BB962C8B-B14F-4D97-AF65-F5344CB8AC3E}">
        <p14:creationId xmlns:p14="http://schemas.microsoft.com/office/powerpoint/2010/main" val="3944614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4"/>
          </p:nvPr>
        </p:nvSpPr>
        <p:spPr>
          <a:xfrm>
            <a:off x="8266113" y="6477000"/>
            <a:ext cx="609600" cy="365125"/>
          </a:xfrm>
          <a:prstGeom prst="rect">
            <a:avLst/>
          </a:prstGeom>
        </p:spPr>
        <p:txBody>
          <a:bodyPr/>
          <a:lstStyle/>
          <a:p>
            <a:pPr>
              <a:defRPr/>
            </a:pPr>
            <a:fld id="{B7865B43-AD46-40AE-827B-90EC08E8DE53}" type="slidenum">
              <a:rPr lang="en-US" smtClean="0"/>
              <a:pPr>
                <a:defRPr/>
              </a:pPr>
              <a:t>29</a:t>
            </a:fld>
            <a:endParaRPr lang="en-US" dirty="0"/>
          </a:p>
        </p:txBody>
      </p:sp>
      <p:sp>
        <p:nvSpPr>
          <p:cNvPr id="38917" name="AutoShape 6"/>
          <p:cNvSpPr>
            <a:spLocks noChangeArrowheads="1"/>
          </p:cNvSpPr>
          <p:nvPr/>
        </p:nvSpPr>
        <p:spPr bwMode="auto">
          <a:xfrm rot="21115566">
            <a:off x="42964" y="3869719"/>
            <a:ext cx="1834566" cy="741284"/>
          </a:xfrm>
          <a:prstGeom prst="rightArrow">
            <a:avLst>
              <a:gd name="adj1" fmla="val 50000"/>
              <a:gd name="adj2" fmla="val 56116"/>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t>Building Administrator </a:t>
            </a:r>
          </a:p>
          <a:p>
            <a:pPr algn="ctr"/>
            <a:r>
              <a:rPr lang="en-US" sz="1200" dirty="0"/>
              <a:t>c</a:t>
            </a:r>
            <a:r>
              <a:rPr lang="en-US" sz="1200" dirty="0" smtClean="0"/>
              <a:t>hecks one </a:t>
            </a:r>
            <a:r>
              <a:rPr lang="en-US" sz="1200" dirty="0"/>
              <a:t>box</a:t>
            </a:r>
          </a:p>
        </p:txBody>
      </p:sp>
      <p:sp>
        <p:nvSpPr>
          <p:cNvPr id="12" name="AutoShape 6"/>
          <p:cNvSpPr>
            <a:spLocks noChangeArrowheads="1"/>
          </p:cNvSpPr>
          <p:nvPr/>
        </p:nvSpPr>
        <p:spPr bwMode="auto">
          <a:xfrm rot="21188913">
            <a:off x="37666" y="2614527"/>
            <a:ext cx="1834566" cy="741284"/>
          </a:xfrm>
          <a:prstGeom prst="rightArrow">
            <a:avLst>
              <a:gd name="adj1" fmla="val 50000"/>
              <a:gd name="adj2" fmla="val 45805"/>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t>Required signature</a:t>
            </a:r>
            <a:endParaRPr lang="en-US" sz="1200" dirty="0"/>
          </a:p>
        </p:txBody>
      </p:sp>
      <p:sp>
        <p:nvSpPr>
          <p:cNvPr id="13" name="AutoShape 6"/>
          <p:cNvSpPr>
            <a:spLocks noChangeArrowheads="1"/>
          </p:cNvSpPr>
          <p:nvPr/>
        </p:nvSpPr>
        <p:spPr bwMode="auto">
          <a:xfrm rot="21252450">
            <a:off x="53206" y="4647488"/>
            <a:ext cx="1834566" cy="741284"/>
          </a:xfrm>
          <a:prstGeom prst="rightArrow">
            <a:avLst>
              <a:gd name="adj1" fmla="val 50000"/>
              <a:gd name="adj2" fmla="val 45805"/>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t>Required signature</a:t>
            </a:r>
            <a:endParaRPr lang="en-US" sz="1200" dirty="0"/>
          </a:p>
        </p:txBody>
      </p:sp>
      <p:pic>
        <p:nvPicPr>
          <p:cNvPr id="3" name="Picture 2"/>
          <p:cNvPicPr>
            <a:picLocks noChangeAspect="1"/>
          </p:cNvPicPr>
          <p:nvPr/>
        </p:nvPicPr>
        <p:blipFill>
          <a:blip r:embed="rId3"/>
          <a:stretch>
            <a:fillRect/>
          </a:stretch>
        </p:blipFill>
        <p:spPr>
          <a:xfrm>
            <a:off x="1935957" y="205235"/>
            <a:ext cx="5041041" cy="6514714"/>
          </a:xfrm>
          <a:prstGeom prst="rect">
            <a:avLst/>
          </a:prstGeom>
          <a:ln>
            <a:solidFill>
              <a:schemeClr val="tx1"/>
            </a:solidFill>
          </a:ln>
        </p:spPr>
      </p:pic>
    </p:spTree>
    <p:extLst>
      <p:ext uri="{BB962C8B-B14F-4D97-AF65-F5344CB8AC3E}">
        <p14:creationId xmlns:p14="http://schemas.microsoft.com/office/powerpoint/2010/main" val="21997284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Links to Presentations are on </a:t>
            </a:r>
            <a:br>
              <a:rPr lang="en-US" sz="2800" dirty="0" smtClean="0"/>
            </a:br>
            <a:r>
              <a:rPr lang="en-US" sz="2800" dirty="0" smtClean="0"/>
              <a:t>the GaDOE website (shown below)</a:t>
            </a:r>
            <a:endParaRPr lang="en-US" sz="2800" dirty="0"/>
          </a:p>
        </p:txBody>
      </p:sp>
      <p:sp>
        <p:nvSpPr>
          <p:cNvPr id="7" name="Content Placeholder 6"/>
          <p:cNvSpPr>
            <a:spLocks noGrp="1"/>
          </p:cNvSpPr>
          <p:nvPr>
            <p:ph idx="1"/>
          </p:nvPr>
        </p:nvSpPr>
        <p:spPr/>
        <p:txBody>
          <a:bodyPr>
            <a:normAutofit/>
          </a:bodyPr>
          <a:lstStyle/>
          <a:p>
            <a:endParaRPr lang="en-US" sz="2000" dirty="0"/>
          </a:p>
        </p:txBody>
      </p:sp>
      <p:sp>
        <p:nvSpPr>
          <p:cNvPr id="5" name="Slide Number Placeholder 4"/>
          <p:cNvSpPr>
            <a:spLocks noGrp="1"/>
          </p:cNvSpPr>
          <p:nvPr>
            <p:ph type="sldNum" sz="quarter" idx="4"/>
          </p:nvPr>
        </p:nvSpPr>
        <p:spPr/>
        <p:txBody>
          <a:bodyPr/>
          <a:lstStyle/>
          <a:p>
            <a:fld id="{B9518B12-5AC3-4821-9DBE-CC17AAA3902B}" type="slidenum">
              <a:rPr lang="en-US" smtClean="0"/>
              <a:pPr/>
              <a:t>3</a:t>
            </a:fld>
            <a:endParaRPr lang="en-US" dirty="0"/>
          </a:p>
        </p:txBody>
      </p:sp>
      <p:sp>
        <p:nvSpPr>
          <p:cNvPr id="3" name="Rectangle 2"/>
          <p:cNvSpPr/>
          <p:nvPr/>
        </p:nvSpPr>
        <p:spPr>
          <a:xfrm>
            <a:off x="304800" y="5577025"/>
            <a:ext cx="8458200" cy="861774"/>
          </a:xfrm>
          <a:prstGeom prst="rect">
            <a:avLst/>
          </a:prstGeom>
        </p:spPr>
        <p:txBody>
          <a:bodyPr wrap="square">
            <a:spAutoFit/>
          </a:bodyPr>
          <a:lstStyle/>
          <a:p>
            <a:pPr algn="ctr"/>
            <a:r>
              <a:rPr lang="en-US" dirty="0">
                <a:hlinkClick r:id="rId3"/>
              </a:rPr>
              <a:t>http://</a:t>
            </a:r>
            <a:r>
              <a:rPr lang="en-US" dirty="0" smtClean="0">
                <a:hlinkClick r:id="rId3"/>
              </a:rPr>
              <a:t>www.gadoe.org/Curriculum-Instruction-and-Assessment/Assessment/Pages/GAA.aspx</a:t>
            </a:r>
            <a:endParaRPr lang="en-US" dirty="0" smtClean="0"/>
          </a:p>
          <a:p>
            <a:pPr algn="ctr"/>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84" y="1662612"/>
            <a:ext cx="7877966" cy="395216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Left Arrow 7"/>
          <p:cNvSpPr/>
          <p:nvPr/>
        </p:nvSpPr>
        <p:spPr>
          <a:xfrm rot="20656742">
            <a:off x="7406045" y="4129011"/>
            <a:ext cx="1676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6225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Portfolio Validation</a:t>
            </a:r>
          </a:p>
        </p:txBody>
      </p:sp>
      <p:sp>
        <p:nvSpPr>
          <p:cNvPr id="39939" name="Rectangle 3"/>
          <p:cNvSpPr>
            <a:spLocks noGrp="1" noChangeArrowheads="1"/>
          </p:cNvSpPr>
          <p:nvPr>
            <p:ph idx="1"/>
          </p:nvPr>
        </p:nvSpPr>
        <p:spPr>
          <a:xfrm>
            <a:off x="628650" y="1320298"/>
            <a:ext cx="7886700" cy="4351338"/>
          </a:xfrm>
        </p:spPr>
        <p:txBody>
          <a:bodyPr>
            <a:normAutofit/>
          </a:bodyPr>
          <a:lstStyle/>
          <a:p>
            <a:r>
              <a:rPr lang="en-US" dirty="0" smtClean="0"/>
              <a:t>The portfolio validation process authenticates the student work included in the portfolio.</a:t>
            </a:r>
          </a:p>
          <a:p>
            <a:pPr marL="0" indent="0">
              <a:buNone/>
            </a:pPr>
            <a:endParaRPr lang="en-US" dirty="0" smtClean="0"/>
          </a:p>
          <a:p>
            <a:r>
              <a:rPr lang="en-US" dirty="0" smtClean="0"/>
              <a:t>The form is a secure document.</a:t>
            </a:r>
          </a:p>
          <a:p>
            <a:pPr marL="0" indent="0">
              <a:buNone/>
            </a:pPr>
            <a:endParaRPr lang="en-US" dirty="0" smtClean="0"/>
          </a:p>
          <a:p>
            <a:r>
              <a:rPr lang="en-US" dirty="0" smtClean="0"/>
              <a:t>In the case of transfer students, two Validation Forms must be submitted (one from the original school and one from the new school).</a:t>
            </a:r>
          </a:p>
        </p:txBody>
      </p:sp>
      <p:sp>
        <p:nvSpPr>
          <p:cNvPr id="4" name="Slide Number Placeholder 3"/>
          <p:cNvSpPr>
            <a:spLocks noGrp="1"/>
          </p:cNvSpPr>
          <p:nvPr>
            <p:ph type="sldNum" sz="quarter" idx="4"/>
          </p:nvPr>
        </p:nvSpPr>
        <p:spPr/>
        <p:txBody>
          <a:bodyPr/>
          <a:lstStyle/>
          <a:p>
            <a:fld id="{6228AADE-1D15-4E2C-A1EA-A7A1BFA1A0B0}" type="slidenum">
              <a:rPr lang="en-US" smtClean="0"/>
              <a:pPr/>
              <a:t>30</a:t>
            </a:fld>
            <a:endParaRPr lang="en-US" dirty="0"/>
          </a:p>
        </p:txBody>
      </p:sp>
    </p:spTree>
    <p:extLst>
      <p:ext uri="{BB962C8B-B14F-4D97-AF65-F5344CB8AC3E}">
        <p14:creationId xmlns:p14="http://schemas.microsoft.com/office/powerpoint/2010/main" val="17068065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Portfolio Validation</a:t>
            </a:r>
          </a:p>
        </p:txBody>
      </p:sp>
      <p:sp>
        <p:nvSpPr>
          <p:cNvPr id="40963" name="Rectangle 3"/>
          <p:cNvSpPr>
            <a:spLocks noGrp="1" noChangeArrowheads="1"/>
          </p:cNvSpPr>
          <p:nvPr>
            <p:ph idx="1"/>
          </p:nvPr>
        </p:nvSpPr>
        <p:spPr/>
        <p:txBody>
          <a:bodyPr>
            <a:normAutofit fontScale="92500"/>
          </a:bodyPr>
          <a:lstStyle/>
          <a:p>
            <a:r>
              <a:rPr lang="en-US" dirty="0" smtClean="0"/>
              <a:t>Violation of any of the requirements for compiling student work for the GAA may result in the portfolio being invalidated and could result in additional actions or consequences. </a:t>
            </a:r>
          </a:p>
          <a:p>
            <a:r>
              <a:rPr lang="en-US" dirty="0" smtClean="0"/>
              <a:t>If the Building Administrator, Portfolio Reviewer, or STC discover any irregularities, the portfolio can be returned to the teacher for correction.</a:t>
            </a:r>
          </a:p>
          <a:p>
            <a:r>
              <a:rPr lang="en-US" dirty="0" smtClean="0"/>
              <a:t>If it is too late in the process or not feasible to return the portfolio to the school/teacher, an Irregularity Form must be completed by the System Test Coordinator alerting the GaDOE to the problem.</a:t>
            </a:r>
          </a:p>
          <a:p>
            <a:endParaRPr lang="en-US" dirty="0" smtClean="0"/>
          </a:p>
        </p:txBody>
      </p:sp>
      <p:sp>
        <p:nvSpPr>
          <p:cNvPr id="4" name="Slide Number Placeholder 3"/>
          <p:cNvSpPr>
            <a:spLocks noGrp="1"/>
          </p:cNvSpPr>
          <p:nvPr>
            <p:ph type="sldNum" sz="quarter" idx="4"/>
          </p:nvPr>
        </p:nvSpPr>
        <p:spPr/>
        <p:txBody>
          <a:bodyPr/>
          <a:lstStyle/>
          <a:p>
            <a:fld id="{AB352692-6686-4A8C-8174-0FF7875AD45F}" type="slidenum">
              <a:rPr lang="en-US" smtClean="0"/>
              <a:pPr/>
              <a:t>31</a:t>
            </a:fld>
            <a:endParaRPr lang="en-US" dirty="0"/>
          </a:p>
        </p:txBody>
      </p:sp>
    </p:spTree>
    <p:extLst>
      <p:ext uri="{BB962C8B-B14F-4D97-AF65-F5344CB8AC3E}">
        <p14:creationId xmlns:p14="http://schemas.microsoft.com/office/powerpoint/2010/main" val="298568649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dirty="0" smtClean="0"/>
              <a:t>Issues Resulting in Invalidation</a:t>
            </a:r>
          </a:p>
        </p:txBody>
      </p:sp>
      <p:sp>
        <p:nvSpPr>
          <p:cNvPr id="44035" name="Rectangle 3"/>
          <p:cNvSpPr>
            <a:spLocks noGrp="1" noChangeArrowheads="1"/>
          </p:cNvSpPr>
          <p:nvPr>
            <p:ph idx="1"/>
          </p:nvPr>
        </p:nvSpPr>
        <p:spPr/>
        <p:txBody>
          <a:bodyPr/>
          <a:lstStyle/>
          <a:p>
            <a:r>
              <a:rPr lang="en-US" dirty="0" smtClean="0"/>
              <a:t>The vast majority of portfolios submitted for the 2016-2017 GAA were compiled following prescribed policies and procedures, and the evidence submitted represented authentic student work.</a:t>
            </a:r>
          </a:p>
          <a:p>
            <a:r>
              <a:rPr lang="en-US" dirty="0" smtClean="0"/>
              <a:t>Careful attention to validation and evidence requirements is very important.</a:t>
            </a:r>
          </a:p>
          <a:p>
            <a:endParaRPr lang="en-US" dirty="0" smtClean="0"/>
          </a:p>
          <a:p>
            <a:pPr lvl="1"/>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36E0E379-F5F6-4E6C-BF80-FC2768A01216}" type="slidenum">
              <a:rPr lang="en-US" smtClean="0"/>
              <a:pPr/>
              <a:t>32</a:t>
            </a:fld>
            <a:endParaRPr lang="en-US" dirty="0"/>
          </a:p>
        </p:txBody>
      </p:sp>
    </p:spTree>
    <p:extLst>
      <p:ext uri="{BB962C8B-B14F-4D97-AF65-F5344CB8AC3E}">
        <p14:creationId xmlns:p14="http://schemas.microsoft.com/office/powerpoint/2010/main" val="6057297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Ethics</a:t>
            </a:r>
          </a:p>
        </p:txBody>
      </p:sp>
      <p:sp>
        <p:nvSpPr>
          <p:cNvPr id="43011" name="Rectangle 3"/>
          <p:cNvSpPr>
            <a:spLocks noGrp="1" noChangeArrowheads="1"/>
          </p:cNvSpPr>
          <p:nvPr>
            <p:ph idx="1"/>
          </p:nvPr>
        </p:nvSpPr>
        <p:spPr/>
        <p:txBody>
          <a:bodyPr>
            <a:normAutofit fontScale="92500"/>
          </a:bodyPr>
          <a:lstStyle/>
          <a:p>
            <a:r>
              <a:rPr lang="en-US" dirty="0" smtClean="0"/>
              <a:t>The Georgia Alternate Assessment is a state and federally mandated assessment for students with significant cognitive disabilities who have met the participation guidelines and have been determined appropriate for the assessment by their IEP teams.</a:t>
            </a:r>
          </a:p>
          <a:p>
            <a:r>
              <a:rPr lang="en-US" dirty="0" smtClean="0"/>
              <a:t>This assessment must adhere to all of the protocols and procedures required for the general assessments.</a:t>
            </a:r>
          </a:p>
          <a:p>
            <a:r>
              <a:rPr lang="en-US" dirty="0" smtClean="0"/>
              <a:t>A breach of any of the validation or security policies constitutes both a procedural and an ethical violation, necessitating an investigation and possible consequences.</a:t>
            </a:r>
          </a:p>
        </p:txBody>
      </p:sp>
      <p:sp>
        <p:nvSpPr>
          <p:cNvPr id="4" name="Slide Number Placeholder 3"/>
          <p:cNvSpPr>
            <a:spLocks noGrp="1"/>
          </p:cNvSpPr>
          <p:nvPr>
            <p:ph type="sldNum" sz="quarter" idx="4"/>
          </p:nvPr>
        </p:nvSpPr>
        <p:spPr/>
        <p:txBody>
          <a:bodyPr/>
          <a:lstStyle/>
          <a:p>
            <a:fld id="{5BFD1221-3A9F-4AD8-8CC6-4A1671D8B543}" type="slidenum">
              <a:rPr lang="en-US" smtClean="0"/>
              <a:pPr/>
              <a:t>33</a:t>
            </a:fld>
            <a:endParaRPr lang="en-US" dirty="0"/>
          </a:p>
        </p:txBody>
      </p:sp>
    </p:spTree>
    <p:extLst>
      <p:ext uri="{BB962C8B-B14F-4D97-AF65-F5344CB8AC3E}">
        <p14:creationId xmlns:p14="http://schemas.microsoft.com/office/powerpoint/2010/main" val="12851553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Portfolio Invalidation</a:t>
            </a:r>
          </a:p>
        </p:txBody>
      </p:sp>
      <p:sp>
        <p:nvSpPr>
          <p:cNvPr id="44035" name="Content Placeholder 2"/>
          <p:cNvSpPr>
            <a:spLocks noGrp="1"/>
          </p:cNvSpPr>
          <p:nvPr>
            <p:ph idx="1"/>
          </p:nvPr>
        </p:nvSpPr>
        <p:spPr/>
        <p:txBody>
          <a:bodyPr/>
          <a:lstStyle/>
          <a:p>
            <a:r>
              <a:rPr lang="en-US" dirty="0" smtClean="0"/>
              <a:t>Should an investigation of any of the previously mentioned issues determine that a breach has occurred, one possible consequence is invalidation of the portfolio.</a:t>
            </a:r>
          </a:p>
          <a:p>
            <a:r>
              <a:rPr lang="en-US" dirty="0" smtClean="0"/>
              <a:t>In such a case, the scores for the entry or entries in question are negated, and the student’s assessment is reported as an invalid assessment.</a:t>
            </a:r>
          </a:p>
          <a:p>
            <a:endParaRPr lang="en-US" dirty="0" smtClean="0"/>
          </a:p>
        </p:txBody>
      </p:sp>
      <p:sp>
        <p:nvSpPr>
          <p:cNvPr id="4" name="Slide Number Placeholder 3"/>
          <p:cNvSpPr>
            <a:spLocks noGrp="1"/>
          </p:cNvSpPr>
          <p:nvPr>
            <p:ph type="sldNum" sz="quarter" idx="4"/>
          </p:nvPr>
        </p:nvSpPr>
        <p:spPr/>
        <p:txBody>
          <a:bodyPr/>
          <a:lstStyle/>
          <a:p>
            <a:fld id="{567A5BB4-3753-4078-A746-6D6792E13BB2}" type="slidenum">
              <a:rPr lang="en-US" smtClean="0"/>
              <a:pPr/>
              <a:t>34</a:t>
            </a:fld>
            <a:endParaRPr lang="en-US" dirty="0"/>
          </a:p>
        </p:txBody>
      </p:sp>
    </p:spTree>
    <p:extLst>
      <p:ext uri="{BB962C8B-B14F-4D97-AF65-F5344CB8AC3E}">
        <p14:creationId xmlns:p14="http://schemas.microsoft.com/office/powerpoint/2010/main" val="1385542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dirty="0" smtClean="0"/>
              <a:t>Issues Resulting in Invalidation</a:t>
            </a:r>
          </a:p>
        </p:txBody>
      </p:sp>
      <p:sp>
        <p:nvSpPr>
          <p:cNvPr id="45059" name="Rectangle 3"/>
          <p:cNvSpPr>
            <a:spLocks noGrp="1"/>
          </p:cNvSpPr>
          <p:nvPr>
            <p:ph idx="1"/>
          </p:nvPr>
        </p:nvSpPr>
        <p:spPr/>
        <p:txBody>
          <a:bodyPr>
            <a:normAutofit lnSpcReduction="10000"/>
          </a:bodyPr>
          <a:lstStyle/>
          <a:p>
            <a:r>
              <a:rPr lang="en-US" dirty="0" smtClean="0"/>
              <a:t>Irregularities and questions about evidence authenticity are sometimes discovered and </a:t>
            </a:r>
            <a:r>
              <a:rPr lang="en-US" b="1" dirty="0" smtClean="0"/>
              <a:t>self-reported</a:t>
            </a:r>
            <a:r>
              <a:rPr lang="en-US" dirty="0" smtClean="0"/>
              <a:t> by schools and/or systems.</a:t>
            </a:r>
          </a:p>
          <a:p>
            <a:pPr lvl="1"/>
            <a:r>
              <a:rPr lang="en-US" dirty="0" smtClean="0"/>
              <a:t>brought to light during portfolio review process</a:t>
            </a:r>
          </a:p>
          <a:p>
            <a:pPr lvl="1"/>
            <a:r>
              <a:rPr lang="en-US" dirty="0" smtClean="0"/>
              <a:t>noted by Building Administrators during validation process</a:t>
            </a:r>
          </a:p>
          <a:p>
            <a:pPr lvl="1"/>
            <a:r>
              <a:rPr lang="en-US" dirty="0" smtClean="0"/>
              <a:t>reported, sometimes anonymously, by various school personnel</a:t>
            </a:r>
          </a:p>
          <a:p>
            <a:r>
              <a:rPr lang="en-US" dirty="0" smtClean="0"/>
              <a:t>If these irregularities are discovered, addressed, and corrected prior to portfolio submission, it is unnecessary to report them to the state as long as they are dealt with at the school/system level.</a:t>
            </a:r>
          </a:p>
          <a:p>
            <a:endParaRPr lang="en-US" dirty="0" smtClean="0"/>
          </a:p>
        </p:txBody>
      </p:sp>
      <p:sp>
        <p:nvSpPr>
          <p:cNvPr id="4" name="Slide Number Placeholder 3"/>
          <p:cNvSpPr>
            <a:spLocks noGrp="1"/>
          </p:cNvSpPr>
          <p:nvPr>
            <p:ph type="sldNum" sz="quarter" idx="4"/>
          </p:nvPr>
        </p:nvSpPr>
        <p:spPr/>
        <p:txBody>
          <a:bodyPr/>
          <a:lstStyle/>
          <a:p>
            <a:fld id="{FBACC00D-7B84-49F9-A95B-7B2A205CC2DD}" type="slidenum">
              <a:rPr lang="en-US" smtClean="0"/>
              <a:pPr/>
              <a:t>35</a:t>
            </a:fld>
            <a:endParaRPr lang="en-US" dirty="0"/>
          </a:p>
        </p:txBody>
      </p:sp>
    </p:spTree>
    <p:extLst>
      <p:ext uri="{BB962C8B-B14F-4D97-AF65-F5344CB8AC3E}">
        <p14:creationId xmlns:p14="http://schemas.microsoft.com/office/powerpoint/2010/main" val="22188907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Issues Resulting in Invalidation</a:t>
            </a:r>
          </a:p>
        </p:txBody>
      </p:sp>
      <p:sp>
        <p:nvSpPr>
          <p:cNvPr id="46083" name="Rectangle 3"/>
          <p:cNvSpPr>
            <a:spLocks noGrp="1" noChangeArrowheads="1"/>
          </p:cNvSpPr>
          <p:nvPr>
            <p:ph idx="1"/>
          </p:nvPr>
        </p:nvSpPr>
        <p:spPr/>
        <p:txBody>
          <a:bodyPr>
            <a:normAutofit lnSpcReduction="10000"/>
          </a:bodyPr>
          <a:lstStyle/>
          <a:p>
            <a:r>
              <a:rPr lang="en-US" dirty="0" smtClean="0"/>
              <a:t>Issues regarding evidence authenticity and possible fabrication can also be discovered during scoring.</a:t>
            </a:r>
          </a:p>
          <a:p>
            <a:r>
              <a:rPr lang="en-US" dirty="0" smtClean="0"/>
              <a:t>Problems most frequently seen include:</a:t>
            </a:r>
          </a:p>
          <a:p>
            <a:pPr lvl="1"/>
            <a:r>
              <a:rPr lang="en-US" dirty="0" smtClean="0"/>
              <a:t>Dates changed, erased, and rewritten or covered over with correction fluid or collection period labels</a:t>
            </a:r>
          </a:p>
          <a:p>
            <a:pPr lvl="1"/>
            <a:r>
              <a:rPr lang="en-US" dirty="0" smtClean="0"/>
              <a:t>Observation and interview forms with identical information attributed to multiple students</a:t>
            </a:r>
          </a:p>
          <a:p>
            <a:pPr lvl="1"/>
            <a:r>
              <a:rPr lang="en-US" dirty="0" smtClean="0"/>
              <a:t>Identical permanent products attributed to multiple students (not group work)</a:t>
            </a:r>
          </a:p>
          <a:p>
            <a:r>
              <a:rPr lang="en-US" dirty="0" smtClean="0"/>
              <a:t>These issues will result in the portfolio being invalidated.</a:t>
            </a:r>
          </a:p>
        </p:txBody>
      </p:sp>
      <p:sp>
        <p:nvSpPr>
          <p:cNvPr id="4" name="Slide Number Placeholder 3"/>
          <p:cNvSpPr>
            <a:spLocks noGrp="1"/>
          </p:cNvSpPr>
          <p:nvPr>
            <p:ph type="sldNum" sz="quarter" idx="4"/>
          </p:nvPr>
        </p:nvSpPr>
        <p:spPr/>
        <p:txBody>
          <a:bodyPr/>
          <a:lstStyle/>
          <a:p>
            <a:fld id="{6FBA2AB2-D699-45F3-9D66-160BDC217175}" type="slidenum">
              <a:rPr lang="en-US" smtClean="0"/>
              <a:pPr/>
              <a:t>36</a:t>
            </a:fld>
            <a:endParaRPr lang="en-US" dirty="0"/>
          </a:p>
        </p:txBody>
      </p:sp>
    </p:spTree>
    <p:extLst>
      <p:ext uri="{BB962C8B-B14F-4D97-AF65-F5344CB8AC3E}">
        <p14:creationId xmlns:p14="http://schemas.microsoft.com/office/powerpoint/2010/main" val="38872719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title"/>
          </p:nvPr>
        </p:nvSpPr>
        <p:spPr/>
        <p:txBody>
          <a:bodyPr/>
          <a:lstStyle/>
          <a:p>
            <a:pPr algn="ctr"/>
            <a:r>
              <a:rPr lang="en-US" dirty="0" smtClean="0"/>
              <a:t>Portfolio Review Process </a:t>
            </a:r>
          </a:p>
        </p:txBody>
      </p:sp>
      <p:sp>
        <p:nvSpPr>
          <p:cNvPr id="2" name="Slide Number Placeholder 1"/>
          <p:cNvSpPr>
            <a:spLocks noGrp="1"/>
          </p:cNvSpPr>
          <p:nvPr>
            <p:ph type="sldNum" sz="quarter" idx="4"/>
          </p:nvPr>
        </p:nvSpPr>
        <p:spPr/>
        <p:txBody>
          <a:bodyPr/>
          <a:lstStyle/>
          <a:p>
            <a:fld id="{525D8AD2-B666-4C6F-BCBF-D9EB91886AE1}" type="slidenum">
              <a:rPr lang="en-US" smtClean="0"/>
              <a:pPr/>
              <a:t>37</a:t>
            </a:fld>
            <a:endParaRPr lang="en-US" dirty="0"/>
          </a:p>
        </p:txBody>
      </p:sp>
    </p:spTree>
    <p:extLst>
      <p:ext uri="{BB962C8B-B14F-4D97-AF65-F5344CB8AC3E}">
        <p14:creationId xmlns:p14="http://schemas.microsoft.com/office/powerpoint/2010/main" val="183117251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txBox="1">
            <a:spLocks noGrp="1"/>
          </p:cNvSpPr>
          <p:nvPr/>
        </p:nvSpPr>
        <p:spPr bwMode="auto">
          <a:xfrm>
            <a:off x="76200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4163A93-6FC7-4074-987A-7D59AA7DBFF6}" type="slidenum">
              <a:rPr lang="en-US" sz="1000">
                <a:solidFill>
                  <a:schemeClr val="bg1"/>
                </a:solidFill>
                <a:latin typeface="Verdana" pitchFamily="34" charset="0"/>
              </a:rPr>
              <a:pPr algn="r" eaLnBrk="1" hangingPunct="1"/>
              <a:t>38</a:t>
            </a:fld>
            <a:endParaRPr lang="en-US" sz="1000" dirty="0">
              <a:solidFill>
                <a:schemeClr val="bg1"/>
              </a:solidFill>
              <a:latin typeface="Verdana" pitchFamily="34" charset="0"/>
            </a:endParaRPr>
          </a:p>
        </p:txBody>
      </p:sp>
      <p:sp>
        <p:nvSpPr>
          <p:cNvPr id="49155" name="Rectangle 2"/>
          <p:cNvSpPr>
            <a:spLocks noGrp="1" noChangeArrowheads="1"/>
          </p:cNvSpPr>
          <p:nvPr>
            <p:ph type="title"/>
          </p:nvPr>
        </p:nvSpPr>
        <p:spPr/>
        <p:txBody>
          <a:bodyPr/>
          <a:lstStyle/>
          <a:p>
            <a:r>
              <a:rPr lang="en-US" dirty="0" smtClean="0"/>
              <a:t>GAA Portfolio Review</a:t>
            </a:r>
          </a:p>
        </p:txBody>
      </p:sp>
      <p:sp>
        <p:nvSpPr>
          <p:cNvPr id="49156" name="Rectangle 3"/>
          <p:cNvSpPr>
            <a:spLocks noGrp="1" noChangeArrowheads="1"/>
          </p:cNvSpPr>
          <p:nvPr>
            <p:ph idx="1"/>
          </p:nvPr>
        </p:nvSpPr>
        <p:spPr/>
        <p:txBody>
          <a:bodyPr>
            <a:normAutofit fontScale="92500"/>
          </a:bodyPr>
          <a:lstStyle/>
          <a:p>
            <a:r>
              <a:rPr lang="en-US" dirty="0" smtClean="0"/>
              <a:t>Teachers and other school staff work hard to compile portfolios of student work for the GAA. The portfolio showcases the progress students have made</a:t>
            </a:r>
          </a:p>
          <a:p>
            <a:r>
              <a:rPr lang="en-US" i="1" dirty="0" smtClean="0"/>
              <a:t>A great deal of time and effort goes into compiling the portfolio of student work that showcases the progress a student has made in knowledge and skills in the academic content standards.</a:t>
            </a:r>
          </a:p>
          <a:p>
            <a:r>
              <a:rPr lang="en-US" dirty="0" smtClean="0"/>
              <a:t>Portfolio reviewers provide an invaluable service as they work to support teachers before final submission of GAA portfolios by making sure that all requirements have been met.</a:t>
            </a:r>
          </a:p>
        </p:txBody>
      </p:sp>
    </p:spTree>
    <p:extLst>
      <p:ext uri="{BB962C8B-B14F-4D97-AF65-F5344CB8AC3E}">
        <p14:creationId xmlns:p14="http://schemas.microsoft.com/office/powerpoint/2010/main" val="2389661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Portfolio Review Prior to Submission</a:t>
            </a:r>
          </a:p>
        </p:txBody>
      </p:sp>
      <p:sp>
        <p:nvSpPr>
          <p:cNvPr id="50179" name="Content Placeholder 2"/>
          <p:cNvSpPr>
            <a:spLocks noGrp="1"/>
          </p:cNvSpPr>
          <p:nvPr>
            <p:ph idx="1"/>
          </p:nvPr>
        </p:nvSpPr>
        <p:spPr/>
        <p:txBody>
          <a:bodyPr/>
          <a:lstStyle/>
          <a:p>
            <a:r>
              <a:rPr lang="en-US" dirty="0" smtClean="0"/>
              <a:t>It is critical that the portfolio be reviewed both during the collection of evidence and immediately before it is submitted to be certain that everything is complete, Entry Sheets are completely and correctly filled in, tasks align, and evidence requirements have been met.</a:t>
            </a:r>
          </a:p>
          <a:p>
            <a:r>
              <a:rPr lang="en-US" dirty="0" smtClean="0"/>
              <a:t>To this end, it is essential that portfolio reviewers participate in training and become very familiar with all requirements as outlined in the Examiner’s Manual and the webinar trainings.</a:t>
            </a:r>
          </a:p>
        </p:txBody>
      </p:sp>
      <p:sp>
        <p:nvSpPr>
          <p:cNvPr id="4" name="Slide Number Placeholder 3"/>
          <p:cNvSpPr>
            <a:spLocks noGrp="1"/>
          </p:cNvSpPr>
          <p:nvPr>
            <p:ph type="sldNum" sz="quarter" idx="4"/>
          </p:nvPr>
        </p:nvSpPr>
        <p:spPr/>
        <p:txBody>
          <a:bodyPr/>
          <a:lstStyle/>
          <a:p>
            <a:fld id="{F086652E-7C31-4F6B-B448-38DB46F95C32}" type="slidenum">
              <a:rPr lang="en-US" smtClean="0"/>
              <a:pPr/>
              <a:t>39</a:t>
            </a:fld>
            <a:endParaRPr lang="en-US" dirty="0"/>
          </a:p>
        </p:txBody>
      </p:sp>
    </p:spTree>
    <p:extLst>
      <p:ext uri="{BB962C8B-B14F-4D97-AF65-F5344CB8AC3E}">
        <p14:creationId xmlns:p14="http://schemas.microsoft.com/office/powerpoint/2010/main" val="1598766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Questions &amp; Answers</a:t>
            </a:r>
            <a:endParaRPr lang="en-US" dirty="0"/>
          </a:p>
        </p:txBody>
      </p:sp>
      <p:sp>
        <p:nvSpPr>
          <p:cNvPr id="7" name="Content Placeholder 6"/>
          <p:cNvSpPr txBox="1">
            <a:spLocks noGrp="1"/>
          </p:cNvSpPr>
          <p:nvPr>
            <p:ph idx="1"/>
          </p:nvPr>
        </p:nvSpPr>
        <p:spPr>
          <a:xfrm>
            <a:off x="628650" y="1825624"/>
            <a:ext cx="7886700" cy="3274409"/>
          </a:xfrm>
        </p:spPr>
        <p:txBody>
          <a:bodyPr>
            <a:normAutofit/>
          </a:bodyPr>
          <a:lstStyle/>
          <a:p>
            <a:pPr marL="0" indent="0">
              <a:buNone/>
            </a:pPr>
            <a:r>
              <a:rPr lang="en-US" dirty="0" smtClean="0"/>
              <a:t>You are invited to submit questions you may have using the “Questions” feature of the GoToWebinar anytime throughout each session.  </a:t>
            </a:r>
          </a:p>
          <a:p>
            <a:pPr marL="0" indent="0">
              <a:buNone/>
            </a:pPr>
            <a:endParaRPr lang="en-US" dirty="0" smtClean="0"/>
          </a:p>
          <a:p>
            <a:pPr marL="0" indent="0">
              <a:buNone/>
            </a:pPr>
            <a:r>
              <a:rPr lang="en-US" dirty="0" smtClean="0"/>
              <a:t>The “Questions” feature will be monitored throughout the session and questions will be addressed. </a:t>
            </a:r>
          </a:p>
          <a:p>
            <a:pPr marL="0" indent="0">
              <a:buNone/>
            </a:pP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4</a:t>
            </a:fld>
            <a:endParaRPr lang="en-US" dirty="0"/>
          </a:p>
        </p:txBody>
      </p:sp>
    </p:spTree>
    <p:extLst>
      <p:ext uri="{BB962C8B-B14F-4D97-AF65-F5344CB8AC3E}">
        <p14:creationId xmlns:p14="http://schemas.microsoft.com/office/powerpoint/2010/main" val="3152788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dirty="0" smtClean="0"/>
              <a:t>Portfolio Review by the Teacher</a:t>
            </a:r>
          </a:p>
        </p:txBody>
      </p:sp>
      <p:sp>
        <p:nvSpPr>
          <p:cNvPr id="66563" name="Rectangle 3"/>
          <p:cNvSpPr>
            <a:spLocks noGrp="1"/>
          </p:cNvSpPr>
          <p:nvPr>
            <p:ph idx="1"/>
          </p:nvPr>
        </p:nvSpPr>
        <p:spPr/>
        <p:txBody>
          <a:bodyPr>
            <a:normAutofit/>
          </a:bodyPr>
          <a:lstStyle/>
          <a:p>
            <a:pPr marL="0" indent="0">
              <a:buNone/>
            </a:pPr>
            <a:r>
              <a:rPr lang="en-US" dirty="0" smtClean="0"/>
              <a:t>Portfolio review by the teacher should be an   ongoing process throughout evidence collection. </a:t>
            </a:r>
          </a:p>
          <a:p>
            <a:r>
              <a:rPr lang="en-US" dirty="0" smtClean="0"/>
              <a:t>Have I selected the best standard and indicator?	                                                </a:t>
            </a:r>
          </a:p>
          <a:p>
            <a:pPr lvl="1"/>
            <a:r>
              <a:rPr lang="en-US" dirty="0" smtClean="0"/>
              <a:t>Do students seem engaged?</a:t>
            </a:r>
          </a:p>
          <a:p>
            <a:pPr lvl="1"/>
            <a:r>
              <a:rPr lang="en-US" dirty="0" smtClean="0"/>
              <a:t>Are they making progress?</a:t>
            </a:r>
          </a:p>
          <a:p>
            <a:r>
              <a:rPr lang="en-US" dirty="0" smtClean="0"/>
              <a:t>Are the tasks and materials appropriate?</a:t>
            </a:r>
          </a:p>
          <a:p>
            <a:pPr lvl="1"/>
            <a:r>
              <a:rPr lang="en-US" dirty="0" smtClean="0"/>
              <a:t>Are students able to demonstrate what they know?</a:t>
            </a:r>
          </a:p>
          <a:p>
            <a:pPr lvl="1"/>
            <a:r>
              <a:rPr lang="en-US" dirty="0" smtClean="0"/>
              <a:t>Can students reliably communicate their responses? </a:t>
            </a:r>
          </a:p>
          <a:p>
            <a:r>
              <a:rPr lang="en-US" dirty="0" smtClean="0"/>
              <a:t>Should I replace this evidence and design a task that is more appropriate for the individual student?</a:t>
            </a:r>
          </a:p>
          <a:p>
            <a:pPr lvl="1"/>
            <a:endParaRPr lang="en-US" dirty="0" smtClean="0"/>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0051A0D5-01AB-42BF-876A-D1581EDD9223}" type="slidenum">
              <a:rPr lang="en-US" smtClean="0"/>
              <a:pPr/>
              <a:t>40</a:t>
            </a:fld>
            <a:endParaRPr lang="en-US" dirty="0"/>
          </a:p>
        </p:txBody>
      </p:sp>
    </p:spTree>
    <p:extLst>
      <p:ext uri="{BB962C8B-B14F-4D97-AF65-F5344CB8AC3E}">
        <p14:creationId xmlns:p14="http://schemas.microsoft.com/office/powerpoint/2010/main" val="260182227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dirty="0" smtClean="0"/>
              <a:t>Planning a portfolio </a:t>
            </a:r>
            <a:r>
              <a:rPr lang="en-US" dirty="0"/>
              <a:t>r</a:t>
            </a:r>
            <a:r>
              <a:rPr lang="en-US" dirty="0" smtClean="0"/>
              <a:t>eview</a:t>
            </a:r>
          </a:p>
        </p:txBody>
      </p:sp>
      <p:sp>
        <p:nvSpPr>
          <p:cNvPr id="8195" name="Rectangle 3"/>
          <p:cNvSpPr>
            <a:spLocks noGrp="1"/>
          </p:cNvSpPr>
          <p:nvPr>
            <p:ph idx="1"/>
          </p:nvPr>
        </p:nvSpPr>
        <p:spPr/>
        <p:txBody>
          <a:bodyPr/>
          <a:lstStyle/>
          <a:p>
            <a:pPr marL="0" indent="0">
              <a:buNone/>
            </a:pPr>
            <a:r>
              <a:rPr lang="en-US" dirty="0" smtClean="0"/>
              <a:t>Who should conduct the portfolio review?</a:t>
            </a:r>
          </a:p>
          <a:p>
            <a:pPr lvl="1"/>
            <a:r>
              <a:rPr lang="en-US" dirty="0" smtClean="0"/>
              <a:t>Trained GAA administrator</a:t>
            </a:r>
          </a:p>
          <a:p>
            <a:pPr lvl="1"/>
            <a:r>
              <a:rPr lang="en-US" dirty="0" smtClean="0"/>
              <a:t>Designated GAA trainer</a:t>
            </a:r>
          </a:p>
          <a:p>
            <a:pPr lvl="1"/>
            <a:r>
              <a:rPr lang="en-US" dirty="0" smtClean="0"/>
              <a:t>Other GAA teachers/examiners</a:t>
            </a:r>
          </a:p>
          <a:p>
            <a:pPr lvl="1"/>
            <a:r>
              <a:rPr lang="en-US" dirty="0" smtClean="0"/>
              <a:t>School test </a:t>
            </a:r>
            <a:r>
              <a:rPr lang="en-US" dirty="0"/>
              <a:t>c</a:t>
            </a:r>
            <a:r>
              <a:rPr lang="en-US" dirty="0" smtClean="0"/>
              <a:t>oordinator </a:t>
            </a:r>
          </a:p>
          <a:p>
            <a:pPr lvl="1"/>
            <a:r>
              <a:rPr lang="en-US" dirty="0" smtClean="0"/>
              <a:t>SPED coordinator</a:t>
            </a:r>
          </a:p>
          <a:p>
            <a:pPr lvl="1"/>
            <a:r>
              <a:rPr lang="en-US" dirty="0" smtClean="0"/>
              <a:t>Building administrator</a:t>
            </a:r>
          </a:p>
        </p:txBody>
      </p:sp>
      <p:sp>
        <p:nvSpPr>
          <p:cNvPr id="2" name="Slide Number Placeholder 1"/>
          <p:cNvSpPr>
            <a:spLocks noGrp="1"/>
          </p:cNvSpPr>
          <p:nvPr>
            <p:ph type="sldNum" sz="quarter" idx="4"/>
          </p:nvPr>
        </p:nvSpPr>
        <p:spPr/>
        <p:txBody>
          <a:bodyPr/>
          <a:lstStyle/>
          <a:p>
            <a:fld id="{18EADA0B-D3FD-43A9-9638-337B5B42FD6B}" type="slidenum">
              <a:rPr lang="en-US" smtClean="0"/>
              <a:pPr/>
              <a:t>41</a:t>
            </a:fld>
            <a:endParaRPr lang="en-US" dirty="0"/>
          </a:p>
        </p:txBody>
      </p:sp>
    </p:spTree>
    <p:extLst>
      <p:ext uri="{BB962C8B-B14F-4D97-AF65-F5344CB8AC3E}">
        <p14:creationId xmlns:p14="http://schemas.microsoft.com/office/powerpoint/2010/main" val="172918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dirty="0" smtClean="0"/>
              <a:t>Planning a portfolio </a:t>
            </a:r>
            <a:r>
              <a:rPr lang="en-US" dirty="0"/>
              <a:t>r</a:t>
            </a:r>
            <a:r>
              <a:rPr lang="en-US" dirty="0" smtClean="0"/>
              <a:t>eview</a:t>
            </a:r>
          </a:p>
        </p:txBody>
      </p:sp>
      <p:sp>
        <p:nvSpPr>
          <p:cNvPr id="9219" name="Rectangle 3"/>
          <p:cNvSpPr>
            <a:spLocks noGrp="1"/>
          </p:cNvSpPr>
          <p:nvPr>
            <p:ph idx="1"/>
          </p:nvPr>
        </p:nvSpPr>
        <p:spPr/>
        <p:txBody>
          <a:bodyPr/>
          <a:lstStyle/>
          <a:p>
            <a:pPr marL="0" indent="0">
              <a:buNone/>
            </a:pPr>
            <a:r>
              <a:rPr lang="en-US" dirty="0" smtClean="0"/>
              <a:t>When should reviews be conducted?</a:t>
            </a:r>
          </a:p>
          <a:p>
            <a:pPr lvl="1"/>
            <a:r>
              <a:rPr lang="en-US" dirty="0" smtClean="0"/>
              <a:t>First review: mid-administration, after Collection Period 1 evidence has been compiled</a:t>
            </a:r>
          </a:p>
          <a:p>
            <a:pPr lvl="1"/>
            <a:r>
              <a:rPr lang="en-US" dirty="0" smtClean="0"/>
              <a:t>Final review: before submission, after all evidence has been compiled and organized in the 3-ring binder</a:t>
            </a:r>
          </a:p>
          <a:p>
            <a:endParaRPr lang="en-US" dirty="0" smtClean="0"/>
          </a:p>
        </p:txBody>
      </p:sp>
      <p:sp>
        <p:nvSpPr>
          <p:cNvPr id="2" name="Slide Number Placeholder 1"/>
          <p:cNvSpPr>
            <a:spLocks noGrp="1"/>
          </p:cNvSpPr>
          <p:nvPr>
            <p:ph type="sldNum" sz="quarter" idx="4"/>
          </p:nvPr>
        </p:nvSpPr>
        <p:spPr/>
        <p:txBody>
          <a:bodyPr/>
          <a:lstStyle/>
          <a:p>
            <a:fld id="{546C55CE-B5C6-4790-83E2-8BA90490976F}" type="slidenum">
              <a:rPr lang="en-US" smtClean="0"/>
              <a:pPr/>
              <a:t>42</a:t>
            </a:fld>
            <a:endParaRPr lang="en-US" dirty="0"/>
          </a:p>
        </p:txBody>
      </p:sp>
    </p:spTree>
    <p:extLst>
      <p:ext uri="{BB962C8B-B14F-4D97-AF65-F5344CB8AC3E}">
        <p14:creationId xmlns:p14="http://schemas.microsoft.com/office/powerpoint/2010/main" val="117191323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dirty="0" smtClean="0"/>
              <a:t>Portfolio review</a:t>
            </a:r>
          </a:p>
        </p:txBody>
      </p:sp>
      <p:sp>
        <p:nvSpPr>
          <p:cNvPr id="11267" name="Rectangle 3"/>
          <p:cNvSpPr>
            <a:spLocks noGrp="1"/>
          </p:cNvSpPr>
          <p:nvPr>
            <p:ph idx="1"/>
          </p:nvPr>
        </p:nvSpPr>
        <p:spPr/>
        <p:txBody>
          <a:bodyPr>
            <a:normAutofit/>
          </a:bodyPr>
          <a:lstStyle/>
          <a:p>
            <a:pPr marL="0" indent="0">
              <a:buNone/>
            </a:pPr>
            <a:r>
              <a:rPr lang="en-US" dirty="0" smtClean="0"/>
              <a:t>1. Carefully review the Entry Sheet. Be sure all of the information is correct:</a:t>
            </a:r>
          </a:p>
          <a:p>
            <a:pPr lvl="1"/>
            <a:r>
              <a:rPr lang="en-US" dirty="0" smtClean="0"/>
              <a:t>Student name</a:t>
            </a:r>
          </a:p>
          <a:p>
            <a:pPr lvl="1"/>
            <a:r>
              <a:rPr lang="en-US" dirty="0" smtClean="0"/>
              <a:t>Teacher name</a:t>
            </a:r>
          </a:p>
          <a:p>
            <a:pPr lvl="1"/>
            <a:r>
              <a:rPr lang="en-US" dirty="0" smtClean="0"/>
              <a:t>Strand/domain, standard, element/indicator</a:t>
            </a:r>
          </a:p>
          <a:p>
            <a:pPr lvl="1"/>
            <a:r>
              <a:rPr lang="en-US" dirty="0" smtClean="0"/>
              <a:t>Task Descriptions</a:t>
            </a:r>
          </a:p>
          <a:p>
            <a:endParaRPr lang="en-US" dirty="0" smtClean="0"/>
          </a:p>
        </p:txBody>
      </p:sp>
      <p:sp>
        <p:nvSpPr>
          <p:cNvPr id="2" name="Slide Number Placeholder 1"/>
          <p:cNvSpPr>
            <a:spLocks noGrp="1"/>
          </p:cNvSpPr>
          <p:nvPr>
            <p:ph type="sldNum" sz="quarter" idx="4"/>
          </p:nvPr>
        </p:nvSpPr>
        <p:spPr/>
        <p:txBody>
          <a:bodyPr/>
          <a:lstStyle/>
          <a:p>
            <a:fld id="{0B8913FE-08F9-4E6D-BF55-8068F5E580FF}" type="slidenum">
              <a:rPr lang="en-US" smtClean="0"/>
              <a:pPr/>
              <a:t>43</a:t>
            </a:fld>
            <a:endParaRPr lang="en-US" dirty="0"/>
          </a:p>
        </p:txBody>
      </p:sp>
    </p:spTree>
    <p:extLst>
      <p:ext uri="{BB962C8B-B14F-4D97-AF65-F5344CB8AC3E}">
        <p14:creationId xmlns:p14="http://schemas.microsoft.com/office/powerpoint/2010/main" val="374447445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Portfolio Review</a:t>
            </a:r>
          </a:p>
        </p:txBody>
      </p:sp>
      <p:sp>
        <p:nvSpPr>
          <p:cNvPr id="47107" name="Rectangle 3"/>
          <p:cNvSpPr>
            <a:spLocks noGrp="1"/>
          </p:cNvSpPr>
          <p:nvPr>
            <p:ph idx="1"/>
          </p:nvPr>
        </p:nvSpPr>
        <p:spPr/>
        <p:txBody>
          <a:bodyPr>
            <a:normAutofit lnSpcReduction="10000"/>
          </a:bodyPr>
          <a:lstStyle/>
          <a:p>
            <a:pPr marL="0" indent="0">
              <a:buNone/>
            </a:pPr>
            <a:r>
              <a:rPr lang="en-US" dirty="0" smtClean="0"/>
              <a:t>2. Consider all aspects of the evidence requirements.</a:t>
            </a:r>
          </a:p>
          <a:p>
            <a:pPr lvl="1"/>
            <a:r>
              <a:rPr lang="en-US" dirty="0" smtClean="0"/>
              <a:t>All four pieces of evidence must align to standard and element/indicator. </a:t>
            </a:r>
          </a:p>
          <a:p>
            <a:pPr lvl="1"/>
            <a:r>
              <a:rPr lang="en-US" dirty="0" smtClean="0"/>
              <a:t>Primary and Secondary Evidence must be included for each collection period.</a:t>
            </a:r>
          </a:p>
          <a:p>
            <a:pPr lvl="1"/>
            <a:r>
              <a:rPr lang="en-US" dirty="0" smtClean="0"/>
              <a:t>Original student work, not photocopies, must be submitted.</a:t>
            </a:r>
          </a:p>
          <a:p>
            <a:pPr lvl="1"/>
            <a:r>
              <a:rPr lang="en-US" dirty="0" smtClean="0"/>
              <a:t>Collection Period 2 Primary Evidence must be collected at least 14 calendar days after Collection Period 1 Primary Evidence.</a:t>
            </a:r>
          </a:p>
          <a:p>
            <a:pPr lvl="1"/>
            <a:r>
              <a:rPr lang="en-US" dirty="0" smtClean="0"/>
              <a:t>Types of evidence are the best choices to clearly demonstrate the student’s responses</a:t>
            </a:r>
          </a:p>
          <a:p>
            <a:pPr lvl="1"/>
            <a:r>
              <a:rPr lang="en-US" dirty="0" smtClean="0"/>
              <a:t>Grade-appropriate materials must be used.</a:t>
            </a:r>
          </a:p>
          <a:p>
            <a:pPr lvl="2"/>
            <a:endParaRPr lang="en-US" dirty="0" smtClean="0"/>
          </a:p>
          <a:p>
            <a:pPr lvl="2"/>
            <a:endParaRPr lang="en-US" dirty="0" smtClean="0"/>
          </a:p>
        </p:txBody>
      </p:sp>
      <p:sp>
        <p:nvSpPr>
          <p:cNvPr id="2" name="Slide Number Placeholder 1"/>
          <p:cNvSpPr>
            <a:spLocks noGrp="1"/>
          </p:cNvSpPr>
          <p:nvPr>
            <p:ph type="sldNum" sz="quarter" idx="4"/>
          </p:nvPr>
        </p:nvSpPr>
        <p:spPr/>
        <p:txBody>
          <a:bodyPr/>
          <a:lstStyle/>
          <a:p>
            <a:fld id="{F86BB418-3BCD-43E5-9A35-AE1344CCABFF}" type="slidenum">
              <a:rPr lang="en-US" smtClean="0"/>
              <a:pPr/>
              <a:t>44</a:t>
            </a:fld>
            <a:endParaRPr lang="en-US" dirty="0"/>
          </a:p>
        </p:txBody>
      </p:sp>
    </p:spTree>
    <p:extLst>
      <p:ext uri="{BB962C8B-B14F-4D97-AF65-F5344CB8AC3E}">
        <p14:creationId xmlns:p14="http://schemas.microsoft.com/office/powerpoint/2010/main" val="126098503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en-US" dirty="0" smtClean="0"/>
              <a:t>Portfolio Review</a:t>
            </a:r>
          </a:p>
        </p:txBody>
      </p:sp>
      <p:sp>
        <p:nvSpPr>
          <p:cNvPr id="13315" name="Rectangle 3"/>
          <p:cNvSpPr>
            <a:spLocks noGrp="1"/>
          </p:cNvSpPr>
          <p:nvPr>
            <p:ph idx="1"/>
          </p:nvPr>
        </p:nvSpPr>
        <p:spPr/>
        <p:txBody>
          <a:bodyPr>
            <a:normAutofit lnSpcReduction="10000"/>
          </a:bodyPr>
          <a:lstStyle/>
          <a:p>
            <a:pPr marL="0" indent="0">
              <a:buNone/>
            </a:pPr>
            <a:r>
              <a:rPr lang="en-US" dirty="0" smtClean="0"/>
              <a:t>3. All evidence must be annotated. Annotations may be written on the evidence or on a separate annotation page.</a:t>
            </a:r>
          </a:p>
          <a:p>
            <a:pPr lvl="1"/>
            <a:r>
              <a:rPr lang="en-US" dirty="0" smtClean="0"/>
              <a:t>Name of student</a:t>
            </a:r>
          </a:p>
          <a:p>
            <a:pPr lvl="1"/>
            <a:r>
              <a:rPr lang="en-US" dirty="0" smtClean="0"/>
              <a:t>Date (when did the task take place?)</a:t>
            </a:r>
          </a:p>
          <a:p>
            <a:pPr lvl="1"/>
            <a:r>
              <a:rPr lang="en-US" dirty="0" smtClean="0"/>
              <a:t>Task (what was the student asked to do?)</a:t>
            </a:r>
          </a:p>
          <a:p>
            <a:pPr lvl="1"/>
            <a:r>
              <a:rPr lang="en-US" dirty="0" smtClean="0"/>
              <a:t>Setting (where did the task take place?)</a:t>
            </a:r>
          </a:p>
          <a:p>
            <a:pPr lvl="1"/>
            <a:r>
              <a:rPr lang="en-US" dirty="0" smtClean="0"/>
              <a:t>Student performance (how well did the student do?)</a:t>
            </a:r>
          </a:p>
          <a:p>
            <a:pPr lvl="1"/>
            <a:r>
              <a:rPr lang="en-US" dirty="0" smtClean="0"/>
              <a:t>Interactions (</a:t>
            </a:r>
            <a:r>
              <a:rPr lang="en-US" dirty="0"/>
              <a:t>w</a:t>
            </a:r>
            <a:r>
              <a:rPr lang="en-US" dirty="0" smtClean="0"/>
              <a:t>ith </a:t>
            </a:r>
            <a:r>
              <a:rPr lang="en-US" dirty="0"/>
              <a:t>w</a:t>
            </a:r>
            <a:r>
              <a:rPr lang="en-US" dirty="0" smtClean="0"/>
              <a:t>hom did the student work?)</a:t>
            </a:r>
          </a:p>
          <a:p>
            <a:pPr lvl="1"/>
            <a:r>
              <a:rPr lang="en-US" dirty="0" smtClean="0"/>
              <a:t>Independence (what types and frequency of prompting were needed?)</a:t>
            </a:r>
          </a:p>
          <a:p>
            <a:pPr lvl="1"/>
            <a:r>
              <a:rPr lang="en-US" dirty="0" smtClean="0"/>
              <a:t>Collection period labels (Optional, but helpful)</a:t>
            </a:r>
          </a:p>
          <a:p>
            <a:endParaRPr lang="en-US" dirty="0" smtClean="0"/>
          </a:p>
          <a:p>
            <a:endParaRPr lang="en-US" dirty="0" smtClean="0"/>
          </a:p>
          <a:p>
            <a:pPr lvl="1"/>
            <a:endParaRPr lang="en-US" dirty="0" smtClean="0"/>
          </a:p>
        </p:txBody>
      </p:sp>
      <p:sp>
        <p:nvSpPr>
          <p:cNvPr id="2" name="Slide Number Placeholder 1"/>
          <p:cNvSpPr>
            <a:spLocks noGrp="1"/>
          </p:cNvSpPr>
          <p:nvPr>
            <p:ph type="sldNum" sz="quarter" idx="4"/>
          </p:nvPr>
        </p:nvSpPr>
        <p:spPr/>
        <p:txBody>
          <a:bodyPr/>
          <a:lstStyle/>
          <a:p>
            <a:fld id="{5F4F860F-BEA4-4A96-BB59-DEF93874497E}" type="slidenum">
              <a:rPr lang="en-US" smtClean="0"/>
              <a:pPr/>
              <a:t>45</a:t>
            </a:fld>
            <a:endParaRPr lang="en-US" dirty="0"/>
          </a:p>
        </p:txBody>
      </p:sp>
    </p:spTree>
    <p:extLst>
      <p:ext uri="{BB962C8B-B14F-4D97-AF65-F5344CB8AC3E}">
        <p14:creationId xmlns:p14="http://schemas.microsoft.com/office/powerpoint/2010/main" val="329321144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US" dirty="0" smtClean="0"/>
              <a:t>Portfolio Review</a:t>
            </a:r>
          </a:p>
        </p:txBody>
      </p:sp>
      <p:sp>
        <p:nvSpPr>
          <p:cNvPr id="57347" name="Rectangle 3"/>
          <p:cNvSpPr>
            <a:spLocks noGrp="1"/>
          </p:cNvSpPr>
          <p:nvPr>
            <p:ph idx="1"/>
          </p:nvPr>
        </p:nvSpPr>
        <p:spPr/>
        <p:txBody>
          <a:bodyPr/>
          <a:lstStyle/>
          <a:p>
            <a:pPr marL="0" indent="0">
              <a:buNone/>
            </a:pPr>
            <a:r>
              <a:rPr lang="en-US" dirty="0" smtClean="0"/>
              <a:t>4. Checklist for Teachers and Portfolio Reviewers should be signed and dated.</a:t>
            </a:r>
          </a:p>
          <a:p>
            <a:pPr marL="0" indent="0">
              <a:buNone/>
            </a:pPr>
            <a:r>
              <a:rPr lang="en-US" dirty="0" smtClean="0"/>
              <a:t>5. Validation Form must be signed by Building Administrator and the person </a:t>
            </a:r>
            <a:r>
              <a:rPr lang="en-US" dirty="0"/>
              <a:t>r</a:t>
            </a:r>
            <a:r>
              <a:rPr lang="en-US" dirty="0" smtClean="0"/>
              <a:t>esponsible for submitting the portfolio, which is the system test administrator.</a:t>
            </a:r>
          </a:p>
          <a:p>
            <a:pPr marL="0" indent="0">
              <a:buNone/>
            </a:pPr>
            <a:r>
              <a:rPr lang="en-US" dirty="0"/>
              <a:t>6</a:t>
            </a:r>
            <a:r>
              <a:rPr lang="en-US" dirty="0" smtClean="0"/>
              <a:t>. Release to Use Portfolio for Training has been signed by parent or guardian and included in portfolio.  This is not required, but it is helpful for the development of training materials.</a:t>
            </a:r>
          </a:p>
          <a:p>
            <a:endParaRPr lang="en-US" dirty="0" smtClean="0"/>
          </a:p>
        </p:txBody>
      </p:sp>
      <p:sp>
        <p:nvSpPr>
          <p:cNvPr id="2" name="Slide Number Placeholder 1"/>
          <p:cNvSpPr>
            <a:spLocks noGrp="1"/>
          </p:cNvSpPr>
          <p:nvPr>
            <p:ph type="sldNum" sz="quarter" idx="4"/>
          </p:nvPr>
        </p:nvSpPr>
        <p:spPr/>
        <p:txBody>
          <a:bodyPr/>
          <a:lstStyle/>
          <a:p>
            <a:fld id="{3DF16923-921F-456C-B2C1-37540C610836}" type="slidenum">
              <a:rPr lang="en-US" smtClean="0"/>
              <a:pPr/>
              <a:t>46</a:t>
            </a:fld>
            <a:endParaRPr lang="en-US" dirty="0"/>
          </a:p>
        </p:txBody>
      </p:sp>
    </p:spTree>
    <p:extLst>
      <p:ext uri="{BB962C8B-B14F-4D97-AF65-F5344CB8AC3E}">
        <p14:creationId xmlns:p14="http://schemas.microsoft.com/office/powerpoint/2010/main" val="111637228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Validation Check for Alignment</a:t>
            </a:r>
          </a:p>
        </p:txBody>
      </p:sp>
      <p:sp>
        <p:nvSpPr>
          <p:cNvPr id="15363" name="Content Placeholder 2"/>
          <p:cNvSpPr>
            <a:spLocks noGrp="1"/>
          </p:cNvSpPr>
          <p:nvPr>
            <p:ph idx="1"/>
          </p:nvPr>
        </p:nvSpPr>
        <p:spPr/>
        <p:txBody>
          <a:bodyPr>
            <a:normAutofit/>
          </a:bodyPr>
          <a:lstStyle/>
          <a:p>
            <a:r>
              <a:rPr lang="en-US" sz="2400" b="1" dirty="0" smtClean="0"/>
              <a:t>There were fewer nonscorable entries in 2016-2017 than ever before. Keep up the good work!</a:t>
            </a:r>
          </a:p>
          <a:p>
            <a:r>
              <a:rPr lang="en-US" sz="2400" dirty="0" smtClean="0"/>
              <a:t>The </a:t>
            </a:r>
            <a:r>
              <a:rPr lang="en-US" sz="2400" dirty="0"/>
              <a:t>vast majority of nonscorables on the GAA are assigned in the Not Aligned (NA) category</a:t>
            </a:r>
            <a:r>
              <a:rPr lang="en-US" sz="2400" dirty="0" smtClean="0"/>
              <a:t>.</a:t>
            </a:r>
          </a:p>
          <a:p>
            <a:pPr lvl="1"/>
            <a:r>
              <a:rPr lang="en-US" sz="2200" dirty="0" smtClean="0"/>
              <a:t>In the 2016-2017 administration,  approximately 83% of all nonscorables were the result of alignment issues.</a:t>
            </a:r>
          </a:p>
          <a:p>
            <a:pPr lvl="1"/>
            <a:r>
              <a:rPr lang="en-US" sz="2200" dirty="0" smtClean="0"/>
              <a:t>In a majority of these instances, only one or two of the four tasks did not align.</a:t>
            </a:r>
          </a:p>
          <a:p>
            <a:r>
              <a:rPr lang="en-US" sz="2400" dirty="0" smtClean="0"/>
              <a:t>It is critical that the portfolio reviewers evaluate each task to confirm that all four tasks in each entry align to the content standard and element/indicator.</a:t>
            </a:r>
          </a:p>
        </p:txBody>
      </p:sp>
      <p:sp>
        <p:nvSpPr>
          <p:cNvPr id="4" name="Slide Number Placeholder 3"/>
          <p:cNvSpPr>
            <a:spLocks noGrp="1"/>
          </p:cNvSpPr>
          <p:nvPr>
            <p:ph type="sldNum" sz="quarter" idx="4"/>
          </p:nvPr>
        </p:nvSpPr>
        <p:spPr/>
        <p:txBody>
          <a:bodyPr/>
          <a:lstStyle/>
          <a:p>
            <a:fld id="{BFB1F050-920C-426F-88FA-B84BCBCDE067}" type="slidenum">
              <a:rPr lang="en-US" smtClean="0"/>
              <a:pPr/>
              <a:t>47</a:t>
            </a:fld>
            <a:endParaRPr lang="en-US" dirty="0"/>
          </a:p>
        </p:txBody>
      </p:sp>
    </p:spTree>
    <p:extLst>
      <p:ext uri="{BB962C8B-B14F-4D97-AF65-F5344CB8AC3E}">
        <p14:creationId xmlns:p14="http://schemas.microsoft.com/office/powerpoint/2010/main" val="1618252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Validation Check for Alignment</a:t>
            </a:r>
          </a:p>
        </p:txBody>
      </p:sp>
      <p:sp>
        <p:nvSpPr>
          <p:cNvPr id="3" name="Content Placeholder 2"/>
          <p:cNvSpPr>
            <a:spLocks noGrp="1"/>
          </p:cNvSpPr>
          <p:nvPr>
            <p:ph idx="1"/>
          </p:nvPr>
        </p:nvSpPr>
        <p:spPr/>
        <p:txBody>
          <a:bodyPr>
            <a:normAutofit fontScale="92500"/>
          </a:bodyPr>
          <a:lstStyle/>
          <a:p>
            <a:pPr marL="0" indent="0">
              <a:buNone/>
            </a:pPr>
            <a:r>
              <a:rPr lang="en-US" b="1" dirty="0" smtClean="0"/>
              <a:t>Have opportunities for teaching and learning, aligned to the assessed content, been provided?</a:t>
            </a:r>
          </a:p>
          <a:p>
            <a:r>
              <a:rPr lang="en-US" dirty="0" smtClean="0"/>
              <a:t>When looking at the assessment task in isolation, can you identify the content standard/academic domain?</a:t>
            </a:r>
          </a:p>
          <a:p>
            <a:r>
              <a:rPr lang="en-US" dirty="0" smtClean="0"/>
              <a:t>Could a curriculum content expert link the task back to the specific state standard?</a:t>
            </a:r>
          </a:p>
          <a:p>
            <a:r>
              <a:rPr lang="en-US" dirty="0" smtClean="0"/>
              <a:t>Have the essential components of the standard (element/indicator) been addressed?</a:t>
            </a:r>
          </a:p>
          <a:p>
            <a:r>
              <a:rPr lang="en-US" dirty="0" smtClean="0"/>
              <a:t>Do all four assessment tasks align to the intent of the element as it applies to the specified content standard?</a:t>
            </a:r>
          </a:p>
          <a:p>
            <a:endParaRPr lang="en-US" dirty="0"/>
          </a:p>
        </p:txBody>
      </p:sp>
      <p:sp>
        <p:nvSpPr>
          <p:cNvPr id="4" name="Slide Number Placeholder 3"/>
          <p:cNvSpPr>
            <a:spLocks noGrp="1"/>
          </p:cNvSpPr>
          <p:nvPr>
            <p:ph type="sldNum" sz="quarter" idx="4"/>
          </p:nvPr>
        </p:nvSpPr>
        <p:spPr/>
        <p:txBody>
          <a:bodyPr/>
          <a:lstStyle/>
          <a:p>
            <a:fld id="{DD03B773-F446-4E08-A821-ACA4EFFD51F8}" type="slidenum">
              <a:rPr lang="en-US" smtClean="0"/>
              <a:pPr/>
              <a:t>48</a:t>
            </a:fld>
            <a:endParaRPr lang="en-US" dirty="0"/>
          </a:p>
        </p:txBody>
      </p:sp>
    </p:spTree>
    <p:extLst>
      <p:ext uri="{BB962C8B-B14F-4D97-AF65-F5344CB8AC3E}">
        <p14:creationId xmlns:p14="http://schemas.microsoft.com/office/powerpoint/2010/main" val="1307274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Reviewing Documentation</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When reviewing evidence documentation, the teacher/examiner and portfolio reviewer should ask themselves:</a:t>
            </a:r>
          </a:p>
          <a:p>
            <a:r>
              <a:rPr lang="en-US" dirty="0" smtClean="0"/>
              <a:t>What, specifically, was the student asked to do as it aligns to the standard and indicator?</a:t>
            </a:r>
          </a:p>
          <a:p>
            <a:r>
              <a:rPr lang="en-US" dirty="0" smtClean="0"/>
              <a:t>What were the questions that were asked of the student?</a:t>
            </a:r>
          </a:p>
          <a:p>
            <a:r>
              <a:rPr lang="en-US" dirty="0" smtClean="0"/>
              <a:t>What were the student’s answers? </a:t>
            </a:r>
          </a:p>
          <a:p>
            <a:r>
              <a:rPr lang="en-US" dirty="0" smtClean="0"/>
              <a:t>Were the responses correct? Has evaluation of student performance by the teacher been clearly documented? Grades for </a:t>
            </a:r>
            <a:r>
              <a:rPr lang="en-US" i="1" dirty="0" smtClean="0"/>
              <a:t>participation</a:t>
            </a:r>
            <a:r>
              <a:rPr lang="en-US" dirty="0" smtClean="0"/>
              <a:t> are not sufficient.</a:t>
            </a:r>
          </a:p>
          <a:p>
            <a:r>
              <a:rPr lang="en-US" dirty="0" smtClean="0"/>
              <a:t>What were the </a:t>
            </a:r>
            <a:r>
              <a:rPr lang="en-US" b="1" dirty="0" smtClean="0"/>
              <a:t>type and frequency </a:t>
            </a:r>
            <a:r>
              <a:rPr lang="en-US" dirty="0" smtClean="0"/>
              <a:t>of prompting required for the student to complete each task?</a:t>
            </a:r>
          </a:p>
        </p:txBody>
      </p:sp>
      <p:sp>
        <p:nvSpPr>
          <p:cNvPr id="4" name="Slide Number Placeholder 3"/>
          <p:cNvSpPr>
            <a:spLocks noGrp="1"/>
          </p:cNvSpPr>
          <p:nvPr>
            <p:ph type="sldNum" sz="quarter" idx="4"/>
          </p:nvPr>
        </p:nvSpPr>
        <p:spPr/>
        <p:txBody>
          <a:bodyPr/>
          <a:lstStyle/>
          <a:p>
            <a:fld id="{E643306C-39FB-4808-9349-90A48294C09C}" type="slidenum">
              <a:rPr lang="en-US" smtClean="0"/>
              <a:pPr/>
              <a:t>49</a:t>
            </a:fld>
            <a:endParaRPr lang="en-US" dirty="0"/>
          </a:p>
        </p:txBody>
      </p:sp>
    </p:spTree>
    <p:extLst>
      <p:ext uri="{BB962C8B-B14F-4D97-AF65-F5344CB8AC3E}">
        <p14:creationId xmlns:p14="http://schemas.microsoft.com/office/powerpoint/2010/main" val="2749066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2017-2018</a:t>
            </a:r>
            <a:br>
              <a:rPr lang="en-US" dirty="0" smtClean="0"/>
            </a:br>
            <a:r>
              <a:rPr lang="en-US" dirty="0" smtClean="0"/>
              <a:t>Key Dates</a:t>
            </a:r>
            <a:endParaRPr lang="en-US" dirty="0"/>
          </a:p>
        </p:txBody>
      </p:sp>
      <p:sp>
        <p:nvSpPr>
          <p:cNvPr id="3" name="Content Placeholder 2"/>
          <p:cNvSpPr>
            <a:spLocks noGrp="1"/>
          </p:cNvSpPr>
          <p:nvPr>
            <p:ph idx="1"/>
          </p:nvPr>
        </p:nvSpPr>
        <p:spPr>
          <a:xfrm>
            <a:off x="628649" y="1825625"/>
            <a:ext cx="8277355" cy="4351338"/>
          </a:xfrm>
        </p:spPr>
        <p:txBody>
          <a:bodyPr/>
          <a:lstStyle/>
          <a:p>
            <a:r>
              <a:rPr lang="en-US" b="1" dirty="0" smtClean="0"/>
              <a:t>August 29 – September </a:t>
            </a:r>
            <a:r>
              <a:rPr lang="en-US" b="1" dirty="0"/>
              <a:t>1</a:t>
            </a:r>
            <a:r>
              <a:rPr lang="en-US" b="1" dirty="0" smtClean="0"/>
              <a:t>, 2017</a:t>
            </a:r>
            <a:r>
              <a:rPr lang="en-US" dirty="0" smtClean="0"/>
              <a:t>:</a:t>
            </a:r>
            <a:r>
              <a:rPr lang="en-US" dirty="0"/>
              <a:t> </a:t>
            </a:r>
            <a:endParaRPr lang="en-US" dirty="0" smtClean="0"/>
          </a:p>
          <a:p>
            <a:pPr lvl="1"/>
            <a:r>
              <a:rPr lang="en-US" dirty="0" smtClean="0"/>
              <a:t>Manuals</a:t>
            </a:r>
            <a:r>
              <a:rPr lang="en-US" dirty="0"/>
              <a:t>, </a:t>
            </a:r>
            <a:r>
              <a:rPr lang="en-US" dirty="0" smtClean="0"/>
              <a:t>administration forms</a:t>
            </a:r>
            <a:r>
              <a:rPr lang="en-US" dirty="0"/>
              <a:t>, and </a:t>
            </a:r>
            <a:r>
              <a:rPr lang="en-US" dirty="0" smtClean="0"/>
              <a:t>binders arrive </a:t>
            </a:r>
          </a:p>
          <a:p>
            <a:r>
              <a:rPr lang="en-US" b="1" dirty="0" smtClean="0"/>
              <a:t>September 5, 2017 – March 23, 2018</a:t>
            </a:r>
            <a:r>
              <a:rPr lang="en-US" dirty="0" smtClean="0"/>
              <a:t>:</a:t>
            </a:r>
            <a:r>
              <a:rPr lang="en-US" dirty="0"/>
              <a:t> </a:t>
            </a:r>
            <a:r>
              <a:rPr lang="en-US" dirty="0" smtClean="0"/>
              <a:t>   </a:t>
            </a:r>
          </a:p>
          <a:p>
            <a:pPr lvl="1"/>
            <a:r>
              <a:rPr lang="en-US" dirty="0" smtClean="0"/>
              <a:t>Administration window</a:t>
            </a:r>
            <a:endParaRPr lang="en-US" dirty="0"/>
          </a:p>
          <a:p>
            <a:r>
              <a:rPr lang="en-US" dirty="0" smtClean="0"/>
              <a:t>Completed portfolios must be shipped to </a:t>
            </a:r>
            <a:r>
              <a:rPr lang="en-US" dirty="0" err="1" smtClean="0"/>
              <a:t>Questar</a:t>
            </a:r>
            <a:r>
              <a:rPr lang="en-US" dirty="0" smtClean="0"/>
              <a:t> no later than March 23, 2018. They may be shipped as early as March 1, 2018.</a:t>
            </a:r>
            <a:endParaRPr lang="en-US" dirty="0"/>
          </a:p>
        </p:txBody>
      </p:sp>
      <p:sp>
        <p:nvSpPr>
          <p:cNvPr id="4" name="Slide Number Placeholder 3"/>
          <p:cNvSpPr>
            <a:spLocks noGrp="1"/>
          </p:cNvSpPr>
          <p:nvPr>
            <p:ph type="sldNum" sz="quarter" idx="4"/>
          </p:nvPr>
        </p:nvSpPr>
        <p:spPr/>
        <p:txBody>
          <a:bodyPr/>
          <a:lstStyle/>
          <a:p>
            <a:fld id="{C81DA8BC-CA76-42E6-AB54-A8B3CC0F8B1D}" type="slidenum">
              <a:rPr lang="en-US" smtClean="0"/>
              <a:pPr/>
              <a:t>5</a:t>
            </a:fld>
            <a:endParaRPr lang="en-US" dirty="0"/>
          </a:p>
        </p:txBody>
      </p:sp>
    </p:spTree>
    <p:extLst>
      <p:ext uri="{BB962C8B-B14F-4D97-AF65-F5344CB8AC3E}">
        <p14:creationId xmlns:p14="http://schemas.microsoft.com/office/powerpoint/2010/main" val="1394109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Reviewing Documentation</a:t>
            </a:r>
          </a:p>
        </p:txBody>
      </p:sp>
      <p:sp>
        <p:nvSpPr>
          <p:cNvPr id="61443" name="Content Placeholder 2"/>
          <p:cNvSpPr>
            <a:spLocks noGrp="1"/>
          </p:cNvSpPr>
          <p:nvPr>
            <p:ph idx="1"/>
          </p:nvPr>
        </p:nvSpPr>
        <p:spPr/>
        <p:txBody>
          <a:bodyPr/>
          <a:lstStyle/>
          <a:p>
            <a:r>
              <a:rPr lang="en-US" dirty="0" smtClean="0"/>
              <a:t>Review to ensure that all necessary documentation has been provided. </a:t>
            </a:r>
          </a:p>
          <a:p>
            <a:r>
              <a:rPr lang="en-US" dirty="0" smtClean="0"/>
              <a:t>It is very important that documentation be clear and concise. </a:t>
            </a:r>
          </a:p>
          <a:p>
            <a:r>
              <a:rPr lang="en-US" dirty="0" smtClean="0"/>
              <a:t>Contradictory or unnecessary annotations can lead to lower scores.</a:t>
            </a:r>
          </a:p>
          <a:p>
            <a:r>
              <a:rPr lang="en-US" dirty="0" smtClean="0"/>
              <a:t>Accuracy or correctness of the student response should be documented separately from the type and frequency of prompting that led the student to the correct response. </a:t>
            </a:r>
          </a:p>
        </p:txBody>
      </p:sp>
      <p:sp>
        <p:nvSpPr>
          <p:cNvPr id="4" name="Slide Number Placeholder 3"/>
          <p:cNvSpPr>
            <a:spLocks noGrp="1"/>
          </p:cNvSpPr>
          <p:nvPr>
            <p:ph type="sldNum" sz="quarter" idx="4"/>
          </p:nvPr>
        </p:nvSpPr>
        <p:spPr/>
        <p:txBody>
          <a:bodyPr/>
          <a:lstStyle/>
          <a:p>
            <a:fld id="{175E2DAB-423F-455B-BF6F-88B7AB7057AD}" type="slidenum">
              <a:rPr lang="en-US" smtClean="0"/>
              <a:pPr/>
              <a:t>50</a:t>
            </a:fld>
            <a:endParaRPr lang="en-US" dirty="0"/>
          </a:p>
        </p:txBody>
      </p:sp>
    </p:spTree>
    <p:extLst>
      <p:ext uri="{BB962C8B-B14F-4D97-AF65-F5344CB8AC3E}">
        <p14:creationId xmlns:p14="http://schemas.microsoft.com/office/powerpoint/2010/main" val="230476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6348567" y="1764781"/>
            <a:ext cx="2709372" cy="3205250"/>
          </a:xfrm>
        </p:spPr>
        <p:txBody>
          <a:bodyPr>
            <a:normAutofit/>
          </a:bodyPr>
          <a:lstStyle/>
          <a:p>
            <a:r>
              <a:rPr lang="en-US" sz="3200" dirty="0" smtClean="0"/>
              <a:t>Checklist for Teachers and Portfolio Reviewers</a:t>
            </a:r>
          </a:p>
        </p:txBody>
      </p:sp>
      <p:sp>
        <p:nvSpPr>
          <p:cNvPr id="2" name="Slide Number Placeholder 1"/>
          <p:cNvSpPr>
            <a:spLocks noGrp="1"/>
          </p:cNvSpPr>
          <p:nvPr>
            <p:ph type="sldNum" sz="quarter" idx="4"/>
          </p:nvPr>
        </p:nvSpPr>
        <p:spPr/>
        <p:txBody>
          <a:bodyPr/>
          <a:lstStyle/>
          <a:p>
            <a:fld id="{57B5FE07-7DD5-41A9-B79E-99E3F8E4E07D}" type="slidenum">
              <a:rPr lang="en-US" smtClean="0"/>
              <a:pPr/>
              <a:t>51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0" y="239582"/>
            <a:ext cx="6191384" cy="5257576"/>
          </a:xfrm>
          <a:prstGeom prst="rect">
            <a:avLst/>
          </a:prstGeom>
          <a:ln>
            <a:solidFill>
              <a:schemeClr val="tx1"/>
            </a:solidFill>
          </a:ln>
        </p:spPr>
      </p:pic>
    </p:spTree>
    <p:extLst>
      <p:ext uri="{BB962C8B-B14F-4D97-AF65-F5344CB8AC3E}">
        <p14:creationId xmlns:p14="http://schemas.microsoft.com/office/powerpoint/2010/main" val="67237716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Checklist for Teachers and Portfolio Reviewers</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97" y="1556049"/>
            <a:ext cx="4344789" cy="5210511"/>
          </a:xfrm>
          <a:prstGeom prst="rect">
            <a:avLst/>
          </a:prstGeo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286" y="2150465"/>
            <a:ext cx="4000692" cy="2550627"/>
          </a:xfrm>
          <a:prstGeom prst="rect">
            <a:avLst/>
          </a:prstGeom>
        </p:spPr>
      </p:pic>
    </p:spTree>
    <p:extLst>
      <p:ext uri="{BB962C8B-B14F-4D97-AF65-F5344CB8AC3E}">
        <p14:creationId xmlns:p14="http://schemas.microsoft.com/office/powerpoint/2010/main" val="4363746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Checklist for Teachers and Portfolio Reviewers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The </a:t>
            </a:r>
            <a:r>
              <a:rPr lang="en-US" b="1" i="1" dirty="0" smtClean="0"/>
              <a:t>Checklist for Teachers and Portfolio Reviewers</a:t>
            </a:r>
            <a:r>
              <a:rPr lang="en-US" b="1" dirty="0" smtClean="0"/>
              <a:t> </a:t>
            </a:r>
            <a:r>
              <a:rPr lang="en-US" dirty="0" smtClean="0"/>
              <a:t>is provided in the portfolio binder to ensure that all procedures and requirements have been satisfied before the portfolio is submitted.</a:t>
            </a:r>
          </a:p>
          <a:p>
            <a:pPr lvl="3"/>
            <a:endParaRPr lang="en-US" dirty="0" smtClean="0"/>
          </a:p>
          <a:p>
            <a:r>
              <a:rPr lang="en-US" dirty="0" smtClean="0"/>
              <a:t>The checklist should be part of the portfolio validation and review process as the reviewer signs and dates the form after each content area entry is checked.</a:t>
            </a:r>
          </a:p>
          <a:p>
            <a:r>
              <a:rPr lang="en-US" dirty="0" smtClean="0"/>
              <a:t>It is recommended that the portfolio be reviewed twice – once after the first collection period has been completed and again before the portfolio is submitted.</a:t>
            </a:r>
          </a:p>
          <a:p>
            <a:r>
              <a:rPr lang="en-US" dirty="0" smtClean="0"/>
              <a:t>The </a:t>
            </a:r>
            <a:r>
              <a:rPr lang="en-US" b="1" i="1" dirty="0" smtClean="0"/>
              <a:t>GAA Evidence Checklist</a:t>
            </a:r>
            <a:r>
              <a:rPr lang="en-US" dirty="0" smtClean="0"/>
              <a:t>, specific to each type of evidence submitted, can be found on pages 52-55 of the </a:t>
            </a:r>
            <a:r>
              <a:rPr lang="en-US" i="1" dirty="0" smtClean="0"/>
              <a:t>GAA Examiner’s Manual</a:t>
            </a:r>
            <a:r>
              <a:rPr lang="en-US" dirty="0" smtClean="0"/>
              <a:t>, 2017-2018.</a:t>
            </a:r>
          </a:p>
          <a:p>
            <a:endParaRPr lang="en-US" dirty="0"/>
          </a:p>
        </p:txBody>
      </p:sp>
      <p:sp>
        <p:nvSpPr>
          <p:cNvPr id="2" name="Slide Number Placeholder 1"/>
          <p:cNvSpPr>
            <a:spLocks noGrp="1"/>
          </p:cNvSpPr>
          <p:nvPr>
            <p:ph type="sldNum" sz="quarter" idx="4"/>
          </p:nvPr>
        </p:nvSpPr>
        <p:spPr/>
        <p:txBody>
          <a:bodyPr/>
          <a:lstStyle/>
          <a:p>
            <a:fld id="{80CFF5FD-9B5D-45F2-B34B-0C860F893E21}" type="slidenum">
              <a:rPr lang="en-US" smtClean="0"/>
              <a:pPr/>
              <a:t>53</a:t>
            </a:fld>
            <a:endParaRPr lang="en-US" dirty="0"/>
          </a:p>
        </p:txBody>
      </p:sp>
    </p:spTree>
    <p:extLst>
      <p:ext uri="{BB962C8B-B14F-4D97-AF65-F5344CB8AC3E}">
        <p14:creationId xmlns:p14="http://schemas.microsoft.com/office/powerpoint/2010/main" val="12578772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dirty="0" smtClean="0"/>
              <a:t>Avoiding Invalidations</a:t>
            </a:r>
          </a:p>
        </p:txBody>
      </p:sp>
      <p:sp>
        <p:nvSpPr>
          <p:cNvPr id="64515" name="Rectangle 3"/>
          <p:cNvSpPr>
            <a:spLocks noGrp="1"/>
          </p:cNvSpPr>
          <p:nvPr>
            <p:ph idx="1"/>
          </p:nvPr>
        </p:nvSpPr>
        <p:spPr/>
        <p:txBody>
          <a:bodyPr/>
          <a:lstStyle/>
          <a:p>
            <a:pPr marL="0" indent="0">
              <a:buNone/>
            </a:pPr>
            <a:r>
              <a:rPr lang="en-US" dirty="0" smtClean="0"/>
              <a:t>Reminder: </a:t>
            </a:r>
          </a:p>
          <a:p>
            <a:r>
              <a:rPr lang="en-US" dirty="0" smtClean="0"/>
              <a:t>If irregularities are </a:t>
            </a:r>
            <a:r>
              <a:rPr lang="en-US" b="1" dirty="0" smtClean="0"/>
              <a:t>discovered</a:t>
            </a:r>
            <a:r>
              <a:rPr lang="en-US" dirty="0" smtClean="0"/>
              <a:t>, </a:t>
            </a:r>
            <a:r>
              <a:rPr lang="en-US" b="1" dirty="0" smtClean="0"/>
              <a:t>addressed</a:t>
            </a:r>
            <a:r>
              <a:rPr lang="en-US" dirty="0" smtClean="0"/>
              <a:t>, and </a:t>
            </a:r>
            <a:r>
              <a:rPr lang="en-US" b="1" dirty="0" smtClean="0"/>
              <a:t>corrected</a:t>
            </a:r>
            <a:r>
              <a:rPr lang="en-US" dirty="0" smtClean="0"/>
              <a:t> prior to portfolio submission, it is unnecessary to report them to the state as long as they are dealt with at the school/system level.</a:t>
            </a:r>
          </a:p>
          <a:p>
            <a:r>
              <a:rPr lang="en-US" dirty="0" smtClean="0"/>
              <a:t>Systems can and should attempt to rectify them. However, as with all irregularities, they should be reported to Deborah Houston of the GaDOE. They may or may not require a Portal record.</a:t>
            </a:r>
          </a:p>
          <a:p>
            <a:endParaRPr lang="en-US" dirty="0" smtClean="0"/>
          </a:p>
        </p:txBody>
      </p:sp>
      <p:sp>
        <p:nvSpPr>
          <p:cNvPr id="2" name="Slide Number Placeholder 1"/>
          <p:cNvSpPr>
            <a:spLocks noGrp="1"/>
          </p:cNvSpPr>
          <p:nvPr>
            <p:ph type="sldNum" sz="quarter" idx="4"/>
          </p:nvPr>
        </p:nvSpPr>
        <p:spPr/>
        <p:txBody>
          <a:bodyPr/>
          <a:lstStyle/>
          <a:p>
            <a:fld id="{302BBD65-4367-4EDF-AAE4-08C0D8497C24}" type="slidenum">
              <a:rPr lang="en-US" smtClean="0"/>
              <a:pPr/>
              <a:t>54</a:t>
            </a:fld>
            <a:endParaRPr lang="en-US" dirty="0"/>
          </a:p>
        </p:txBody>
      </p:sp>
    </p:spTree>
    <p:extLst>
      <p:ext uri="{BB962C8B-B14F-4D97-AF65-F5344CB8AC3E}">
        <p14:creationId xmlns:p14="http://schemas.microsoft.com/office/powerpoint/2010/main" val="205180281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dirty="0" smtClean="0"/>
              <a:t>Ensuring a Successful </a:t>
            </a:r>
            <a:br>
              <a:rPr lang="en-US" dirty="0" smtClean="0"/>
            </a:br>
            <a:r>
              <a:rPr lang="en-US" dirty="0" smtClean="0"/>
              <a:t>Administration</a:t>
            </a:r>
          </a:p>
        </p:txBody>
      </p:sp>
      <p:sp>
        <p:nvSpPr>
          <p:cNvPr id="65539" name="Rectangle 3"/>
          <p:cNvSpPr>
            <a:spLocks noGrp="1"/>
          </p:cNvSpPr>
          <p:nvPr>
            <p:ph idx="1"/>
          </p:nvPr>
        </p:nvSpPr>
        <p:spPr/>
        <p:txBody>
          <a:bodyPr/>
          <a:lstStyle/>
          <a:p>
            <a:pPr marL="0" indent="0">
              <a:buNone/>
            </a:pPr>
            <a:r>
              <a:rPr lang="en-US" dirty="0" smtClean="0"/>
              <a:t>Principals are critical!</a:t>
            </a:r>
          </a:p>
          <a:p>
            <a:pPr lvl="1"/>
            <a:r>
              <a:rPr lang="en-US" dirty="0" smtClean="0"/>
              <a:t>The GAA must be given the same consideration, resources, and support provided to all programs.</a:t>
            </a:r>
          </a:p>
          <a:p>
            <a:pPr marL="0" indent="0">
              <a:buNone/>
            </a:pPr>
            <a:r>
              <a:rPr lang="en-US" dirty="0" smtClean="0"/>
              <a:t>Teachers need support</a:t>
            </a:r>
          </a:p>
          <a:p>
            <a:pPr lvl="1"/>
            <a:r>
              <a:rPr lang="en-US" dirty="0" smtClean="0"/>
              <a:t>Planning time needs to be scheduled and substitutes provided.</a:t>
            </a:r>
          </a:p>
          <a:p>
            <a:pPr lvl="1"/>
            <a:r>
              <a:rPr lang="en-US" dirty="0" smtClean="0"/>
              <a:t>Collaboration with content experts will assist teachers to understand content standards.</a:t>
            </a:r>
          </a:p>
          <a:p>
            <a:pPr lvl="1"/>
            <a:r>
              <a:rPr lang="en-US" dirty="0" smtClean="0"/>
              <a:t>Collaboration with other special educators can help all to discuss and review assessment tasks.</a:t>
            </a:r>
          </a:p>
        </p:txBody>
      </p:sp>
      <p:sp>
        <p:nvSpPr>
          <p:cNvPr id="4" name="Slide Number Placeholder 3"/>
          <p:cNvSpPr>
            <a:spLocks noGrp="1"/>
          </p:cNvSpPr>
          <p:nvPr>
            <p:ph type="sldNum" sz="quarter" idx="4"/>
          </p:nvPr>
        </p:nvSpPr>
        <p:spPr/>
        <p:txBody>
          <a:bodyPr/>
          <a:lstStyle/>
          <a:p>
            <a:fld id="{E737C9A8-11A9-417F-8A2F-E44F7ABF0D98}" type="slidenum">
              <a:rPr lang="en-US" smtClean="0"/>
              <a:pPr/>
              <a:t>55</a:t>
            </a:fld>
            <a:endParaRPr lang="en-US" dirty="0"/>
          </a:p>
        </p:txBody>
      </p:sp>
    </p:spTree>
    <p:extLst>
      <p:ext uri="{BB962C8B-B14F-4D97-AF65-F5344CB8AC3E}">
        <p14:creationId xmlns:p14="http://schemas.microsoft.com/office/powerpoint/2010/main" val="46789051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Ensuring a Successful Administration</a:t>
            </a:r>
          </a:p>
        </p:txBody>
      </p:sp>
      <p:sp>
        <p:nvSpPr>
          <p:cNvPr id="66563" name="Rectangle 3"/>
          <p:cNvSpPr>
            <a:spLocks noGrp="1" noChangeArrowheads="1"/>
          </p:cNvSpPr>
          <p:nvPr>
            <p:ph idx="1"/>
          </p:nvPr>
        </p:nvSpPr>
        <p:spPr/>
        <p:txBody>
          <a:bodyPr/>
          <a:lstStyle/>
          <a:p>
            <a:r>
              <a:rPr lang="en-US" dirty="0" smtClean="0"/>
              <a:t>Training and support will continue to be provided on the state level in the form of:</a:t>
            </a:r>
          </a:p>
          <a:p>
            <a:pPr lvl="1"/>
            <a:r>
              <a:rPr lang="en-US" dirty="0" smtClean="0"/>
              <a:t>GAA Fall Workshops via Go-To Webinar presentations.</a:t>
            </a:r>
          </a:p>
          <a:p>
            <a:pPr lvl="1"/>
            <a:r>
              <a:rPr lang="en-US" dirty="0" smtClean="0"/>
              <a:t>Webinars focusing on GAA administration as well as access to the curriculum.</a:t>
            </a:r>
          </a:p>
          <a:p>
            <a:pPr lvl="1"/>
            <a:r>
              <a:rPr lang="en-US" smtClean="0"/>
              <a:t>GAA portfolio </a:t>
            </a:r>
            <a:r>
              <a:rPr lang="en-US" dirty="0" smtClean="0"/>
              <a:t>review by peers and building examiners.</a:t>
            </a:r>
          </a:p>
        </p:txBody>
      </p:sp>
      <p:sp>
        <p:nvSpPr>
          <p:cNvPr id="4" name="Slide Number Placeholder 3"/>
          <p:cNvSpPr>
            <a:spLocks noGrp="1"/>
          </p:cNvSpPr>
          <p:nvPr>
            <p:ph type="sldNum" sz="quarter" idx="4"/>
          </p:nvPr>
        </p:nvSpPr>
        <p:spPr/>
        <p:txBody>
          <a:bodyPr/>
          <a:lstStyle/>
          <a:p>
            <a:fld id="{F705C836-254B-4B37-BFE7-212CA25944D6}" type="slidenum">
              <a:rPr lang="en-US" smtClean="0"/>
              <a:pPr/>
              <a:t>56</a:t>
            </a:fld>
            <a:endParaRPr lang="en-US" dirty="0"/>
          </a:p>
        </p:txBody>
      </p:sp>
    </p:spTree>
    <p:extLst>
      <p:ext uri="{BB962C8B-B14F-4D97-AF65-F5344CB8AC3E}">
        <p14:creationId xmlns:p14="http://schemas.microsoft.com/office/powerpoint/2010/main" val="112787089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Tasks Resource Guide</a:t>
            </a:r>
            <a:endParaRPr lang="en-US" dirty="0"/>
          </a:p>
        </p:txBody>
      </p:sp>
      <p:sp>
        <p:nvSpPr>
          <p:cNvPr id="3" name="Content Placeholder 2"/>
          <p:cNvSpPr>
            <a:spLocks noGrp="1"/>
          </p:cNvSpPr>
          <p:nvPr>
            <p:ph idx="1"/>
          </p:nvPr>
        </p:nvSpPr>
        <p:spPr/>
        <p:txBody>
          <a:bodyPr>
            <a:normAutofit/>
          </a:bodyPr>
          <a:lstStyle/>
          <a:p>
            <a:r>
              <a:rPr lang="en-US" dirty="0" smtClean="0"/>
              <a:t>A resource </a:t>
            </a:r>
            <a:r>
              <a:rPr lang="en-US" dirty="0"/>
              <a:t>to provide </a:t>
            </a:r>
            <a:r>
              <a:rPr lang="en-US" dirty="0" smtClean="0"/>
              <a:t>sample tasks (individual entries) that </a:t>
            </a:r>
            <a:r>
              <a:rPr lang="en-US" dirty="0"/>
              <a:t>are both aligned to grade-level content standards and accessible to students with a </a:t>
            </a:r>
            <a:r>
              <a:rPr lang="en-US" dirty="0" smtClean="0"/>
              <a:t>range of </a:t>
            </a:r>
            <a:r>
              <a:rPr lang="en-US" dirty="0"/>
              <a:t>significant cognitive disabilities. </a:t>
            </a:r>
            <a:endParaRPr lang="en-US" dirty="0" smtClean="0"/>
          </a:p>
          <a:p>
            <a:r>
              <a:rPr lang="en-US" dirty="0" smtClean="0"/>
              <a:t>Contains </a:t>
            </a:r>
            <a:r>
              <a:rPr lang="en-US" dirty="0"/>
              <a:t>sample tasks for all grades and all </a:t>
            </a:r>
            <a:r>
              <a:rPr lang="en-US" dirty="0" smtClean="0"/>
              <a:t>content areas</a:t>
            </a:r>
            <a:r>
              <a:rPr lang="en-US" dirty="0"/>
              <a:t>. </a:t>
            </a:r>
            <a:endParaRPr lang="en-US" dirty="0" smtClean="0"/>
          </a:p>
          <a:p>
            <a:r>
              <a:rPr lang="en-US" dirty="0" smtClean="0"/>
              <a:t>The samples </a:t>
            </a:r>
            <a:r>
              <a:rPr lang="en-US" dirty="0"/>
              <a:t>are intended to be used by teachers to inform their creation of assessment </a:t>
            </a:r>
            <a:r>
              <a:rPr lang="en-US" dirty="0" smtClean="0"/>
              <a:t>tasks which </a:t>
            </a:r>
            <a:r>
              <a:rPr lang="en-US" dirty="0"/>
              <a:t>will be suitable for students with varying degrees of cognitive </a:t>
            </a:r>
            <a:r>
              <a:rPr lang="en-US" dirty="0" smtClean="0"/>
              <a:t>disabilities.</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57</a:t>
            </a:fld>
            <a:endParaRPr lang="en-US" dirty="0"/>
          </a:p>
        </p:txBody>
      </p:sp>
    </p:spTree>
    <p:extLst>
      <p:ext uri="{BB962C8B-B14F-4D97-AF65-F5344CB8AC3E}">
        <p14:creationId xmlns:p14="http://schemas.microsoft.com/office/powerpoint/2010/main" val="38531132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Resources</a:t>
            </a:r>
            <a:endParaRPr lang="en-US" dirty="0"/>
          </a:p>
        </p:txBody>
      </p:sp>
      <p:sp>
        <p:nvSpPr>
          <p:cNvPr id="3" name="Content Placeholder 2"/>
          <p:cNvSpPr>
            <a:spLocks noGrp="1"/>
          </p:cNvSpPr>
          <p:nvPr>
            <p:ph idx="1"/>
          </p:nvPr>
        </p:nvSpPr>
        <p:spPr>
          <a:xfrm>
            <a:off x="50530" y="1777499"/>
            <a:ext cx="8973154" cy="4767680"/>
          </a:xfrm>
        </p:spPr>
        <p:txBody>
          <a:bodyPr>
            <a:normAutofit/>
          </a:bodyPr>
          <a:lstStyle/>
          <a:p>
            <a:pPr marL="457200" lvl="1" indent="0">
              <a:buNone/>
            </a:pPr>
            <a:r>
              <a:rPr lang="en-US" u="sng" dirty="0" smtClean="0"/>
              <a:t>Student Sample Resource Guide</a:t>
            </a:r>
          </a:p>
          <a:p>
            <a:pPr lvl="1"/>
            <a:r>
              <a:rPr lang="en-US" dirty="0" smtClean="0"/>
              <a:t>Examples of annotated student entries for a variety of grades, content areas and access levels</a:t>
            </a:r>
            <a:endParaRPr lang="en-US" dirty="0"/>
          </a:p>
          <a:p>
            <a:pPr marL="457200" lvl="1" indent="0">
              <a:buNone/>
            </a:pPr>
            <a:r>
              <a:rPr lang="en-US" u="sng" dirty="0" smtClean="0"/>
              <a:t>Sample Task Resource Guide</a:t>
            </a:r>
          </a:p>
          <a:p>
            <a:pPr lvl="1"/>
            <a:r>
              <a:rPr lang="en-US" dirty="0" smtClean="0"/>
              <a:t>Exemplars of tasks that are aligned to grade-level content standards and accessible to students with a range of significant disabilities</a:t>
            </a:r>
          </a:p>
          <a:p>
            <a:pPr marL="457200" lvl="1" indent="0">
              <a:buNone/>
            </a:pPr>
            <a:r>
              <a:rPr lang="en-US" u="sng" dirty="0" smtClean="0"/>
              <a:t>Extended Standards</a:t>
            </a:r>
          </a:p>
          <a:p>
            <a:pPr lvl="1"/>
            <a:r>
              <a:rPr lang="en-US" dirty="0" smtClean="0"/>
              <a:t>Through extensions, skills that align are derived (or extended) from the </a:t>
            </a:r>
            <a:r>
              <a:rPr lang="en-US" dirty="0"/>
              <a:t>g</a:t>
            </a:r>
            <a:r>
              <a:rPr lang="en-US" dirty="0" smtClean="0"/>
              <a:t>rade-level standards. </a:t>
            </a:r>
            <a:endParaRPr lang="en-US" dirty="0"/>
          </a:p>
          <a:p>
            <a:pPr marL="457200" lvl="1" indent="0" algn="ctr">
              <a:buNone/>
            </a:pPr>
            <a:r>
              <a:rPr lang="en-US" dirty="0">
                <a:hlinkClick r:id="rId2"/>
              </a:rPr>
              <a:t>http://www.gadoe.org/Curriculum-Instruction-and-Assessment/Assessment/Pages/GAA.aspx</a:t>
            </a:r>
            <a:endParaRPr lang="en-US" dirty="0"/>
          </a:p>
          <a:p>
            <a:pPr marL="457200" lvl="1" indent="0">
              <a:buNone/>
            </a:pPr>
            <a:endParaRPr lang="en-US" dirty="0" smtClean="0"/>
          </a:p>
        </p:txBody>
      </p:sp>
      <p:sp>
        <p:nvSpPr>
          <p:cNvPr id="5" name="Slide Number Placeholder 4"/>
          <p:cNvSpPr>
            <a:spLocks noGrp="1"/>
          </p:cNvSpPr>
          <p:nvPr>
            <p:ph type="sldNum" sz="quarter" idx="4"/>
          </p:nvPr>
        </p:nvSpPr>
        <p:spPr/>
        <p:txBody>
          <a:bodyPr/>
          <a:lstStyle/>
          <a:p>
            <a:fld id="{B63E4CEF-BB1E-48C7-AE93-F39F6AA99AD7}" type="slidenum">
              <a:rPr lang="en-US" smtClean="0"/>
              <a:pPr/>
              <a:t>58</a:t>
            </a:fld>
            <a:endParaRPr lang="en-US" dirty="0"/>
          </a:p>
        </p:txBody>
      </p:sp>
    </p:spTree>
    <p:extLst>
      <p:ext uri="{BB962C8B-B14F-4D97-AF65-F5344CB8AC3E}">
        <p14:creationId xmlns:p14="http://schemas.microsoft.com/office/powerpoint/2010/main" val="13719429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Resources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8/25/2017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59</a:t>
            </a:fld>
            <a:endParaRPr lang="en-US" dirty="0"/>
          </a:p>
        </p:txBody>
      </p:sp>
      <p:sp>
        <p:nvSpPr>
          <p:cNvPr id="7" name="Content Placeholder 6"/>
          <p:cNvSpPr>
            <a:spLocks noGrp="1"/>
          </p:cNvSpPr>
          <p:nvPr>
            <p:ph idx="1"/>
          </p:nvPr>
        </p:nvSpPr>
        <p:spPr>
          <a:xfrm>
            <a:off x="0" y="1659579"/>
            <a:ext cx="9144000" cy="4696772"/>
          </a:xfrm>
        </p:spPr>
        <p:txBody>
          <a:bodyPr>
            <a:normAutofit fontScale="70000" lnSpcReduction="20000"/>
          </a:bodyPr>
          <a:lstStyle/>
          <a:p>
            <a:r>
              <a:rPr lang="en-US" dirty="0" smtClean="0"/>
              <a:t>The following resources, which include information on the GAA and the state-mandated content standards, are available for local systems and educators.</a:t>
            </a:r>
          </a:p>
          <a:p>
            <a:endParaRPr lang="en-US" dirty="0" smtClean="0"/>
          </a:p>
          <a:p>
            <a:pPr>
              <a:buFont typeface="Wingdings" panose="05000000000000000000" pitchFamily="2" charset="2"/>
              <a:buChar char="v"/>
            </a:pPr>
            <a:r>
              <a:rPr lang="en-US" dirty="0"/>
              <a:t> </a:t>
            </a:r>
            <a:r>
              <a:rPr lang="en-US" dirty="0" smtClean="0"/>
              <a:t>The website hosts the state-mandated standards</a:t>
            </a:r>
          </a:p>
          <a:p>
            <a:pPr marL="0" indent="0" algn="ctr">
              <a:buNone/>
            </a:pPr>
            <a:r>
              <a:rPr lang="en-US" dirty="0">
                <a:hlinkClick r:id="rId2"/>
              </a:rPr>
              <a:t>https://</a:t>
            </a:r>
            <a:r>
              <a:rPr lang="en-US" dirty="0" smtClean="0">
                <a:hlinkClick r:id="rId2"/>
              </a:rPr>
              <a:t>www.georgiastandards.org/Georgia-Standards/Pages/default.aspx</a:t>
            </a:r>
            <a:endParaRPr lang="en-US" dirty="0" smtClean="0"/>
          </a:p>
          <a:p>
            <a:pPr marL="0" indent="0" algn="ctr">
              <a:buNone/>
            </a:pPr>
            <a:endParaRPr lang="en-US" dirty="0" smtClean="0"/>
          </a:p>
          <a:p>
            <a:pPr>
              <a:buFont typeface="Wingdings" panose="05000000000000000000" pitchFamily="2" charset="2"/>
              <a:buChar char="v"/>
            </a:pPr>
            <a:r>
              <a:rPr lang="en-US" dirty="0"/>
              <a:t> </a:t>
            </a:r>
            <a:r>
              <a:rPr lang="en-US" dirty="0" smtClean="0"/>
              <a:t>The GAA Resources page contains a variety of administration documents, such as:</a:t>
            </a:r>
          </a:p>
          <a:p>
            <a:pPr marL="0" indent="0">
              <a:buNone/>
            </a:pPr>
            <a:r>
              <a:rPr lang="en-US" dirty="0"/>
              <a:t> </a:t>
            </a:r>
            <a:r>
              <a:rPr lang="en-US" dirty="0" smtClean="0"/>
              <a:t>       Examiner’s Manual             Score Interpretation Guide</a:t>
            </a:r>
          </a:p>
          <a:p>
            <a:pPr marL="0" indent="0">
              <a:buNone/>
            </a:pPr>
            <a:r>
              <a:rPr lang="en-US" dirty="0"/>
              <a:t> </a:t>
            </a:r>
            <a:r>
              <a:rPr lang="en-US" dirty="0" smtClean="0"/>
              <a:t>       Validation Form                   Optional Administration Forms</a:t>
            </a:r>
          </a:p>
          <a:p>
            <a:pPr marL="0" indent="0">
              <a:buNone/>
            </a:pPr>
            <a:r>
              <a:rPr lang="en-US" dirty="0"/>
              <a:t> </a:t>
            </a:r>
            <a:r>
              <a:rPr lang="en-US" dirty="0" smtClean="0"/>
              <a:t>       Entry Sheet                           Parent Brochures</a:t>
            </a:r>
            <a:br>
              <a:rPr lang="en-US" dirty="0" smtClean="0"/>
            </a:br>
            <a:endParaRPr lang="en-US" dirty="0" smtClean="0"/>
          </a:p>
          <a:p>
            <a:pPr marL="0" indent="0" algn="ctr">
              <a:buNone/>
            </a:pPr>
            <a:r>
              <a:rPr lang="en-US" dirty="0">
                <a:hlinkClick r:id="rId3"/>
              </a:rPr>
              <a:t>http://</a:t>
            </a:r>
            <a:r>
              <a:rPr lang="en-US" dirty="0" smtClean="0">
                <a:hlinkClick r:id="rId3"/>
              </a:rPr>
              <a:t>www.gadoe.org/Curriculum-Instruction-and-Assessment/Assessment/Pages/GAA.aspx</a:t>
            </a:r>
            <a:endParaRPr lang="en-US" dirty="0" smtClean="0"/>
          </a:p>
          <a:p>
            <a:pPr marL="0" indent="0" algn="ctr">
              <a:buNone/>
            </a:pPr>
            <a:endParaRPr lang="en-US" dirty="0" smtClean="0"/>
          </a:p>
          <a:p>
            <a:pPr marL="0" indent="0">
              <a:buNone/>
            </a:pPr>
            <a:endParaRPr lang="en-US" dirty="0" smtClean="0"/>
          </a:p>
        </p:txBody>
      </p:sp>
    </p:spTree>
    <p:extLst>
      <p:ext uri="{BB962C8B-B14F-4D97-AF65-F5344CB8AC3E}">
        <p14:creationId xmlns:p14="http://schemas.microsoft.com/office/powerpoint/2010/main" val="2178910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Topics in this Presentation</a:t>
            </a:r>
            <a:endParaRPr lang="en-US" dirty="0"/>
          </a:p>
        </p:txBody>
      </p:sp>
      <p:sp>
        <p:nvSpPr>
          <p:cNvPr id="8196" name="Rectangle 3"/>
          <p:cNvSpPr>
            <a:spLocks noGrp="1" noChangeArrowheads="1"/>
          </p:cNvSpPr>
          <p:nvPr>
            <p:ph idx="1"/>
          </p:nvPr>
        </p:nvSpPr>
        <p:spPr/>
        <p:txBody>
          <a:bodyPr>
            <a:normAutofit fontScale="92500" lnSpcReduction="10000"/>
          </a:bodyPr>
          <a:lstStyle/>
          <a:p>
            <a:r>
              <a:rPr lang="en-US" dirty="0" smtClean="0"/>
              <a:t>It is designed to inform: </a:t>
            </a:r>
          </a:p>
          <a:p>
            <a:pPr lvl="1"/>
            <a:r>
              <a:rPr lang="en-US" dirty="0" smtClean="0"/>
              <a:t>All teachers who administer the GAA</a:t>
            </a:r>
          </a:p>
          <a:p>
            <a:pPr lvl="1"/>
            <a:r>
              <a:rPr lang="en-US" dirty="0" smtClean="0"/>
              <a:t>Peer reviewers and designated trainers</a:t>
            </a:r>
          </a:p>
          <a:p>
            <a:pPr lvl="1"/>
            <a:r>
              <a:rPr lang="en-US" dirty="0" smtClean="0"/>
              <a:t>Special education </a:t>
            </a:r>
            <a:r>
              <a:rPr lang="en-US" dirty="0"/>
              <a:t>d</a:t>
            </a:r>
            <a:r>
              <a:rPr lang="en-US" dirty="0" smtClean="0"/>
              <a:t>irectors</a:t>
            </a:r>
          </a:p>
          <a:p>
            <a:pPr lvl="1"/>
            <a:r>
              <a:rPr lang="en-US" dirty="0" smtClean="0"/>
              <a:t>System and test </a:t>
            </a:r>
            <a:r>
              <a:rPr lang="en-US" dirty="0"/>
              <a:t>c</a:t>
            </a:r>
            <a:r>
              <a:rPr lang="en-US" dirty="0" smtClean="0"/>
              <a:t>oordinators</a:t>
            </a:r>
          </a:p>
          <a:p>
            <a:pPr lvl="1"/>
            <a:r>
              <a:rPr lang="en-US" dirty="0" smtClean="0"/>
              <a:t>Building administrators</a:t>
            </a:r>
          </a:p>
          <a:p>
            <a:r>
              <a:rPr lang="en-US" dirty="0" smtClean="0"/>
              <a:t>Topics in this training session:</a:t>
            </a:r>
            <a:endParaRPr lang="en-US" dirty="0"/>
          </a:p>
          <a:p>
            <a:pPr lvl="1"/>
            <a:r>
              <a:rPr lang="en-US" dirty="0"/>
              <a:t>General </a:t>
            </a:r>
            <a:r>
              <a:rPr lang="en-US" dirty="0" smtClean="0"/>
              <a:t>Information About </a:t>
            </a:r>
            <a:r>
              <a:rPr lang="en-US" dirty="0"/>
              <a:t>the </a:t>
            </a:r>
            <a:r>
              <a:rPr lang="en-US" dirty="0" smtClean="0"/>
              <a:t>2017-2018 </a:t>
            </a:r>
            <a:r>
              <a:rPr lang="en-US" dirty="0"/>
              <a:t>GAA</a:t>
            </a:r>
          </a:p>
          <a:p>
            <a:pPr lvl="1"/>
            <a:r>
              <a:rPr lang="en-US" dirty="0"/>
              <a:t>Updates and </a:t>
            </a:r>
            <a:r>
              <a:rPr lang="en-US" dirty="0" smtClean="0"/>
              <a:t>Reminders</a:t>
            </a:r>
            <a:endParaRPr lang="en-US" dirty="0"/>
          </a:p>
          <a:p>
            <a:pPr lvl="1"/>
            <a:r>
              <a:rPr lang="en-US" dirty="0"/>
              <a:t>Lessons </a:t>
            </a:r>
            <a:r>
              <a:rPr lang="en-US" dirty="0" smtClean="0"/>
              <a:t>Learned </a:t>
            </a:r>
            <a:r>
              <a:rPr lang="en-US" dirty="0"/>
              <a:t>from the </a:t>
            </a:r>
            <a:r>
              <a:rPr lang="en-US" dirty="0" smtClean="0"/>
              <a:t>2016-2017 Administration</a:t>
            </a:r>
            <a:endParaRPr lang="en-US" dirty="0"/>
          </a:p>
          <a:p>
            <a:pPr lvl="1"/>
            <a:r>
              <a:rPr lang="en-US" dirty="0" smtClean="0"/>
              <a:t>Test Security and Ethics</a:t>
            </a:r>
            <a:endParaRPr lang="en-US" dirty="0"/>
          </a:p>
          <a:p>
            <a:pPr lvl="1"/>
            <a:r>
              <a:rPr lang="en-US" dirty="0" smtClean="0"/>
              <a:t>Portfolio Review Process / Peer Review</a:t>
            </a:r>
            <a:endParaRPr lang="en-US" dirty="0"/>
          </a:p>
          <a:p>
            <a:endParaRPr lang="en-US" dirty="0" smtClean="0"/>
          </a:p>
        </p:txBody>
      </p:sp>
      <p:sp>
        <p:nvSpPr>
          <p:cNvPr id="2" name="Slide Number Placeholder 1"/>
          <p:cNvSpPr>
            <a:spLocks noGrp="1"/>
          </p:cNvSpPr>
          <p:nvPr>
            <p:ph type="sldNum" sz="quarter" idx="4"/>
          </p:nvPr>
        </p:nvSpPr>
        <p:spPr/>
        <p:txBody>
          <a:bodyPr/>
          <a:lstStyle/>
          <a:p>
            <a:fld id="{6B2F4F87-1CD0-4EE1-9519-A0F531FD5797}" type="slidenum">
              <a:rPr lang="en-US" smtClean="0"/>
              <a:pPr/>
              <a:t>6</a:t>
            </a:fld>
            <a:endParaRPr lang="en-US" dirty="0"/>
          </a:p>
        </p:txBody>
      </p:sp>
    </p:spTree>
    <p:extLst>
      <p:ext uri="{BB962C8B-B14F-4D97-AF65-F5344CB8AC3E}">
        <p14:creationId xmlns:p14="http://schemas.microsoft.com/office/powerpoint/2010/main" val="3991778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Contact Information</a:t>
            </a:r>
          </a:p>
        </p:txBody>
      </p:sp>
      <p:sp>
        <p:nvSpPr>
          <p:cNvPr id="68611" name="Rectangle 3"/>
          <p:cNvSpPr>
            <a:spLocks noGrp="1" noChangeArrowheads="1"/>
          </p:cNvSpPr>
          <p:nvPr>
            <p:ph idx="1"/>
          </p:nvPr>
        </p:nvSpPr>
        <p:spPr/>
        <p:txBody>
          <a:bodyPr/>
          <a:lstStyle/>
          <a:p>
            <a:pPr marL="0" indent="0">
              <a:buNone/>
            </a:pPr>
            <a:r>
              <a:rPr lang="en-US" sz="3200" dirty="0" smtClean="0"/>
              <a:t>Questions about how to administer the GAA? </a:t>
            </a:r>
          </a:p>
          <a:p>
            <a:pPr marL="0" indent="0">
              <a:buNone/>
            </a:pPr>
            <a:endParaRPr lang="en-US" sz="3200" dirty="0" smtClean="0"/>
          </a:p>
          <a:p>
            <a:r>
              <a:rPr lang="en-US" dirty="0" err="1" smtClean="0"/>
              <a:t>GaDOE</a:t>
            </a:r>
            <a:r>
              <a:rPr lang="en-US" dirty="0" smtClean="0"/>
              <a:t> Assessment Division </a:t>
            </a:r>
          </a:p>
          <a:p>
            <a:pPr lvl="1"/>
            <a:r>
              <a:rPr lang="en-US" dirty="0" smtClean="0"/>
              <a:t>(800) 634-4106</a:t>
            </a:r>
          </a:p>
          <a:p>
            <a:pPr marL="457200" lvl="1" indent="0">
              <a:buNone/>
            </a:pPr>
            <a:endParaRPr lang="en-US" dirty="0" smtClean="0"/>
          </a:p>
          <a:p>
            <a:r>
              <a:rPr lang="en-US" dirty="0" smtClean="0"/>
              <a:t>Deborah Houston, Assessment Specialist</a:t>
            </a:r>
          </a:p>
          <a:p>
            <a:pPr lvl="1"/>
            <a:r>
              <a:rPr lang="en-US" dirty="0" smtClean="0"/>
              <a:t>(404) 657-0251 </a:t>
            </a:r>
          </a:p>
          <a:p>
            <a:pPr lvl="1"/>
            <a:r>
              <a:rPr lang="en-US" dirty="0" smtClean="0"/>
              <a:t>dhouston@doe.k12.ga.us</a:t>
            </a:r>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3D45E90E-7AA7-4135-BF48-E71B508DA412}" type="slidenum">
              <a:rPr lang="en-US" smtClean="0"/>
              <a:pPr/>
              <a:t>60</a:t>
            </a:fld>
            <a:endParaRPr lang="en-US" dirty="0"/>
          </a:p>
        </p:txBody>
      </p:sp>
    </p:spTree>
    <p:extLst>
      <p:ext uri="{BB962C8B-B14F-4D97-AF65-F5344CB8AC3E}">
        <p14:creationId xmlns:p14="http://schemas.microsoft.com/office/powerpoint/2010/main" val="336047584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Contact Information</a:t>
            </a:r>
          </a:p>
        </p:txBody>
      </p:sp>
      <p:sp>
        <p:nvSpPr>
          <p:cNvPr id="69635" name="Rectangle 3"/>
          <p:cNvSpPr>
            <a:spLocks noGrp="1"/>
          </p:cNvSpPr>
          <p:nvPr>
            <p:ph idx="1"/>
          </p:nvPr>
        </p:nvSpPr>
        <p:spPr/>
        <p:txBody>
          <a:bodyPr>
            <a:normAutofit/>
          </a:bodyPr>
          <a:lstStyle/>
          <a:p>
            <a:pPr marL="0" indent="0">
              <a:buNone/>
            </a:pPr>
            <a:r>
              <a:rPr lang="en-US" sz="3200" dirty="0" smtClean="0"/>
              <a:t>Need information about access to the state-mandated content standards for students with significant cognitive disabilities?</a:t>
            </a:r>
          </a:p>
          <a:p>
            <a:pPr marL="0" indent="0">
              <a:buNone/>
            </a:pPr>
            <a:endParaRPr lang="en-US" dirty="0" smtClean="0"/>
          </a:p>
          <a:p>
            <a:r>
              <a:rPr lang="en-US" dirty="0" smtClean="0"/>
              <a:t>Crystal Callaway, Division for Special Education Services</a:t>
            </a:r>
          </a:p>
          <a:p>
            <a:pPr lvl="1"/>
            <a:r>
              <a:rPr lang="en-US" dirty="0" smtClean="0"/>
              <a:t>(404) 657-9969  </a:t>
            </a:r>
          </a:p>
          <a:p>
            <a:pPr lvl="1"/>
            <a:r>
              <a:rPr lang="en-US" dirty="0" smtClean="0">
                <a:hlinkClick r:id="rId3"/>
              </a:rPr>
              <a:t>ccallaway@doe.k12.ga.us</a:t>
            </a:r>
            <a:r>
              <a:rPr lang="en-US" dirty="0" smtClean="0"/>
              <a:t> </a:t>
            </a:r>
            <a:r>
              <a:rPr lang="en-US" sz="2400" dirty="0" smtClean="0"/>
              <a:t>        </a:t>
            </a:r>
          </a:p>
          <a:p>
            <a:pPr lvl="3"/>
            <a:endParaRPr lang="en-US" dirty="0" smtClean="0"/>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61</a:t>
            </a:fld>
            <a:endParaRPr lang="en-US" dirty="0"/>
          </a:p>
        </p:txBody>
      </p:sp>
    </p:spTree>
    <p:extLst>
      <p:ext uri="{BB962C8B-B14F-4D97-AF65-F5344CB8AC3E}">
        <p14:creationId xmlns:p14="http://schemas.microsoft.com/office/powerpoint/2010/main" val="137506236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Contact Information</a:t>
            </a:r>
            <a:endParaRPr lang="en-US" dirty="0" smtClean="0"/>
          </a:p>
        </p:txBody>
      </p:sp>
      <p:sp>
        <p:nvSpPr>
          <p:cNvPr id="68611" name="Rectangle 3"/>
          <p:cNvSpPr>
            <a:spLocks noGrp="1" noChangeArrowheads="1"/>
          </p:cNvSpPr>
          <p:nvPr>
            <p:ph idx="1"/>
          </p:nvPr>
        </p:nvSpPr>
        <p:spPr>
          <a:xfrm>
            <a:off x="628650" y="1474237"/>
            <a:ext cx="7886700" cy="4702726"/>
          </a:xfrm>
        </p:spPr>
        <p:txBody>
          <a:bodyPr>
            <a:normAutofit/>
          </a:bodyPr>
          <a:lstStyle/>
          <a:p>
            <a:endParaRPr lang="en-US" dirty="0" smtClean="0"/>
          </a:p>
          <a:p>
            <a:pPr marL="0" indent="0" algn="ctr">
              <a:buNone/>
            </a:pPr>
            <a:r>
              <a:rPr lang="en-US" sz="3800" dirty="0" smtClean="0"/>
              <a:t>Teachers of Students with Significant Cognitive Disabilities</a:t>
            </a:r>
          </a:p>
          <a:p>
            <a:pPr marL="0" indent="0" algn="ctr">
              <a:buNone/>
            </a:pPr>
            <a:r>
              <a:rPr lang="en-US" sz="2400" dirty="0" smtClean="0"/>
              <a:t>The Resource Board</a:t>
            </a:r>
          </a:p>
          <a:p>
            <a:pPr marL="0" indent="0" algn="ctr">
              <a:buNone/>
            </a:pPr>
            <a:r>
              <a:rPr lang="en-US" sz="2400" dirty="0"/>
              <a:t>h</a:t>
            </a:r>
            <a:r>
              <a:rPr lang="en-US" sz="2400" dirty="0" smtClean="0"/>
              <a:t>as been moved to the Teacher Resource Link</a:t>
            </a:r>
          </a:p>
          <a:p>
            <a:pPr marL="0" indent="0" algn="ctr">
              <a:buNone/>
            </a:pPr>
            <a:endParaRPr lang="en-US" sz="2400" dirty="0">
              <a:hlinkClick r:id="rId3"/>
            </a:endParaRPr>
          </a:p>
          <a:p>
            <a:pPr algn="ctr"/>
            <a:endParaRPr lang="en-US" sz="2400" dirty="0" smtClean="0">
              <a:hlinkClick r:id=""/>
            </a:endParaRPr>
          </a:p>
          <a:p>
            <a:pPr marL="0" indent="0" algn="ctr">
              <a:buNone/>
            </a:pPr>
            <a:r>
              <a:rPr lang="en-US" sz="2400" dirty="0" smtClean="0">
                <a:hlinkClick r:id=""/>
              </a:rPr>
              <a:t>http</a:t>
            </a:r>
            <a:r>
              <a:rPr lang="en-US" sz="2400" dirty="0">
                <a:hlinkClick r:id="rId3"/>
              </a:rPr>
              <a:t>://bit.ly/AccessOneNote</a:t>
            </a:r>
            <a:endParaRPr lang="en-US" sz="2400" dirty="0"/>
          </a:p>
          <a:p>
            <a:pPr marL="0" indent="0" algn="ctr">
              <a:buNone/>
            </a:pPr>
            <a:endParaRPr lang="en-US" sz="2400" dirty="0" smtClean="0"/>
          </a:p>
        </p:txBody>
      </p:sp>
      <p:sp>
        <p:nvSpPr>
          <p:cNvPr id="4" name="Slide Number Placeholder 3"/>
          <p:cNvSpPr>
            <a:spLocks noGrp="1"/>
          </p:cNvSpPr>
          <p:nvPr>
            <p:ph type="sldNum" sz="quarter" idx="4"/>
          </p:nvPr>
        </p:nvSpPr>
        <p:spPr/>
        <p:txBody>
          <a:bodyPr/>
          <a:lstStyle/>
          <a:p>
            <a:fld id="{3D45E90E-7AA7-4135-BF48-E71B508DA412}" type="slidenum">
              <a:rPr lang="en-US" smtClean="0"/>
              <a:pPr/>
              <a:t>62</a:t>
            </a:fld>
            <a:endParaRPr lang="en-US" dirty="0"/>
          </a:p>
        </p:txBody>
      </p:sp>
    </p:spTree>
    <p:extLst>
      <p:ext uri="{BB962C8B-B14F-4D97-AF65-F5344CB8AC3E}">
        <p14:creationId xmlns:p14="http://schemas.microsoft.com/office/powerpoint/2010/main" val="405549088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Contact Information</a:t>
            </a:r>
          </a:p>
        </p:txBody>
      </p:sp>
      <p:sp>
        <p:nvSpPr>
          <p:cNvPr id="69635" name="Rectangle 3"/>
          <p:cNvSpPr>
            <a:spLocks noGrp="1"/>
          </p:cNvSpPr>
          <p:nvPr>
            <p:ph idx="1"/>
          </p:nvPr>
        </p:nvSpPr>
        <p:spPr/>
        <p:txBody>
          <a:bodyPr/>
          <a:lstStyle/>
          <a:p>
            <a:pPr marL="0" indent="0">
              <a:buNone/>
            </a:pPr>
            <a:r>
              <a:rPr lang="en-US" sz="3200" dirty="0" smtClean="0"/>
              <a:t>Questions About Materials, Distribution, or Collection?</a:t>
            </a:r>
          </a:p>
          <a:p>
            <a:endParaRPr lang="en-US" dirty="0" smtClean="0"/>
          </a:p>
          <a:p>
            <a:r>
              <a:rPr lang="en-US" dirty="0" smtClean="0"/>
              <a:t>Questar’s GAA Customer Service</a:t>
            </a:r>
          </a:p>
          <a:p>
            <a:pPr lvl="1"/>
            <a:r>
              <a:rPr lang="en-US" dirty="0" smtClean="0"/>
              <a:t>(866) 997-0698</a:t>
            </a:r>
          </a:p>
          <a:p>
            <a:pPr lvl="1"/>
            <a:r>
              <a:rPr lang="en-US" dirty="0" smtClean="0"/>
              <a:t>GA@QuestarAI.com</a:t>
            </a:r>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63</a:t>
            </a:fld>
            <a:endParaRPr lang="en-US" dirty="0"/>
          </a:p>
        </p:txBody>
      </p:sp>
    </p:spTree>
    <p:extLst>
      <p:ext uri="{BB962C8B-B14F-4D97-AF65-F5344CB8AC3E}">
        <p14:creationId xmlns:p14="http://schemas.microsoft.com/office/powerpoint/2010/main" val="87775717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Webinar Survey</a:t>
            </a:r>
          </a:p>
        </p:txBody>
      </p:sp>
      <p:sp>
        <p:nvSpPr>
          <p:cNvPr id="7" name="Content Placeholder 6"/>
          <p:cNvSpPr txBox="1">
            <a:spLocks noGrp="1"/>
          </p:cNvSpPr>
          <p:nvPr>
            <p:ph idx="1"/>
          </p:nvPr>
        </p:nvSpPr>
        <p:spPr/>
        <p:txBody>
          <a:bodyPr/>
          <a:lstStyle/>
          <a:p>
            <a:pPr marL="0" indent="0">
              <a:buNone/>
            </a:pPr>
            <a:endParaRPr lang="en-US" dirty="0"/>
          </a:p>
          <a:p>
            <a:pPr marL="0" indent="0">
              <a:buNone/>
            </a:pPr>
            <a:r>
              <a:rPr lang="en-US" dirty="0"/>
              <a:t>We </a:t>
            </a:r>
            <a:r>
              <a:rPr lang="en-US" dirty="0" smtClean="0"/>
              <a:t>want </a:t>
            </a:r>
            <a:r>
              <a:rPr lang="en-US"/>
              <a:t>your </a:t>
            </a:r>
            <a:r>
              <a:rPr lang="en-US" smtClean="0"/>
              <a:t>comments!  </a:t>
            </a:r>
            <a:endParaRPr lang="en-US" dirty="0"/>
          </a:p>
          <a:p>
            <a:pPr marL="0" indent="0">
              <a:buNone/>
            </a:pPr>
            <a:r>
              <a:rPr lang="en-US" dirty="0"/>
              <a:t>Please use the below link to provide feedback regarding this GAA Training session!  </a:t>
            </a:r>
          </a:p>
        </p:txBody>
      </p:sp>
      <p:sp>
        <p:nvSpPr>
          <p:cNvPr id="2" name="Slide Number Placeholder 1"/>
          <p:cNvSpPr>
            <a:spLocks noGrp="1"/>
          </p:cNvSpPr>
          <p:nvPr>
            <p:ph type="sldNum" sz="quarter" idx="4"/>
          </p:nvPr>
        </p:nvSpPr>
        <p:spPr/>
        <p:txBody>
          <a:bodyPr/>
          <a:lstStyle/>
          <a:p>
            <a:fld id="{8A09669B-4FA0-413A-AFA7-5B107AF457D8}" type="slidenum">
              <a:rPr lang="en-US" smtClean="0"/>
              <a:pPr/>
              <a:t>64</a:t>
            </a:fld>
            <a:endParaRPr lang="en-US" dirty="0"/>
          </a:p>
        </p:txBody>
      </p:sp>
      <p:sp>
        <p:nvSpPr>
          <p:cNvPr id="3" name="Rectangle 2"/>
          <p:cNvSpPr/>
          <p:nvPr/>
        </p:nvSpPr>
        <p:spPr>
          <a:xfrm>
            <a:off x="0" y="3950799"/>
            <a:ext cx="8740239" cy="892552"/>
          </a:xfrm>
          <a:prstGeom prst="rect">
            <a:avLst/>
          </a:prstGeom>
        </p:spPr>
        <p:txBody>
          <a:bodyPr wrap="square">
            <a:spAutoFit/>
          </a:bodyPr>
          <a:lstStyle/>
          <a:p>
            <a:pPr lvl="0" algn="ctr"/>
            <a:endParaRPr lang="en-US" sz="2400" u="sng" dirty="0"/>
          </a:p>
          <a:p>
            <a:pPr lvl="0" algn="ctr"/>
            <a:r>
              <a:rPr lang="en-US" sz="2800" u="sng" dirty="0">
                <a:hlinkClick r:id="rId3"/>
              </a:rPr>
              <a:t>http://gadoe.org/surveys/AsAc-H8PBVZM</a:t>
            </a:r>
            <a:endParaRPr lang="en-US" sz="2800" dirty="0"/>
          </a:p>
        </p:txBody>
      </p:sp>
    </p:spTree>
    <p:extLst>
      <p:ext uri="{BB962C8B-B14F-4D97-AF65-F5344CB8AC3E}">
        <p14:creationId xmlns:p14="http://schemas.microsoft.com/office/powerpoint/2010/main" val="1888468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General Information about the 2017-2018</a:t>
            </a:r>
            <a:br>
              <a:rPr lang="en-US" dirty="0" smtClean="0"/>
            </a:br>
            <a:r>
              <a:rPr lang="en-US" dirty="0" smtClean="0"/>
              <a:t>GAA Administration</a:t>
            </a:r>
            <a:endParaRPr lang="en-US" dirty="0"/>
          </a:p>
        </p:txBody>
      </p:sp>
      <p:sp>
        <p:nvSpPr>
          <p:cNvPr id="4" name="Slide Number Placeholder 3"/>
          <p:cNvSpPr>
            <a:spLocks noGrp="1"/>
          </p:cNvSpPr>
          <p:nvPr>
            <p:ph type="sldNum" sz="quarter" idx="4"/>
          </p:nvPr>
        </p:nvSpPr>
        <p:spPr/>
        <p:txBody>
          <a:bodyPr/>
          <a:lstStyle/>
          <a:p>
            <a:fld id="{8441CC89-DE6D-43F2-991D-12CD82646D61}" type="slidenum">
              <a:rPr lang="en-US" smtClean="0"/>
              <a:pPr/>
              <a:t>7</a:t>
            </a:fld>
            <a:endParaRPr lang="en-US" dirty="0"/>
          </a:p>
        </p:txBody>
      </p:sp>
    </p:spTree>
    <p:extLst>
      <p:ext uri="{BB962C8B-B14F-4D97-AF65-F5344CB8AC3E}">
        <p14:creationId xmlns:p14="http://schemas.microsoft.com/office/powerpoint/2010/main" val="1774968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2017-2018 </a:t>
            </a:r>
            <a:br>
              <a:rPr lang="en-US" dirty="0" smtClean="0"/>
            </a:br>
            <a:r>
              <a:rPr lang="en-US" sz="3200" dirty="0" smtClean="0"/>
              <a:t>Review of Standards</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Georgia Standards of Excellence (GSE)</a:t>
            </a:r>
          </a:p>
          <a:p>
            <a:r>
              <a:rPr lang="en-US" dirty="0" smtClean="0"/>
              <a:t>The GAA continues in its current form as a portfolio-based assessment.</a:t>
            </a:r>
          </a:p>
          <a:p>
            <a:r>
              <a:rPr lang="en-US" dirty="0" smtClean="0"/>
              <a:t>It is essential that the 2017-2018 Blueprint and Standards be used when assessing GAA students.</a:t>
            </a:r>
          </a:p>
          <a:p>
            <a:endParaRPr lang="en-US" dirty="0"/>
          </a:p>
        </p:txBody>
      </p:sp>
      <p:sp>
        <p:nvSpPr>
          <p:cNvPr id="4" name="Slide Number Placeholder 3"/>
          <p:cNvSpPr>
            <a:spLocks noGrp="1"/>
          </p:cNvSpPr>
          <p:nvPr>
            <p:ph type="sldNum" sz="quarter" idx="4"/>
          </p:nvPr>
        </p:nvSpPr>
        <p:spPr/>
        <p:txBody>
          <a:bodyPr/>
          <a:lstStyle/>
          <a:p>
            <a:fld id="{AA8A3B17-8689-4110-BA97-BE7EB938357A}" type="slidenum">
              <a:rPr lang="en-US" smtClean="0"/>
              <a:pPr/>
              <a:t>8</a:t>
            </a:fld>
            <a:endParaRPr lang="en-US" dirty="0"/>
          </a:p>
        </p:txBody>
      </p:sp>
    </p:spTree>
    <p:extLst>
      <p:ext uri="{BB962C8B-B14F-4D97-AF65-F5344CB8AC3E}">
        <p14:creationId xmlns:p14="http://schemas.microsoft.com/office/powerpoint/2010/main" val="47507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2017-2018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9</a:t>
            </a:fld>
            <a:endParaRPr lang="en-US" dirty="0"/>
          </a:p>
        </p:txBody>
      </p:sp>
      <p:sp>
        <p:nvSpPr>
          <p:cNvPr id="16389" name="TextBox 1"/>
          <p:cNvSpPr txBox="1">
            <a:spLocks noChangeArrowheads="1"/>
          </p:cNvSpPr>
          <p:nvPr/>
        </p:nvSpPr>
        <p:spPr bwMode="auto">
          <a:xfrm>
            <a:off x="231354" y="1284425"/>
            <a:ext cx="4896182" cy="37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mn-lt"/>
              </a:rPr>
              <a:t>Example: </a:t>
            </a:r>
            <a:r>
              <a:rPr lang="en-US" dirty="0" smtClean="0">
                <a:latin typeface="+mn-lt"/>
              </a:rPr>
              <a:t>High School Blueprint</a:t>
            </a:r>
            <a:endParaRPr lang="en-US"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659330"/>
            <a:ext cx="8698230" cy="4655930"/>
          </a:xfrm>
          <a:prstGeom prst="rect">
            <a:avLst/>
          </a:prstGeom>
        </p:spPr>
      </p:pic>
    </p:spTree>
    <p:extLst>
      <p:ext uri="{BB962C8B-B14F-4D97-AF65-F5344CB8AC3E}">
        <p14:creationId xmlns:p14="http://schemas.microsoft.com/office/powerpoint/2010/main" val="1421747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2000BF3-7C5F-4A33-8798-7C1A45CA7D7F}" vid="{BDD6AAF2-861E-4A7F-B14E-1F06B54135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21A71578-5002-426B-97CC-AD3700916CA7}"/>
</file>

<file path=customXml/itemProps2.xml><?xml version="1.0" encoding="utf-8"?>
<ds:datastoreItem xmlns:ds="http://schemas.openxmlformats.org/officeDocument/2006/customXml" ds:itemID="{1CF00EE7-5F6E-409F-88CA-8BEF9EFD5F4F}"/>
</file>

<file path=customXml/itemProps3.xml><?xml version="1.0" encoding="utf-8"?>
<ds:datastoreItem xmlns:ds="http://schemas.openxmlformats.org/officeDocument/2006/customXml" ds:itemID="{C088A7C3-2BB5-4A18-898A-30CE89B2372C}"/>
</file>

<file path=docProps/app.xml><?xml version="1.0" encoding="utf-8"?>
<Properties xmlns="http://schemas.openxmlformats.org/officeDocument/2006/extended-properties" xmlns:vt="http://schemas.openxmlformats.org/officeDocument/2006/docPropsVTypes">
  <Template/>
  <TotalTime>1235</TotalTime>
  <Words>4140</Words>
  <Application>Microsoft Office PowerPoint</Application>
  <PresentationFormat>On-screen Show (4:3)</PresentationFormat>
  <Paragraphs>485</Paragraphs>
  <Slides>64</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Rounded MT Bold</vt:lpstr>
      <vt:lpstr>Calibri</vt:lpstr>
      <vt:lpstr>Courier New</vt:lpstr>
      <vt:lpstr>Verdana</vt:lpstr>
      <vt:lpstr>Wingdings</vt:lpstr>
      <vt:lpstr>GaDOE-PowerPoint-Template</vt:lpstr>
      <vt:lpstr>Georgia Alternate Assessment</vt:lpstr>
      <vt:lpstr>2017-2018 GAA</vt:lpstr>
      <vt:lpstr>Links to Presentations are on  the GaDOE website (shown below)</vt:lpstr>
      <vt:lpstr>Questions &amp; Answers</vt:lpstr>
      <vt:lpstr>GAA 2017-2018 Key Dates</vt:lpstr>
      <vt:lpstr>Topics in this Presentation</vt:lpstr>
      <vt:lpstr>General Information about the 2017-2018 GAA Administration</vt:lpstr>
      <vt:lpstr>2017-2018  Review of Standards</vt:lpstr>
      <vt:lpstr>2017-2018 Blueprint</vt:lpstr>
      <vt:lpstr>Participation Criteria</vt:lpstr>
      <vt:lpstr>State-Mandated Content Standards</vt:lpstr>
      <vt:lpstr>Subjects Assessed by Grade</vt:lpstr>
      <vt:lpstr>Updates and Reminders</vt:lpstr>
      <vt:lpstr>Moving Forward</vt:lpstr>
      <vt:lpstr>Updates &amp; Reminders</vt:lpstr>
      <vt:lpstr>PowerPoint Presentation</vt:lpstr>
      <vt:lpstr>Updates for 2017-2018</vt:lpstr>
      <vt:lpstr>Lessons Learned from the 2016-2017 GAA Administration</vt:lpstr>
      <vt:lpstr>Lessons Learned from the 2016-2017 Administration</vt:lpstr>
      <vt:lpstr>GAA Portfolios Submitted</vt:lpstr>
      <vt:lpstr>Student Proficiency  on the 2016-2017 GAA</vt:lpstr>
      <vt:lpstr> Test Security  and Ethics</vt:lpstr>
      <vt:lpstr>Test Security</vt:lpstr>
      <vt:lpstr>Test Security</vt:lpstr>
      <vt:lpstr>Test Security</vt:lpstr>
      <vt:lpstr>Test Security</vt:lpstr>
      <vt:lpstr>2017-2018 Validation Form</vt:lpstr>
      <vt:lpstr>2017-2018 Validation Form</vt:lpstr>
      <vt:lpstr>PowerPoint Presentation</vt:lpstr>
      <vt:lpstr>Portfolio Validation</vt:lpstr>
      <vt:lpstr>Portfolio Validation</vt:lpstr>
      <vt:lpstr>Issues Resulting in Invalidation</vt:lpstr>
      <vt:lpstr>Ethics</vt:lpstr>
      <vt:lpstr>Portfolio Invalidation</vt:lpstr>
      <vt:lpstr>Issues Resulting in Invalidation</vt:lpstr>
      <vt:lpstr>Issues Resulting in Invalidation</vt:lpstr>
      <vt:lpstr>Portfolio Review Process </vt:lpstr>
      <vt:lpstr>GAA Portfolio Review</vt:lpstr>
      <vt:lpstr>Portfolio Review Prior to Submission</vt:lpstr>
      <vt:lpstr>Portfolio Review by the Teacher</vt:lpstr>
      <vt:lpstr>Planning a portfolio review</vt:lpstr>
      <vt:lpstr>Planning a portfolio review</vt:lpstr>
      <vt:lpstr>Portfolio review</vt:lpstr>
      <vt:lpstr>Portfolio Review</vt:lpstr>
      <vt:lpstr>Portfolio Review</vt:lpstr>
      <vt:lpstr>Portfolio Review</vt:lpstr>
      <vt:lpstr>Validation Check for Alignment</vt:lpstr>
      <vt:lpstr>Validation Check for Alignment</vt:lpstr>
      <vt:lpstr>Reviewing Documentation</vt:lpstr>
      <vt:lpstr>Reviewing Documentation</vt:lpstr>
      <vt:lpstr>Checklist for Teachers and Portfolio Reviewers</vt:lpstr>
      <vt:lpstr>Checklist for Teachers and Portfolio Reviewers</vt:lpstr>
      <vt:lpstr>Checklist for Teachers and Portfolio Reviewers</vt:lpstr>
      <vt:lpstr>Avoiding Invalidations</vt:lpstr>
      <vt:lpstr>Ensuring a Successful  Administration</vt:lpstr>
      <vt:lpstr>Ensuring a Successful Administration</vt:lpstr>
      <vt:lpstr>Sample Tasks Resource Guide</vt:lpstr>
      <vt:lpstr>GAA Resources</vt:lpstr>
      <vt:lpstr>GAA Resources</vt:lpstr>
      <vt:lpstr>Contact Information</vt:lpstr>
      <vt:lpstr>Contact Information</vt:lpstr>
      <vt:lpstr>Contact Information</vt:lpstr>
      <vt:lpstr>Contact Information</vt:lpstr>
      <vt:lpstr>Webinar Survey</vt:lpstr>
    </vt:vector>
  </TitlesOfParts>
  <Company>Questar Assessment,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Meyer</dc:creator>
  <cp:lastModifiedBy>Josh Borton</cp:lastModifiedBy>
  <cp:revision>107</cp:revision>
  <cp:lastPrinted>2016-07-15T18:43:37Z</cp:lastPrinted>
  <dcterms:created xsi:type="dcterms:W3CDTF">2016-07-08T14:58:34Z</dcterms:created>
  <dcterms:modified xsi:type="dcterms:W3CDTF">2017-08-25T13:22:40Z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