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5"/>
  </p:notesMasterIdLst>
  <p:sldIdLst>
    <p:sldId id="257" r:id="rId5"/>
    <p:sldId id="258" r:id="rId6"/>
    <p:sldId id="260" r:id="rId7"/>
    <p:sldId id="362" r:id="rId8"/>
    <p:sldId id="361" r:id="rId9"/>
    <p:sldId id="261" r:id="rId10"/>
    <p:sldId id="262" r:id="rId11"/>
    <p:sldId id="263" r:id="rId12"/>
    <p:sldId id="264" r:id="rId13"/>
    <p:sldId id="265" r:id="rId14"/>
    <p:sldId id="268" r:id="rId15"/>
    <p:sldId id="410" r:id="rId16"/>
    <p:sldId id="267" r:id="rId17"/>
    <p:sldId id="411" r:id="rId18"/>
    <p:sldId id="405" r:id="rId19"/>
    <p:sldId id="412" r:id="rId20"/>
    <p:sldId id="413" r:id="rId21"/>
    <p:sldId id="414" r:id="rId22"/>
    <p:sldId id="275" r:id="rId23"/>
    <p:sldId id="276" r:id="rId24"/>
    <p:sldId id="277" r:id="rId25"/>
    <p:sldId id="357" r:id="rId26"/>
    <p:sldId id="359" r:id="rId27"/>
    <p:sldId id="364" r:id="rId28"/>
    <p:sldId id="365" r:id="rId29"/>
    <p:sldId id="366" r:id="rId30"/>
    <p:sldId id="367" r:id="rId31"/>
    <p:sldId id="368" r:id="rId32"/>
    <p:sldId id="404"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 id="388" r:id="rId53"/>
    <p:sldId id="389" r:id="rId54"/>
    <p:sldId id="390" r:id="rId55"/>
    <p:sldId id="391" r:id="rId56"/>
    <p:sldId id="392" r:id="rId57"/>
    <p:sldId id="393" r:id="rId58"/>
    <p:sldId id="394" r:id="rId59"/>
    <p:sldId id="396" r:id="rId60"/>
    <p:sldId id="397" r:id="rId61"/>
    <p:sldId id="398" r:id="rId62"/>
    <p:sldId id="399" r:id="rId63"/>
    <p:sldId id="400" r:id="rId64"/>
    <p:sldId id="401" r:id="rId65"/>
    <p:sldId id="402" r:id="rId66"/>
    <p:sldId id="403" r:id="rId67"/>
    <p:sldId id="342" r:id="rId68"/>
    <p:sldId id="417" r:id="rId69"/>
    <p:sldId id="416" r:id="rId70"/>
    <p:sldId id="343" r:id="rId71"/>
    <p:sldId id="415" r:id="rId72"/>
    <p:sldId id="344" r:id="rId73"/>
    <p:sldId id="363" r:id="rId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Johnson" initials="AJ" lastIdx="46" clrIdx="0">
    <p:extLst/>
  </p:cmAuthor>
  <p:cmAuthor id="2" name="Margaret Sabongi" initials="MS" lastIdx="1" clrIdx="1">
    <p:extLst>
      <p:ext uri="{19B8F6BF-5375-455C-9EA6-DF929625EA0E}">
        <p15:presenceInfo xmlns:p15="http://schemas.microsoft.com/office/powerpoint/2012/main" userId="S-1-5-21-3734033074-3969568158-1537080180-2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85080" autoAdjust="0"/>
  </p:normalViewPr>
  <p:slideViewPr>
    <p:cSldViewPr snapToGrid="0">
      <p:cViewPr varScale="1">
        <p:scale>
          <a:sx n="59" d="100"/>
          <a:sy n="59" d="100"/>
        </p:scale>
        <p:origin x="150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8AB1433-BF8B-45C5-81D6-089F21EECCF9}" type="datetimeFigureOut">
              <a:rPr lang="en-US" smtClean="0"/>
              <a:t>8/25/2017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a:t>
            </a:fld>
            <a:endParaRPr lang="en-US" dirty="0"/>
          </a:p>
        </p:txBody>
      </p:sp>
    </p:spTree>
    <p:extLst>
      <p:ext uri="{BB962C8B-B14F-4D97-AF65-F5344CB8AC3E}">
        <p14:creationId xmlns:p14="http://schemas.microsoft.com/office/powerpoint/2010/main" val="3489360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10</a:t>
            </a:fld>
            <a:endParaRPr lang="en-US" dirty="0"/>
          </a:p>
        </p:txBody>
      </p:sp>
    </p:spTree>
    <p:extLst>
      <p:ext uri="{BB962C8B-B14F-4D97-AF65-F5344CB8AC3E}">
        <p14:creationId xmlns:p14="http://schemas.microsoft.com/office/powerpoint/2010/main" val="3198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11</a:t>
            </a:fld>
            <a:endParaRPr lang="en-US" dirty="0"/>
          </a:p>
        </p:txBody>
      </p:sp>
    </p:spTree>
    <p:extLst>
      <p:ext uri="{BB962C8B-B14F-4D97-AF65-F5344CB8AC3E}">
        <p14:creationId xmlns:p14="http://schemas.microsoft.com/office/powerpoint/2010/main" val="1956857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12</a:t>
            </a:fld>
            <a:endParaRPr lang="en-US" dirty="0"/>
          </a:p>
        </p:txBody>
      </p:sp>
    </p:spTree>
    <p:extLst>
      <p:ext uri="{BB962C8B-B14F-4D97-AF65-F5344CB8AC3E}">
        <p14:creationId xmlns:p14="http://schemas.microsoft.com/office/powerpoint/2010/main" val="245969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a:t>
            </a:r>
            <a:r>
              <a:rPr lang="en-US" baseline="0" dirty="0" smtClean="0"/>
              <a:t> and Social Studies standards which were introduced during the 2016-2017 are part of the GAA for the first time in 2017-2018. Students were are assessed on the GAA must perform tasks which align to the </a:t>
            </a:r>
            <a:r>
              <a:rPr lang="en-US" u="sng" baseline="0" dirty="0" smtClean="0"/>
              <a:t>new</a:t>
            </a:r>
            <a:r>
              <a:rPr lang="en-US" baseline="0" dirty="0" smtClean="0"/>
              <a:t> standards.</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13</a:t>
            </a:fld>
            <a:endParaRPr lang="en-US" dirty="0"/>
          </a:p>
        </p:txBody>
      </p:sp>
    </p:spTree>
    <p:extLst>
      <p:ext uri="{BB962C8B-B14F-4D97-AF65-F5344CB8AC3E}">
        <p14:creationId xmlns:p14="http://schemas.microsoft.com/office/powerpoint/2010/main" val="4282919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a:t>
            </a:r>
            <a:r>
              <a:rPr lang="en-US" baseline="0" dirty="0" smtClean="0"/>
              <a:t> and Social Studies standards which were introduced during the 2016-2017 are part of the GAA for the first time in 2017-2018. Students were are assessed on the GAA must perform tasks which align to the </a:t>
            </a:r>
            <a:r>
              <a:rPr lang="en-US" u="sng" baseline="0" dirty="0" smtClean="0"/>
              <a:t>new</a:t>
            </a:r>
            <a:r>
              <a:rPr lang="en-US" baseline="0" dirty="0" smtClean="0"/>
              <a:t> standards.</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14</a:t>
            </a:fld>
            <a:endParaRPr lang="en-US" dirty="0"/>
          </a:p>
        </p:txBody>
      </p:sp>
    </p:spTree>
    <p:extLst>
      <p:ext uri="{BB962C8B-B14F-4D97-AF65-F5344CB8AC3E}">
        <p14:creationId xmlns:p14="http://schemas.microsoft.com/office/powerpoint/2010/main" val="418991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15</a:t>
            </a:fld>
            <a:endParaRPr lang="en-US" dirty="0"/>
          </a:p>
        </p:txBody>
      </p:sp>
    </p:spTree>
    <p:extLst>
      <p:ext uri="{BB962C8B-B14F-4D97-AF65-F5344CB8AC3E}">
        <p14:creationId xmlns:p14="http://schemas.microsoft.com/office/powerpoint/2010/main" val="950358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16</a:t>
            </a:fld>
            <a:endParaRPr lang="en-US" dirty="0"/>
          </a:p>
        </p:txBody>
      </p:sp>
    </p:spTree>
    <p:extLst>
      <p:ext uri="{BB962C8B-B14F-4D97-AF65-F5344CB8AC3E}">
        <p14:creationId xmlns:p14="http://schemas.microsoft.com/office/powerpoint/2010/main" val="4111346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17</a:t>
            </a:fld>
            <a:endParaRPr lang="en-US" dirty="0"/>
          </a:p>
        </p:txBody>
      </p:sp>
    </p:spTree>
    <p:extLst>
      <p:ext uri="{BB962C8B-B14F-4D97-AF65-F5344CB8AC3E}">
        <p14:creationId xmlns:p14="http://schemas.microsoft.com/office/powerpoint/2010/main" val="1555238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18</a:t>
            </a:fld>
            <a:endParaRPr lang="en-US" dirty="0"/>
          </a:p>
        </p:txBody>
      </p:sp>
    </p:spTree>
    <p:extLst>
      <p:ext uri="{BB962C8B-B14F-4D97-AF65-F5344CB8AC3E}">
        <p14:creationId xmlns:p14="http://schemas.microsoft.com/office/powerpoint/2010/main" val="1229940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55700" y="708025"/>
            <a:ext cx="4725988"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US" dirty="0" smtClean="0"/>
              <a:t>Intent - what are the standard and indicator designed to teach?</a:t>
            </a:r>
          </a:p>
          <a:p>
            <a:endParaRPr lang="en-US" dirty="0" smtClean="0"/>
          </a:p>
          <a:p>
            <a:r>
              <a:rPr lang="en-US" dirty="0" smtClean="0"/>
              <a:t>If the standard</a:t>
            </a:r>
            <a:r>
              <a:rPr lang="en-US" baseline="0" dirty="0" smtClean="0"/>
              <a:t> or element/indicator address multiple skills, the student’s assessment tasks may address only one of those skills. If the teacher chooses to assess a student on just one part of an element/indicator, it is essential that the same part be assessed in each of the four tasks.</a:t>
            </a:r>
            <a:endParaRPr lang="en-US" dirty="0" smtClean="0"/>
          </a:p>
          <a:p>
            <a:endParaRPr lang="en-US" dirty="0" smtClean="0"/>
          </a:p>
          <a:p>
            <a:r>
              <a:rPr lang="en-US" dirty="0" smtClean="0"/>
              <a:t>Consider alignment first when designing assessment tasks. </a:t>
            </a:r>
          </a:p>
          <a:p>
            <a:pPr marL="1267850" lvl="1" indent="-284064">
              <a:buClr>
                <a:schemeClr val="tx1"/>
              </a:buClr>
              <a:buFont typeface="Wingdings" pitchFamily="2" charset="2"/>
              <a:buChar char="§"/>
            </a:pPr>
            <a:r>
              <a:rPr lang="en-US" sz="2400" dirty="0">
                <a:ea typeface="ＭＳ Ｐゴシック" pitchFamily="34" charset="-128"/>
              </a:rPr>
              <a:t>The assessment task must be true to the standard.</a:t>
            </a:r>
          </a:p>
          <a:p>
            <a:pPr marL="1267850" lvl="1" indent="-284064">
              <a:buClr>
                <a:schemeClr val="tx1"/>
              </a:buClr>
              <a:buFont typeface="Wingdings" pitchFamily="2" charset="2"/>
              <a:buChar char="§"/>
            </a:pPr>
            <a:r>
              <a:rPr lang="en-US" sz="2400" dirty="0">
                <a:ea typeface="ＭＳ Ｐゴシック" pitchFamily="34" charset="-128"/>
              </a:rPr>
              <a:t>The task must address the distinct characteristics of the indicator or the standard when there are no indicators.</a:t>
            </a:r>
          </a:p>
          <a:p>
            <a:pPr marL="1267850" lvl="1" indent="-284064">
              <a:buClr>
                <a:schemeClr val="tx1"/>
              </a:buClr>
              <a:buFont typeface="Wingdings" pitchFamily="2" charset="2"/>
              <a:buChar char="§"/>
            </a:pPr>
            <a:r>
              <a:rPr lang="en-US" sz="2400" dirty="0">
                <a:ea typeface="ＭＳ Ｐゴシック" pitchFamily="34" charset="-128"/>
              </a:rPr>
              <a:t>The task must be appropriately challenging for the individual student. </a:t>
            </a:r>
          </a:p>
          <a:p>
            <a:pPr marL="1267850" lvl="1" indent="-284064">
              <a:buClr>
                <a:schemeClr val="tx1"/>
              </a:buClr>
              <a:buFont typeface="Wingdings" pitchFamily="2" charset="2"/>
              <a:buChar char="§"/>
            </a:pPr>
            <a:r>
              <a:rPr lang="en-US" sz="2400" dirty="0">
                <a:ea typeface="ＭＳ Ｐゴシック" pitchFamily="34" charset="-128"/>
              </a:rPr>
              <a:t>Both Collection Periods must  provide evidence of what the student knows and can do </a:t>
            </a:r>
            <a:r>
              <a:rPr lang="en-US" sz="2400" b="1" dirty="0">
                <a:ea typeface="ＭＳ Ｐゴシック" pitchFamily="34" charset="-128"/>
              </a:rPr>
              <a:t>across the same skill(s).</a:t>
            </a:r>
          </a:p>
          <a:p>
            <a:endParaRPr lang="en-US" dirty="0" smtClean="0"/>
          </a:p>
        </p:txBody>
      </p:sp>
      <p:sp>
        <p:nvSpPr>
          <p:cNvPr id="4" name="Slide Number Placeholder 3"/>
          <p:cNvSpPr>
            <a:spLocks noGrp="1"/>
          </p:cNvSpPr>
          <p:nvPr>
            <p:ph type="sldNum" sz="quarter" idx="5"/>
          </p:nvPr>
        </p:nvSpPr>
        <p:spPr/>
        <p:txBody>
          <a:bodyPr/>
          <a:lstStyle/>
          <a:p>
            <a:pPr>
              <a:defRPr/>
            </a:pPr>
            <a:fld id="{C3FA6AD3-0BCB-468E-BE69-AEA38FFF7033}"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4152640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a:t>
            </a:fld>
            <a:endParaRPr lang="en-US" dirty="0"/>
          </a:p>
        </p:txBody>
      </p:sp>
    </p:spTree>
    <p:extLst>
      <p:ext uri="{BB962C8B-B14F-4D97-AF65-F5344CB8AC3E}">
        <p14:creationId xmlns:p14="http://schemas.microsoft.com/office/powerpoint/2010/main" val="413480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20</a:t>
            </a:fld>
            <a:endParaRPr lang="en-US" dirty="0"/>
          </a:p>
        </p:txBody>
      </p:sp>
    </p:spTree>
    <p:extLst>
      <p:ext uri="{BB962C8B-B14F-4D97-AF65-F5344CB8AC3E}">
        <p14:creationId xmlns:p14="http://schemas.microsoft.com/office/powerpoint/2010/main" val="1728054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21</a:t>
            </a:fld>
            <a:endParaRPr lang="en-US" dirty="0"/>
          </a:p>
        </p:txBody>
      </p:sp>
    </p:spTree>
    <p:extLst>
      <p:ext uri="{BB962C8B-B14F-4D97-AF65-F5344CB8AC3E}">
        <p14:creationId xmlns:p14="http://schemas.microsoft.com/office/powerpoint/2010/main" val="3834545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22</a:t>
            </a:fld>
            <a:endParaRPr lang="en-US" dirty="0"/>
          </a:p>
        </p:txBody>
      </p:sp>
    </p:spTree>
    <p:extLst>
      <p:ext uri="{BB962C8B-B14F-4D97-AF65-F5344CB8AC3E}">
        <p14:creationId xmlns:p14="http://schemas.microsoft.com/office/powerpoint/2010/main" val="1043554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r>
              <a:rPr lang="en-US" dirty="0" smtClean="0"/>
              <a:t>The student used the model from the general</a:t>
            </a:r>
            <a:r>
              <a:rPr lang="en-US" baseline="0" dirty="0" smtClean="0"/>
              <a:t> education classroom to help him perform his assessment task.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23</a:t>
            </a:fld>
            <a:endParaRPr lang="en-US" dirty="0"/>
          </a:p>
        </p:txBody>
      </p:sp>
    </p:spTree>
    <p:extLst>
      <p:ext uri="{BB962C8B-B14F-4D97-AF65-F5344CB8AC3E}">
        <p14:creationId xmlns:p14="http://schemas.microsoft.com/office/powerpoint/2010/main" val="131778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25</a:t>
            </a:fld>
            <a:endParaRPr lang="en-US" dirty="0"/>
          </a:p>
        </p:txBody>
      </p:sp>
    </p:spTree>
    <p:extLst>
      <p:ext uri="{BB962C8B-B14F-4D97-AF65-F5344CB8AC3E}">
        <p14:creationId xmlns:p14="http://schemas.microsoft.com/office/powerpoint/2010/main" val="974946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26</a:t>
            </a:fld>
            <a:endParaRPr lang="en-US" dirty="0"/>
          </a:p>
        </p:txBody>
      </p:sp>
    </p:spTree>
    <p:extLst>
      <p:ext uri="{BB962C8B-B14F-4D97-AF65-F5344CB8AC3E}">
        <p14:creationId xmlns:p14="http://schemas.microsoft.com/office/powerpoint/2010/main" val="919349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27</a:t>
            </a:fld>
            <a:endParaRPr lang="en-US" dirty="0"/>
          </a:p>
        </p:txBody>
      </p:sp>
    </p:spTree>
    <p:extLst>
      <p:ext uri="{BB962C8B-B14F-4D97-AF65-F5344CB8AC3E}">
        <p14:creationId xmlns:p14="http://schemas.microsoft.com/office/powerpoint/2010/main" val="1774697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28</a:t>
            </a:fld>
            <a:endParaRPr lang="en-US" dirty="0"/>
          </a:p>
        </p:txBody>
      </p:sp>
    </p:spTree>
    <p:extLst>
      <p:ext uri="{BB962C8B-B14F-4D97-AF65-F5344CB8AC3E}">
        <p14:creationId xmlns:p14="http://schemas.microsoft.com/office/powerpoint/2010/main" val="3802987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29</a:t>
            </a:fld>
            <a:endParaRPr lang="en-US" dirty="0"/>
          </a:p>
        </p:txBody>
      </p:sp>
    </p:spTree>
    <p:extLst>
      <p:ext uri="{BB962C8B-B14F-4D97-AF65-F5344CB8AC3E}">
        <p14:creationId xmlns:p14="http://schemas.microsoft.com/office/powerpoint/2010/main" val="1973446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30</a:t>
            </a:fld>
            <a:endParaRPr lang="en-US" dirty="0"/>
          </a:p>
        </p:txBody>
      </p:sp>
    </p:spTree>
    <p:extLst>
      <p:ext uri="{BB962C8B-B14F-4D97-AF65-F5344CB8AC3E}">
        <p14:creationId xmlns:p14="http://schemas.microsoft.com/office/powerpoint/2010/main" val="292084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GAA Presentations link will take you to Fall Training presentations</a:t>
            </a:r>
            <a:r>
              <a:rPr lang="en-US" baseline="0" dirty="0" smtClean="0"/>
              <a:t> </a:t>
            </a:r>
            <a:r>
              <a:rPr lang="en-US" dirty="0" smtClean="0"/>
              <a:t>(past and present), mid-year and post-administration</a:t>
            </a:r>
            <a:r>
              <a:rPr lang="en-US" baseline="0" dirty="0" smtClean="0"/>
              <a:t> presentations.”</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a:t>
            </a:fld>
            <a:endParaRPr lang="en-US" dirty="0"/>
          </a:p>
        </p:txBody>
      </p:sp>
    </p:spTree>
    <p:extLst>
      <p:ext uri="{BB962C8B-B14F-4D97-AF65-F5344CB8AC3E}">
        <p14:creationId xmlns:p14="http://schemas.microsoft.com/office/powerpoint/2010/main" val="2955947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31</a:t>
            </a:fld>
            <a:endParaRPr lang="en-US" dirty="0"/>
          </a:p>
        </p:txBody>
      </p:sp>
    </p:spTree>
    <p:extLst>
      <p:ext uri="{BB962C8B-B14F-4D97-AF65-F5344CB8AC3E}">
        <p14:creationId xmlns:p14="http://schemas.microsoft.com/office/powerpoint/2010/main" val="884598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32</a:t>
            </a:fld>
            <a:endParaRPr lang="en-US" dirty="0"/>
          </a:p>
        </p:txBody>
      </p:sp>
    </p:spTree>
    <p:extLst>
      <p:ext uri="{BB962C8B-B14F-4D97-AF65-F5344CB8AC3E}">
        <p14:creationId xmlns:p14="http://schemas.microsoft.com/office/powerpoint/2010/main" val="4015630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33</a:t>
            </a:fld>
            <a:endParaRPr lang="en-US" dirty="0"/>
          </a:p>
        </p:txBody>
      </p:sp>
    </p:spTree>
    <p:extLst>
      <p:ext uri="{BB962C8B-B14F-4D97-AF65-F5344CB8AC3E}">
        <p14:creationId xmlns:p14="http://schemas.microsoft.com/office/powerpoint/2010/main" val="3466776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34</a:t>
            </a:fld>
            <a:endParaRPr lang="en-US" dirty="0"/>
          </a:p>
        </p:txBody>
      </p:sp>
    </p:spTree>
    <p:extLst>
      <p:ext uri="{BB962C8B-B14F-4D97-AF65-F5344CB8AC3E}">
        <p14:creationId xmlns:p14="http://schemas.microsoft.com/office/powerpoint/2010/main" val="4239041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35</a:t>
            </a:fld>
            <a:endParaRPr lang="en-US" dirty="0"/>
          </a:p>
        </p:txBody>
      </p:sp>
    </p:spTree>
    <p:extLst>
      <p:ext uri="{BB962C8B-B14F-4D97-AF65-F5344CB8AC3E}">
        <p14:creationId xmlns:p14="http://schemas.microsoft.com/office/powerpoint/2010/main" val="660583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36</a:t>
            </a:fld>
            <a:endParaRPr lang="en-US" dirty="0"/>
          </a:p>
        </p:txBody>
      </p:sp>
    </p:spTree>
    <p:extLst>
      <p:ext uri="{BB962C8B-B14F-4D97-AF65-F5344CB8AC3E}">
        <p14:creationId xmlns:p14="http://schemas.microsoft.com/office/powerpoint/2010/main" val="1301568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37</a:t>
            </a:fld>
            <a:endParaRPr lang="en-US" dirty="0"/>
          </a:p>
        </p:txBody>
      </p:sp>
    </p:spTree>
    <p:extLst>
      <p:ext uri="{BB962C8B-B14F-4D97-AF65-F5344CB8AC3E}">
        <p14:creationId xmlns:p14="http://schemas.microsoft.com/office/powerpoint/2010/main" val="2836279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38</a:t>
            </a:fld>
            <a:endParaRPr lang="en-US" dirty="0"/>
          </a:p>
        </p:txBody>
      </p:sp>
    </p:spTree>
    <p:extLst>
      <p:ext uri="{BB962C8B-B14F-4D97-AF65-F5344CB8AC3E}">
        <p14:creationId xmlns:p14="http://schemas.microsoft.com/office/powerpoint/2010/main" val="2367131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39</a:t>
            </a:fld>
            <a:endParaRPr lang="en-US" dirty="0"/>
          </a:p>
        </p:txBody>
      </p:sp>
    </p:spTree>
    <p:extLst>
      <p:ext uri="{BB962C8B-B14F-4D97-AF65-F5344CB8AC3E}">
        <p14:creationId xmlns:p14="http://schemas.microsoft.com/office/powerpoint/2010/main" val="3459035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40</a:t>
            </a:fld>
            <a:endParaRPr lang="en-US" dirty="0"/>
          </a:p>
        </p:txBody>
      </p:sp>
    </p:spTree>
    <p:extLst>
      <p:ext uri="{BB962C8B-B14F-4D97-AF65-F5344CB8AC3E}">
        <p14:creationId xmlns:p14="http://schemas.microsoft.com/office/powerpoint/2010/main" val="690304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1A933-8336-4CB5-BF3F-57A2F0F37D80}" type="slidenum">
              <a:rPr lang="en-US" smtClean="0"/>
              <a:pPr>
                <a:defRPr/>
              </a:pPr>
              <a:t>4</a:t>
            </a:fld>
            <a:endParaRPr lang="en-US" dirty="0"/>
          </a:p>
        </p:txBody>
      </p:sp>
    </p:spTree>
    <p:extLst>
      <p:ext uri="{BB962C8B-B14F-4D97-AF65-F5344CB8AC3E}">
        <p14:creationId xmlns:p14="http://schemas.microsoft.com/office/powerpoint/2010/main" val="83156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41</a:t>
            </a:fld>
            <a:endParaRPr lang="en-US" dirty="0"/>
          </a:p>
        </p:txBody>
      </p:sp>
    </p:spTree>
    <p:extLst>
      <p:ext uri="{BB962C8B-B14F-4D97-AF65-F5344CB8AC3E}">
        <p14:creationId xmlns:p14="http://schemas.microsoft.com/office/powerpoint/2010/main" val="2695696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42</a:t>
            </a:fld>
            <a:endParaRPr lang="en-US" dirty="0"/>
          </a:p>
        </p:txBody>
      </p:sp>
    </p:spTree>
    <p:extLst>
      <p:ext uri="{BB962C8B-B14F-4D97-AF65-F5344CB8AC3E}">
        <p14:creationId xmlns:p14="http://schemas.microsoft.com/office/powerpoint/2010/main" val="2854835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43</a:t>
            </a:fld>
            <a:endParaRPr lang="en-US" dirty="0"/>
          </a:p>
        </p:txBody>
      </p:sp>
    </p:spTree>
    <p:extLst>
      <p:ext uri="{BB962C8B-B14F-4D97-AF65-F5344CB8AC3E}">
        <p14:creationId xmlns:p14="http://schemas.microsoft.com/office/powerpoint/2010/main" val="3054889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44</a:t>
            </a:fld>
            <a:endParaRPr lang="en-US" dirty="0"/>
          </a:p>
        </p:txBody>
      </p:sp>
    </p:spTree>
    <p:extLst>
      <p:ext uri="{BB962C8B-B14F-4D97-AF65-F5344CB8AC3E}">
        <p14:creationId xmlns:p14="http://schemas.microsoft.com/office/powerpoint/2010/main" val="277928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45</a:t>
            </a:fld>
            <a:endParaRPr lang="en-US" dirty="0"/>
          </a:p>
        </p:txBody>
      </p:sp>
    </p:spTree>
    <p:extLst>
      <p:ext uri="{BB962C8B-B14F-4D97-AF65-F5344CB8AC3E}">
        <p14:creationId xmlns:p14="http://schemas.microsoft.com/office/powerpoint/2010/main" val="12553728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46</a:t>
            </a:fld>
            <a:endParaRPr lang="en-US" dirty="0"/>
          </a:p>
        </p:txBody>
      </p:sp>
    </p:spTree>
    <p:extLst>
      <p:ext uri="{BB962C8B-B14F-4D97-AF65-F5344CB8AC3E}">
        <p14:creationId xmlns:p14="http://schemas.microsoft.com/office/powerpoint/2010/main" val="2230658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47</a:t>
            </a:fld>
            <a:endParaRPr lang="en-US" dirty="0"/>
          </a:p>
        </p:txBody>
      </p:sp>
    </p:spTree>
    <p:extLst>
      <p:ext uri="{BB962C8B-B14F-4D97-AF65-F5344CB8AC3E}">
        <p14:creationId xmlns:p14="http://schemas.microsoft.com/office/powerpoint/2010/main" val="6087921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48</a:t>
            </a:fld>
            <a:endParaRPr lang="en-US" dirty="0"/>
          </a:p>
        </p:txBody>
      </p:sp>
    </p:spTree>
    <p:extLst>
      <p:ext uri="{BB962C8B-B14F-4D97-AF65-F5344CB8AC3E}">
        <p14:creationId xmlns:p14="http://schemas.microsoft.com/office/powerpoint/2010/main" val="15408878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49</a:t>
            </a:fld>
            <a:endParaRPr lang="en-US" dirty="0"/>
          </a:p>
        </p:txBody>
      </p:sp>
    </p:spTree>
    <p:extLst>
      <p:ext uri="{BB962C8B-B14F-4D97-AF65-F5344CB8AC3E}">
        <p14:creationId xmlns:p14="http://schemas.microsoft.com/office/powerpoint/2010/main" val="2461138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50</a:t>
            </a:fld>
            <a:endParaRPr lang="en-US" dirty="0"/>
          </a:p>
        </p:txBody>
      </p:sp>
    </p:spTree>
    <p:extLst>
      <p:ext uri="{BB962C8B-B14F-4D97-AF65-F5344CB8AC3E}">
        <p14:creationId xmlns:p14="http://schemas.microsoft.com/office/powerpoint/2010/main" val="3174131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a:t>
            </a:fld>
            <a:endParaRPr lang="en-US" dirty="0"/>
          </a:p>
        </p:txBody>
      </p:sp>
    </p:spTree>
    <p:extLst>
      <p:ext uri="{BB962C8B-B14F-4D97-AF65-F5344CB8AC3E}">
        <p14:creationId xmlns:p14="http://schemas.microsoft.com/office/powerpoint/2010/main" val="2877693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51</a:t>
            </a:fld>
            <a:endParaRPr lang="en-US" dirty="0"/>
          </a:p>
        </p:txBody>
      </p:sp>
    </p:spTree>
    <p:extLst>
      <p:ext uri="{BB962C8B-B14F-4D97-AF65-F5344CB8AC3E}">
        <p14:creationId xmlns:p14="http://schemas.microsoft.com/office/powerpoint/2010/main" val="38175439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52</a:t>
            </a:fld>
            <a:endParaRPr lang="en-US" dirty="0"/>
          </a:p>
        </p:txBody>
      </p:sp>
    </p:spTree>
    <p:extLst>
      <p:ext uri="{BB962C8B-B14F-4D97-AF65-F5344CB8AC3E}">
        <p14:creationId xmlns:p14="http://schemas.microsoft.com/office/powerpoint/2010/main" val="2240335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53</a:t>
            </a:fld>
            <a:endParaRPr lang="en-US" dirty="0"/>
          </a:p>
        </p:txBody>
      </p:sp>
    </p:spTree>
    <p:extLst>
      <p:ext uri="{BB962C8B-B14F-4D97-AF65-F5344CB8AC3E}">
        <p14:creationId xmlns:p14="http://schemas.microsoft.com/office/powerpoint/2010/main" val="2900312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54</a:t>
            </a:fld>
            <a:endParaRPr lang="en-US" dirty="0"/>
          </a:p>
        </p:txBody>
      </p:sp>
    </p:spTree>
    <p:extLst>
      <p:ext uri="{BB962C8B-B14F-4D97-AF65-F5344CB8AC3E}">
        <p14:creationId xmlns:p14="http://schemas.microsoft.com/office/powerpoint/2010/main" val="30983092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55</a:t>
            </a:fld>
            <a:endParaRPr lang="en-US" dirty="0"/>
          </a:p>
        </p:txBody>
      </p:sp>
    </p:spTree>
    <p:extLst>
      <p:ext uri="{BB962C8B-B14F-4D97-AF65-F5344CB8AC3E}">
        <p14:creationId xmlns:p14="http://schemas.microsoft.com/office/powerpoint/2010/main" val="15296484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56</a:t>
            </a:fld>
            <a:endParaRPr lang="en-US" dirty="0"/>
          </a:p>
        </p:txBody>
      </p:sp>
    </p:spTree>
    <p:extLst>
      <p:ext uri="{BB962C8B-B14F-4D97-AF65-F5344CB8AC3E}">
        <p14:creationId xmlns:p14="http://schemas.microsoft.com/office/powerpoint/2010/main" val="39982813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57</a:t>
            </a:fld>
            <a:endParaRPr lang="en-US" dirty="0"/>
          </a:p>
        </p:txBody>
      </p:sp>
    </p:spTree>
    <p:extLst>
      <p:ext uri="{BB962C8B-B14F-4D97-AF65-F5344CB8AC3E}">
        <p14:creationId xmlns:p14="http://schemas.microsoft.com/office/powerpoint/2010/main" val="16214062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58</a:t>
            </a:fld>
            <a:endParaRPr lang="en-US" dirty="0"/>
          </a:p>
        </p:txBody>
      </p:sp>
    </p:spTree>
    <p:extLst>
      <p:ext uri="{BB962C8B-B14F-4D97-AF65-F5344CB8AC3E}">
        <p14:creationId xmlns:p14="http://schemas.microsoft.com/office/powerpoint/2010/main" val="34551372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59</a:t>
            </a:fld>
            <a:endParaRPr lang="en-US" dirty="0"/>
          </a:p>
        </p:txBody>
      </p:sp>
    </p:spTree>
    <p:extLst>
      <p:ext uri="{BB962C8B-B14F-4D97-AF65-F5344CB8AC3E}">
        <p14:creationId xmlns:p14="http://schemas.microsoft.com/office/powerpoint/2010/main" val="3798951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60</a:t>
            </a:fld>
            <a:endParaRPr lang="en-US" dirty="0"/>
          </a:p>
        </p:txBody>
      </p:sp>
    </p:spTree>
    <p:extLst>
      <p:ext uri="{BB962C8B-B14F-4D97-AF65-F5344CB8AC3E}">
        <p14:creationId xmlns:p14="http://schemas.microsoft.com/office/powerpoint/2010/main" val="364637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a:t>
            </a:fld>
            <a:endParaRPr lang="en-US" dirty="0"/>
          </a:p>
        </p:txBody>
      </p:sp>
    </p:spTree>
    <p:extLst>
      <p:ext uri="{BB962C8B-B14F-4D97-AF65-F5344CB8AC3E}">
        <p14:creationId xmlns:p14="http://schemas.microsoft.com/office/powerpoint/2010/main" val="17305343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61</a:t>
            </a:fld>
            <a:endParaRPr lang="en-US" dirty="0"/>
          </a:p>
        </p:txBody>
      </p:sp>
    </p:spTree>
    <p:extLst>
      <p:ext uri="{BB962C8B-B14F-4D97-AF65-F5344CB8AC3E}">
        <p14:creationId xmlns:p14="http://schemas.microsoft.com/office/powerpoint/2010/main" val="4468482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62</a:t>
            </a:fld>
            <a:endParaRPr lang="en-US" dirty="0"/>
          </a:p>
        </p:txBody>
      </p:sp>
    </p:spTree>
    <p:extLst>
      <p:ext uri="{BB962C8B-B14F-4D97-AF65-F5344CB8AC3E}">
        <p14:creationId xmlns:p14="http://schemas.microsoft.com/office/powerpoint/2010/main" val="396668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63</a:t>
            </a:fld>
            <a:endParaRPr lang="en-US" dirty="0"/>
          </a:p>
        </p:txBody>
      </p:sp>
    </p:spTree>
    <p:extLst>
      <p:ext uri="{BB962C8B-B14F-4D97-AF65-F5344CB8AC3E}">
        <p14:creationId xmlns:p14="http://schemas.microsoft.com/office/powerpoint/2010/main" val="39447924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64</a:t>
            </a:fld>
            <a:endParaRPr lang="en-US" dirty="0"/>
          </a:p>
        </p:txBody>
      </p:sp>
    </p:spTree>
    <p:extLst>
      <p:ext uri="{BB962C8B-B14F-4D97-AF65-F5344CB8AC3E}">
        <p14:creationId xmlns:p14="http://schemas.microsoft.com/office/powerpoint/2010/main" val="33344728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67</a:t>
            </a:fld>
            <a:endParaRPr lang="en-US" dirty="0"/>
          </a:p>
        </p:txBody>
      </p:sp>
    </p:spTree>
    <p:extLst>
      <p:ext uri="{BB962C8B-B14F-4D97-AF65-F5344CB8AC3E}">
        <p14:creationId xmlns:p14="http://schemas.microsoft.com/office/powerpoint/2010/main" val="41083214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68</a:t>
            </a:fld>
            <a:endParaRPr lang="en-US" dirty="0"/>
          </a:p>
        </p:txBody>
      </p:sp>
    </p:spTree>
    <p:extLst>
      <p:ext uri="{BB962C8B-B14F-4D97-AF65-F5344CB8AC3E}">
        <p14:creationId xmlns:p14="http://schemas.microsoft.com/office/powerpoint/2010/main" val="31163759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69</a:t>
            </a:fld>
            <a:endParaRPr lang="en-US" dirty="0"/>
          </a:p>
        </p:txBody>
      </p:sp>
    </p:spTree>
    <p:extLst>
      <p:ext uri="{BB962C8B-B14F-4D97-AF65-F5344CB8AC3E}">
        <p14:creationId xmlns:p14="http://schemas.microsoft.com/office/powerpoint/2010/main" val="42614918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1A933-8336-4CB5-BF3F-57A2F0F37D80}" type="slidenum">
              <a:rPr lang="en-US" smtClean="0"/>
              <a:pPr>
                <a:defRPr/>
              </a:pPr>
              <a:t>70</a:t>
            </a:fld>
            <a:endParaRPr lang="en-US" dirty="0"/>
          </a:p>
        </p:txBody>
      </p:sp>
    </p:spTree>
    <p:extLst>
      <p:ext uri="{BB962C8B-B14F-4D97-AF65-F5344CB8AC3E}">
        <p14:creationId xmlns:p14="http://schemas.microsoft.com/office/powerpoint/2010/main" val="83156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0" eaLnBrk="0" fontAlgn="base" hangingPunct="0">
              <a:spcBef>
                <a:spcPct val="30000"/>
              </a:spcBef>
              <a:spcAft>
                <a:spcPct val="0"/>
              </a:spcAft>
              <a:defRPr/>
            </a:pPr>
            <a:r>
              <a:rPr lang="en-US" sz="1200" dirty="0" smtClean="0">
                <a:solidFill>
                  <a:srgbClr val="00B050"/>
                </a:solidFill>
              </a:rPr>
              <a:t>GAA meets the requirements of federal and state laws. S</a:t>
            </a:r>
            <a:r>
              <a:rPr lang="en-US" dirty="0" smtClean="0">
                <a:solidFill>
                  <a:srgbClr val="00B050"/>
                </a:solidFill>
              </a:rPr>
              <a:t>tates </a:t>
            </a:r>
            <a:r>
              <a:rPr lang="en-US" dirty="0"/>
              <a:t>must ensure that all students, including students with significant cognitive disabilities, have access to challenging academic standards.</a:t>
            </a:r>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7</a:t>
            </a:fld>
            <a:endParaRPr lang="en-US" dirty="0"/>
          </a:p>
        </p:txBody>
      </p:sp>
    </p:spTree>
    <p:extLst>
      <p:ext uri="{BB962C8B-B14F-4D97-AF65-F5344CB8AC3E}">
        <p14:creationId xmlns:p14="http://schemas.microsoft.com/office/powerpoint/2010/main" val="912825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8</a:t>
            </a:fld>
            <a:endParaRPr lang="en-US" dirty="0"/>
          </a:p>
        </p:txBody>
      </p:sp>
    </p:spTree>
    <p:extLst>
      <p:ext uri="{BB962C8B-B14F-4D97-AF65-F5344CB8AC3E}">
        <p14:creationId xmlns:p14="http://schemas.microsoft.com/office/powerpoint/2010/main" val="189611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9</a:t>
            </a:fld>
            <a:endParaRPr lang="en-US" dirty="0"/>
          </a:p>
        </p:txBody>
      </p:sp>
    </p:spTree>
    <p:extLst>
      <p:ext uri="{BB962C8B-B14F-4D97-AF65-F5344CB8AC3E}">
        <p14:creationId xmlns:p14="http://schemas.microsoft.com/office/powerpoint/2010/main" val="1219416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8/25/2017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8/25/2017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8/25/2017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8/25/2017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8/25/2017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8/25/2017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8/25/2017</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8/25/2017</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8/25/2017</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8/25/2017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8/25/2017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8/25/2017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Presentations.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adoe.org/Curriculum-Instruction-and-Assessment/Assessment/Pages/GAA-Resources.aspx"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GAA.aspx"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aspx" TargetMode="External"/><Relationship Id="rId2" Type="http://schemas.openxmlformats.org/officeDocument/2006/relationships/hyperlink" Target="https://www.georgiastandards.org/Georgia-Standards/Pages/default.aspx"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ccallaway@doe.k12.ga.u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bit.ly/AccessOneNote"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www.gadoe.org/Technology-Services/Enterprise-Systems-and-Applications/SLDS/Pages/GAA-Resources-In-TRL.aspx"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gadoe.org/surveys/AsAc-H8PBVZM"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ctrTitle"/>
          </p:nvPr>
        </p:nvSpPr>
        <p:spPr/>
        <p:txBody>
          <a:bodyPr/>
          <a:lstStyle/>
          <a:p>
            <a:r>
              <a:rPr lang="en-US" dirty="0" smtClean="0"/>
              <a:t>Georgia Alternate Assessment</a:t>
            </a:r>
          </a:p>
        </p:txBody>
      </p:sp>
      <p:sp>
        <p:nvSpPr>
          <p:cNvPr id="5" name="Subtitle 4"/>
          <p:cNvSpPr>
            <a:spLocks noGrp="1"/>
          </p:cNvSpPr>
          <p:nvPr>
            <p:ph type="subTitle" idx="1"/>
          </p:nvPr>
        </p:nvSpPr>
        <p:spPr>
          <a:xfrm>
            <a:off x="1143000" y="3602037"/>
            <a:ext cx="6858000" cy="2086381"/>
          </a:xfrm>
        </p:spPr>
        <p:txBody>
          <a:bodyPr>
            <a:normAutofit fontScale="92500" lnSpcReduction="10000"/>
          </a:bodyPr>
          <a:lstStyle/>
          <a:p>
            <a:r>
              <a:rPr lang="en-US" dirty="0" smtClean="0"/>
              <a:t/>
            </a:r>
            <a:br>
              <a:rPr lang="en-US" dirty="0" smtClean="0"/>
            </a:br>
            <a:r>
              <a:rPr lang="en-US" sz="4600" dirty="0"/>
              <a:t>Overview </a:t>
            </a:r>
            <a:r>
              <a:rPr lang="en-US" sz="4600" dirty="0" smtClean="0"/>
              <a:t>of Science and Social Studies</a:t>
            </a:r>
          </a:p>
          <a:p>
            <a:r>
              <a:rPr lang="en-US" sz="4600" dirty="0" smtClean="0"/>
              <a:t>in 2017-2018</a:t>
            </a:r>
          </a:p>
          <a:p>
            <a:endParaRPr lang="en-US" sz="3200" dirty="0">
              <a:solidFill>
                <a:srgbClr val="FF0000"/>
              </a:solidFill>
            </a:endParaRPr>
          </a:p>
          <a:p>
            <a:endParaRPr lang="en-US" sz="4600" strike="sngStrike" dirty="0" smtClean="0">
              <a:solidFill>
                <a:srgbClr val="FF0000"/>
              </a:solidFill>
            </a:endParaRPr>
          </a:p>
        </p:txBody>
      </p:sp>
      <p:sp>
        <p:nvSpPr>
          <p:cNvPr id="7171" name="Text Box 4"/>
          <p:cNvSpPr txBox="1">
            <a:spLocks noChangeArrowheads="1"/>
          </p:cNvSpPr>
          <p:nvPr/>
        </p:nvSpPr>
        <p:spPr bwMode="auto">
          <a:xfrm>
            <a:off x="1887538" y="5826125"/>
            <a:ext cx="5354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dirty="0"/>
          </a:p>
        </p:txBody>
      </p:sp>
    </p:spTree>
    <p:extLst>
      <p:ext uri="{BB962C8B-B14F-4D97-AF65-F5344CB8AC3E}">
        <p14:creationId xmlns:p14="http://schemas.microsoft.com/office/powerpoint/2010/main" val="160084818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Autofit/>
          </a:bodyPr>
          <a:lstStyle/>
          <a:p>
            <a:r>
              <a:rPr lang="en-US" sz="3600" dirty="0" smtClean="0"/>
              <a:t>2017-2018 GAA </a:t>
            </a:r>
            <a:br>
              <a:rPr lang="en-US" sz="3600" dirty="0" smtClean="0"/>
            </a:br>
            <a:r>
              <a:rPr lang="en-US" sz="3600" dirty="0" smtClean="0"/>
              <a:t>Science and Social Studies</a:t>
            </a:r>
            <a:br>
              <a:rPr lang="en-US" sz="3600" dirty="0" smtClean="0"/>
            </a:br>
            <a:r>
              <a:rPr lang="en-US" sz="3600" dirty="0" smtClean="0"/>
              <a:t>Blueprint</a:t>
            </a:r>
          </a:p>
        </p:txBody>
      </p:sp>
      <p:sp>
        <p:nvSpPr>
          <p:cNvPr id="14339" name="Content Placeholder 2"/>
          <p:cNvSpPr>
            <a:spLocks noGrp="1"/>
          </p:cNvSpPr>
          <p:nvPr>
            <p:ph idx="1"/>
          </p:nvPr>
        </p:nvSpPr>
        <p:spPr/>
        <p:txBody>
          <a:bodyPr>
            <a:normAutofit/>
          </a:bodyPr>
          <a:lstStyle/>
          <a:p>
            <a:r>
              <a:rPr lang="en-US" dirty="0" smtClean="0"/>
              <a:t>The Blueprint outlines the requirements of the 2017-2018 GAA.</a:t>
            </a:r>
          </a:p>
          <a:p>
            <a:r>
              <a:rPr lang="en-US" dirty="0" smtClean="0"/>
              <a:t>The Blueprint identifies the content standards that are eligible for assessment on the GAA.</a:t>
            </a:r>
          </a:p>
          <a:p>
            <a:r>
              <a:rPr lang="en-US" dirty="0" smtClean="0"/>
              <a:t>The Blueprint, by grade, can be found in Appendix D of the </a:t>
            </a:r>
            <a:r>
              <a:rPr lang="en-US" i="1" dirty="0" smtClean="0"/>
              <a:t>GAA Examiner’s Manual</a:t>
            </a:r>
            <a:r>
              <a:rPr lang="en-US" dirty="0" smtClean="0"/>
              <a:t>, 2017-2018.</a:t>
            </a:r>
          </a:p>
          <a:p>
            <a:r>
              <a:rPr lang="en-US" u="sng" dirty="0" smtClean="0"/>
              <a:t>Text</a:t>
            </a:r>
            <a:r>
              <a:rPr lang="en-US" dirty="0" smtClean="0"/>
              <a:t> of standards also appears in the </a:t>
            </a:r>
            <a:r>
              <a:rPr lang="en-US" i="1" dirty="0"/>
              <a:t>GAA Examiner’s Manual</a:t>
            </a:r>
            <a:r>
              <a:rPr lang="en-US" dirty="0"/>
              <a:t>, 2017-2018</a:t>
            </a:r>
            <a:r>
              <a:rPr lang="en-US" dirty="0" smtClean="0"/>
              <a:t>.</a:t>
            </a:r>
          </a:p>
          <a:p>
            <a:pPr marL="0" indent="0">
              <a:buNone/>
            </a:pPr>
            <a:r>
              <a:rPr lang="en-US" b="1" dirty="0" smtClean="0"/>
              <a:t>Note:  Do not use Blueprints from previous years</a:t>
            </a:r>
            <a:endParaRPr lang="en-US" b="1" dirty="0"/>
          </a:p>
        </p:txBody>
      </p:sp>
      <p:sp>
        <p:nvSpPr>
          <p:cNvPr id="4" name="Slide Number Placeholder 3"/>
          <p:cNvSpPr>
            <a:spLocks noGrp="1"/>
          </p:cNvSpPr>
          <p:nvPr>
            <p:ph type="sldNum" sz="quarter" idx="4"/>
          </p:nvPr>
        </p:nvSpPr>
        <p:spPr/>
        <p:txBody>
          <a:bodyPr/>
          <a:lstStyle/>
          <a:p>
            <a:fld id="{17D5C542-2033-4BF8-9111-B1F945AD5FFA}" type="slidenum">
              <a:rPr lang="en-US" smtClean="0"/>
              <a:pPr/>
              <a:t>10</a:t>
            </a:fld>
            <a:endParaRPr lang="en-US" dirty="0"/>
          </a:p>
        </p:txBody>
      </p:sp>
    </p:spTree>
    <p:extLst>
      <p:ext uri="{BB962C8B-B14F-4D97-AF65-F5344CB8AC3E}">
        <p14:creationId xmlns:p14="http://schemas.microsoft.com/office/powerpoint/2010/main" val="3856114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4D26F0E-44FF-498E-AC64-0C6ACA733CE5}" type="slidenum">
              <a:rPr lang="en-US" smtClean="0"/>
              <a:pPr/>
              <a:t>11</a:t>
            </a:fld>
            <a:endParaRPr lang="en-US" dirty="0"/>
          </a:p>
        </p:txBody>
      </p:sp>
      <p:pic>
        <p:nvPicPr>
          <p:cNvPr id="2" name="Picture 1"/>
          <p:cNvPicPr>
            <a:picLocks noChangeAspect="1"/>
          </p:cNvPicPr>
          <p:nvPr/>
        </p:nvPicPr>
        <p:blipFill>
          <a:blip r:embed="rId3"/>
          <a:stretch>
            <a:fillRect/>
          </a:stretch>
        </p:blipFill>
        <p:spPr>
          <a:xfrm>
            <a:off x="577620" y="1843316"/>
            <a:ext cx="8176676" cy="3766456"/>
          </a:xfrm>
          <a:prstGeom prst="rect">
            <a:avLst/>
          </a:prstGeom>
          <a:ln>
            <a:solidFill>
              <a:schemeClr val="tx1"/>
            </a:solidFill>
          </a:ln>
        </p:spPr>
      </p:pic>
      <p:sp>
        <p:nvSpPr>
          <p:cNvPr id="7" name="Title 1"/>
          <p:cNvSpPr>
            <a:spLocks noGrp="1"/>
          </p:cNvSpPr>
          <p:nvPr>
            <p:ph type="title"/>
          </p:nvPr>
        </p:nvSpPr>
        <p:spPr>
          <a:xfrm>
            <a:off x="577620" y="433955"/>
            <a:ext cx="6316630" cy="1325563"/>
          </a:xfrm>
        </p:spPr>
        <p:txBody>
          <a:bodyPr>
            <a:noAutofit/>
          </a:bodyPr>
          <a:lstStyle/>
          <a:p>
            <a:r>
              <a:rPr lang="en-US" sz="3600" dirty="0" smtClean="0"/>
              <a:t>Science and Social Studies</a:t>
            </a:r>
            <a:br>
              <a:rPr lang="en-US" sz="3600" dirty="0" smtClean="0"/>
            </a:br>
            <a:r>
              <a:rPr lang="en-US" sz="3600" dirty="0" smtClean="0"/>
              <a:t>Blueprint</a:t>
            </a:r>
          </a:p>
        </p:txBody>
      </p:sp>
    </p:spTree>
    <p:extLst>
      <p:ext uri="{BB962C8B-B14F-4D97-AF65-F5344CB8AC3E}">
        <p14:creationId xmlns:p14="http://schemas.microsoft.com/office/powerpoint/2010/main" val="4225786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2017-2018 Blueprint</a:t>
            </a:r>
            <a:endParaRPr lang="en-US" dirty="0"/>
          </a:p>
        </p:txBody>
      </p:sp>
      <p:sp>
        <p:nvSpPr>
          <p:cNvPr id="4" name="Slide Number Placeholder 3"/>
          <p:cNvSpPr>
            <a:spLocks noGrp="1"/>
          </p:cNvSpPr>
          <p:nvPr>
            <p:ph type="sldNum" sz="quarter" idx="4"/>
          </p:nvPr>
        </p:nvSpPr>
        <p:spPr/>
        <p:txBody>
          <a:bodyPr/>
          <a:lstStyle/>
          <a:p>
            <a:fld id="{D4D26F0E-44FF-498E-AC64-0C6ACA733CE5}" type="slidenum">
              <a:rPr lang="en-US" smtClean="0"/>
              <a:pPr/>
              <a:t>12</a:t>
            </a:fld>
            <a:endParaRPr lang="en-US" dirty="0"/>
          </a:p>
        </p:txBody>
      </p:sp>
      <p:sp>
        <p:nvSpPr>
          <p:cNvPr id="5" name="Content Placeholder 4"/>
          <p:cNvSpPr>
            <a:spLocks noGrp="1"/>
          </p:cNvSpPr>
          <p:nvPr>
            <p:ph idx="1"/>
          </p:nvPr>
        </p:nvSpPr>
        <p:spPr/>
        <p:txBody>
          <a:bodyPr/>
          <a:lstStyle/>
          <a:p>
            <a:pPr marL="0" indent="0">
              <a:buNone/>
            </a:pPr>
            <a:r>
              <a:rPr lang="en-US" b="1" dirty="0" smtClean="0"/>
              <a:t>Important change in Science standards in all grades:</a:t>
            </a:r>
          </a:p>
          <a:p>
            <a:pPr marL="0" indent="0">
              <a:buNone/>
            </a:pPr>
            <a:endParaRPr lang="en-US" i="1" dirty="0"/>
          </a:p>
          <a:p>
            <a:pPr marL="0" indent="0">
              <a:buNone/>
            </a:pPr>
            <a:r>
              <a:rPr lang="en-US" i="1" dirty="0" smtClean="0"/>
              <a:t>	There are no longer separate Characteristics of 	Science. </a:t>
            </a:r>
            <a:endParaRPr lang="en-US" i="1" dirty="0"/>
          </a:p>
        </p:txBody>
      </p:sp>
    </p:spTree>
    <p:extLst>
      <p:ext uri="{BB962C8B-B14F-4D97-AF65-F5344CB8AC3E}">
        <p14:creationId xmlns:p14="http://schemas.microsoft.com/office/powerpoint/2010/main" val="2035514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2017-2018 Blueprint</a:t>
            </a:r>
            <a:endParaRPr lang="en-US" dirty="0"/>
          </a:p>
        </p:txBody>
      </p:sp>
      <p:sp>
        <p:nvSpPr>
          <p:cNvPr id="4" name="Slide Number Placeholder 3"/>
          <p:cNvSpPr>
            <a:spLocks noGrp="1"/>
          </p:cNvSpPr>
          <p:nvPr>
            <p:ph type="sldNum" sz="quarter" idx="4"/>
          </p:nvPr>
        </p:nvSpPr>
        <p:spPr/>
        <p:txBody>
          <a:bodyPr/>
          <a:lstStyle/>
          <a:p>
            <a:fld id="{D4D26F0E-44FF-498E-AC64-0C6ACA733CE5}" type="slidenum">
              <a:rPr lang="en-US" smtClean="0"/>
              <a:pPr/>
              <a:t>13</a:t>
            </a:fld>
            <a:endParaRPr lang="en-US" dirty="0"/>
          </a:p>
        </p:txBody>
      </p:sp>
      <p:sp>
        <p:nvSpPr>
          <p:cNvPr id="16389" name="TextBox 1"/>
          <p:cNvSpPr txBox="1">
            <a:spLocks noChangeArrowheads="1"/>
          </p:cNvSpPr>
          <p:nvPr/>
        </p:nvSpPr>
        <p:spPr bwMode="auto">
          <a:xfrm>
            <a:off x="664256" y="1474913"/>
            <a:ext cx="6196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latin typeface="Calibri" panose="020F0502020204030204" pitchFamily="34" charset="0"/>
              </a:rPr>
              <a:t>Blueprint, Grade 5 Science</a:t>
            </a:r>
            <a:endParaRPr lang="en-US" dirty="0">
              <a:latin typeface="Calibri" panose="020F0502020204030204" pitchFamily="34" charset="0"/>
            </a:endParaRPr>
          </a:p>
        </p:txBody>
      </p:sp>
      <p:pic>
        <p:nvPicPr>
          <p:cNvPr id="7" name="Picture 6"/>
          <p:cNvPicPr>
            <a:picLocks noChangeAspect="1"/>
          </p:cNvPicPr>
          <p:nvPr/>
        </p:nvPicPr>
        <p:blipFill>
          <a:blip r:embed="rId3"/>
          <a:stretch>
            <a:fillRect/>
          </a:stretch>
        </p:blipFill>
        <p:spPr>
          <a:xfrm>
            <a:off x="368490" y="5043868"/>
            <a:ext cx="8488907" cy="715487"/>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368490" y="2441241"/>
            <a:ext cx="8584441" cy="1335421"/>
          </a:xfrm>
          <a:prstGeom prst="rect">
            <a:avLst/>
          </a:prstGeom>
          <a:ln>
            <a:solidFill>
              <a:schemeClr val="tx1"/>
            </a:solidFill>
          </a:ln>
        </p:spPr>
      </p:pic>
    </p:spTree>
    <p:extLst>
      <p:ext uri="{BB962C8B-B14F-4D97-AF65-F5344CB8AC3E}">
        <p14:creationId xmlns:p14="http://schemas.microsoft.com/office/powerpoint/2010/main" val="3545602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2017-2018 Blueprint</a:t>
            </a:r>
            <a:endParaRPr lang="en-US" dirty="0"/>
          </a:p>
        </p:txBody>
      </p:sp>
      <p:sp>
        <p:nvSpPr>
          <p:cNvPr id="4" name="Slide Number Placeholder 3"/>
          <p:cNvSpPr>
            <a:spLocks noGrp="1"/>
          </p:cNvSpPr>
          <p:nvPr>
            <p:ph type="sldNum" sz="quarter" idx="4"/>
          </p:nvPr>
        </p:nvSpPr>
        <p:spPr/>
        <p:txBody>
          <a:bodyPr/>
          <a:lstStyle/>
          <a:p>
            <a:fld id="{D4D26F0E-44FF-498E-AC64-0C6ACA733CE5}" type="slidenum">
              <a:rPr lang="en-US" smtClean="0"/>
              <a:pPr/>
              <a:t>14</a:t>
            </a:fld>
            <a:endParaRPr lang="en-US" dirty="0"/>
          </a:p>
        </p:txBody>
      </p:sp>
      <p:sp>
        <p:nvSpPr>
          <p:cNvPr id="16389" name="TextBox 1"/>
          <p:cNvSpPr txBox="1">
            <a:spLocks noChangeArrowheads="1"/>
          </p:cNvSpPr>
          <p:nvPr/>
        </p:nvSpPr>
        <p:spPr bwMode="auto">
          <a:xfrm>
            <a:off x="664256" y="1474913"/>
            <a:ext cx="6196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latin typeface="Calibri" panose="020F0502020204030204" pitchFamily="34" charset="0"/>
              </a:rPr>
              <a:t>Blueprint, Grade 5 Social Studies</a:t>
            </a:r>
            <a:endParaRPr lang="en-US" dirty="0">
              <a:latin typeface="Calibri" panose="020F0502020204030204" pitchFamily="34" charset="0"/>
            </a:endParaRPr>
          </a:p>
        </p:txBody>
      </p:sp>
      <p:pic>
        <p:nvPicPr>
          <p:cNvPr id="7" name="Picture 6"/>
          <p:cNvPicPr>
            <a:picLocks noChangeAspect="1"/>
          </p:cNvPicPr>
          <p:nvPr/>
        </p:nvPicPr>
        <p:blipFill>
          <a:blip r:embed="rId3"/>
          <a:stretch>
            <a:fillRect/>
          </a:stretch>
        </p:blipFill>
        <p:spPr>
          <a:xfrm>
            <a:off x="368490" y="5043868"/>
            <a:ext cx="8488907" cy="715487"/>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368489" y="2441242"/>
            <a:ext cx="8488907" cy="1459246"/>
          </a:xfrm>
          <a:prstGeom prst="rect">
            <a:avLst/>
          </a:prstGeom>
          <a:ln>
            <a:solidFill>
              <a:schemeClr val="tx1"/>
            </a:solidFill>
          </a:ln>
        </p:spPr>
      </p:pic>
    </p:spTree>
    <p:extLst>
      <p:ext uri="{BB962C8B-B14F-4D97-AF65-F5344CB8AC3E}">
        <p14:creationId xmlns:p14="http://schemas.microsoft.com/office/powerpoint/2010/main" val="198241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2017-2018 Blueprint</a:t>
            </a:r>
            <a:endParaRPr lang="en-US" dirty="0"/>
          </a:p>
        </p:txBody>
      </p:sp>
      <p:sp>
        <p:nvSpPr>
          <p:cNvPr id="4" name="Slide Number Placeholder 3"/>
          <p:cNvSpPr>
            <a:spLocks noGrp="1"/>
          </p:cNvSpPr>
          <p:nvPr>
            <p:ph type="sldNum" sz="quarter" idx="4"/>
          </p:nvPr>
        </p:nvSpPr>
        <p:spPr/>
        <p:txBody>
          <a:bodyPr/>
          <a:lstStyle/>
          <a:p>
            <a:fld id="{D4D26F0E-44FF-498E-AC64-0C6ACA733CE5}" type="slidenum">
              <a:rPr lang="en-US" smtClean="0"/>
              <a:pPr/>
              <a:t>15</a:t>
            </a:fld>
            <a:endParaRPr lang="en-US" dirty="0"/>
          </a:p>
        </p:txBody>
      </p:sp>
      <p:sp>
        <p:nvSpPr>
          <p:cNvPr id="16389" name="TextBox 1"/>
          <p:cNvSpPr txBox="1">
            <a:spLocks noChangeArrowheads="1"/>
          </p:cNvSpPr>
          <p:nvPr/>
        </p:nvSpPr>
        <p:spPr bwMode="auto">
          <a:xfrm>
            <a:off x="628650" y="1218359"/>
            <a:ext cx="68580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latin typeface="Calibri" panose="020F0502020204030204" pitchFamily="34" charset="0"/>
              </a:rPr>
              <a:t>Blueprint</a:t>
            </a:r>
            <a:r>
              <a:rPr lang="en-US" dirty="0">
                <a:latin typeface="Calibri" panose="020F0502020204030204" pitchFamily="34" charset="0"/>
              </a:rPr>
              <a:t>, Grade </a:t>
            </a:r>
            <a:r>
              <a:rPr lang="en-US" dirty="0" smtClean="0">
                <a:latin typeface="Calibri" panose="020F0502020204030204" pitchFamily="34" charset="0"/>
              </a:rPr>
              <a:t>8 </a:t>
            </a:r>
            <a:r>
              <a:rPr lang="en-US" dirty="0">
                <a:latin typeface="Calibri" panose="020F0502020204030204" pitchFamily="34" charset="0"/>
              </a:rPr>
              <a:t>Science </a:t>
            </a:r>
          </a:p>
          <a:p>
            <a:pPr eaLnBrk="1" hangingPunct="1"/>
            <a:endParaRPr lang="en-US" sz="1700" dirty="0">
              <a:latin typeface="Calibri" panose="020F0502020204030204" pitchFamily="34" charset="0"/>
            </a:endParaRPr>
          </a:p>
        </p:txBody>
      </p:sp>
      <p:pic>
        <p:nvPicPr>
          <p:cNvPr id="7" name="Picture 6"/>
          <p:cNvPicPr>
            <a:picLocks noChangeAspect="1"/>
          </p:cNvPicPr>
          <p:nvPr/>
        </p:nvPicPr>
        <p:blipFill>
          <a:blip r:embed="rId3"/>
          <a:stretch>
            <a:fillRect/>
          </a:stretch>
        </p:blipFill>
        <p:spPr>
          <a:xfrm>
            <a:off x="261257" y="5029354"/>
            <a:ext cx="8488907" cy="715487"/>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261256" y="2733645"/>
            <a:ext cx="8488907" cy="890618"/>
          </a:xfrm>
          <a:prstGeom prst="rect">
            <a:avLst/>
          </a:prstGeom>
        </p:spPr>
      </p:pic>
    </p:spTree>
    <p:extLst>
      <p:ext uri="{BB962C8B-B14F-4D97-AF65-F5344CB8AC3E}">
        <p14:creationId xmlns:p14="http://schemas.microsoft.com/office/powerpoint/2010/main" val="2527926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2017-2018 Blueprint</a:t>
            </a:r>
            <a:endParaRPr lang="en-US" dirty="0"/>
          </a:p>
        </p:txBody>
      </p:sp>
      <p:sp>
        <p:nvSpPr>
          <p:cNvPr id="4" name="Slide Number Placeholder 3"/>
          <p:cNvSpPr>
            <a:spLocks noGrp="1"/>
          </p:cNvSpPr>
          <p:nvPr>
            <p:ph type="sldNum" sz="quarter" idx="4"/>
          </p:nvPr>
        </p:nvSpPr>
        <p:spPr/>
        <p:txBody>
          <a:bodyPr/>
          <a:lstStyle/>
          <a:p>
            <a:fld id="{D4D26F0E-44FF-498E-AC64-0C6ACA733CE5}" type="slidenum">
              <a:rPr lang="en-US" smtClean="0"/>
              <a:pPr/>
              <a:t>16</a:t>
            </a:fld>
            <a:endParaRPr lang="en-US" dirty="0"/>
          </a:p>
        </p:txBody>
      </p:sp>
      <p:sp>
        <p:nvSpPr>
          <p:cNvPr id="16389" name="TextBox 1"/>
          <p:cNvSpPr txBox="1">
            <a:spLocks noChangeArrowheads="1"/>
          </p:cNvSpPr>
          <p:nvPr/>
        </p:nvSpPr>
        <p:spPr bwMode="auto">
          <a:xfrm>
            <a:off x="628650" y="1218359"/>
            <a:ext cx="68580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latin typeface="Calibri" panose="020F0502020204030204" pitchFamily="34" charset="0"/>
              </a:rPr>
              <a:t>Blueprint</a:t>
            </a:r>
            <a:r>
              <a:rPr lang="en-US" dirty="0">
                <a:latin typeface="Calibri" panose="020F0502020204030204" pitchFamily="34" charset="0"/>
              </a:rPr>
              <a:t>, Grade </a:t>
            </a:r>
            <a:r>
              <a:rPr lang="en-US" dirty="0" smtClean="0">
                <a:latin typeface="Calibri" panose="020F0502020204030204" pitchFamily="34" charset="0"/>
              </a:rPr>
              <a:t>8 Social Studies</a:t>
            </a:r>
            <a:endParaRPr lang="en-US" dirty="0">
              <a:latin typeface="Calibri" panose="020F0502020204030204" pitchFamily="34" charset="0"/>
            </a:endParaRPr>
          </a:p>
          <a:p>
            <a:pPr eaLnBrk="1" hangingPunct="1"/>
            <a:endParaRPr lang="en-US" sz="1700" dirty="0">
              <a:latin typeface="Calibri" panose="020F0502020204030204" pitchFamily="34" charset="0"/>
            </a:endParaRPr>
          </a:p>
        </p:txBody>
      </p:sp>
      <p:pic>
        <p:nvPicPr>
          <p:cNvPr id="7" name="Picture 6"/>
          <p:cNvPicPr>
            <a:picLocks noChangeAspect="1"/>
          </p:cNvPicPr>
          <p:nvPr/>
        </p:nvPicPr>
        <p:blipFill>
          <a:blip r:embed="rId3"/>
          <a:stretch>
            <a:fillRect/>
          </a:stretch>
        </p:blipFill>
        <p:spPr>
          <a:xfrm>
            <a:off x="261257" y="5029354"/>
            <a:ext cx="8488907" cy="715487"/>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261257" y="2543922"/>
            <a:ext cx="8488907" cy="1873922"/>
          </a:xfrm>
          <a:prstGeom prst="rect">
            <a:avLst/>
          </a:prstGeom>
          <a:ln>
            <a:solidFill>
              <a:schemeClr val="tx1"/>
            </a:solidFill>
          </a:ln>
        </p:spPr>
      </p:pic>
    </p:spTree>
    <p:extLst>
      <p:ext uri="{BB962C8B-B14F-4D97-AF65-F5344CB8AC3E}">
        <p14:creationId xmlns:p14="http://schemas.microsoft.com/office/powerpoint/2010/main" val="1211486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2017-2018 Blueprint</a:t>
            </a:r>
            <a:endParaRPr lang="en-US" dirty="0"/>
          </a:p>
        </p:txBody>
      </p:sp>
      <p:sp>
        <p:nvSpPr>
          <p:cNvPr id="4" name="Slide Number Placeholder 3"/>
          <p:cNvSpPr>
            <a:spLocks noGrp="1"/>
          </p:cNvSpPr>
          <p:nvPr>
            <p:ph type="sldNum" sz="quarter" idx="4"/>
          </p:nvPr>
        </p:nvSpPr>
        <p:spPr/>
        <p:txBody>
          <a:bodyPr/>
          <a:lstStyle/>
          <a:p>
            <a:fld id="{D4D26F0E-44FF-498E-AC64-0C6ACA733CE5}" type="slidenum">
              <a:rPr lang="en-US" smtClean="0"/>
              <a:pPr/>
              <a:t>17</a:t>
            </a:fld>
            <a:endParaRPr lang="en-US" dirty="0"/>
          </a:p>
        </p:txBody>
      </p:sp>
      <p:sp>
        <p:nvSpPr>
          <p:cNvPr id="16389" name="TextBox 1"/>
          <p:cNvSpPr txBox="1">
            <a:spLocks noChangeArrowheads="1"/>
          </p:cNvSpPr>
          <p:nvPr/>
        </p:nvSpPr>
        <p:spPr bwMode="auto">
          <a:xfrm>
            <a:off x="628650" y="1218359"/>
            <a:ext cx="68580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latin typeface="Calibri" panose="020F0502020204030204" pitchFamily="34" charset="0"/>
              </a:rPr>
              <a:t>Blueprint</a:t>
            </a:r>
            <a:r>
              <a:rPr lang="en-US" dirty="0">
                <a:latin typeface="Calibri" panose="020F0502020204030204" pitchFamily="34" charset="0"/>
              </a:rPr>
              <a:t>, Grade </a:t>
            </a:r>
            <a:r>
              <a:rPr lang="en-US" dirty="0" smtClean="0">
                <a:latin typeface="Calibri" panose="020F0502020204030204" pitchFamily="34" charset="0"/>
              </a:rPr>
              <a:t>HS Science</a:t>
            </a:r>
            <a:endParaRPr lang="en-US" dirty="0">
              <a:latin typeface="Calibri" panose="020F0502020204030204" pitchFamily="34" charset="0"/>
            </a:endParaRPr>
          </a:p>
          <a:p>
            <a:pPr eaLnBrk="1" hangingPunct="1"/>
            <a:endParaRPr lang="en-US" sz="1700" dirty="0">
              <a:latin typeface="Calibri" panose="020F0502020204030204" pitchFamily="34" charset="0"/>
            </a:endParaRPr>
          </a:p>
        </p:txBody>
      </p:sp>
      <p:pic>
        <p:nvPicPr>
          <p:cNvPr id="7" name="Picture 6"/>
          <p:cNvPicPr>
            <a:picLocks noChangeAspect="1"/>
          </p:cNvPicPr>
          <p:nvPr/>
        </p:nvPicPr>
        <p:blipFill>
          <a:blip r:embed="rId3"/>
          <a:stretch>
            <a:fillRect/>
          </a:stretch>
        </p:blipFill>
        <p:spPr>
          <a:xfrm>
            <a:off x="261257" y="5029354"/>
            <a:ext cx="8488907" cy="715487"/>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261257" y="2493423"/>
            <a:ext cx="8488907" cy="1627019"/>
          </a:xfrm>
          <a:prstGeom prst="rect">
            <a:avLst/>
          </a:prstGeom>
          <a:ln>
            <a:solidFill>
              <a:schemeClr val="tx1"/>
            </a:solidFill>
          </a:ln>
        </p:spPr>
      </p:pic>
    </p:spTree>
    <p:extLst>
      <p:ext uri="{BB962C8B-B14F-4D97-AF65-F5344CB8AC3E}">
        <p14:creationId xmlns:p14="http://schemas.microsoft.com/office/powerpoint/2010/main" val="1887791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2017-2018 Blueprint</a:t>
            </a:r>
            <a:endParaRPr lang="en-US" dirty="0"/>
          </a:p>
        </p:txBody>
      </p:sp>
      <p:sp>
        <p:nvSpPr>
          <p:cNvPr id="4" name="Slide Number Placeholder 3"/>
          <p:cNvSpPr>
            <a:spLocks noGrp="1"/>
          </p:cNvSpPr>
          <p:nvPr>
            <p:ph type="sldNum" sz="quarter" idx="4"/>
          </p:nvPr>
        </p:nvSpPr>
        <p:spPr/>
        <p:txBody>
          <a:bodyPr/>
          <a:lstStyle/>
          <a:p>
            <a:fld id="{D4D26F0E-44FF-498E-AC64-0C6ACA733CE5}" type="slidenum">
              <a:rPr lang="en-US" smtClean="0"/>
              <a:pPr/>
              <a:t>18</a:t>
            </a:fld>
            <a:endParaRPr lang="en-US" dirty="0"/>
          </a:p>
        </p:txBody>
      </p:sp>
      <p:sp>
        <p:nvSpPr>
          <p:cNvPr id="16389" name="TextBox 1"/>
          <p:cNvSpPr txBox="1">
            <a:spLocks noChangeArrowheads="1"/>
          </p:cNvSpPr>
          <p:nvPr/>
        </p:nvSpPr>
        <p:spPr bwMode="auto">
          <a:xfrm>
            <a:off x="628650" y="1218359"/>
            <a:ext cx="68580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latin typeface="Calibri" panose="020F0502020204030204" pitchFamily="34" charset="0"/>
              </a:rPr>
              <a:t>Blueprint</a:t>
            </a:r>
            <a:r>
              <a:rPr lang="en-US" dirty="0">
                <a:latin typeface="Calibri" panose="020F0502020204030204" pitchFamily="34" charset="0"/>
              </a:rPr>
              <a:t>, Grade </a:t>
            </a:r>
            <a:r>
              <a:rPr lang="en-US" dirty="0" smtClean="0">
                <a:latin typeface="Calibri" panose="020F0502020204030204" pitchFamily="34" charset="0"/>
              </a:rPr>
              <a:t>HS Social Studies</a:t>
            </a:r>
            <a:endParaRPr lang="en-US" dirty="0">
              <a:latin typeface="Calibri" panose="020F0502020204030204" pitchFamily="34" charset="0"/>
            </a:endParaRPr>
          </a:p>
          <a:p>
            <a:pPr eaLnBrk="1" hangingPunct="1"/>
            <a:endParaRPr lang="en-US" sz="1700" dirty="0">
              <a:latin typeface="Calibri" panose="020F0502020204030204" pitchFamily="34" charset="0"/>
            </a:endParaRPr>
          </a:p>
        </p:txBody>
      </p:sp>
      <p:pic>
        <p:nvPicPr>
          <p:cNvPr id="7" name="Picture 6"/>
          <p:cNvPicPr>
            <a:picLocks noChangeAspect="1"/>
          </p:cNvPicPr>
          <p:nvPr/>
        </p:nvPicPr>
        <p:blipFill>
          <a:blip r:embed="rId3"/>
          <a:stretch>
            <a:fillRect/>
          </a:stretch>
        </p:blipFill>
        <p:spPr>
          <a:xfrm>
            <a:off x="261257" y="5029354"/>
            <a:ext cx="8488907" cy="715487"/>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261256" y="2169994"/>
            <a:ext cx="8488907" cy="2016243"/>
          </a:xfrm>
          <a:prstGeom prst="rect">
            <a:avLst/>
          </a:prstGeom>
          <a:ln>
            <a:solidFill>
              <a:schemeClr val="tx1"/>
            </a:solidFill>
          </a:ln>
        </p:spPr>
      </p:pic>
    </p:spTree>
    <p:extLst>
      <p:ext uri="{BB962C8B-B14F-4D97-AF65-F5344CB8AC3E}">
        <p14:creationId xmlns:p14="http://schemas.microsoft.com/office/powerpoint/2010/main" val="325479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Alignment</a:t>
            </a:r>
          </a:p>
        </p:txBody>
      </p:sp>
      <p:sp>
        <p:nvSpPr>
          <p:cNvPr id="8195" name="Content Placeholder 2"/>
          <p:cNvSpPr>
            <a:spLocks noGrp="1"/>
          </p:cNvSpPr>
          <p:nvPr>
            <p:ph idx="1"/>
          </p:nvPr>
        </p:nvSpPr>
        <p:spPr/>
        <p:txBody>
          <a:bodyPr>
            <a:normAutofit/>
          </a:bodyPr>
          <a:lstStyle/>
          <a:p>
            <a:r>
              <a:rPr lang="en-US" b="1" dirty="0" smtClean="0"/>
              <a:t>Alignment</a:t>
            </a:r>
            <a:r>
              <a:rPr lang="en-US" dirty="0" smtClean="0"/>
              <a:t> is the connection between the written, taught, and tested curriculum.</a:t>
            </a:r>
          </a:p>
          <a:p>
            <a:pPr lvl="1"/>
            <a:r>
              <a:rPr lang="en-US" dirty="0" smtClean="0"/>
              <a:t>Alignment demonstrates the linkage of the activities (student work) to the </a:t>
            </a:r>
            <a:r>
              <a:rPr lang="en-US" b="1" dirty="0" smtClean="0"/>
              <a:t>intent</a:t>
            </a:r>
            <a:r>
              <a:rPr lang="en-US" dirty="0" smtClean="0"/>
              <a:t> of the </a:t>
            </a:r>
            <a:r>
              <a:rPr lang="en-US" b="1" dirty="0" smtClean="0"/>
              <a:t>grade-level</a:t>
            </a:r>
            <a:r>
              <a:rPr lang="en-US" dirty="0" smtClean="0"/>
              <a:t> standard and indicator on which the student is being assessed.</a:t>
            </a:r>
          </a:p>
          <a:p>
            <a:pPr lvl="1"/>
            <a:r>
              <a:rPr lang="en-US" dirty="0" smtClean="0"/>
              <a:t>Each of the four tasks in an entry must align to the standard and indicator.</a:t>
            </a:r>
          </a:p>
          <a:p>
            <a:pPr lvl="1"/>
            <a:r>
              <a:rPr lang="en-US" dirty="0" smtClean="0"/>
              <a:t>Assessment tasks should be designed to address the standards-based skill being evaluated.</a:t>
            </a:r>
          </a:p>
          <a:p>
            <a:pPr marL="0" indent="0">
              <a:buNone/>
            </a:pPr>
            <a:endParaRPr lang="en-US" dirty="0" smtClean="0"/>
          </a:p>
        </p:txBody>
      </p:sp>
      <p:sp>
        <p:nvSpPr>
          <p:cNvPr id="2" name="Slide Number Placeholder 1"/>
          <p:cNvSpPr>
            <a:spLocks noGrp="1"/>
          </p:cNvSpPr>
          <p:nvPr>
            <p:ph type="sldNum" sz="quarter" idx="4"/>
          </p:nvPr>
        </p:nvSpPr>
        <p:spPr/>
        <p:txBody>
          <a:bodyPr/>
          <a:lstStyle/>
          <a:p>
            <a:fld id="{D86320BF-B789-4E35-BF05-E3B98CFB65D0}" type="slidenum">
              <a:rPr lang="en-US" smtClean="0"/>
              <a:pPr/>
              <a:t>19</a:t>
            </a:fld>
            <a:endParaRPr lang="en-US" dirty="0"/>
          </a:p>
        </p:txBody>
      </p:sp>
    </p:spTree>
    <p:extLst>
      <p:ext uri="{BB962C8B-B14F-4D97-AF65-F5344CB8AC3E}">
        <p14:creationId xmlns:p14="http://schemas.microsoft.com/office/powerpoint/2010/main" val="1102188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dirty="0" smtClean="0"/>
              <a:t>2017-2018 GAA</a:t>
            </a:r>
            <a:br>
              <a:rPr lang="en-US" dirty="0" smtClean="0"/>
            </a:br>
            <a:r>
              <a:rPr lang="en-US" dirty="0" smtClean="0"/>
              <a:t>Purpose</a:t>
            </a:r>
          </a:p>
        </p:txBody>
      </p:sp>
      <p:sp>
        <p:nvSpPr>
          <p:cNvPr id="7171" name="Rectangle 3"/>
          <p:cNvSpPr>
            <a:spLocks noGrp="1"/>
          </p:cNvSpPr>
          <p:nvPr>
            <p:ph type="body" idx="1"/>
          </p:nvPr>
        </p:nvSpPr>
        <p:spPr/>
        <p:txBody>
          <a:bodyPr>
            <a:normAutofit lnSpcReduction="10000"/>
          </a:bodyPr>
          <a:lstStyle/>
          <a:p>
            <a:r>
              <a:rPr lang="en-US" dirty="0" smtClean="0"/>
              <a:t>The 2017-2018 webinars explain how to prepare and submit GAA portfolios.</a:t>
            </a:r>
          </a:p>
          <a:p>
            <a:pPr marL="0" indent="0" algn="ctr">
              <a:buNone/>
            </a:pPr>
            <a:r>
              <a:rPr lang="en-US" dirty="0" smtClean="0">
                <a:hlinkClick r:id="rId3"/>
              </a:rPr>
              <a:t>http://www.gadoe.org/Curriculum-Instruction-and-Assessment/Assessment/Pages/GAA-Presentations.aspx</a:t>
            </a:r>
            <a:endParaRPr lang="en-US" dirty="0" smtClean="0"/>
          </a:p>
          <a:p>
            <a:endParaRPr lang="en-US" dirty="0" smtClean="0"/>
          </a:p>
          <a:p>
            <a:r>
              <a:rPr lang="en-US" dirty="0" smtClean="0"/>
              <a:t>Information pertaining to the GAA can also be found in the 2017-2018 GAA Examiner’s Manual.</a:t>
            </a:r>
          </a:p>
          <a:p>
            <a:pPr marL="0" indent="0" algn="ctr">
              <a:buNone/>
            </a:pPr>
            <a:r>
              <a:rPr lang="en-US" dirty="0" smtClean="0">
                <a:hlinkClick r:id="rId4"/>
              </a:rPr>
              <a:t>http://www.gadoe.org/Curriculum-Instruction-and-Assessment/Assessment/Pages/GAA-Resources.aspx</a:t>
            </a:r>
            <a:endParaRPr lang="en-US" dirty="0" smtClean="0"/>
          </a:p>
          <a:p>
            <a:endParaRPr lang="en-US" dirty="0" smtClean="0"/>
          </a:p>
        </p:txBody>
      </p:sp>
      <p:sp>
        <p:nvSpPr>
          <p:cNvPr id="2" name="Slide Number Placeholder 1"/>
          <p:cNvSpPr>
            <a:spLocks noGrp="1"/>
          </p:cNvSpPr>
          <p:nvPr>
            <p:ph type="sldNum" sz="quarter" idx="4"/>
          </p:nvPr>
        </p:nvSpPr>
        <p:spPr/>
        <p:txBody>
          <a:bodyPr/>
          <a:lstStyle/>
          <a:p>
            <a:fld id="{5A0D682F-4A00-4D6E-AC9C-D03558B20E00}" type="slidenum">
              <a:rPr lang="en-US" smtClean="0"/>
              <a:pPr/>
              <a:t>2</a:t>
            </a:fld>
            <a:endParaRPr lang="en-US" dirty="0"/>
          </a:p>
        </p:txBody>
      </p:sp>
    </p:spTree>
    <p:extLst>
      <p:ext uri="{BB962C8B-B14F-4D97-AF65-F5344CB8AC3E}">
        <p14:creationId xmlns:p14="http://schemas.microsoft.com/office/powerpoint/2010/main" val="417578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42" y="1967648"/>
            <a:ext cx="7886700" cy="1659762"/>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Sample</a:t>
            </a:r>
            <a:r>
              <a:rPr lang="en-US" dirty="0" smtClean="0">
                <a:solidFill>
                  <a:srgbClr val="00B050"/>
                </a:solidFill>
              </a:rPr>
              <a:t> </a:t>
            </a:r>
            <a:r>
              <a:rPr lang="en-US" dirty="0" smtClean="0"/>
              <a:t>Tasks</a:t>
            </a:r>
            <a:endParaRPr lang="en-US" dirty="0"/>
          </a:p>
        </p:txBody>
      </p:sp>
      <p:sp>
        <p:nvSpPr>
          <p:cNvPr id="4" name="Slide Number Placeholder 3"/>
          <p:cNvSpPr>
            <a:spLocks noGrp="1"/>
          </p:cNvSpPr>
          <p:nvPr>
            <p:ph type="sldNum" sz="quarter" idx="4"/>
          </p:nvPr>
        </p:nvSpPr>
        <p:spPr/>
        <p:txBody>
          <a:bodyPr/>
          <a:lstStyle/>
          <a:p>
            <a:fld id="{C81DA8BC-CA76-42E6-AB54-A8B3CC0F8B1D}" type="slidenum">
              <a:rPr lang="en-US" smtClean="0"/>
              <a:pPr/>
              <a:t>20</a:t>
            </a:fld>
            <a:endParaRPr lang="en-US" dirty="0"/>
          </a:p>
        </p:txBody>
      </p:sp>
    </p:spTree>
    <p:extLst>
      <p:ext uri="{BB962C8B-B14F-4D97-AF65-F5344CB8AC3E}">
        <p14:creationId xmlns:p14="http://schemas.microsoft.com/office/powerpoint/2010/main" val="801244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38" y="212942"/>
            <a:ext cx="3930708" cy="756321"/>
          </a:xfrm>
          <a:ln>
            <a:solidFill>
              <a:schemeClr val="tx1"/>
            </a:solidFill>
          </a:ln>
        </p:spPr>
        <p:txBody>
          <a:bodyPr>
            <a:normAutofit fontScale="90000"/>
          </a:bodyPr>
          <a:lstStyle/>
          <a:p>
            <a:r>
              <a:rPr lang="en-US" sz="2800" dirty="0" smtClean="0"/>
              <a:t/>
            </a:r>
            <a:br>
              <a:rPr lang="en-US" sz="2800" dirty="0" smtClean="0"/>
            </a:br>
            <a:r>
              <a:rPr lang="en-US" sz="2800" dirty="0" smtClean="0"/>
              <a:t>Sample</a:t>
            </a:r>
            <a:r>
              <a:rPr lang="en-US" sz="2800" dirty="0" smtClean="0">
                <a:solidFill>
                  <a:srgbClr val="00B050"/>
                </a:solidFill>
              </a:rPr>
              <a:t> </a:t>
            </a:r>
            <a:r>
              <a:rPr lang="en-US" sz="2800" dirty="0" smtClean="0"/>
              <a:t>Tasks - Science</a:t>
            </a:r>
            <a:br>
              <a:rPr lang="en-US" sz="2800" dirty="0" smtClean="0"/>
            </a:br>
            <a:endParaRPr lang="en-US" sz="2800" dirty="0"/>
          </a:p>
        </p:txBody>
      </p:sp>
      <p:sp>
        <p:nvSpPr>
          <p:cNvPr id="3" name="Content Placeholder 2"/>
          <p:cNvSpPr>
            <a:spLocks noGrp="1"/>
          </p:cNvSpPr>
          <p:nvPr>
            <p:ph idx="1"/>
          </p:nvPr>
        </p:nvSpPr>
        <p:spPr>
          <a:xfrm>
            <a:off x="368338" y="1349445"/>
            <a:ext cx="8530855" cy="4723808"/>
          </a:xfrm>
          <a:ln>
            <a:solidFill>
              <a:schemeClr val="tx1"/>
            </a:solidFill>
          </a:ln>
        </p:spPr>
        <p:txBody>
          <a:bodyPr>
            <a:normAutofit fontScale="25000" lnSpcReduction="20000"/>
          </a:bodyPr>
          <a:lstStyle/>
          <a:p>
            <a:pPr marL="0" indent="0">
              <a:buNone/>
            </a:pPr>
            <a:r>
              <a:rPr lang="en-US" sz="6400" u="sng" dirty="0" smtClean="0"/>
              <a:t>Slides</a:t>
            </a:r>
            <a:r>
              <a:rPr lang="en-US" sz="6400" dirty="0" smtClean="0"/>
              <a:t>	</a:t>
            </a:r>
            <a:r>
              <a:rPr lang="en-US" sz="6400" u="sng" dirty="0" smtClean="0"/>
              <a:t>Grade</a:t>
            </a:r>
            <a:r>
              <a:rPr lang="en-US" sz="6400" dirty="0" smtClean="0"/>
              <a:t>	</a:t>
            </a:r>
            <a:r>
              <a:rPr lang="en-US" sz="6400" u="sng" dirty="0" smtClean="0"/>
              <a:t>Standard</a:t>
            </a:r>
          </a:p>
          <a:p>
            <a:pPr marL="0" indent="0">
              <a:lnSpc>
                <a:spcPct val="110000"/>
              </a:lnSpc>
              <a:spcBef>
                <a:spcPts val="0"/>
              </a:spcBef>
              <a:buNone/>
            </a:pPr>
            <a:endParaRPr lang="en-US" sz="6400" dirty="0" smtClean="0"/>
          </a:p>
          <a:p>
            <a:pPr marL="0" indent="0">
              <a:lnSpc>
                <a:spcPct val="110000"/>
              </a:lnSpc>
              <a:spcBef>
                <a:spcPts val="0"/>
              </a:spcBef>
              <a:buNone/>
            </a:pPr>
            <a:r>
              <a:rPr lang="en-US" sz="6400" dirty="0" smtClean="0"/>
              <a:t>21-23	</a:t>
            </a:r>
            <a:r>
              <a:rPr lang="en-US" sz="6400" dirty="0"/>
              <a:t>5</a:t>
            </a:r>
            <a:r>
              <a:rPr lang="en-US" sz="6400" dirty="0" smtClean="0"/>
              <a:t>	</a:t>
            </a:r>
            <a:r>
              <a:rPr lang="en-US" sz="6400" b="1" dirty="0">
                <a:solidFill>
                  <a:schemeClr val="dk1"/>
                </a:solidFill>
                <a:cs typeface="Times New Roman" panose="02020603050405020304" pitchFamily="18" charset="0"/>
              </a:rPr>
              <a:t>S5L1 </a:t>
            </a:r>
            <a:r>
              <a:rPr lang="en-US" sz="6400" dirty="0">
                <a:solidFill>
                  <a:schemeClr val="dk1"/>
                </a:solidFill>
                <a:cs typeface="Times New Roman" panose="02020603050405020304" pitchFamily="18" charset="0"/>
              </a:rPr>
              <a:t> -  Obtain, evaluate, and communicate information </a:t>
            </a:r>
            <a:r>
              <a:rPr lang="en-US" sz="6400" dirty="0" smtClean="0">
                <a:solidFill>
                  <a:schemeClr val="dk1"/>
                </a:solidFill>
                <a:cs typeface="Times New Roman" panose="02020603050405020304" pitchFamily="18" charset="0"/>
              </a:rPr>
              <a:t>to </a:t>
            </a:r>
            <a:r>
              <a:rPr lang="en-US" sz="6400" dirty="0">
                <a:solidFill>
                  <a:schemeClr val="dk1"/>
                </a:solidFill>
                <a:cs typeface="Times New Roman" panose="02020603050405020304" pitchFamily="18" charset="0"/>
              </a:rPr>
              <a:t>group organisms </a:t>
            </a:r>
            <a:r>
              <a:rPr lang="en-US" sz="6400" dirty="0" smtClean="0">
                <a:solidFill>
                  <a:schemeClr val="dk1"/>
                </a:solidFill>
                <a:cs typeface="Times New Roman" panose="02020603050405020304" pitchFamily="18" charset="0"/>
              </a:rPr>
              <a:t>			using scientific </a:t>
            </a:r>
            <a:r>
              <a:rPr lang="en-US" sz="6400" dirty="0">
                <a:solidFill>
                  <a:schemeClr val="dk1"/>
                </a:solidFill>
                <a:cs typeface="Times New Roman" panose="02020603050405020304" pitchFamily="18" charset="0"/>
              </a:rPr>
              <a:t>classification </a:t>
            </a:r>
            <a:r>
              <a:rPr lang="en-US" sz="6400" dirty="0" smtClean="0">
                <a:solidFill>
                  <a:schemeClr val="dk1"/>
                </a:solidFill>
                <a:cs typeface="Times New Roman" panose="02020603050405020304" pitchFamily="18" charset="0"/>
              </a:rPr>
              <a:t>procedures</a:t>
            </a:r>
            <a:r>
              <a:rPr lang="en-US" sz="6400" dirty="0">
                <a:solidFill>
                  <a:schemeClr val="dk1"/>
                </a:solidFill>
                <a:cs typeface="Times New Roman" panose="02020603050405020304" pitchFamily="18" charset="0"/>
              </a:rPr>
              <a:t>.</a:t>
            </a:r>
            <a:endParaRPr lang="en-US" sz="6400" dirty="0">
              <a:solidFill>
                <a:srgbClr val="000000"/>
              </a:solidFill>
              <a:cs typeface="Times New Roman" pitchFamily="18" charset="0"/>
            </a:endParaRPr>
          </a:p>
          <a:p>
            <a:pPr marL="0" indent="0">
              <a:lnSpc>
                <a:spcPct val="110000"/>
              </a:lnSpc>
              <a:spcBef>
                <a:spcPts val="0"/>
              </a:spcBef>
              <a:buNone/>
            </a:pPr>
            <a:r>
              <a:rPr lang="en-US" sz="6400" dirty="0" smtClean="0"/>
              <a:t>24-25	</a:t>
            </a:r>
            <a:r>
              <a:rPr lang="en-US" sz="6400" dirty="0"/>
              <a:t>5</a:t>
            </a:r>
            <a:r>
              <a:rPr lang="en-US" sz="6400" dirty="0" smtClean="0"/>
              <a:t>	</a:t>
            </a:r>
            <a:r>
              <a:rPr lang="en-US" sz="6400" b="1" dirty="0">
                <a:solidFill>
                  <a:schemeClr val="dk1"/>
                </a:solidFill>
                <a:cs typeface="Times New Roman" panose="02020603050405020304" pitchFamily="18" charset="0"/>
              </a:rPr>
              <a:t>S5P1</a:t>
            </a:r>
            <a:r>
              <a:rPr lang="en-US" sz="6400" dirty="0">
                <a:solidFill>
                  <a:schemeClr val="dk1"/>
                </a:solidFill>
                <a:cs typeface="Times New Roman" panose="02020603050405020304" pitchFamily="18" charset="0"/>
              </a:rPr>
              <a:t>  -  Obtain, evaluate, and communicate information to </a:t>
            </a:r>
            <a:r>
              <a:rPr lang="en-US" sz="6400" dirty="0" smtClean="0">
                <a:solidFill>
                  <a:schemeClr val="dk1"/>
                </a:solidFill>
                <a:cs typeface="Times New Roman" panose="02020603050405020304" pitchFamily="18" charset="0"/>
              </a:rPr>
              <a:t>explain the 			differences between </a:t>
            </a:r>
            <a:r>
              <a:rPr lang="en-US" sz="6400" dirty="0">
                <a:solidFill>
                  <a:schemeClr val="dk1"/>
                </a:solidFill>
                <a:cs typeface="Times New Roman" panose="02020603050405020304" pitchFamily="18" charset="0"/>
              </a:rPr>
              <a:t>a physical change and a </a:t>
            </a:r>
            <a:r>
              <a:rPr lang="en-US" sz="6400" dirty="0" smtClean="0">
                <a:solidFill>
                  <a:schemeClr val="dk1"/>
                </a:solidFill>
                <a:cs typeface="Times New Roman" panose="02020603050405020304" pitchFamily="18" charset="0"/>
              </a:rPr>
              <a:t>chemical </a:t>
            </a:r>
            <a:r>
              <a:rPr lang="en-US" sz="6400" dirty="0">
                <a:solidFill>
                  <a:schemeClr val="dk1"/>
                </a:solidFill>
                <a:cs typeface="Times New Roman" panose="02020603050405020304" pitchFamily="18" charset="0"/>
              </a:rPr>
              <a:t>change</a:t>
            </a:r>
            <a:r>
              <a:rPr lang="en-US" sz="6400" dirty="0" smtClean="0">
                <a:solidFill>
                  <a:schemeClr val="dk1"/>
                </a:solidFill>
                <a:cs typeface="Times New Roman" panose="02020603050405020304" pitchFamily="18" charset="0"/>
              </a:rPr>
              <a:t>.</a:t>
            </a:r>
            <a:endParaRPr lang="en-US" sz="6400" i="1" dirty="0">
              <a:solidFill>
                <a:srgbClr val="000000"/>
              </a:solidFill>
              <a:cs typeface="Times New Roman" pitchFamily="18" charset="0"/>
            </a:endParaRPr>
          </a:p>
          <a:p>
            <a:pPr marL="0" indent="0">
              <a:lnSpc>
                <a:spcPct val="110000"/>
              </a:lnSpc>
              <a:spcBef>
                <a:spcPts val="0"/>
              </a:spcBef>
              <a:buNone/>
            </a:pPr>
            <a:r>
              <a:rPr lang="en-US" sz="6400" dirty="0" smtClean="0"/>
              <a:t>26-27	8	</a:t>
            </a:r>
            <a:r>
              <a:rPr lang="en-US" sz="6400" b="1" dirty="0">
                <a:solidFill>
                  <a:schemeClr val="dk1"/>
                </a:solidFill>
                <a:cs typeface="Times New Roman" panose="02020603050405020304" pitchFamily="18" charset="0"/>
              </a:rPr>
              <a:t>S8P1</a:t>
            </a:r>
            <a:r>
              <a:rPr lang="en-US" sz="6400" dirty="0">
                <a:solidFill>
                  <a:schemeClr val="dk1"/>
                </a:solidFill>
                <a:cs typeface="Times New Roman" panose="02020603050405020304" pitchFamily="18" charset="0"/>
              </a:rPr>
              <a:t>  -  Obtain, evaluate, and communicate information </a:t>
            </a:r>
            <a:r>
              <a:rPr lang="en-US" sz="6400" dirty="0" smtClean="0">
                <a:solidFill>
                  <a:schemeClr val="dk1"/>
                </a:solidFill>
                <a:cs typeface="Times New Roman" panose="02020603050405020304" pitchFamily="18" charset="0"/>
              </a:rPr>
              <a:t>about </a:t>
            </a:r>
            <a:r>
              <a:rPr lang="en-US" sz="6400" dirty="0">
                <a:solidFill>
                  <a:schemeClr val="dk1"/>
                </a:solidFill>
                <a:cs typeface="Times New Roman" panose="02020603050405020304" pitchFamily="18" charset="0"/>
              </a:rPr>
              <a:t>the structure </a:t>
            </a:r>
            <a:r>
              <a:rPr lang="en-US" sz="6400" dirty="0" smtClean="0">
                <a:solidFill>
                  <a:schemeClr val="dk1"/>
                </a:solidFill>
                <a:cs typeface="Times New Roman" panose="02020603050405020304" pitchFamily="18" charset="0"/>
              </a:rPr>
              <a:t>			and properties </a:t>
            </a:r>
            <a:r>
              <a:rPr lang="en-US" sz="6400" dirty="0">
                <a:solidFill>
                  <a:schemeClr val="dk1"/>
                </a:solidFill>
                <a:cs typeface="Times New Roman" panose="02020603050405020304" pitchFamily="18" charset="0"/>
              </a:rPr>
              <a:t>of matter.</a:t>
            </a:r>
            <a:endParaRPr lang="en-US" sz="6400" dirty="0">
              <a:solidFill>
                <a:srgbClr val="000000"/>
              </a:solidFill>
              <a:cs typeface="Times New Roman" pitchFamily="18" charset="0"/>
            </a:endParaRPr>
          </a:p>
          <a:p>
            <a:pPr marL="0" indent="0">
              <a:lnSpc>
                <a:spcPct val="110000"/>
              </a:lnSpc>
              <a:spcBef>
                <a:spcPts val="0"/>
              </a:spcBef>
              <a:buNone/>
            </a:pPr>
            <a:r>
              <a:rPr lang="en-US" sz="6400" dirty="0" smtClean="0"/>
              <a:t>28-31	</a:t>
            </a:r>
            <a:r>
              <a:rPr lang="en-US" sz="6400" dirty="0"/>
              <a:t>8</a:t>
            </a:r>
            <a:r>
              <a:rPr lang="en-US" sz="6400" dirty="0" smtClean="0"/>
              <a:t>	</a:t>
            </a:r>
            <a:r>
              <a:rPr lang="en-US" sz="6400" b="1" dirty="0">
                <a:solidFill>
                  <a:schemeClr val="dk1"/>
                </a:solidFill>
                <a:cs typeface="Times New Roman" panose="02020603050405020304" pitchFamily="18" charset="0"/>
              </a:rPr>
              <a:t>S8P2</a:t>
            </a:r>
            <a:r>
              <a:rPr lang="en-US" sz="6400" dirty="0">
                <a:solidFill>
                  <a:schemeClr val="dk1"/>
                </a:solidFill>
                <a:cs typeface="Times New Roman" panose="02020603050405020304" pitchFamily="18" charset="0"/>
              </a:rPr>
              <a:t>  -  Obtain, evaluate, and communicate information </a:t>
            </a:r>
            <a:r>
              <a:rPr lang="en-US" sz="6400" dirty="0" smtClean="0">
                <a:solidFill>
                  <a:schemeClr val="dk1"/>
                </a:solidFill>
                <a:cs typeface="Times New Roman" panose="02020603050405020304" pitchFamily="18" charset="0"/>
              </a:rPr>
              <a:t>about </a:t>
            </a:r>
            <a:r>
              <a:rPr lang="en-US" sz="6400" dirty="0">
                <a:solidFill>
                  <a:schemeClr val="dk1"/>
                </a:solidFill>
                <a:cs typeface="Times New Roman" panose="02020603050405020304" pitchFamily="18" charset="0"/>
              </a:rPr>
              <a:t>the law of </a:t>
            </a:r>
            <a:r>
              <a:rPr lang="en-US" sz="6400" dirty="0" smtClean="0">
                <a:solidFill>
                  <a:schemeClr val="dk1"/>
                </a:solidFill>
                <a:cs typeface="Times New Roman" panose="02020603050405020304" pitchFamily="18" charset="0"/>
              </a:rPr>
              <a:t>			conservation </a:t>
            </a:r>
            <a:r>
              <a:rPr lang="en-US" sz="6400" dirty="0">
                <a:solidFill>
                  <a:schemeClr val="dk1"/>
                </a:solidFill>
                <a:cs typeface="Times New Roman" panose="02020603050405020304" pitchFamily="18" charset="0"/>
              </a:rPr>
              <a:t>of </a:t>
            </a:r>
            <a:r>
              <a:rPr lang="en-US" sz="6400" dirty="0" smtClean="0">
                <a:solidFill>
                  <a:schemeClr val="dk1"/>
                </a:solidFill>
                <a:cs typeface="Times New Roman" panose="02020603050405020304" pitchFamily="18" charset="0"/>
              </a:rPr>
              <a:t>energy </a:t>
            </a:r>
            <a:r>
              <a:rPr lang="en-US" sz="6400" dirty="0">
                <a:solidFill>
                  <a:schemeClr val="dk1"/>
                </a:solidFill>
                <a:cs typeface="Times New Roman" panose="02020603050405020304" pitchFamily="18" charset="0"/>
              </a:rPr>
              <a:t>to develop arguments </a:t>
            </a:r>
            <a:r>
              <a:rPr lang="en-US" sz="6400" dirty="0" smtClean="0">
                <a:solidFill>
                  <a:schemeClr val="dk1"/>
                </a:solidFill>
                <a:cs typeface="Times New Roman" panose="02020603050405020304" pitchFamily="18" charset="0"/>
              </a:rPr>
              <a:t>that energy </a:t>
            </a:r>
            <a:r>
              <a:rPr lang="en-US" sz="6400" dirty="0">
                <a:solidFill>
                  <a:schemeClr val="dk1"/>
                </a:solidFill>
                <a:cs typeface="Times New Roman" panose="02020603050405020304" pitchFamily="18" charset="0"/>
              </a:rPr>
              <a:t>can transform from </a:t>
            </a:r>
            <a:r>
              <a:rPr lang="en-US" sz="6400" dirty="0" smtClean="0">
                <a:solidFill>
                  <a:schemeClr val="dk1"/>
                </a:solidFill>
                <a:cs typeface="Times New Roman" panose="02020603050405020304" pitchFamily="18" charset="0"/>
              </a:rPr>
              <a:t>		one </a:t>
            </a:r>
            <a:r>
              <a:rPr lang="en-US" sz="6400" dirty="0">
                <a:solidFill>
                  <a:schemeClr val="dk1"/>
                </a:solidFill>
                <a:cs typeface="Times New Roman" panose="02020603050405020304" pitchFamily="18" charset="0"/>
              </a:rPr>
              <a:t>form to another within </a:t>
            </a:r>
            <a:r>
              <a:rPr lang="en-US" sz="6400" dirty="0" smtClean="0">
                <a:solidFill>
                  <a:schemeClr val="dk1"/>
                </a:solidFill>
                <a:cs typeface="Times New Roman" panose="02020603050405020304" pitchFamily="18" charset="0"/>
              </a:rPr>
              <a:t>a system</a:t>
            </a:r>
            <a:r>
              <a:rPr lang="en-US" sz="6400" dirty="0">
                <a:solidFill>
                  <a:schemeClr val="dk1"/>
                </a:solidFill>
                <a:cs typeface="Times New Roman" panose="02020603050405020304" pitchFamily="18" charset="0"/>
              </a:rPr>
              <a:t>.</a:t>
            </a:r>
            <a:endParaRPr lang="en-US" sz="6400" dirty="0">
              <a:solidFill>
                <a:srgbClr val="000000"/>
              </a:solidFill>
              <a:cs typeface="Times New Roman" pitchFamily="18" charset="0"/>
            </a:endParaRPr>
          </a:p>
          <a:p>
            <a:pPr marL="0" indent="0">
              <a:lnSpc>
                <a:spcPct val="110000"/>
              </a:lnSpc>
              <a:spcBef>
                <a:spcPts val="0"/>
              </a:spcBef>
              <a:buNone/>
            </a:pPr>
            <a:r>
              <a:rPr lang="en-US" sz="6400" dirty="0" smtClean="0"/>
              <a:t>32-34	HS	</a:t>
            </a:r>
            <a:r>
              <a:rPr lang="en-US" sz="6400" b="1" dirty="0">
                <a:solidFill>
                  <a:schemeClr val="dk1"/>
                </a:solidFill>
                <a:cs typeface="Times New Roman" panose="02020603050405020304" pitchFamily="18" charset="0"/>
              </a:rPr>
              <a:t>SB4</a:t>
            </a:r>
            <a:r>
              <a:rPr lang="en-US" sz="6400" dirty="0">
                <a:solidFill>
                  <a:schemeClr val="dk1"/>
                </a:solidFill>
                <a:cs typeface="Times New Roman" panose="02020603050405020304" pitchFamily="18" charset="0"/>
              </a:rPr>
              <a:t>  -  Obtain, evaluate, and communicate information to </a:t>
            </a:r>
            <a:r>
              <a:rPr lang="en-US" sz="6400" dirty="0" smtClean="0">
                <a:solidFill>
                  <a:schemeClr val="dk1"/>
                </a:solidFill>
                <a:cs typeface="Times New Roman" panose="02020603050405020304" pitchFamily="18" charset="0"/>
              </a:rPr>
              <a:t>illustrate the 			organization </a:t>
            </a:r>
            <a:r>
              <a:rPr lang="en-US" sz="6400" dirty="0">
                <a:solidFill>
                  <a:schemeClr val="dk1"/>
                </a:solidFill>
                <a:cs typeface="Times New Roman" panose="02020603050405020304" pitchFamily="18" charset="0"/>
              </a:rPr>
              <a:t>of </a:t>
            </a:r>
            <a:r>
              <a:rPr lang="en-US" sz="6400" dirty="0" smtClean="0">
                <a:solidFill>
                  <a:schemeClr val="dk1"/>
                </a:solidFill>
                <a:cs typeface="Times New Roman" panose="02020603050405020304" pitchFamily="18" charset="0"/>
              </a:rPr>
              <a:t>interacting </a:t>
            </a:r>
            <a:r>
              <a:rPr lang="en-US" sz="6400" dirty="0">
                <a:solidFill>
                  <a:schemeClr val="dk1"/>
                </a:solidFill>
                <a:cs typeface="Times New Roman" panose="02020603050405020304" pitchFamily="18" charset="0"/>
              </a:rPr>
              <a:t>systems within </a:t>
            </a:r>
            <a:r>
              <a:rPr lang="en-US" sz="6400" dirty="0" smtClean="0">
                <a:solidFill>
                  <a:schemeClr val="dk1"/>
                </a:solidFill>
                <a:cs typeface="Times New Roman" panose="02020603050405020304" pitchFamily="18" charset="0"/>
              </a:rPr>
              <a:t>single-celled </a:t>
            </a:r>
            <a:r>
              <a:rPr lang="en-US" sz="6400" dirty="0">
                <a:solidFill>
                  <a:schemeClr val="dk1"/>
                </a:solidFill>
                <a:cs typeface="Times New Roman" panose="02020603050405020304" pitchFamily="18" charset="0"/>
              </a:rPr>
              <a:t>and </a:t>
            </a:r>
            <a:r>
              <a:rPr lang="en-US" sz="6400" dirty="0" smtClean="0">
                <a:solidFill>
                  <a:schemeClr val="dk1"/>
                </a:solidFill>
                <a:cs typeface="Times New Roman" panose="02020603050405020304" pitchFamily="18" charset="0"/>
              </a:rPr>
              <a:t>multi-celled 			organisms</a:t>
            </a:r>
            <a:r>
              <a:rPr lang="en-US" sz="6400" dirty="0">
                <a:solidFill>
                  <a:schemeClr val="dk1"/>
                </a:solidFill>
                <a:cs typeface="Times New Roman" panose="02020603050405020304" pitchFamily="18" charset="0"/>
              </a:rPr>
              <a:t>.</a:t>
            </a:r>
            <a:endParaRPr lang="en-US" sz="6400" dirty="0">
              <a:solidFill>
                <a:srgbClr val="000000"/>
              </a:solidFill>
              <a:cs typeface="Times New Roman" pitchFamily="18" charset="0"/>
            </a:endParaRPr>
          </a:p>
          <a:p>
            <a:pPr marL="0" indent="0">
              <a:lnSpc>
                <a:spcPct val="110000"/>
              </a:lnSpc>
              <a:spcBef>
                <a:spcPts val="0"/>
              </a:spcBef>
              <a:buNone/>
            </a:pPr>
            <a:r>
              <a:rPr lang="en-US" sz="6400" dirty="0" smtClean="0"/>
              <a:t>35-38</a:t>
            </a:r>
            <a:r>
              <a:rPr lang="en-US" sz="6400" dirty="0"/>
              <a:t>	HS	</a:t>
            </a:r>
            <a:r>
              <a:rPr lang="en-US" sz="6400" b="1" dirty="0">
                <a:solidFill>
                  <a:schemeClr val="dk1"/>
                </a:solidFill>
                <a:cs typeface="Times New Roman" panose="02020603050405020304" pitchFamily="18" charset="0"/>
              </a:rPr>
              <a:t>SB4</a:t>
            </a:r>
            <a:r>
              <a:rPr lang="en-US" sz="6400" dirty="0">
                <a:solidFill>
                  <a:schemeClr val="dk1"/>
                </a:solidFill>
                <a:cs typeface="Times New Roman" panose="02020603050405020304" pitchFamily="18" charset="0"/>
              </a:rPr>
              <a:t>  -  Obtain, evaluate, and communicate information to </a:t>
            </a:r>
            <a:r>
              <a:rPr lang="en-US" sz="6400" dirty="0" smtClean="0">
                <a:solidFill>
                  <a:schemeClr val="dk1"/>
                </a:solidFill>
                <a:cs typeface="Times New Roman" panose="02020603050405020304" pitchFamily="18" charset="0"/>
              </a:rPr>
              <a:t>illustrate </a:t>
            </a:r>
            <a:r>
              <a:rPr lang="en-US" sz="6400" dirty="0">
                <a:solidFill>
                  <a:schemeClr val="dk1"/>
                </a:solidFill>
                <a:cs typeface="Times New Roman" panose="02020603050405020304" pitchFamily="18" charset="0"/>
              </a:rPr>
              <a:t>the </a:t>
            </a:r>
            <a:r>
              <a:rPr lang="en-US" sz="6400" dirty="0" smtClean="0">
                <a:solidFill>
                  <a:schemeClr val="dk1"/>
                </a:solidFill>
                <a:cs typeface="Times New Roman" panose="02020603050405020304" pitchFamily="18" charset="0"/>
              </a:rPr>
              <a:t>			organization </a:t>
            </a:r>
            <a:r>
              <a:rPr lang="en-US" sz="6400" dirty="0">
                <a:solidFill>
                  <a:schemeClr val="dk1"/>
                </a:solidFill>
                <a:cs typeface="Times New Roman" panose="02020603050405020304" pitchFamily="18" charset="0"/>
              </a:rPr>
              <a:t>of i</a:t>
            </a:r>
            <a:r>
              <a:rPr lang="en-US" sz="6400" dirty="0" smtClean="0">
                <a:solidFill>
                  <a:schemeClr val="dk1"/>
                </a:solidFill>
                <a:cs typeface="Times New Roman" panose="02020603050405020304" pitchFamily="18" charset="0"/>
              </a:rPr>
              <a:t>nteracting </a:t>
            </a:r>
            <a:r>
              <a:rPr lang="en-US" sz="6400" dirty="0">
                <a:solidFill>
                  <a:schemeClr val="dk1"/>
                </a:solidFill>
                <a:cs typeface="Times New Roman" panose="02020603050405020304" pitchFamily="18" charset="0"/>
              </a:rPr>
              <a:t>systems within </a:t>
            </a:r>
            <a:r>
              <a:rPr lang="en-US" sz="6400" dirty="0" smtClean="0">
                <a:solidFill>
                  <a:schemeClr val="dk1"/>
                </a:solidFill>
                <a:cs typeface="Times New Roman" panose="02020603050405020304" pitchFamily="18" charset="0"/>
              </a:rPr>
              <a:t>single-celled </a:t>
            </a:r>
            <a:r>
              <a:rPr lang="en-US" sz="6400" dirty="0">
                <a:solidFill>
                  <a:schemeClr val="dk1"/>
                </a:solidFill>
                <a:cs typeface="Times New Roman" panose="02020603050405020304" pitchFamily="18" charset="0"/>
              </a:rPr>
              <a:t>and multi-celled </a:t>
            </a:r>
            <a:r>
              <a:rPr lang="en-US" sz="6400" dirty="0" smtClean="0">
                <a:solidFill>
                  <a:schemeClr val="dk1"/>
                </a:solidFill>
                <a:cs typeface="Times New Roman" panose="02020603050405020304" pitchFamily="18" charset="0"/>
              </a:rPr>
              <a:t>			organisms</a:t>
            </a:r>
            <a:r>
              <a:rPr lang="en-US" sz="6400" dirty="0">
                <a:solidFill>
                  <a:schemeClr val="dk1"/>
                </a:solidFill>
                <a:cs typeface="Times New Roman" panose="02020603050405020304" pitchFamily="18" charset="0"/>
              </a:rPr>
              <a:t>.</a:t>
            </a:r>
            <a:endParaRPr lang="en-US" sz="6400" dirty="0">
              <a:solidFill>
                <a:srgbClr val="000000"/>
              </a:solidFill>
              <a:cs typeface="Times New Roman" pitchFamily="18" charset="0"/>
            </a:endParaRPr>
          </a:p>
          <a:p>
            <a:pPr marL="0" indent="0">
              <a:lnSpc>
                <a:spcPct val="110000"/>
              </a:lnSpc>
              <a:spcBef>
                <a:spcPts val="0"/>
              </a:spcBef>
              <a:buNone/>
            </a:pPr>
            <a:r>
              <a:rPr lang="en-US" sz="6400" dirty="0" smtClean="0">
                <a:cs typeface="Times New Roman" pitchFamily="18" charset="0"/>
              </a:rPr>
              <a:t>39-41	HS	</a:t>
            </a:r>
            <a:r>
              <a:rPr lang="en-US" sz="6400" b="1" dirty="0">
                <a:solidFill>
                  <a:schemeClr val="dk1"/>
                </a:solidFill>
                <a:cs typeface="Times New Roman" panose="02020603050405020304" pitchFamily="18" charset="0"/>
              </a:rPr>
              <a:t>SPS6  </a:t>
            </a:r>
            <a:r>
              <a:rPr lang="en-US" sz="6400" dirty="0">
                <a:solidFill>
                  <a:schemeClr val="dk1"/>
                </a:solidFill>
                <a:cs typeface="Times New Roman" panose="02020603050405020304" pitchFamily="18" charset="0"/>
              </a:rPr>
              <a:t>-  Obtain, evaluate and communicate information to explain the </a:t>
            </a:r>
            <a:r>
              <a:rPr lang="en-US" sz="6400" dirty="0" smtClean="0">
                <a:solidFill>
                  <a:schemeClr val="dk1"/>
                </a:solidFill>
                <a:cs typeface="Times New Roman" panose="02020603050405020304" pitchFamily="18" charset="0"/>
              </a:rPr>
              <a:t>			properties </a:t>
            </a:r>
            <a:r>
              <a:rPr lang="en-US" sz="6400" dirty="0">
                <a:solidFill>
                  <a:schemeClr val="dk1"/>
                </a:solidFill>
                <a:cs typeface="Times New Roman" panose="02020603050405020304" pitchFamily="18" charset="0"/>
              </a:rPr>
              <a:t>of </a:t>
            </a:r>
            <a:r>
              <a:rPr lang="en-US" sz="6400" dirty="0" smtClean="0">
                <a:solidFill>
                  <a:schemeClr val="dk1"/>
                </a:solidFill>
                <a:cs typeface="Times New Roman" panose="02020603050405020304" pitchFamily="18" charset="0"/>
              </a:rPr>
              <a:t>solutions.</a:t>
            </a:r>
          </a:p>
          <a:p>
            <a:pPr marL="0" indent="0">
              <a:lnSpc>
                <a:spcPct val="110000"/>
              </a:lnSpc>
              <a:spcBef>
                <a:spcPts val="0"/>
              </a:spcBef>
              <a:buNone/>
            </a:pPr>
            <a:endParaRPr lang="en-US" sz="6400" dirty="0">
              <a:solidFill>
                <a:srgbClr val="000000"/>
              </a:solidFill>
              <a:cs typeface="Times New Roman" pitchFamily="18" charset="0"/>
            </a:endParaRPr>
          </a:p>
          <a:p>
            <a:pPr marL="0" indent="0">
              <a:lnSpc>
                <a:spcPct val="110000"/>
              </a:lnSpc>
              <a:spcBef>
                <a:spcPts val="0"/>
              </a:spcBef>
              <a:buNone/>
            </a:pPr>
            <a:endParaRPr lang="en-US" sz="4000" dirty="0" smtClean="0">
              <a:cs typeface="Times New Roman" pitchFamily="18" charset="0"/>
            </a:endParaRPr>
          </a:p>
          <a:p>
            <a:pPr marL="0" indent="0">
              <a:lnSpc>
                <a:spcPct val="110000"/>
              </a:lnSpc>
              <a:spcBef>
                <a:spcPts val="0"/>
              </a:spcBef>
              <a:buNone/>
            </a:pPr>
            <a:endParaRPr lang="en-US" sz="1700" dirty="0" smtClean="0"/>
          </a:p>
        </p:txBody>
      </p:sp>
      <p:sp>
        <p:nvSpPr>
          <p:cNvPr id="5" name="Slide Number Placeholder 4"/>
          <p:cNvSpPr>
            <a:spLocks noGrp="1"/>
          </p:cNvSpPr>
          <p:nvPr>
            <p:ph type="sldNum" sz="quarter" idx="4"/>
          </p:nvPr>
        </p:nvSpPr>
        <p:spPr/>
        <p:txBody>
          <a:bodyPr/>
          <a:lstStyle/>
          <a:p>
            <a:fld id="{B63E4CEF-BB1E-48C7-AE93-F39F6AA99AD7}" type="slidenum">
              <a:rPr lang="en-US" smtClean="0"/>
              <a:pPr/>
              <a:t>21</a:t>
            </a:fld>
            <a:endParaRPr lang="en-US" dirty="0"/>
          </a:p>
        </p:txBody>
      </p:sp>
    </p:spTree>
    <p:extLst>
      <p:ext uri="{BB962C8B-B14F-4D97-AF65-F5344CB8AC3E}">
        <p14:creationId xmlns:p14="http://schemas.microsoft.com/office/powerpoint/2010/main" val="2242429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41320" y="538620"/>
            <a:ext cx="4758226" cy="716974"/>
          </a:xfrm>
        </p:spPr>
        <p:txBody>
          <a:bodyPr>
            <a:noAutofit/>
          </a:bodyPr>
          <a:lstStyle/>
          <a:p>
            <a:r>
              <a:rPr lang="en-US" sz="2800" dirty="0" smtClean="0"/>
              <a:t>Grade 5 Science 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22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4759144"/>
              </p:ext>
            </p:extLst>
          </p:nvPr>
        </p:nvGraphicFramePr>
        <p:xfrm>
          <a:off x="141320" y="2784144"/>
          <a:ext cx="8163436" cy="2442950"/>
        </p:xfrm>
        <a:graphic>
          <a:graphicData uri="http://schemas.openxmlformats.org/drawingml/2006/table">
            <a:tbl>
              <a:tblPr>
                <a:tableStyleId>{5C22544A-7EE6-4342-B048-85BDC9FD1C3A}</a:tableStyleId>
              </a:tblPr>
              <a:tblGrid>
                <a:gridCol w="184357"/>
                <a:gridCol w="7979079"/>
              </a:tblGrid>
              <a:tr h="913979">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marR="0" indent="0" algn="l" defTabSz="914400" rtl="0" eaLnBrk="1" fontAlgn="ctr"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dk1"/>
                          </a:solidFill>
                          <a:latin typeface="+mn-lt"/>
                          <a:ea typeface="+mn-ea"/>
                          <a:cs typeface="Times New Roman" panose="02020603050405020304" pitchFamily="18" charset="0"/>
                        </a:rPr>
                        <a:t>S5L1  -  Obtain, evaluate, and communicate information to group organisms using scientific classification procedures.</a:t>
                      </a:r>
                      <a:endParaRPr lang="en-US" sz="2400" b="1"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8971">
                <a:tc vMerge="1">
                  <a:txBody>
                    <a:bodyPr/>
                    <a:lstStyle/>
                    <a:p>
                      <a:endParaRPr lang="en-US"/>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Times New Roman" panose="02020603050405020304" pitchFamily="18" charset="0"/>
                        </a:rPr>
                        <a:t>(a) Develop a model that illustrates how animals are sorted into groups (vertebrate and invertebrate) and how vertebrates are sorted into groups (fish, amphibian, reptile, bird, and mammal) using data from multiple sources.</a:t>
                      </a:r>
                      <a:endParaRPr lang="en-US" sz="2200" b="0"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80874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9" y="109183"/>
            <a:ext cx="6750799" cy="640743"/>
          </a:xfrm>
        </p:spPr>
        <p:txBody>
          <a:bodyPr>
            <a:noAutofit/>
          </a:bodyPr>
          <a:lstStyle/>
          <a:p>
            <a:r>
              <a:rPr lang="en-US" sz="2800" dirty="0" smtClean="0"/>
              <a:t>Sample Evidence – </a:t>
            </a:r>
            <a:r>
              <a:rPr lang="en-US" sz="2000" dirty="0" smtClean="0"/>
              <a:t>Grade 5 Science (S5L1a)</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23</a:t>
            </a:fld>
            <a:endParaRPr lang="en-US" dirty="0"/>
          </a:p>
        </p:txBody>
      </p:sp>
      <p:pic>
        <p:nvPicPr>
          <p:cNvPr id="3" name="Picture 2"/>
          <p:cNvPicPr>
            <a:picLocks noChangeAspect="1"/>
          </p:cNvPicPr>
          <p:nvPr/>
        </p:nvPicPr>
        <p:blipFill>
          <a:blip r:embed="rId3"/>
          <a:stretch>
            <a:fillRect/>
          </a:stretch>
        </p:blipFill>
        <p:spPr>
          <a:xfrm>
            <a:off x="141319" y="749927"/>
            <a:ext cx="4206212" cy="5788986"/>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511304" y="1910687"/>
            <a:ext cx="4557404" cy="3807726"/>
          </a:xfrm>
          <a:prstGeom prst="rect">
            <a:avLst/>
          </a:prstGeom>
          <a:noFill/>
          <a:ln>
            <a:solidFill>
              <a:schemeClr val="tx1"/>
            </a:solidFill>
          </a:ln>
        </p:spPr>
      </p:pic>
      <p:sp>
        <p:nvSpPr>
          <p:cNvPr id="7" name="TextBox 6"/>
          <p:cNvSpPr txBox="1"/>
          <p:nvPr/>
        </p:nvSpPr>
        <p:spPr>
          <a:xfrm>
            <a:off x="141319" y="4287520"/>
            <a:ext cx="802640" cy="369332"/>
          </a:xfrm>
          <a:prstGeom prst="rect">
            <a:avLst/>
          </a:prstGeom>
          <a:solidFill>
            <a:schemeClr val="bg1"/>
          </a:solidFill>
        </p:spPr>
        <p:txBody>
          <a:bodyPr wrap="square" rtlCol="0">
            <a:spAutoFit/>
          </a:bodyPr>
          <a:lstStyle/>
          <a:p>
            <a:r>
              <a:rPr lang="en-US" dirty="0" smtClean="0"/>
              <a:t>66%</a:t>
            </a:r>
            <a:endParaRPr lang="en-US" dirty="0"/>
          </a:p>
        </p:txBody>
      </p:sp>
    </p:spTree>
    <p:extLst>
      <p:ext uri="{BB962C8B-B14F-4D97-AF65-F5344CB8AC3E}">
        <p14:creationId xmlns:p14="http://schemas.microsoft.com/office/powerpoint/2010/main" val="1138661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16A82E43-F334-4B83-9151-C0C24AE8A2BC}" type="datetime1">
              <a:rPr lang="en-US" smtClean="0"/>
              <a:t>8/25/2017</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24</a:t>
            </a:fld>
            <a:endParaRPr lang="en-US" dirty="0"/>
          </a:p>
        </p:txBody>
      </p:sp>
      <p:sp>
        <p:nvSpPr>
          <p:cNvPr id="5" name="Rectangle 4"/>
          <p:cNvSpPr/>
          <p:nvPr/>
        </p:nvSpPr>
        <p:spPr>
          <a:xfrm>
            <a:off x="5759355" y="2016881"/>
            <a:ext cx="3152249" cy="2862322"/>
          </a:xfrm>
          <a:prstGeom prst="rect">
            <a:avLst/>
          </a:prstGeom>
          <a:ln>
            <a:solidFill>
              <a:schemeClr val="tx1"/>
            </a:solidFill>
          </a:ln>
        </p:spPr>
        <p:txBody>
          <a:bodyPr wrap="square">
            <a:spAutoFit/>
          </a:bodyPr>
          <a:lstStyle/>
          <a:p>
            <a:r>
              <a:rPr lang="en-US" dirty="0"/>
              <a:t>T</a:t>
            </a:r>
            <a:r>
              <a:rPr lang="en-US" dirty="0" smtClean="0"/>
              <a:t>he student’s task was to use the model from the general education classroom to determine how to categorize six animals.  He was given a teacher-made worksheet with columns labeled “vertebrates” and “invertebrates.” The worksheet directions reminded the student to use the model. </a:t>
            </a:r>
            <a:endParaRPr lang="en-US" dirty="0"/>
          </a:p>
        </p:txBody>
      </p:sp>
      <p:sp>
        <p:nvSpPr>
          <p:cNvPr id="6" name="Title 1"/>
          <p:cNvSpPr>
            <a:spLocks noGrp="1"/>
          </p:cNvSpPr>
          <p:nvPr>
            <p:ph type="title"/>
          </p:nvPr>
        </p:nvSpPr>
        <p:spPr>
          <a:xfrm>
            <a:off x="141320" y="166745"/>
            <a:ext cx="6737152" cy="662781"/>
          </a:xfrm>
        </p:spPr>
        <p:txBody>
          <a:bodyPr>
            <a:noAutofit/>
          </a:bodyPr>
          <a:lstStyle/>
          <a:p>
            <a:r>
              <a:rPr lang="en-US" sz="2800" dirty="0" smtClean="0"/>
              <a:t>Sample Evidence – </a:t>
            </a:r>
            <a:r>
              <a:rPr lang="en-US" sz="2000" dirty="0" smtClean="0"/>
              <a:t>Grade 5 Science (S5L1a) continued from previous slide</a:t>
            </a:r>
            <a:endParaRPr lang="en-US" sz="2000" dirty="0"/>
          </a:p>
        </p:txBody>
      </p:sp>
      <p:pic>
        <p:nvPicPr>
          <p:cNvPr id="7" name="Picture 6"/>
          <p:cNvPicPr>
            <a:picLocks noChangeAspect="1"/>
          </p:cNvPicPr>
          <p:nvPr/>
        </p:nvPicPr>
        <p:blipFill>
          <a:blip r:embed="rId2"/>
          <a:stretch>
            <a:fillRect/>
          </a:stretch>
        </p:blipFill>
        <p:spPr>
          <a:xfrm>
            <a:off x="141320" y="853834"/>
            <a:ext cx="5279871" cy="5762343"/>
          </a:xfrm>
          <a:prstGeom prst="rect">
            <a:avLst/>
          </a:prstGeom>
          <a:ln>
            <a:solidFill>
              <a:schemeClr val="tx1"/>
            </a:solidFill>
          </a:ln>
        </p:spPr>
      </p:pic>
    </p:spTree>
    <p:extLst>
      <p:ext uri="{BB962C8B-B14F-4D97-AF65-F5344CB8AC3E}">
        <p14:creationId xmlns:p14="http://schemas.microsoft.com/office/powerpoint/2010/main" val="2021560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41320" y="538620"/>
            <a:ext cx="4758226" cy="716974"/>
          </a:xfrm>
        </p:spPr>
        <p:txBody>
          <a:bodyPr>
            <a:noAutofit/>
          </a:bodyPr>
          <a:lstStyle/>
          <a:p>
            <a:r>
              <a:rPr lang="en-US" sz="2800" dirty="0" smtClean="0"/>
              <a:t>Grade 5 Science 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25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27203615"/>
              </p:ext>
            </p:extLst>
          </p:nvPr>
        </p:nvGraphicFramePr>
        <p:xfrm>
          <a:off x="141320" y="2784144"/>
          <a:ext cx="8163436" cy="2635776"/>
        </p:xfrm>
        <a:graphic>
          <a:graphicData uri="http://schemas.openxmlformats.org/drawingml/2006/table">
            <a:tbl>
              <a:tblPr>
                <a:tableStyleId>{5C22544A-7EE6-4342-B048-85BDC9FD1C3A}</a:tableStyleId>
              </a:tblPr>
              <a:tblGrid>
                <a:gridCol w="184357"/>
                <a:gridCol w="7979079"/>
              </a:tblGrid>
              <a:tr h="913979">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marR="0" indent="0" algn="l" defTabSz="914400" rtl="0" eaLnBrk="1" fontAlgn="ctr"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dk1"/>
                          </a:solidFill>
                          <a:latin typeface="+mn-lt"/>
                          <a:ea typeface="+mn-ea"/>
                          <a:cs typeface="Times New Roman" panose="02020603050405020304" pitchFamily="18" charset="0"/>
                        </a:rPr>
                        <a:t>S5P1  -  Obtain, evaluate, and communicate information to explain the differences between a physical change and a chemical change.</a:t>
                      </a:r>
                      <a:endParaRPr lang="en-US" sz="2400" b="1"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8971">
                <a:tc vMerge="1">
                  <a:txBody>
                    <a:bodyPr/>
                    <a:lstStyle/>
                    <a:p>
                      <a:endParaRPr lang="en-US"/>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Times New Roman" panose="02020603050405020304" pitchFamily="18" charset="0"/>
                        </a:rPr>
                        <a:t>(b) Construct an argument based on observations that the physical changes in the state of water are due to temperature changes, which cause small particles that cannot be seen to move differently.</a:t>
                      </a:r>
                      <a:endParaRPr lang="en-US" sz="2200" b="0"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95004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9" y="0"/>
            <a:ext cx="6750799" cy="640743"/>
          </a:xfrm>
        </p:spPr>
        <p:txBody>
          <a:bodyPr>
            <a:noAutofit/>
          </a:bodyPr>
          <a:lstStyle/>
          <a:p>
            <a:r>
              <a:rPr lang="en-US" sz="2800" dirty="0" smtClean="0"/>
              <a:t>Sample Evidence – </a:t>
            </a:r>
            <a:r>
              <a:rPr lang="en-US" sz="2000" dirty="0" smtClean="0"/>
              <a:t>Grade 5 Science (S5P1b)</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26</a:t>
            </a:fld>
            <a:endParaRPr lang="en-US" dirty="0"/>
          </a:p>
        </p:txBody>
      </p:sp>
      <p:pic>
        <p:nvPicPr>
          <p:cNvPr id="7" name="Picture 6"/>
          <p:cNvPicPr>
            <a:picLocks noChangeAspect="1"/>
          </p:cNvPicPr>
          <p:nvPr/>
        </p:nvPicPr>
        <p:blipFill>
          <a:blip r:embed="rId3"/>
          <a:stretch>
            <a:fillRect/>
          </a:stretch>
        </p:blipFill>
        <p:spPr>
          <a:xfrm>
            <a:off x="141319" y="632168"/>
            <a:ext cx="4717284" cy="6115903"/>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5036024" y="640743"/>
            <a:ext cx="3835021" cy="6107328"/>
          </a:xfrm>
          <a:prstGeom prst="rect">
            <a:avLst/>
          </a:prstGeom>
          <a:ln>
            <a:solidFill>
              <a:schemeClr val="tx1"/>
            </a:solidFill>
          </a:ln>
        </p:spPr>
      </p:pic>
    </p:spTree>
    <p:extLst>
      <p:ext uri="{BB962C8B-B14F-4D97-AF65-F5344CB8AC3E}">
        <p14:creationId xmlns:p14="http://schemas.microsoft.com/office/powerpoint/2010/main" val="1936901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41320" y="538620"/>
            <a:ext cx="4758226" cy="716974"/>
          </a:xfrm>
        </p:spPr>
        <p:txBody>
          <a:bodyPr>
            <a:noAutofit/>
          </a:bodyPr>
          <a:lstStyle/>
          <a:p>
            <a:r>
              <a:rPr lang="en-US" sz="2800" dirty="0" smtClean="0"/>
              <a:t>Grade 8 Science 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27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81542148"/>
              </p:ext>
            </p:extLst>
          </p:nvPr>
        </p:nvGraphicFramePr>
        <p:xfrm>
          <a:off x="141320" y="2784144"/>
          <a:ext cx="8163436" cy="2442950"/>
        </p:xfrm>
        <a:graphic>
          <a:graphicData uri="http://schemas.openxmlformats.org/drawingml/2006/table">
            <a:tbl>
              <a:tblPr>
                <a:tableStyleId>{5C22544A-7EE6-4342-B048-85BDC9FD1C3A}</a:tableStyleId>
              </a:tblPr>
              <a:tblGrid>
                <a:gridCol w="184357"/>
                <a:gridCol w="7979079"/>
              </a:tblGrid>
              <a:tr h="913979">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marR="0" indent="0" algn="l" defTabSz="914400" rtl="0" eaLnBrk="1" fontAlgn="ctr"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dk1"/>
                          </a:solidFill>
                          <a:latin typeface="+mn-lt"/>
                          <a:ea typeface="+mn-ea"/>
                          <a:cs typeface="Times New Roman" panose="02020603050405020304" pitchFamily="18" charset="0"/>
                        </a:rPr>
                        <a:t>S8P1  -  Obtain, evaluate, and communicate information about the structure and properties of matter.</a:t>
                      </a:r>
                      <a:endParaRPr lang="en-US" sz="2400" b="1"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8971">
                <a:tc vMerge="1">
                  <a:txBody>
                    <a:bodyPr/>
                    <a:lstStyle/>
                    <a:p>
                      <a:endParaRPr lang="en-US"/>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Times New Roman" panose="02020603050405020304" pitchFamily="18" charset="0"/>
                        </a:rPr>
                        <a:t>(b) Develop and use models to describe the movement of particles in solids, liquids, gases and plasma states when thermal energy is added or removed.</a:t>
                      </a:r>
                      <a:endParaRPr lang="en-US" sz="2200" b="0"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675072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9" y="0"/>
            <a:ext cx="6750799" cy="640743"/>
          </a:xfrm>
        </p:spPr>
        <p:txBody>
          <a:bodyPr>
            <a:noAutofit/>
          </a:bodyPr>
          <a:lstStyle/>
          <a:p>
            <a:r>
              <a:rPr lang="en-US" sz="2800" dirty="0" smtClean="0"/>
              <a:t>Sample Evidence – </a:t>
            </a:r>
            <a:r>
              <a:rPr lang="en-US" sz="2000" dirty="0" smtClean="0"/>
              <a:t>Grade 8 Science (S8P1b)</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28</a:t>
            </a:fld>
            <a:endParaRPr lang="en-US" dirty="0"/>
          </a:p>
        </p:txBody>
      </p:sp>
      <p:pic>
        <p:nvPicPr>
          <p:cNvPr id="6" name="Picture 5"/>
          <p:cNvPicPr>
            <a:picLocks noChangeAspect="1"/>
          </p:cNvPicPr>
          <p:nvPr/>
        </p:nvPicPr>
        <p:blipFill>
          <a:blip r:embed="rId3"/>
          <a:stretch>
            <a:fillRect/>
          </a:stretch>
        </p:blipFill>
        <p:spPr>
          <a:xfrm>
            <a:off x="250636" y="897341"/>
            <a:ext cx="6076950" cy="4572000"/>
          </a:xfrm>
          <a:prstGeom prst="rect">
            <a:avLst/>
          </a:prstGeom>
          <a:ln>
            <a:solidFill>
              <a:schemeClr val="tx1"/>
            </a:solidFill>
          </a:ln>
        </p:spPr>
      </p:pic>
      <p:sp>
        <p:nvSpPr>
          <p:cNvPr id="7" name="Rectangle 6"/>
          <p:cNvSpPr/>
          <p:nvPr/>
        </p:nvSpPr>
        <p:spPr>
          <a:xfrm>
            <a:off x="6457950" y="2074459"/>
            <a:ext cx="2453654" cy="2585323"/>
          </a:xfrm>
          <a:prstGeom prst="rect">
            <a:avLst/>
          </a:prstGeom>
          <a:ln>
            <a:solidFill>
              <a:schemeClr val="tx1"/>
            </a:solidFill>
          </a:ln>
        </p:spPr>
        <p:txBody>
          <a:bodyPr wrap="square">
            <a:spAutoFit/>
          </a:bodyPr>
          <a:lstStyle/>
          <a:p>
            <a:r>
              <a:rPr lang="en-US" dirty="0" smtClean="0"/>
              <a:t>The student used this model to make his chart (see next slide). He was asked to write one phrase to describe the movements of molecules in solids, liquids, gases and plasmas.</a:t>
            </a:r>
            <a:endParaRPr lang="en-US" dirty="0"/>
          </a:p>
        </p:txBody>
      </p:sp>
    </p:spTree>
    <p:extLst>
      <p:ext uri="{BB962C8B-B14F-4D97-AF65-F5344CB8AC3E}">
        <p14:creationId xmlns:p14="http://schemas.microsoft.com/office/powerpoint/2010/main" val="3399033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9" y="0"/>
            <a:ext cx="6750799" cy="640743"/>
          </a:xfrm>
        </p:spPr>
        <p:txBody>
          <a:bodyPr>
            <a:noAutofit/>
          </a:bodyPr>
          <a:lstStyle/>
          <a:p>
            <a:r>
              <a:rPr lang="en-US" sz="2800" dirty="0" smtClean="0"/>
              <a:t>Sample Evidence – </a:t>
            </a:r>
            <a:r>
              <a:rPr lang="en-US" sz="2000" dirty="0" smtClean="0"/>
              <a:t>Grade 8 Science (S8P1b)</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29</a:t>
            </a:fld>
            <a:endParaRPr lang="en-US" dirty="0"/>
          </a:p>
        </p:txBody>
      </p:sp>
      <p:pic>
        <p:nvPicPr>
          <p:cNvPr id="3" name="Picture 2"/>
          <p:cNvPicPr>
            <a:picLocks noChangeAspect="1"/>
          </p:cNvPicPr>
          <p:nvPr/>
        </p:nvPicPr>
        <p:blipFill>
          <a:blip r:embed="rId3"/>
          <a:stretch>
            <a:fillRect/>
          </a:stretch>
        </p:blipFill>
        <p:spPr>
          <a:xfrm>
            <a:off x="614363" y="640743"/>
            <a:ext cx="7618050" cy="5802919"/>
          </a:xfrm>
          <a:prstGeom prst="rect">
            <a:avLst/>
          </a:prstGeom>
          <a:ln>
            <a:solidFill>
              <a:schemeClr val="tx1"/>
            </a:solidFill>
          </a:ln>
        </p:spPr>
      </p:pic>
    </p:spTree>
    <p:extLst>
      <p:ext uri="{BB962C8B-B14F-4D97-AF65-F5344CB8AC3E}">
        <p14:creationId xmlns:p14="http://schemas.microsoft.com/office/powerpoint/2010/main" val="2464421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Links to Presentations are on </a:t>
            </a:r>
            <a:br>
              <a:rPr lang="en-US" sz="2800" dirty="0" smtClean="0"/>
            </a:br>
            <a:r>
              <a:rPr lang="en-US" sz="2800" dirty="0" smtClean="0"/>
              <a:t>the GaDOE website (shown below)</a:t>
            </a:r>
            <a:endParaRPr lang="en-US" sz="2800" dirty="0"/>
          </a:p>
        </p:txBody>
      </p:sp>
      <p:sp>
        <p:nvSpPr>
          <p:cNvPr id="7" name="Content Placeholder 6"/>
          <p:cNvSpPr>
            <a:spLocks noGrp="1"/>
          </p:cNvSpPr>
          <p:nvPr>
            <p:ph idx="1"/>
          </p:nvPr>
        </p:nvSpPr>
        <p:spPr/>
        <p:txBody>
          <a:bodyPr>
            <a:normAutofit/>
          </a:bodyPr>
          <a:lstStyle/>
          <a:p>
            <a:endParaRPr lang="en-US" sz="2000" dirty="0"/>
          </a:p>
        </p:txBody>
      </p:sp>
      <p:sp>
        <p:nvSpPr>
          <p:cNvPr id="5" name="Slide Number Placeholder 4"/>
          <p:cNvSpPr>
            <a:spLocks noGrp="1"/>
          </p:cNvSpPr>
          <p:nvPr>
            <p:ph type="sldNum" sz="quarter" idx="4"/>
          </p:nvPr>
        </p:nvSpPr>
        <p:spPr/>
        <p:txBody>
          <a:bodyPr/>
          <a:lstStyle/>
          <a:p>
            <a:fld id="{B9518B12-5AC3-4821-9DBE-CC17AAA3902B}" type="slidenum">
              <a:rPr lang="en-US" smtClean="0"/>
              <a:pPr/>
              <a:t>3</a:t>
            </a:fld>
            <a:endParaRPr lang="en-US" dirty="0"/>
          </a:p>
        </p:txBody>
      </p:sp>
      <p:sp>
        <p:nvSpPr>
          <p:cNvPr id="3" name="Rectangle 2"/>
          <p:cNvSpPr/>
          <p:nvPr/>
        </p:nvSpPr>
        <p:spPr>
          <a:xfrm>
            <a:off x="304800" y="5577025"/>
            <a:ext cx="8458200" cy="861774"/>
          </a:xfrm>
          <a:prstGeom prst="rect">
            <a:avLst/>
          </a:prstGeom>
        </p:spPr>
        <p:txBody>
          <a:bodyPr wrap="square">
            <a:spAutoFit/>
          </a:bodyPr>
          <a:lstStyle/>
          <a:p>
            <a:pPr algn="ctr"/>
            <a:r>
              <a:rPr lang="en-US" dirty="0">
                <a:hlinkClick r:id="rId3"/>
              </a:rPr>
              <a:t>http://</a:t>
            </a:r>
            <a:r>
              <a:rPr lang="en-US" dirty="0" smtClean="0">
                <a:hlinkClick r:id="rId3"/>
              </a:rPr>
              <a:t>www.gadoe.org/Curriculum-Instruction-and-Assessment/Assessment/Pages/GAA.aspx</a:t>
            </a:r>
            <a:endParaRPr lang="en-US" dirty="0" smtClean="0"/>
          </a:p>
          <a:p>
            <a:pPr algn="ctr"/>
            <a:endParaRPr lang="en-US"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84" y="1662612"/>
            <a:ext cx="7877966" cy="395216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Left Arrow 7"/>
          <p:cNvSpPr/>
          <p:nvPr/>
        </p:nvSpPr>
        <p:spPr>
          <a:xfrm rot="20656742">
            <a:off x="7406045" y="4119753"/>
            <a:ext cx="16764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466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41320" y="538620"/>
            <a:ext cx="4758226" cy="716974"/>
          </a:xfrm>
        </p:spPr>
        <p:txBody>
          <a:bodyPr>
            <a:noAutofit/>
          </a:bodyPr>
          <a:lstStyle/>
          <a:p>
            <a:r>
              <a:rPr lang="en-US" sz="2800" dirty="0" smtClean="0"/>
              <a:t>Grade 8 Science 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30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26630149"/>
              </p:ext>
            </p:extLst>
          </p:nvPr>
        </p:nvGraphicFramePr>
        <p:xfrm>
          <a:off x="141320" y="2784144"/>
          <a:ext cx="8163436" cy="3001536"/>
        </p:xfrm>
        <a:graphic>
          <a:graphicData uri="http://schemas.openxmlformats.org/drawingml/2006/table">
            <a:tbl>
              <a:tblPr>
                <a:tableStyleId>{5C22544A-7EE6-4342-B048-85BDC9FD1C3A}</a:tableStyleId>
              </a:tblPr>
              <a:tblGrid>
                <a:gridCol w="184357"/>
                <a:gridCol w="7979079"/>
              </a:tblGrid>
              <a:tr h="913979">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marR="0" indent="0" algn="l" defTabSz="914400" rtl="0" eaLnBrk="1" fontAlgn="ctr"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dk1"/>
                          </a:solidFill>
                          <a:latin typeface="+mn-lt"/>
                          <a:ea typeface="+mn-ea"/>
                          <a:cs typeface="Times New Roman" panose="02020603050405020304" pitchFamily="18" charset="0"/>
                        </a:rPr>
                        <a:t>S8P2  -  Obtain, evaluate, and communicate information about the law of conservation of energy to develop arguments that energy can transform from one form to another within a system.</a:t>
                      </a:r>
                      <a:endParaRPr lang="en-US" sz="2400" b="1"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8971">
                <a:tc vMerge="1">
                  <a:txBody>
                    <a:bodyPr/>
                    <a:lstStyle/>
                    <a:p>
                      <a:endParaRPr lang="en-US"/>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Times New Roman" panose="02020603050405020304" pitchFamily="18" charset="0"/>
                        </a:rPr>
                        <a:t>(b) Plan and carry out an investigation to explain the transformation between kinetic and potential energy within a system (e.g., roller coasters, pendulums, rubber bands, etc.).</a:t>
                      </a:r>
                      <a:endParaRPr lang="en-US" sz="2200" b="0"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24367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9" y="0"/>
            <a:ext cx="6750799" cy="640743"/>
          </a:xfrm>
        </p:spPr>
        <p:txBody>
          <a:bodyPr>
            <a:noAutofit/>
          </a:bodyPr>
          <a:lstStyle/>
          <a:p>
            <a:r>
              <a:rPr lang="en-US" sz="2800" dirty="0" smtClean="0"/>
              <a:t>Sample Evidence – </a:t>
            </a:r>
            <a:r>
              <a:rPr lang="en-US" sz="2000" dirty="0" smtClean="0"/>
              <a:t>Grade 8 Science (S8P2b)</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31</a:t>
            </a:fld>
            <a:endParaRPr lang="en-US" dirty="0"/>
          </a:p>
        </p:txBody>
      </p:sp>
      <p:pic>
        <p:nvPicPr>
          <p:cNvPr id="5" name="Picture 4"/>
          <p:cNvPicPr>
            <a:picLocks noChangeAspect="1"/>
          </p:cNvPicPr>
          <p:nvPr/>
        </p:nvPicPr>
        <p:blipFill>
          <a:blip r:embed="rId3"/>
          <a:stretch>
            <a:fillRect/>
          </a:stretch>
        </p:blipFill>
        <p:spPr>
          <a:xfrm>
            <a:off x="263004" y="653689"/>
            <a:ext cx="5881529" cy="5826732"/>
          </a:xfrm>
          <a:prstGeom prst="rect">
            <a:avLst/>
          </a:prstGeom>
          <a:ln>
            <a:solidFill>
              <a:schemeClr val="tx1"/>
            </a:solidFill>
          </a:ln>
        </p:spPr>
      </p:pic>
      <p:sp>
        <p:nvSpPr>
          <p:cNvPr id="6" name="Rectangle 5"/>
          <p:cNvSpPr/>
          <p:nvPr/>
        </p:nvSpPr>
        <p:spPr>
          <a:xfrm>
            <a:off x="6457950" y="2074459"/>
            <a:ext cx="2453654" cy="2862322"/>
          </a:xfrm>
          <a:prstGeom prst="rect">
            <a:avLst/>
          </a:prstGeom>
          <a:ln>
            <a:solidFill>
              <a:schemeClr val="tx1"/>
            </a:solidFill>
          </a:ln>
        </p:spPr>
        <p:txBody>
          <a:bodyPr wrap="square">
            <a:spAutoFit/>
          </a:bodyPr>
          <a:lstStyle/>
          <a:p>
            <a:r>
              <a:rPr lang="en-US" dirty="0"/>
              <a:t>T</a:t>
            </a:r>
            <a:r>
              <a:rPr lang="en-US" dirty="0" smtClean="0"/>
              <a:t>he essence of the standard and indicator is to explain how potential energy becomes kinetic energy. Students may plan and carry out and an investigation or the investigation may be planned by the teacher.</a:t>
            </a:r>
            <a:endParaRPr lang="en-US" dirty="0"/>
          </a:p>
        </p:txBody>
      </p:sp>
    </p:spTree>
    <p:extLst>
      <p:ext uri="{BB962C8B-B14F-4D97-AF65-F5344CB8AC3E}">
        <p14:creationId xmlns:p14="http://schemas.microsoft.com/office/powerpoint/2010/main" val="3087981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9" y="0"/>
            <a:ext cx="6750799" cy="640743"/>
          </a:xfrm>
        </p:spPr>
        <p:txBody>
          <a:bodyPr>
            <a:noAutofit/>
          </a:bodyPr>
          <a:lstStyle/>
          <a:p>
            <a:r>
              <a:rPr lang="en-US" sz="2800" dirty="0" smtClean="0"/>
              <a:t>Sample Evidence – </a:t>
            </a:r>
            <a:r>
              <a:rPr lang="en-US" sz="2000" dirty="0" smtClean="0"/>
              <a:t>Grade 8 Science (</a:t>
            </a:r>
            <a:r>
              <a:rPr lang="en-US" sz="2000" dirty="0"/>
              <a:t>S8P2b) continued from previous slide</a:t>
            </a:r>
          </a:p>
        </p:txBody>
      </p:sp>
      <p:sp>
        <p:nvSpPr>
          <p:cNvPr id="4" name="Slide Number Placeholder 3"/>
          <p:cNvSpPr>
            <a:spLocks noGrp="1"/>
          </p:cNvSpPr>
          <p:nvPr>
            <p:ph type="sldNum" sz="quarter" idx="4"/>
          </p:nvPr>
        </p:nvSpPr>
        <p:spPr/>
        <p:txBody>
          <a:bodyPr/>
          <a:lstStyle/>
          <a:p>
            <a:fld id="{E9AFC3F1-A379-4782-9A04-F9C4854358FA}" type="slidenum">
              <a:rPr lang="en-US" smtClean="0"/>
              <a:pPr/>
              <a:t>32</a:t>
            </a:fld>
            <a:endParaRPr lang="en-US" dirty="0"/>
          </a:p>
        </p:txBody>
      </p:sp>
      <p:pic>
        <p:nvPicPr>
          <p:cNvPr id="5" name="Picture 4"/>
          <p:cNvPicPr>
            <a:picLocks noChangeAspect="1"/>
          </p:cNvPicPr>
          <p:nvPr/>
        </p:nvPicPr>
        <p:blipFill>
          <a:blip r:embed="rId3"/>
          <a:stretch>
            <a:fillRect/>
          </a:stretch>
        </p:blipFill>
        <p:spPr>
          <a:xfrm>
            <a:off x="141319" y="640743"/>
            <a:ext cx="5618035" cy="6093678"/>
          </a:xfrm>
          <a:prstGeom prst="rect">
            <a:avLst/>
          </a:prstGeom>
          <a:ln>
            <a:solidFill>
              <a:schemeClr val="tx1"/>
            </a:solidFill>
          </a:ln>
        </p:spPr>
      </p:pic>
      <p:sp>
        <p:nvSpPr>
          <p:cNvPr id="6" name="Rectangle 5"/>
          <p:cNvSpPr/>
          <p:nvPr/>
        </p:nvSpPr>
        <p:spPr>
          <a:xfrm>
            <a:off x="6061696" y="2067386"/>
            <a:ext cx="2453654" cy="1200329"/>
          </a:xfrm>
          <a:prstGeom prst="rect">
            <a:avLst/>
          </a:prstGeom>
          <a:ln>
            <a:solidFill>
              <a:schemeClr val="tx1"/>
            </a:solidFill>
          </a:ln>
        </p:spPr>
        <p:txBody>
          <a:bodyPr wrap="square">
            <a:spAutoFit/>
          </a:bodyPr>
          <a:lstStyle/>
          <a:p>
            <a:r>
              <a:rPr lang="en-US" dirty="0" smtClean="0"/>
              <a:t>The student’s task is to show how potential energy becomes kinetic energy.</a:t>
            </a:r>
            <a:endParaRPr lang="en-US" dirty="0"/>
          </a:p>
        </p:txBody>
      </p:sp>
    </p:spTree>
    <p:extLst>
      <p:ext uri="{BB962C8B-B14F-4D97-AF65-F5344CB8AC3E}">
        <p14:creationId xmlns:p14="http://schemas.microsoft.com/office/powerpoint/2010/main" val="1219632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9" y="0"/>
            <a:ext cx="6750799" cy="640743"/>
          </a:xfrm>
        </p:spPr>
        <p:txBody>
          <a:bodyPr>
            <a:noAutofit/>
          </a:bodyPr>
          <a:lstStyle/>
          <a:p>
            <a:r>
              <a:rPr lang="en-US" sz="2800" dirty="0" smtClean="0"/>
              <a:t>Sample Evidence – </a:t>
            </a:r>
            <a:r>
              <a:rPr lang="en-US" sz="2000" dirty="0" smtClean="0"/>
              <a:t>Grade 8 Science (</a:t>
            </a:r>
            <a:r>
              <a:rPr lang="en-US" sz="2000" dirty="0"/>
              <a:t>S8P2b) continued from previous slide</a:t>
            </a:r>
          </a:p>
        </p:txBody>
      </p:sp>
      <p:sp>
        <p:nvSpPr>
          <p:cNvPr id="4" name="Slide Number Placeholder 3"/>
          <p:cNvSpPr>
            <a:spLocks noGrp="1"/>
          </p:cNvSpPr>
          <p:nvPr>
            <p:ph type="sldNum" sz="quarter" idx="4"/>
          </p:nvPr>
        </p:nvSpPr>
        <p:spPr/>
        <p:txBody>
          <a:bodyPr/>
          <a:lstStyle/>
          <a:p>
            <a:fld id="{E9AFC3F1-A379-4782-9A04-F9C4854358FA}" type="slidenum">
              <a:rPr lang="en-US" smtClean="0"/>
              <a:pPr/>
              <a:t>33</a:t>
            </a:fld>
            <a:endParaRPr lang="en-US" dirty="0"/>
          </a:p>
        </p:txBody>
      </p:sp>
      <p:pic>
        <p:nvPicPr>
          <p:cNvPr id="3" name="Picture 2"/>
          <p:cNvPicPr>
            <a:picLocks noChangeAspect="1"/>
          </p:cNvPicPr>
          <p:nvPr/>
        </p:nvPicPr>
        <p:blipFill>
          <a:blip r:embed="rId3"/>
          <a:stretch>
            <a:fillRect/>
          </a:stretch>
        </p:blipFill>
        <p:spPr>
          <a:xfrm>
            <a:off x="141319" y="656174"/>
            <a:ext cx="5522502" cy="6117935"/>
          </a:xfrm>
          <a:prstGeom prst="rect">
            <a:avLst/>
          </a:prstGeom>
          <a:ln>
            <a:solidFill>
              <a:schemeClr val="tx1"/>
            </a:solidFill>
          </a:ln>
        </p:spPr>
      </p:pic>
      <p:sp>
        <p:nvSpPr>
          <p:cNvPr id="6" name="Rectangle 5"/>
          <p:cNvSpPr/>
          <p:nvPr/>
        </p:nvSpPr>
        <p:spPr>
          <a:xfrm>
            <a:off x="6036478" y="2287772"/>
            <a:ext cx="2261360" cy="369332"/>
          </a:xfrm>
          <a:prstGeom prst="rect">
            <a:avLst/>
          </a:prstGeom>
          <a:ln w="19050">
            <a:solidFill>
              <a:srgbClr val="FF0000"/>
            </a:solidFill>
          </a:ln>
        </p:spPr>
        <p:txBody>
          <a:bodyPr wrap="square">
            <a:spAutoFit/>
          </a:bodyPr>
          <a:lstStyle/>
          <a:p>
            <a:r>
              <a:rPr lang="en-US" dirty="0" smtClean="0"/>
              <a:t>Teacher’s answer key</a:t>
            </a:r>
            <a:endParaRPr lang="en-US" dirty="0"/>
          </a:p>
        </p:txBody>
      </p:sp>
    </p:spTree>
    <p:extLst>
      <p:ext uri="{BB962C8B-B14F-4D97-AF65-F5344CB8AC3E}">
        <p14:creationId xmlns:p14="http://schemas.microsoft.com/office/powerpoint/2010/main" val="2821612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41320" y="197426"/>
            <a:ext cx="6873629" cy="716974"/>
          </a:xfrm>
        </p:spPr>
        <p:txBody>
          <a:bodyPr>
            <a:noAutofit/>
          </a:bodyPr>
          <a:lstStyle/>
          <a:p>
            <a:r>
              <a:rPr lang="en-US" sz="2800" dirty="0" smtClean="0"/>
              <a:t>Grade HS Science 1 (Biology) 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34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46600383"/>
              </p:ext>
            </p:extLst>
          </p:nvPr>
        </p:nvGraphicFramePr>
        <p:xfrm>
          <a:off x="141320" y="2784144"/>
          <a:ext cx="8163436" cy="2792730"/>
        </p:xfrm>
        <a:graphic>
          <a:graphicData uri="http://schemas.openxmlformats.org/drawingml/2006/table">
            <a:tbl>
              <a:tblPr>
                <a:tableStyleId>{5C22544A-7EE6-4342-B048-85BDC9FD1C3A}</a:tableStyleId>
              </a:tblPr>
              <a:tblGrid>
                <a:gridCol w="184357"/>
                <a:gridCol w="7979079"/>
              </a:tblGrid>
              <a:tr h="913979">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marR="0" indent="0" algn="l" defTabSz="914400" rtl="0" eaLnBrk="1" fontAlgn="ctr"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dk1"/>
                          </a:solidFill>
                          <a:latin typeface="+mn-lt"/>
                          <a:ea typeface="+mn-ea"/>
                          <a:cs typeface="Times New Roman" panose="02020603050405020304" pitchFamily="18" charset="0"/>
                        </a:rPr>
                        <a:t>SB4  -  Obtain, evaluate, and communicate information to illustrate the organization of interacting systems within single-celled and multi-celled organisms.</a:t>
                      </a:r>
                      <a:endParaRPr lang="en-US" sz="2400" b="1"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8971">
                <a:tc vMerge="1">
                  <a:txBody>
                    <a:bodyPr/>
                    <a:lstStyle/>
                    <a:p>
                      <a:endParaRPr lang="en-US"/>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Times New Roman" panose="02020603050405020304" pitchFamily="18" charset="0"/>
                        </a:rPr>
                        <a:t>(a) Construct an argument supported by scientific information to explain patterns in structures and function among clades of organisms, including the origin of eukaryotes by endosymbiosis. Clades should include: </a:t>
                      </a:r>
                      <a:r>
                        <a:rPr lang="en-US" sz="2200" b="0" i="0" u="none" strike="noStrike" kern="1200" baseline="0" dirty="0" err="1" smtClean="0">
                          <a:solidFill>
                            <a:schemeClr val="dk1"/>
                          </a:solidFill>
                          <a:latin typeface="+mn-lt"/>
                          <a:ea typeface="+mn-ea"/>
                          <a:cs typeface="Times New Roman" panose="02020603050405020304" pitchFamily="18" charset="0"/>
                        </a:rPr>
                        <a:t>archaea</a:t>
                      </a:r>
                      <a:r>
                        <a:rPr lang="en-US" sz="2200" b="0" i="0" u="none" strike="noStrike" kern="1200" baseline="0" dirty="0" smtClean="0">
                          <a:solidFill>
                            <a:schemeClr val="dk1"/>
                          </a:solidFill>
                          <a:latin typeface="+mn-lt"/>
                          <a:ea typeface="+mn-ea"/>
                          <a:cs typeface="Times New Roman" panose="02020603050405020304" pitchFamily="18" charset="0"/>
                        </a:rPr>
                        <a:t>, bacteria, eukaryotes (fungi, plants, animals).</a:t>
                      </a:r>
                      <a:endParaRPr lang="en-US" sz="2200" b="0"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31117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9" y="0"/>
            <a:ext cx="6914574" cy="640743"/>
          </a:xfrm>
        </p:spPr>
        <p:txBody>
          <a:bodyPr>
            <a:noAutofit/>
          </a:bodyPr>
          <a:lstStyle/>
          <a:p>
            <a:r>
              <a:rPr lang="en-US" sz="2800" dirty="0" smtClean="0"/>
              <a:t>Sample Evidence – </a:t>
            </a:r>
            <a:r>
              <a:rPr lang="en-US" sz="2000" dirty="0" smtClean="0"/>
              <a:t>Grade HS Science 1 (SB4a)</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35</a:t>
            </a:fld>
            <a:endParaRPr lang="en-US" dirty="0"/>
          </a:p>
        </p:txBody>
      </p:sp>
      <p:sp>
        <p:nvSpPr>
          <p:cNvPr id="6" name="Rectangle 5"/>
          <p:cNvSpPr/>
          <p:nvPr/>
        </p:nvSpPr>
        <p:spPr>
          <a:xfrm>
            <a:off x="6691571" y="2205885"/>
            <a:ext cx="2261360" cy="2308324"/>
          </a:xfrm>
          <a:prstGeom prst="rect">
            <a:avLst/>
          </a:prstGeom>
          <a:ln>
            <a:solidFill>
              <a:schemeClr val="tx1"/>
            </a:solidFill>
          </a:ln>
        </p:spPr>
        <p:txBody>
          <a:bodyPr wrap="square">
            <a:spAutoFit/>
          </a:bodyPr>
          <a:lstStyle/>
          <a:p>
            <a:r>
              <a:rPr lang="en-US" dirty="0" smtClean="0"/>
              <a:t>The student’s task aligns to the part of the element which refers to explaining patterns in structures and functions. The task is limited to plants and animals.</a:t>
            </a:r>
            <a:endParaRPr lang="en-US" dirty="0"/>
          </a:p>
        </p:txBody>
      </p:sp>
      <p:pic>
        <p:nvPicPr>
          <p:cNvPr id="3" name="Picture 2"/>
          <p:cNvPicPr>
            <a:picLocks noChangeAspect="1"/>
          </p:cNvPicPr>
          <p:nvPr/>
        </p:nvPicPr>
        <p:blipFill>
          <a:blip r:embed="rId3"/>
          <a:stretch>
            <a:fillRect/>
          </a:stretch>
        </p:blipFill>
        <p:spPr>
          <a:xfrm>
            <a:off x="141319" y="659092"/>
            <a:ext cx="6350173" cy="5879119"/>
          </a:xfrm>
          <a:prstGeom prst="rect">
            <a:avLst/>
          </a:prstGeom>
          <a:ln>
            <a:solidFill>
              <a:schemeClr val="tx1"/>
            </a:solidFill>
          </a:ln>
        </p:spPr>
      </p:pic>
    </p:spTree>
    <p:extLst>
      <p:ext uri="{BB962C8B-B14F-4D97-AF65-F5344CB8AC3E}">
        <p14:creationId xmlns:p14="http://schemas.microsoft.com/office/powerpoint/2010/main" val="308601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9" y="0"/>
            <a:ext cx="6914574" cy="640743"/>
          </a:xfrm>
        </p:spPr>
        <p:txBody>
          <a:bodyPr>
            <a:noAutofit/>
          </a:bodyPr>
          <a:lstStyle/>
          <a:p>
            <a:r>
              <a:rPr lang="en-US" sz="2800" dirty="0" smtClean="0"/>
              <a:t>Sample Evidence – </a:t>
            </a:r>
            <a:r>
              <a:rPr lang="en-US" sz="2000" dirty="0" smtClean="0"/>
              <a:t>Grade HS Science 1 (</a:t>
            </a:r>
            <a:r>
              <a:rPr lang="en-US" sz="2000" dirty="0"/>
              <a:t>SB4a) continued from previous slide</a:t>
            </a:r>
          </a:p>
        </p:txBody>
      </p:sp>
      <p:sp>
        <p:nvSpPr>
          <p:cNvPr id="4" name="Slide Number Placeholder 3"/>
          <p:cNvSpPr>
            <a:spLocks noGrp="1"/>
          </p:cNvSpPr>
          <p:nvPr>
            <p:ph type="sldNum" sz="quarter" idx="4"/>
          </p:nvPr>
        </p:nvSpPr>
        <p:spPr/>
        <p:txBody>
          <a:bodyPr/>
          <a:lstStyle/>
          <a:p>
            <a:fld id="{E9AFC3F1-A379-4782-9A04-F9C4854358FA}" type="slidenum">
              <a:rPr lang="en-US" smtClean="0"/>
              <a:pPr/>
              <a:t>36</a:t>
            </a:fld>
            <a:endParaRPr lang="en-US" dirty="0"/>
          </a:p>
        </p:txBody>
      </p:sp>
      <p:sp>
        <p:nvSpPr>
          <p:cNvPr id="6" name="Rectangle 5"/>
          <p:cNvSpPr/>
          <p:nvPr/>
        </p:nvSpPr>
        <p:spPr>
          <a:xfrm>
            <a:off x="5240740" y="2205885"/>
            <a:ext cx="3712191" cy="923330"/>
          </a:xfrm>
          <a:prstGeom prst="rect">
            <a:avLst/>
          </a:prstGeom>
          <a:ln>
            <a:solidFill>
              <a:schemeClr val="tx1"/>
            </a:solidFill>
          </a:ln>
        </p:spPr>
        <p:txBody>
          <a:bodyPr wrap="square">
            <a:spAutoFit/>
          </a:bodyPr>
          <a:lstStyle/>
          <a:p>
            <a:r>
              <a:rPr lang="en-US" dirty="0" smtClean="0"/>
              <a:t>The student’s argument is the identification of characteristics which are unique to plants and to animals.</a:t>
            </a:r>
            <a:endParaRPr lang="en-US" dirty="0"/>
          </a:p>
        </p:txBody>
      </p:sp>
      <p:pic>
        <p:nvPicPr>
          <p:cNvPr id="5" name="Picture 4"/>
          <p:cNvPicPr>
            <a:picLocks noChangeAspect="1"/>
          </p:cNvPicPr>
          <p:nvPr/>
        </p:nvPicPr>
        <p:blipFill>
          <a:blip r:embed="rId3"/>
          <a:stretch>
            <a:fillRect/>
          </a:stretch>
        </p:blipFill>
        <p:spPr>
          <a:xfrm>
            <a:off x="141319" y="634900"/>
            <a:ext cx="4570753" cy="6080733"/>
          </a:xfrm>
          <a:prstGeom prst="rect">
            <a:avLst/>
          </a:prstGeom>
          <a:ln>
            <a:solidFill>
              <a:schemeClr val="tx1"/>
            </a:solidFill>
          </a:ln>
        </p:spPr>
      </p:pic>
    </p:spTree>
    <p:extLst>
      <p:ext uri="{BB962C8B-B14F-4D97-AF65-F5344CB8AC3E}">
        <p14:creationId xmlns:p14="http://schemas.microsoft.com/office/powerpoint/2010/main" val="1173030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41320" y="197426"/>
            <a:ext cx="6873629" cy="716974"/>
          </a:xfrm>
        </p:spPr>
        <p:txBody>
          <a:bodyPr>
            <a:noAutofit/>
          </a:bodyPr>
          <a:lstStyle/>
          <a:p>
            <a:r>
              <a:rPr lang="en-US" sz="2800" dirty="0" smtClean="0"/>
              <a:t>Grade HS Science 1 (Biology) 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37</a:t>
            </a:fld>
            <a:endParaRPr lang="en-US" dirty="0"/>
          </a:p>
        </p:txBody>
      </p:sp>
      <p:graphicFrame>
        <p:nvGraphicFramePr>
          <p:cNvPr id="6" name="Table 5"/>
          <p:cNvGraphicFramePr>
            <a:graphicFrameLocks noGrp="1"/>
          </p:cNvGraphicFramePr>
          <p:nvPr>
            <p:extLst/>
          </p:nvPr>
        </p:nvGraphicFramePr>
        <p:xfrm>
          <a:off x="141320" y="2784144"/>
          <a:ext cx="8163436" cy="2792730"/>
        </p:xfrm>
        <a:graphic>
          <a:graphicData uri="http://schemas.openxmlformats.org/drawingml/2006/table">
            <a:tbl>
              <a:tblPr>
                <a:tableStyleId>{5C22544A-7EE6-4342-B048-85BDC9FD1C3A}</a:tableStyleId>
              </a:tblPr>
              <a:tblGrid>
                <a:gridCol w="184357"/>
                <a:gridCol w="7979079"/>
              </a:tblGrid>
              <a:tr h="913979">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marR="0" indent="0" algn="l" defTabSz="914400" rtl="0" eaLnBrk="1" fontAlgn="ctr"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dk1"/>
                          </a:solidFill>
                          <a:latin typeface="+mn-lt"/>
                          <a:ea typeface="+mn-ea"/>
                          <a:cs typeface="Times New Roman" panose="02020603050405020304" pitchFamily="18" charset="0"/>
                        </a:rPr>
                        <a:t>SB4  -  Obtain, evaluate, and communicate information to illustrate the organization of interacting systems within single-celled and multi-celled organisms.</a:t>
                      </a:r>
                      <a:endParaRPr lang="en-US" sz="2400" b="1"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8971">
                <a:tc vMerge="1">
                  <a:txBody>
                    <a:bodyPr/>
                    <a:lstStyle/>
                    <a:p>
                      <a:endParaRPr lang="en-US"/>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Times New Roman" panose="02020603050405020304" pitchFamily="18" charset="0"/>
                        </a:rPr>
                        <a:t>(a) Construct an argument supported by scientific information to explain patterns in structures and function among clades of organisms, including the origin of eukaryotes by endosymbiosis. Clades should include: </a:t>
                      </a:r>
                      <a:r>
                        <a:rPr lang="en-US" sz="2200" b="0" i="0" u="none" strike="noStrike" kern="1200" baseline="0" dirty="0" err="1" smtClean="0">
                          <a:solidFill>
                            <a:schemeClr val="dk1"/>
                          </a:solidFill>
                          <a:latin typeface="+mn-lt"/>
                          <a:ea typeface="+mn-ea"/>
                          <a:cs typeface="Times New Roman" panose="02020603050405020304" pitchFamily="18" charset="0"/>
                        </a:rPr>
                        <a:t>archaea</a:t>
                      </a:r>
                      <a:r>
                        <a:rPr lang="en-US" sz="2200" b="0" i="0" u="none" strike="noStrike" kern="1200" baseline="0" dirty="0" smtClean="0">
                          <a:solidFill>
                            <a:schemeClr val="dk1"/>
                          </a:solidFill>
                          <a:latin typeface="+mn-lt"/>
                          <a:ea typeface="+mn-ea"/>
                          <a:cs typeface="Times New Roman" panose="02020603050405020304" pitchFamily="18" charset="0"/>
                        </a:rPr>
                        <a:t>, bacteria, eukaryotes (fungi, plants, animals).</a:t>
                      </a:r>
                      <a:endParaRPr lang="en-US" sz="2200" b="0"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943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9" y="0"/>
            <a:ext cx="6914574" cy="640743"/>
          </a:xfrm>
        </p:spPr>
        <p:txBody>
          <a:bodyPr>
            <a:noAutofit/>
          </a:bodyPr>
          <a:lstStyle/>
          <a:p>
            <a:r>
              <a:rPr lang="en-US" sz="2800" dirty="0" smtClean="0"/>
              <a:t>Sample Evidence – </a:t>
            </a:r>
            <a:r>
              <a:rPr lang="en-US" sz="2000" dirty="0" smtClean="0"/>
              <a:t>Grade HS Science 1 (SB4a)</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38</a:t>
            </a:fld>
            <a:endParaRPr lang="en-US" dirty="0"/>
          </a:p>
        </p:txBody>
      </p:sp>
      <p:sp>
        <p:nvSpPr>
          <p:cNvPr id="6" name="Rectangle 5"/>
          <p:cNvSpPr/>
          <p:nvPr/>
        </p:nvSpPr>
        <p:spPr>
          <a:xfrm>
            <a:off x="6355970" y="2113552"/>
            <a:ext cx="2261360" cy="2031325"/>
          </a:xfrm>
          <a:prstGeom prst="rect">
            <a:avLst/>
          </a:prstGeom>
          <a:ln>
            <a:solidFill>
              <a:schemeClr val="tx1"/>
            </a:solidFill>
          </a:ln>
        </p:spPr>
        <p:txBody>
          <a:bodyPr wrap="square">
            <a:spAutoFit/>
          </a:bodyPr>
          <a:lstStyle/>
          <a:p>
            <a:r>
              <a:rPr lang="en-US" dirty="0" smtClean="0"/>
              <a:t>The teacher’s annotation explains that the student identified the characteristics of plants, animals and fungi.</a:t>
            </a:r>
            <a:endParaRPr lang="en-US" dirty="0"/>
          </a:p>
        </p:txBody>
      </p:sp>
      <p:pic>
        <p:nvPicPr>
          <p:cNvPr id="5" name="Picture 4"/>
          <p:cNvPicPr>
            <a:picLocks noChangeAspect="1"/>
          </p:cNvPicPr>
          <p:nvPr/>
        </p:nvPicPr>
        <p:blipFill>
          <a:blip r:embed="rId3"/>
          <a:stretch>
            <a:fillRect/>
          </a:stretch>
        </p:blipFill>
        <p:spPr>
          <a:xfrm>
            <a:off x="298118" y="802352"/>
            <a:ext cx="5816079" cy="5789517"/>
          </a:xfrm>
          <a:prstGeom prst="rect">
            <a:avLst/>
          </a:prstGeom>
          <a:ln>
            <a:solidFill>
              <a:srgbClr val="FF0000"/>
            </a:solidFill>
          </a:ln>
        </p:spPr>
      </p:pic>
    </p:spTree>
    <p:extLst>
      <p:ext uri="{BB962C8B-B14F-4D97-AF65-F5344CB8AC3E}">
        <p14:creationId xmlns:p14="http://schemas.microsoft.com/office/powerpoint/2010/main" val="112602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9" y="0"/>
            <a:ext cx="6914574" cy="640743"/>
          </a:xfrm>
        </p:spPr>
        <p:txBody>
          <a:bodyPr>
            <a:noAutofit/>
          </a:bodyPr>
          <a:lstStyle/>
          <a:p>
            <a:r>
              <a:rPr lang="en-US" sz="2800" dirty="0" smtClean="0"/>
              <a:t>Sample Evidence – </a:t>
            </a:r>
            <a:r>
              <a:rPr lang="en-US" sz="2000" dirty="0" smtClean="0"/>
              <a:t>Grade HS Science 1 (</a:t>
            </a:r>
            <a:r>
              <a:rPr lang="en-US" sz="2000" dirty="0"/>
              <a:t>SB4a) continued from previous slide</a:t>
            </a:r>
          </a:p>
        </p:txBody>
      </p:sp>
      <p:sp>
        <p:nvSpPr>
          <p:cNvPr id="4" name="Slide Number Placeholder 3"/>
          <p:cNvSpPr>
            <a:spLocks noGrp="1"/>
          </p:cNvSpPr>
          <p:nvPr>
            <p:ph type="sldNum" sz="quarter" idx="4"/>
          </p:nvPr>
        </p:nvSpPr>
        <p:spPr/>
        <p:txBody>
          <a:bodyPr/>
          <a:lstStyle/>
          <a:p>
            <a:fld id="{E9AFC3F1-A379-4782-9A04-F9C4854358FA}" type="slidenum">
              <a:rPr lang="en-US" smtClean="0"/>
              <a:pPr/>
              <a:t>39</a:t>
            </a:fld>
            <a:endParaRPr lang="en-US" dirty="0"/>
          </a:p>
        </p:txBody>
      </p:sp>
      <p:sp>
        <p:nvSpPr>
          <p:cNvPr id="6" name="Rectangle 5"/>
          <p:cNvSpPr/>
          <p:nvPr/>
        </p:nvSpPr>
        <p:spPr>
          <a:xfrm>
            <a:off x="6691571" y="2205885"/>
            <a:ext cx="2261360" cy="2862322"/>
          </a:xfrm>
          <a:prstGeom prst="rect">
            <a:avLst/>
          </a:prstGeom>
          <a:ln>
            <a:solidFill>
              <a:schemeClr val="tx1"/>
            </a:solidFill>
          </a:ln>
        </p:spPr>
        <p:txBody>
          <a:bodyPr wrap="square">
            <a:spAutoFit/>
          </a:bodyPr>
          <a:lstStyle/>
          <a:p>
            <a:r>
              <a:rPr lang="en-US" dirty="0" smtClean="0"/>
              <a:t>The student’s task aligns to the part of the element which refers to making an argument by explaining patterns in structures and functions. The task includes plants, animals and fungi.</a:t>
            </a:r>
            <a:endParaRPr lang="en-US" dirty="0"/>
          </a:p>
        </p:txBody>
      </p:sp>
      <p:pic>
        <p:nvPicPr>
          <p:cNvPr id="3" name="Picture 2"/>
          <p:cNvPicPr>
            <a:picLocks noChangeAspect="1"/>
          </p:cNvPicPr>
          <p:nvPr/>
        </p:nvPicPr>
        <p:blipFill>
          <a:blip r:embed="rId3"/>
          <a:stretch>
            <a:fillRect/>
          </a:stretch>
        </p:blipFill>
        <p:spPr>
          <a:xfrm>
            <a:off x="307074" y="934082"/>
            <a:ext cx="5727795" cy="5128929"/>
          </a:xfrm>
          <a:prstGeom prst="rect">
            <a:avLst/>
          </a:prstGeom>
          <a:ln>
            <a:solidFill>
              <a:schemeClr val="tx1"/>
            </a:solidFill>
          </a:ln>
        </p:spPr>
      </p:pic>
    </p:spTree>
    <p:extLst>
      <p:ext uri="{BB962C8B-B14F-4D97-AF65-F5344CB8AC3E}">
        <p14:creationId xmlns:p14="http://schemas.microsoft.com/office/powerpoint/2010/main" val="4148897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Questions &amp; Answers</a:t>
            </a:r>
            <a:endParaRPr lang="en-US" dirty="0"/>
          </a:p>
        </p:txBody>
      </p:sp>
      <p:sp>
        <p:nvSpPr>
          <p:cNvPr id="7" name="Content Placeholder 6"/>
          <p:cNvSpPr txBox="1">
            <a:spLocks noGrp="1"/>
          </p:cNvSpPr>
          <p:nvPr>
            <p:ph idx="1"/>
          </p:nvPr>
        </p:nvSpPr>
        <p:spPr>
          <a:xfrm>
            <a:off x="628650" y="1825624"/>
            <a:ext cx="7886700" cy="3274409"/>
          </a:xfrm>
        </p:spPr>
        <p:txBody>
          <a:bodyPr>
            <a:normAutofit/>
          </a:bodyPr>
          <a:lstStyle/>
          <a:p>
            <a:pPr marL="0" indent="0">
              <a:buNone/>
            </a:pPr>
            <a:r>
              <a:rPr lang="en-US" dirty="0" smtClean="0"/>
              <a:t>You are invited to submit questions you may have using the “Questions” feature of the GoToWebinar anytime throughout each session.  </a:t>
            </a:r>
          </a:p>
          <a:p>
            <a:pPr marL="0" indent="0">
              <a:buNone/>
            </a:pPr>
            <a:endParaRPr lang="en-US" dirty="0" smtClean="0"/>
          </a:p>
          <a:p>
            <a:pPr marL="0" indent="0">
              <a:buNone/>
            </a:pPr>
            <a:r>
              <a:rPr lang="en-US" dirty="0" smtClean="0"/>
              <a:t>The “Questions” feature will be monitored throughout the session and questions will be addressed. </a:t>
            </a:r>
          </a:p>
          <a:p>
            <a:pPr marL="0" indent="0">
              <a:buNone/>
            </a:pPr>
            <a:endParaRPr lang="en-US" dirty="0"/>
          </a:p>
        </p:txBody>
      </p:sp>
      <p:sp>
        <p:nvSpPr>
          <p:cNvPr id="2" name="Slide Number Placeholder 1"/>
          <p:cNvSpPr>
            <a:spLocks noGrp="1"/>
          </p:cNvSpPr>
          <p:nvPr>
            <p:ph type="sldNum" sz="quarter" idx="4"/>
          </p:nvPr>
        </p:nvSpPr>
        <p:spPr/>
        <p:txBody>
          <a:bodyPr/>
          <a:lstStyle/>
          <a:p>
            <a:fld id="{8A09669B-4FA0-413A-AFA7-5B107AF457D8}" type="slidenum">
              <a:rPr lang="en-US" smtClean="0"/>
              <a:pPr/>
              <a:t>4</a:t>
            </a:fld>
            <a:endParaRPr lang="en-US" dirty="0"/>
          </a:p>
        </p:txBody>
      </p:sp>
    </p:spTree>
    <p:extLst>
      <p:ext uri="{BB962C8B-B14F-4D97-AF65-F5344CB8AC3E}">
        <p14:creationId xmlns:p14="http://schemas.microsoft.com/office/powerpoint/2010/main" val="571246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9" y="0"/>
            <a:ext cx="6914574" cy="640743"/>
          </a:xfrm>
        </p:spPr>
        <p:txBody>
          <a:bodyPr>
            <a:noAutofit/>
          </a:bodyPr>
          <a:lstStyle/>
          <a:p>
            <a:r>
              <a:rPr lang="en-US" sz="2800" dirty="0" smtClean="0"/>
              <a:t>Sample Evidence – </a:t>
            </a:r>
            <a:r>
              <a:rPr lang="en-US" sz="2000" dirty="0" smtClean="0"/>
              <a:t>Grade HS Science 1 (</a:t>
            </a:r>
            <a:r>
              <a:rPr lang="en-US" sz="2000" dirty="0"/>
              <a:t>SB4a) continued from previous slide</a:t>
            </a:r>
          </a:p>
        </p:txBody>
      </p:sp>
      <p:sp>
        <p:nvSpPr>
          <p:cNvPr id="4" name="Slide Number Placeholder 3"/>
          <p:cNvSpPr>
            <a:spLocks noGrp="1"/>
          </p:cNvSpPr>
          <p:nvPr>
            <p:ph type="sldNum" sz="quarter" idx="4"/>
          </p:nvPr>
        </p:nvSpPr>
        <p:spPr/>
        <p:txBody>
          <a:bodyPr/>
          <a:lstStyle/>
          <a:p>
            <a:fld id="{E9AFC3F1-A379-4782-9A04-F9C4854358FA}" type="slidenum">
              <a:rPr lang="en-US" smtClean="0"/>
              <a:pPr/>
              <a:t>40</a:t>
            </a:fld>
            <a:endParaRPr lang="en-US" dirty="0"/>
          </a:p>
        </p:txBody>
      </p:sp>
      <p:sp>
        <p:nvSpPr>
          <p:cNvPr id="6" name="Rectangle 5"/>
          <p:cNvSpPr/>
          <p:nvPr/>
        </p:nvSpPr>
        <p:spPr>
          <a:xfrm>
            <a:off x="6036478" y="2287772"/>
            <a:ext cx="2261360" cy="369332"/>
          </a:xfrm>
          <a:prstGeom prst="rect">
            <a:avLst/>
          </a:prstGeom>
          <a:ln w="19050">
            <a:solidFill>
              <a:srgbClr val="FF0000"/>
            </a:solidFill>
          </a:ln>
        </p:spPr>
        <p:txBody>
          <a:bodyPr wrap="square">
            <a:spAutoFit/>
          </a:bodyPr>
          <a:lstStyle/>
          <a:p>
            <a:r>
              <a:rPr lang="en-US" dirty="0" smtClean="0"/>
              <a:t>Teacher’s answer key</a:t>
            </a:r>
            <a:endParaRPr lang="en-US" dirty="0"/>
          </a:p>
        </p:txBody>
      </p:sp>
      <p:pic>
        <p:nvPicPr>
          <p:cNvPr id="5" name="Picture 4"/>
          <p:cNvPicPr>
            <a:picLocks noChangeAspect="1"/>
          </p:cNvPicPr>
          <p:nvPr/>
        </p:nvPicPr>
        <p:blipFill>
          <a:blip r:embed="rId3"/>
          <a:stretch>
            <a:fillRect/>
          </a:stretch>
        </p:blipFill>
        <p:spPr>
          <a:xfrm>
            <a:off x="606046" y="743556"/>
            <a:ext cx="4629150" cy="5372100"/>
          </a:xfrm>
          <a:prstGeom prst="rect">
            <a:avLst/>
          </a:prstGeom>
          <a:ln>
            <a:solidFill>
              <a:schemeClr val="tx1"/>
            </a:solidFill>
          </a:ln>
        </p:spPr>
      </p:pic>
    </p:spTree>
    <p:extLst>
      <p:ext uri="{BB962C8B-B14F-4D97-AF65-F5344CB8AC3E}">
        <p14:creationId xmlns:p14="http://schemas.microsoft.com/office/powerpoint/2010/main" val="42362048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41318" y="197425"/>
            <a:ext cx="5058478" cy="1262885"/>
          </a:xfrm>
        </p:spPr>
        <p:txBody>
          <a:bodyPr>
            <a:noAutofit/>
          </a:bodyPr>
          <a:lstStyle/>
          <a:p>
            <a:r>
              <a:rPr lang="en-US" sz="2800" dirty="0" smtClean="0"/>
              <a:t>Grade HS Science 2 (Physical Science) 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41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16383"/>
              </p:ext>
            </p:extLst>
          </p:nvPr>
        </p:nvGraphicFramePr>
        <p:xfrm>
          <a:off x="141320" y="2784144"/>
          <a:ext cx="8163436" cy="2442950"/>
        </p:xfrm>
        <a:graphic>
          <a:graphicData uri="http://schemas.openxmlformats.org/drawingml/2006/table">
            <a:tbl>
              <a:tblPr>
                <a:tableStyleId>{5C22544A-7EE6-4342-B048-85BDC9FD1C3A}</a:tableStyleId>
              </a:tblPr>
              <a:tblGrid>
                <a:gridCol w="184357"/>
                <a:gridCol w="7979079"/>
              </a:tblGrid>
              <a:tr h="913979">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marR="0" indent="0" algn="l" defTabSz="914400" rtl="0" eaLnBrk="1" fontAlgn="ctr"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dk1"/>
                          </a:solidFill>
                          <a:latin typeface="+mn-lt"/>
                          <a:ea typeface="+mn-ea"/>
                          <a:cs typeface="Times New Roman" panose="02020603050405020304" pitchFamily="18" charset="0"/>
                        </a:rPr>
                        <a:t>SPS6  -  Obtain, evaluate and communicate information to explain the properties of solutions.</a:t>
                      </a:r>
                      <a:endParaRPr lang="en-US" sz="2400" b="1"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8971">
                <a:tc vMerge="1">
                  <a:txBody>
                    <a:bodyPr/>
                    <a:lstStyle/>
                    <a:p>
                      <a:endParaRPr lang="en-US"/>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Times New Roman" panose="02020603050405020304" pitchFamily="18" charset="0"/>
                        </a:rPr>
                        <a:t>(b) Plan and carry out investigations to determine how temperature, surface area, and agitation affect the rate a solute dissolves in a specific solvent.</a:t>
                      </a:r>
                      <a:endParaRPr lang="en-US" sz="2200" b="0"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66637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8" y="0"/>
            <a:ext cx="7064699" cy="640743"/>
          </a:xfrm>
        </p:spPr>
        <p:txBody>
          <a:bodyPr>
            <a:noAutofit/>
          </a:bodyPr>
          <a:lstStyle/>
          <a:p>
            <a:r>
              <a:rPr lang="en-US" sz="2800" dirty="0" smtClean="0"/>
              <a:t>Sample Evidence – </a:t>
            </a:r>
            <a:r>
              <a:rPr lang="en-US" sz="2000" dirty="0" smtClean="0"/>
              <a:t>Grade HS Science 2 (SPS6b)</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42</a:t>
            </a:fld>
            <a:endParaRPr lang="en-US" dirty="0"/>
          </a:p>
        </p:txBody>
      </p:sp>
      <p:sp>
        <p:nvSpPr>
          <p:cNvPr id="6" name="Rectangle 5"/>
          <p:cNvSpPr/>
          <p:nvPr/>
        </p:nvSpPr>
        <p:spPr>
          <a:xfrm>
            <a:off x="6355970" y="2113552"/>
            <a:ext cx="2261360" cy="3416320"/>
          </a:xfrm>
          <a:prstGeom prst="rect">
            <a:avLst/>
          </a:prstGeom>
          <a:ln>
            <a:solidFill>
              <a:schemeClr val="tx1"/>
            </a:solidFill>
          </a:ln>
        </p:spPr>
        <p:txBody>
          <a:bodyPr wrap="square">
            <a:spAutoFit/>
          </a:bodyPr>
          <a:lstStyle/>
          <a:p>
            <a:r>
              <a:rPr lang="en-US" dirty="0" smtClean="0"/>
              <a:t>The teacher’s annotation explains that the student tested five substances to see if they would dissolve more quickly if they were shaken or stirred.  The student’s work aligns to the “how…agitation affect[s] the rate a solute dissolves…”</a:t>
            </a:r>
            <a:endParaRPr lang="en-US" dirty="0"/>
          </a:p>
        </p:txBody>
      </p:sp>
      <p:pic>
        <p:nvPicPr>
          <p:cNvPr id="3" name="Picture 2"/>
          <p:cNvPicPr>
            <a:picLocks noChangeAspect="1"/>
          </p:cNvPicPr>
          <p:nvPr/>
        </p:nvPicPr>
        <p:blipFill>
          <a:blip r:embed="rId3"/>
          <a:stretch>
            <a:fillRect/>
          </a:stretch>
        </p:blipFill>
        <p:spPr>
          <a:xfrm>
            <a:off x="141318" y="644550"/>
            <a:ext cx="5990001" cy="5892728"/>
          </a:xfrm>
          <a:prstGeom prst="rect">
            <a:avLst/>
          </a:prstGeom>
          <a:ln>
            <a:solidFill>
              <a:schemeClr val="tx1"/>
            </a:solidFill>
          </a:ln>
        </p:spPr>
      </p:pic>
    </p:spTree>
    <p:extLst>
      <p:ext uri="{BB962C8B-B14F-4D97-AF65-F5344CB8AC3E}">
        <p14:creationId xmlns:p14="http://schemas.microsoft.com/office/powerpoint/2010/main" val="33911725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8" y="0"/>
            <a:ext cx="7064699" cy="640743"/>
          </a:xfrm>
        </p:spPr>
        <p:txBody>
          <a:bodyPr>
            <a:noAutofit/>
          </a:bodyPr>
          <a:lstStyle/>
          <a:p>
            <a:r>
              <a:rPr lang="en-US" sz="2800" dirty="0" smtClean="0"/>
              <a:t>Sample Evidence – </a:t>
            </a:r>
            <a:r>
              <a:rPr lang="en-US" sz="2000" dirty="0" smtClean="0"/>
              <a:t>Grade HS Science 2 (SPS6b)</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43</a:t>
            </a:fld>
            <a:endParaRPr lang="en-US" dirty="0"/>
          </a:p>
        </p:txBody>
      </p:sp>
      <p:sp>
        <p:nvSpPr>
          <p:cNvPr id="6" name="Rectangle 5"/>
          <p:cNvSpPr/>
          <p:nvPr/>
        </p:nvSpPr>
        <p:spPr>
          <a:xfrm>
            <a:off x="5100374" y="1692613"/>
            <a:ext cx="3879853" cy="4539704"/>
          </a:xfrm>
          <a:prstGeom prst="rect">
            <a:avLst/>
          </a:prstGeom>
          <a:ln>
            <a:solidFill>
              <a:schemeClr val="tx1"/>
            </a:solidFill>
          </a:ln>
        </p:spPr>
        <p:txBody>
          <a:bodyPr wrap="square">
            <a:spAutoFit/>
          </a:bodyPr>
          <a:lstStyle/>
          <a:p>
            <a:r>
              <a:rPr lang="en-US" sz="1700" dirty="0" smtClean="0"/>
              <a:t>The student’s task allowed him to investigate how agitation (shaking or stirring) affected the rate at which a solute dissolves in a solvent.  In this task the solvent was always water. The solutes were five commonly available foods with which the student was familiar. </a:t>
            </a:r>
          </a:p>
          <a:p>
            <a:endParaRPr lang="en-US" sz="1700" dirty="0"/>
          </a:p>
          <a:p>
            <a:r>
              <a:rPr lang="en-US" sz="1700" dirty="0" smtClean="0"/>
              <a:t>The homebound student who performed this investigation was not able to pour the water into the glass jars or do the shaking or stirring himself.  He still was able to perform an aligned task because his verbal answers were scribed and he was able to indicate which method of agitation cause the solute to dissolve faster.</a:t>
            </a:r>
            <a:endParaRPr lang="en-US" sz="1700" dirty="0"/>
          </a:p>
        </p:txBody>
      </p:sp>
      <p:pic>
        <p:nvPicPr>
          <p:cNvPr id="5" name="Picture 4"/>
          <p:cNvPicPr>
            <a:picLocks noChangeAspect="1"/>
          </p:cNvPicPr>
          <p:nvPr/>
        </p:nvPicPr>
        <p:blipFill>
          <a:blip r:embed="rId3"/>
          <a:stretch>
            <a:fillRect/>
          </a:stretch>
        </p:blipFill>
        <p:spPr>
          <a:xfrm>
            <a:off x="141318" y="504966"/>
            <a:ext cx="4772010" cy="6216510"/>
          </a:xfrm>
          <a:prstGeom prst="rect">
            <a:avLst/>
          </a:prstGeom>
          <a:ln>
            <a:solidFill>
              <a:schemeClr val="tx1"/>
            </a:solidFill>
          </a:ln>
        </p:spPr>
      </p:pic>
    </p:spTree>
    <p:extLst>
      <p:ext uri="{BB962C8B-B14F-4D97-AF65-F5344CB8AC3E}">
        <p14:creationId xmlns:p14="http://schemas.microsoft.com/office/powerpoint/2010/main" val="18682981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38" y="212942"/>
            <a:ext cx="4940642" cy="756321"/>
          </a:xfrm>
          <a:ln>
            <a:solidFill>
              <a:schemeClr val="tx1"/>
            </a:solidFill>
          </a:ln>
        </p:spPr>
        <p:txBody>
          <a:bodyPr>
            <a:normAutofit fontScale="90000"/>
          </a:bodyPr>
          <a:lstStyle/>
          <a:p>
            <a:r>
              <a:rPr lang="en-US" sz="2800" dirty="0" smtClean="0"/>
              <a:t/>
            </a:r>
            <a:br>
              <a:rPr lang="en-US" sz="2800" dirty="0" smtClean="0"/>
            </a:br>
            <a:r>
              <a:rPr lang="en-US" sz="2800" dirty="0" smtClean="0"/>
              <a:t>Sample</a:t>
            </a:r>
            <a:r>
              <a:rPr lang="en-US" sz="2800" dirty="0" smtClean="0">
                <a:solidFill>
                  <a:srgbClr val="00B050"/>
                </a:solidFill>
              </a:rPr>
              <a:t> </a:t>
            </a:r>
            <a:r>
              <a:rPr lang="en-US" sz="2800" dirty="0" smtClean="0"/>
              <a:t>Tasks – Social Studies</a:t>
            </a:r>
            <a:br>
              <a:rPr lang="en-US" sz="2800" dirty="0" smtClean="0"/>
            </a:br>
            <a:endParaRPr lang="en-US" sz="2800" dirty="0"/>
          </a:p>
        </p:txBody>
      </p:sp>
      <p:sp>
        <p:nvSpPr>
          <p:cNvPr id="3" name="Content Placeholder 2"/>
          <p:cNvSpPr>
            <a:spLocks noGrp="1"/>
          </p:cNvSpPr>
          <p:nvPr>
            <p:ph idx="1"/>
          </p:nvPr>
        </p:nvSpPr>
        <p:spPr>
          <a:xfrm>
            <a:off x="368338" y="1854412"/>
            <a:ext cx="8530002" cy="3440919"/>
          </a:xfrm>
          <a:ln>
            <a:solidFill>
              <a:schemeClr val="tx1"/>
            </a:solidFill>
          </a:ln>
        </p:spPr>
        <p:txBody>
          <a:bodyPr>
            <a:normAutofit fontScale="25000" lnSpcReduction="20000"/>
          </a:bodyPr>
          <a:lstStyle/>
          <a:p>
            <a:pPr marL="0" indent="0">
              <a:buNone/>
            </a:pPr>
            <a:r>
              <a:rPr lang="en-US" sz="6400" u="sng" dirty="0" smtClean="0"/>
              <a:t>Slides</a:t>
            </a:r>
            <a:r>
              <a:rPr lang="en-US" sz="6400" dirty="0" smtClean="0"/>
              <a:t>	</a:t>
            </a:r>
            <a:r>
              <a:rPr lang="en-US" sz="6400" u="sng" dirty="0" smtClean="0"/>
              <a:t>Grade</a:t>
            </a:r>
            <a:r>
              <a:rPr lang="en-US" sz="6400" dirty="0" smtClean="0"/>
              <a:t>	</a:t>
            </a:r>
            <a:r>
              <a:rPr lang="en-US" sz="6400" u="sng" dirty="0" smtClean="0"/>
              <a:t>Standard</a:t>
            </a:r>
          </a:p>
          <a:p>
            <a:pPr marL="0" indent="0">
              <a:lnSpc>
                <a:spcPct val="110000"/>
              </a:lnSpc>
              <a:spcBef>
                <a:spcPts val="0"/>
              </a:spcBef>
              <a:buNone/>
            </a:pPr>
            <a:endParaRPr lang="en-US" sz="6400" dirty="0" smtClean="0"/>
          </a:p>
          <a:p>
            <a:pPr marL="0" indent="0">
              <a:lnSpc>
                <a:spcPct val="110000"/>
              </a:lnSpc>
              <a:spcBef>
                <a:spcPts val="0"/>
              </a:spcBef>
              <a:buNone/>
            </a:pPr>
            <a:r>
              <a:rPr lang="en-US" sz="6400" dirty="0" smtClean="0"/>
              <a:t>43-46	</a:t>
            </a:r>
            <a:r>
              <a:rPr lang="en-US" sz="6400" dirty="0"/>
              <a:t>5</a:t>
            </a:r>
            <a:r>
              <a:rPr lang="en-US" sz="6400" dirty="0" smtClean="0"/>
              <a:t>	</a:t>
            </a:r>
            <a:r>
              <a:rPr lang="en-US" sz="6600" b="1" dirty="0">
                <a:solidFill>
                  <a:schemeClr val="dk1"/>
                </a:solidFill>
                <a:cs typeface="Times New Roman" panose="02020603050405020304" pitchFamily="18" charset="0"/>
              </a:rPr>
              <a:t>SS5E4</a:t>
            </a:r>
            <a:r>
              <a:rPr lang="en-US" sz="6600" dirty="0">
                <a:solidFill>
                  <a:schemeClr val="dk1"/>
                </a:solidFill>
                <a:cs typeface="Times New Roman" panose="02020603050405020304" pitchFamily="18" charset="0"/>
              </a:rPr>
              <a:t>  -  Identify the elements of a personal budget (income, </a:t>
            </a:r>
            <a:r>
              <a:rPr lang="en-US" sz="6600" dirty="0" smtClean="0">
                <a:solidFill>
                  <a:schemeClr val="dk1"/>
                </a:solidFill>
                <a:cs typeface="Times New Roman" panose="02020603050405020304" pitchFamily="18" charset="0"/>
              </a:rPr>
              <a:t>				expenditures</a:t>
            </a:r>
            <a:r>
              <a:rPr lang="en-US" sz="6600" dirty="0">
                <a:solidFill>
                  <a:schemeClr val="dk1"/>
                </a:solidFill>
                <a:cs typeface="Times New Roman" panose="02020603050405020304" pitchFamily="18" charset="0"/>
              </a:rPr>
              <a:t>, and saving) and explain why personal spending and saving </a:t>
            </a:r>
            <a:r>
              <a:rPr lang="en-US" sz="6600" dirty="0" smtClean="0">
                <a:solidFill>
                  <a:schemeClr val="dk1"/>
                </a:solidFill>
                <a:cs typeface="Times New Roman" panose="02020603050405020304" pitchFamily="18" charset="0"/>
              </a:rPr>
              <a:t>			decisions </a:t>
            </a:r>
            <a:r>
              <a:rPr lang="en-US" sz="6600" dirty="0">
                <a:solidFill>
                  <a:schemeClr val="dk1"/>
                </a:solidFill>
                <a:cs typeface="Times New Roman" panose="02020603050405020304" pitchFamily="18" charset="0"/>
              </a:rPr>
              <a:t>are important.</a:t>
            </a:r>
            <a:endParaRPr lang="en-US" sz="6600" dirty="0">
              <a:solidFill>
                <a:srgbClr val="000000"/>
              </a:solidFill>
              <a:cs typeface="Times New Roman" pitchFamily="18" charset="0"/>
            </a:endParaRPr>
          </a:p>
          <a:p>
            <a:pPr marL="0" indent="0">
              <a:lnSpc>
                <a:spcPct val="110000"/>
              </a:lnSpc>
              <a:spcBef>
                <a:spcPts val="0"/>
              </a:spcBef>
              <a:buNone/>
            </a:pPr>
            <a:r>
              <a:rPr lang="en-US" sz="6400" dirty="0" smtClean="0"/>
              <a:t>47-49	8	</a:t>
            </a:r>
            <a:r>
              <a:rPr lang="en-US" sz="6600" b="1" dirty="0">
                <a:solidFill>
                  <a:schemeClr val="dk1"/>
                </a:solidFill>
                <a:cs typeface="Times New Roman" panose="02020603050405020304" pitchFamily="18" charset="0"/>
              </a:rPr>
              <a:t>SS8G1  </a:t>
            </a:r>
            <a:r>
              <a:rPr lang="en-US" sz="6600" dirty="0">
                <a:solidFill>
                  <a:schemeClr val="dk1"/>
                </a:solidFill>
                <a:cs typeface="Times New Roman" panose="02020603050405020304" pitchFamily="18" charset="0"/>
              </a:rPr>
              <a:t>- Describe Georgia’s geography and climate.</a:t>
            </a:r>
            <a:endParaRPr lang="en-US" sz="6600" dirty="0">
              <a:solidFill>
                <a:srgbClr val="000000"/>
              </a:solidFill>
              <a:cs typeface="Times New Roman" pitchFamily="18" charset="0"/>
            </a:endParaRPr>
          </a:p>
          <a:p>
            <a:pPr marL="0" indent="0">
              <a:lnSpc>
                <a:spcPct val="110000"/>
              </a:lnSpc>
              <a:spcBef>
                <a:spcPts val="0"/>
              </a:spcBef>
              <a:buNone/>
            </a:pPr>
            <a:r>
              <a:rPr lang="en-US" sz="6400" dirty="0" smtClean="0"/>
              <a:t>50-52	8	</a:t>
            </a:r>
            <a:r>
              <a:rPr lang="en-US" sz="6600" b="1" dirty="0">
                <a:solidFill>
                  <a:schemeClr val="dk1"/>
                </a:solidFill>
                <a:cs typeface="Times New Roman" panose="02020603050405020304" pitchFamily="18" charset="0"/>
              </a:rPr>
              <a:t>SS8G1  </a:t>
            </a:r>
            <a:r>
              <a:rPr lang="en-US" sz="6600" dirty="0">
                <a:solidFill>
                  <a:schemeClr val="dk1"/>
                </a:solidFill>
                <a:cs typeface="Times New Roman" panose="02020603050405020304" pitchFamily="18" charset="0"/>
              </a:rPr>
              <a:t>- Describe Georgia’s geography and climate.</a:t>
            </a:r>
            <a:endParaRPr lang="en-US" sz="6600" dirty="0">
              <a:solidFill>
                <a:srgbClr val="000000"/>
              </a:solidFill>
              <a:cs typeface="Times New Roman" pitchFamily="18" charset="0"/>
            </a:endParaRPr>
          </a:p>
          <a:p>
            <a:pPr marL="0" indent="0">
              <a:lnSpc>
                <a:spcPct val="110000"/>
              </a:lnSpc>
              <a:spcBef>
                <a:spcPts val="0"/>
              </a:spcBef>
              <a:buNone/>
            </a:pPr>
            <a:r>
              <a:rPr lang="en-US" sz="6400" dirty="0" smtClean="0"/>
              <a:t>53-55	HS	</a:t>
            </a:r>
            <a:r>
              <a:rPr lang="en-US" sz="6600" b="1" dirty="0">
                <a:solidFill>
                  <a:schemeClr val="dk1"/>
                </a:solidFill>
                <a:cs typeface="Times New Roman" panose="02020603050405020304" pitchFamily="18" charset="0"/>
              </a:rPr>
              <a:t>SSUSH23  </a:t>
            </a:r>
            <a:r>
              <a:rPr lang="en-US" sz="6600" dirty="0">
                <a:solidFill>
                  <a:schemeClr val="dk1"/>
                </a:solidFill>
                <a:cs typeface="Times New Roman" panose="02020603050405020304" pitchFamily="18" charset="0"/>
              </a:rPr>
              <a:t>- Assess the political, economic, and technological </a:t>
            </a:r>
            <a:r>
              <a:rPr lang="en-US" sz="6600" dirty="0" smtClean="0">
                <a:solidFill>
                  <a:schemeClr val="dk1"/>
                </a:solidFill>
                <a:cs typeface="Times New Roman" panose="02020603050405020304" pitchFamily="18" charset="0"/>
              </a:rPr>
              <a:t>changes</a:t>
            </a:r>
          </a:p>
          <a:p>
            <a:pPr marL="0" indent="0">
              <a:lnSpc>
                <a:spcPct val="110000"/>
              </a:lnSpc>
              <a:spcBef>
                <a:spcPts val="0"/>
              </a:spcBef>
              <a:buNone/>
            </a:pPr>
            <a:r>
              <a:rPr lang="en-US" sz="6600" dirty="0" smtClean="0">
                <a:solidFill>
                  <a:schemeClr val="dk1"/>
                </a:solidFill>
                <a:cs typeface="Times New Roman" panose="02020603050405020304" pitchFamily="18" charset="0"/>
              </a:rPr>
              <a:t>		during </a:t>
            </a:r>
            <a:r>
              <a:rPr lang="en-US" sz="6600" dirty="0">
                <a:solidFill>
                  <a:schemeClr val="dk1"/>
                </a:solidFill>
                <a:cs typeface="Times New Roman" panose="02020603050405020304" pitchFamily="18" charset="0"/>
              </a:rPr>
              <a:t>the Reagan, Bush Sr., Clinton, Bush, and Obama administrations.</a:t>
            </a:r>
            <a:endParaRPr lang="en-US" sz="6600" dirty="0">
              <a:solidFill>
                <a:srgbClr val="000000"/>
              </a:solidFill>
              <a:cs typeface="Times New Roman" pitchFamily="18" charset="0"/>
            </a:endParaRPr>
          </a:p>
          <a:p>
            <a:pPr marL="0" indent="0">
              <a:lnSpc>
                <a:spcPct val="110000"/>
              </a:lnSpc>
              <a:spcBef>
                <a:spcPts val="0"/>
              </a:spcBef>
              <a:buNone/>
            </a:pPr>
            <a:r>
              <a:rPr lang="en-US" sz="6400" dirty="0" smtClean="0"/>
              <a:t>56-59	HS	</a:t>
            </a:r>
            <a:r>
              <a:rPr lang="en-US" sz="6600" b="1" dirty="0">
                <a:solidFill>
                  <a:schemeClr val="dk1"/>
                </a:solidFill>
                <a:cs typeface="Times New Roman" panose="02020603050405020304" pitchFamily="18" charset="0"/>
              </a:rPr>
              <a:t>SSUSH10 </a:t>
            </a:r>
            <a:r>
              <a:rPr lang="en-US" sz="6600" dirty="0">
                <a:solidFill>
                  <a:schemeClr val="dk1"/>
                </a:solidFill>
                <a:cs typeface="Times New Roman" panose="02020603050405020304" pitchFamily="18" charset="0"/>
              </a:rPr>
              <a:t> - Identify legal, political, and social dimensions of </a:t>
            </a:r>
            <a:r>
              <a:rPr lang="en-US" sz="6600" dirty="0" smtClean="0">
                <a:solidFill>
                  <a:schemeClr val="dk1"/>
                </a:solidFill>
                <a:cs typeface="Times New Roman" panose="02020603050405020304" pitchFamily="18" charset="0"/>
              </a:rPr>
              <a:t>				Reconstruction</a:t>
            </a:r>
            <a:r>
              <a:rPr lang="en-US" sz="6600" dirty="0">
                <a:solidFill>
                  <a:schemeClr val="dk1"/>
                </a:solidFill>
                <a:cs typeface="Times New Roman" panose="02020603050405020304" pitchFamily="18" charset="0"/>
              </a:rPr>
              <a:t>.</a:t>
            </a:r>
            <a:endParaRPr lang="en-US" sz="6600" dirty="0">
              <a:solidFill>
                <a:srgbClr val="000000"/>
              </a:solidFill>
              <a:cs typeface="Times New Roman" pitchFamily="18" charset="0"/>
            </a:endParaRPr>
          </a:p>
          <a:p>
            <a:pPr marL="0" indent="0">
              <a:lnSpc>
                <a:spcPct val="110000"/>
              </a:lnSpc>
              <a:spcBef>
                <a:spcPts val="0"/>
              </a:spcBef>
              <a:buNone/>
            </a:pPr>
            <a:r>
              <a:rPr lang="en-US" sz="6400" dirty="0" smtClean="0"/>
              <a:t>60-62	HS	</a:t>
            </a:r>
            <a:r>
              <a:rPr lang="en-US" sz="6600" b="1" dirty="0" smtClean="0">
                <a:solidFill>
                  <a:schemeClr val="dk1"/>
                </a:solidFill>
                <a:cs typeface="Times New Roman" panose="02020603050405020304" pitchFamily="18" charset="0"/>
              </a:rPr>
              <a:t>SSEPF6</a:t>
            </a:r>
            <a:r>
              <a:rPr lang="en-US" sz="6600" dirty="0" smtClean="0">
                <a:solidFill>
                  <a:schemeClr val="dk1"/>
                </a:solidFill>
                <a:cs typeface="Times New Roman" panose="02020603050405020304" pitchFamily="18" charset="0"/>
              </a:rPr>
              <a:t>  </a:t>
            </a:r>
            <a:r>
              <a:rPr lang="en-US" sz="6600" dirty="0">
                <a:solidFill>
                  <a:schemeClr val="dk1"/>
                </a:solidFill>
                <a:cs typeface="Times New Roman" panose="02020603050405020304" pitchFamily="18" charset="0"/>
              </a:rPr>
              <a:t>- Describe how the earnings of workers are determined in the </a:t>
            </a:r>
            <a:r>
              <a:rPr lang="en-US" sz="6600" dirty="0" smtClean="0">
                <a:solidFill>
                  <a:schemeClr val="dk1"/>
                </a:solidFill>
                <a:cs typeface="Times New Roman" panose="02020603050405020304" pitchFamily="18" charset="0"/>
              </a:rPr>
              <a:t>			marketplace</a:t>
            </a:r>
            <a:r>
              <a:rPr lang="en-US" sz="6600" dirty="0">
                <a:solidFill>
                  <a:schemeClr val="dk1"/>
                </a:solidFill>
                <a:cs typeface="Times New Roman" panose="02020603050405020304" pitchFamily="18" charset="0"/>
              </a:rPr>
              <a:t>.</a:t>
            </a:r>
            <a:endParaRPr lang="en-US" sz="6600" dirty="0">
              <a:solidFill>
                <a:srgbClr val="000000"/>
              </a:solidFill>
              <a:cs typeface="Times New Roman" pitchFamily="18" charset="0"/>
            </a:endParaRPr>
          </a:p>
          <a:p>
            <a:pPr marL="0" indent="0">
              <a:lnSpc>
                <a:spcPct val="110000"/>
              </a:lnSpc>
              <a:spcBef>
                <a:spcPts val="0"/>
              </a:spcBef>
              <a:buNone/>
            </a:pPr>
            <a:endParaRPr lang="en-US" sz="6400" dirty="0" smtClean="0"/>
          </a:p>
          <a:p>
            <a:pPr marL="0" indent="0">
              <a:lnSpc>
                <a:spcPct val="110000"/>
              </a:lnSpc>
              <a:spcBef>
                <a:spcPts val="0"/>
              </a:spcBef>
              <a:buNone/>
            </a:pPr>
            <a:endParaRPr lang="en-US" sz="6400" dirty="0"/>
          </a:p>
          <a:p>
            <a:pPr marL="0" indent="0">
              <a:lnSpc>
                <a:spcPct val="110000"/>
              </a:lnSpc>
              <a:spcBef>
                <a:spcPts val="0"/>
              </a:spcBef>
              <a:buNone/>
            </a:pPr>
            <a:endParaRPr lang="en-US" sz="6400" dirty="0" smtClean="0"/>
          </a:p>
          <a:p>
            <a:pPr marL="0" indent="0">
              <a:lnSpc>
                <a:spcPct val="110000"/>
              </a:lnSpc>
              <a:spcBef>
                <a:spcPts val="0"/>
              </a:spcBef>
              <a:buNone/>
            </a:pPr>
            <a:endParaRPr lang="en-US" sz="6400" dirty="0"/>
          </a:p>
          <a:p>
            <a:pPr marL="0" indent="0">
              <a:lnSpc>
                <a:spcPct val="110000"/>
              </a:lnSpc>
              <a:spcBef>
                <a:spcPts val="0"/>
              </a:spcBef>
              <a:buNone/>
            </a:pPr>
            <a:r>
              <a:rPr lang="en-US" sz="6400" dirty="0" smtClean="0">
                <a:cs typeface="Times New Roman" pitchFamily="18" charset="0"/>
              </a:rPr>
              <a:t>	</a:t>
            </a:r>
            <a:endParaRPr lang="en-US" sz="4000" dirty="0" smtClean="0">
              <a:cs typeface="Times New Roman" pitchFamily="18" charset="0"/>
            </a:endParaRPr>
          </a:p>
          <a:p>
            <a:pPr marL="0" indent="0">
              <a:lnSpc>
                <a:spcPct val="110000"/>
              </a:lnSpc>
              <a:spcBef>
                <a:spcPts val="0"/>
              </a:spcBef>
              <a:buNone/>
            </a:pPr>
            <a:endParaRPr lang="en-US" sz="1700" dirty="0" smtClean="0"/>
          </a:p>
        </p:txBody>
      </p:sp>
      <p:sp>
        <p:nvSpPr>
          <p:cNvPr id="5" name="Slide Number Placeholder 4"/>
          <p:cNvSpPr>
            <a:spLocks noGrp="1"/>
          </p:cNvSpPr>
          <p:nvPr>
            <p:ph type="sldNum" sz="quarter" idx="4"/>
          </p:nvPr>
        </p:nvSpPr>
        <p:spPr/>
        <p:txBody>
          <a:bodyPr/>
          <a:lstStyle/>
          <a:p>
            <a:fld id="{B63E4CEF-BB1E-48C7-AE93-F39F6AA99AD7}" type="slidenum">
              <a:rPr lang="en-US" smtClean="0"/>
              <a:pPr/>
              <a:t>44</a:t>
            </a:fld>
            <a:endParaRPr lang="en-US" dirty="0"/>
          </a:p>
        </p:txBody>
      </p:sp>
    </p:spTree>
    <p:extLst>
      <p:ext uri="{BB962C8B-B14F-4D97-AF65-F5344CB8AC3E}">
        <p14:creationId xmlns:p14="http://schemas.microsoft.com/office/powerpoint/2010/main" val="5760083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41318" y="197425"/>
            <a:ext cx="5058478" cy="1262885"/>
          </a:xfrm>
        </p:spPr>
        <p:txBody>
          <a:bodyPr>
            <a:noAutofit/>
          </a:bodyPr>
          <a:lstStyle/>
          <a:p>
            <a:r>
              <a:rPr lang="en-US" sz="2800" dirty="0" smtClean="0"/>
              <a:t>Grade </a:t>
            </a:r>
            <a:r>
              <a:rPr lang="en-US" sz="2800" dirty="0"/>
              <a:t>5</a:t>
            </a:r>
            <a:r>
              <a:rPr lang="en-US" sz="2800" dirty="0" smtClean="0"/>
              <a:t> Social Studies 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45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29292635"/>
              </p:ext>
            </p:extLst>
          </p:nvPr>
        </p:nvGraphicFramePr>
        <p:xfrm>
          <a:off x="141320" y="2784144"/>
          <a:ext cx="8163436" cy="2635776"/>
        </p:xfrm>
        <a:graphic>
          <a:graphicData uri="http://schemas.openxmlformats.org/drawingml/2006/table">
            <a:tbl>
              <a:tblPr>
                <a:tableStyleId>{5C22544A-7EE6-4342-B048-85BDC9FD1C3A}</a:tableStyleId>
              </a:tblPr>
              <a:tblGrid>
                <a:gridCol w="184357"/>
                <a:gridCol w="7979079"/>
              </a:tblGrid>
              <a:tr h="913979">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marR="0" indent="0" algn="l" defTabSz="914400" rtl="0" eaLnBrk="1" fontAlgn="ctr"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dk1"/>
                          </a:solidFill>
                          <a:latin typeface="+mn-lt"/>
                          <a:ea typeface="+mn-ea"/>
                          <a:cs typeface="Times New Roman" panose="02020603050405020304" pitchFamily="18" charset="0"/>
                        </a:rPr>
                        <a:t>SS5E4  -  Identify the elements of a personal budget (income, expenditures, and saving) and explain why personal spending and saving decisions are important.</a:t>
                      </a:r>
                      <a:endParaRPr lang="en-US" sz="2400" b="1"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8971">
                <a:tc vMerge="1">
                  <a:txBody>
                    <a:bodyPr/>
                    <a:lstStyle/>
                    <a:p>
                      <a:endParaRPr lang="en-US"/>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200" b="0" i="1" u="none" strike="noStrike" dirty="0" smtClean="0">
                          <a:solidFill>
                            <a:srgbClr val="000000"/>
                          </a:solidFill>
                          <a:effectLst/>
                          <a:latin typeface="+mn-lt"/>
                          <a:cs typeface="Times New Roman" pitchFamily="18" charset="0"/>
                        </a:rPr>
                        <a:t>This standard has no indicators.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9507630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8" y="354842"/>
            <a:ext cx="7064699" cy="640743"/>
          </a:xfrm>
        </p:spPr>
        <p:txBody>
          <a:bodyPr>
            <a:noAutofit/>
          </a:bodyPr>
          <a:lstStyle/>
          <a:p>
            <a:r>
              <a:rPr lang="en-US" sz="2800" dirty="0" smtClean="0"/>
              <a:t>Sample Evidence – </a:t>
            </a:r>
            <a:r>
              <a:rPr lang="en-US" sz="2000" dirty="0" smtClean="0"/>
              <a:t>Grade </a:t>
            </a:r>
            <a:r>
              <a:rPr lang="en-US" sz="2000" dirty="0"/>
              <a:t>5</a:t>
            </a:r>
            <a:r>
              <a:rPr lang="en-US" sz="2000" dirty="0" smtClean="0"/>
              <a:t> Social Studies (SS5E4)</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46</a:t>
            </a:fld>
            <a:endParaRPr lang="en-US" dirty="0"/>
          </a:p>
        </p:txBody>
      </p:sp>
      <p:sp>
        <p:nvSpPr>
          <p:cNvPr id="6" name="Rectangle 5"/>
          <p:cNvSpPr/>
          <p:nvPr/>
        </p:nvSpPr>
        <p:spPr>
          <a:xfrm>
            <a:off x="6355970" y="2113552"/>
            <a:ext cx="2261360" cy="3693319"/>
          </a:xfrm>
          <a:prstGeom prst="rect">
            <a:avLst/>
          </a:prstGeom>
          <a:ln>
            <a:solidFill>
              <a:schemeClr val="tx1"/>
            </a:solidFill>
          </a:ln>
        </p:spPr>
        <p:txBody>
          <a:bodyPr wrap="square">
            <a:spAutoFit/>
          </a:bodyPr>
          <a:lstStyle/>
          <a:p>
            <a:r>
              <a:rPr lang="en-US" dirty="0" smtClean="0"/>
              <a:t>The teacher’s annotation explains that the student was shown photographs of activities which represented either income of expense.  He was asked to identify each activity by circling the appropriate description (income or expense).</a:t>
            </a:r>
            <a:endParaRPr lang="en-US" dirty="0"/>
          </a:p>
        </p:txBody>
      </p:sp>
      <p:pic>
        <p:nvPicPr>
          <p:cNvPr id="5" name="Picture 4"/>
          <p:cNvPicPr>
            <a:picLocks noChangeAspect="1"/>
          </p:cNvPicPr>
          <p:nvPr/>
        </p:nvPicPr>
        <p:blipFill>
          <a:blip r:embed="rId3"/>
          <a:stretch>
            <a:fillRect/>
          </a:stretch>
        </p:blipFill>
        <p:spPr>
          <a:xfrm>
            <a:off x="141318" y="1319213"/>
            <a:ext cx="5754515" cy="5219700"/>
          </a:xfrm>
          <a:prstGeom prst="rect">
            <a:avLst/>
          </a:prstGeom>
          <a:ln>
            <a:solidFill>
              <a:schemeClr val="tx1"/>
            </a:solidFill>
          </a:ln>
        </p:spPr>
      </p:pic>
    </p:spTree>
    <p:extLst>
      <p:ext uri="{BB962C8B-B14F-4D97-AF65-F5344CB8AC3E}">
        <p14:creationId xmlns:p14="http://schemas.microsoft.com/office/powerpoint/2010/main" val="370537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8" y="0"/>
            <a:ext cx="7064699" cy="640743"/>
          </a:xfrm>
        </p:spPr>
        <p:txBody>
          <a:bodyPr>
            <a:noAutofit/>
          </a:bodyPr>
          <a:lstStyle/>
          <a:p>
            <a:r>
              <a:rPr lang="en-US" sz="2800" dirty="0" smtClean="0"/>
              <a:t>Sample Evidence – </a:t>
            </a:r>
            <a:r>
              <a:rPr lang="en-US" sz="2000" dirty="0" smtClean="0"/>
              <a:t>Grade </a:t>
            </a:r>
            <a:r>
              <a:rPr lang="en-US" sz="2000" dirty="0"/>
              <a:t>5</a:t>
            </a:r>
            <a:r>
              <a:rPr lang="en-US" sz="2000" dirty="0" smtClean="0"/>
              <a:t> Social Studies (SS5E4)</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47</a:t>
            </a:fld>
            <a:endParaRPr lang="en-US" dirty="0"/>
          </a:p>
        </p:txBody>
      </p:sp>
      <p:pic>
        <p:nvPicPr>
          <p:cNvPr id="3" name="Picture 2"/>
          <p:cNvPicPr>
            <a:picLocks noChangeAspect="1"/>
          </p:cNvPicPr>
          <p:nvPr/>
        </p:nvPicPr>
        <p:blipFill>
          <a:blip r:embed="rId3"/>
          <a:stretch>
            <a:fillRect/>
          </a:stretch>
        </p:blipFill>
        <p:spPr>
          <a:xfrm>
            <a:off x="141318" y="958851"/>
            <a:ext cx="4438650" cy="576262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635408" y="939801"/>
            <a:ext cx="4429125" cy="5781675"/>
          </a:xfrm>
          <a:prstGeom prst="rect">
            <a:avLst/>
          </a:prstGeom>
          <a:ln>
            <a:solidFill>
              <a:schemeClr val="tx1"/>
            </a:solidFill>
          </a:ln>
        </p:spPr>
      </p:pic>
    </p:spTree>
    <p:extLst>
      <p:ext uri="{BB962C8B-B14F-4D97-AF65-F5344CB8AC3E}">
        <p14:creationId xmlns:p14="http://schemas.microsoft.com/office/powerpoint/2010/main" val="32076344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8" y="0"/>
            <a:ext cx="7064699" cy="640743"/>
          </a:xfrm>
        </p:spPr>
        <p:txBody>
          <a:bodyPr>
            <a:noAutofit/>
          </a:bodyPr>
          <a:lstStyle/>
          <a:p>
            <a:r>
              <a:rPr lang="en-US" sz="2800" dirty="0" smtClean="0"/>
              <a:t>Sample Evidence – </a:t>
            </a:r>
            <a:r>
              <a:rPr lang="en-US" sz="2000" dirty="0" smtClean="0"/>
              <a:t>Grade </a:t>
            </a:r>
            <a:r>
              <a:rPr lang="en-US" sz="2000" dirty="0"/>
              <a:t>5</a:t>
            </a:r>
            <a:r>
              <a:rPr lang="en-US" sz="2000" dirty="0" smtClean="0"/>
              <a:t> Social Studies (SS5E4)</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48</a:t>
            </a:fld>
            <a:endParaRPr lang="en-US" dirty="0"/>
          </a:p>
        </p:txBody>
      </p:sp>
      <p:pic>
        <p:nvPicPr>
          <p:cNvPr id="3" name="Picture 2"/>
          <p:cNvPicPr>
            <a:picLocks noChangeAspect="1"/>
          </p:cNvPicPr>
          <p:nvPr/>
        </p:nvPicPr>
        <p:blipFill>
          <a:blip r:embed="rId3"/>
          <a:stretch>
            <a:fillRect/>
          </a:stretch>
        </p:blipFill>
        <p:spPr>
          <a:xfrm>
            <a:off x="2028825" y="795338"/>
            <a:ext cx="4429125" cy="5743575"/>
          </a:xfrm>
          <a:prstGeom prst="rect">
            <a:avLst/>
          </a:prstGeom>
          <a:ln>
            <a:solidFill>
              <a:schemeClr val="tx1"/>
            </a:solidFill>
          </a:ln>
        </p:spPr>
      </p:pic>
    </p:spTree>
    <p:extLst>
      <p:ext uri="{BB962C8B-B14F-4D97-AF65-F5344CB8AC3E}">
        <p14:creationId xmlns:p14="http://schemas.microsoft.com/office/powerpoint/2010/main" val="5186292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41318" y="197425"/>
            <a:ext cx="5058478" cy="1262885"/>
          </a:xfrm>
        </p:spPr>
        <p:txBody>
          <a:bodyPr>
            <a:noAutofit/>
          </a:bodyPr>
          <a:lstStyle/>
          <a:p>
            <a:r>
              <a:rPr lang="en-US" sz="2800" dirty="0" smtClean="0"/>
              <a:t>Grade 8 Social Studies 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49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17341631"/>
              </p:ext>
            </p:extLst>
          </p:nvPr>
        </p:nvGraphicFramePr>
        <p:xfrm>
          <a:off x="141320" y="2784144"/>
          <a:ext cx="8163436" cy="2442950"/>
        </p:xfrm>
        <a:graphic>
          <a:graphicData uri="http://schemas.openxmlformats.org/drawingml/2006/table">
            <a:tbl>
              <a:tblPr>
                <a:tableStyleId>{5C22544A-7EE6-4342-B048-85BDC9FD1C3A}</a:tableStyleId>
              </a:tblPr>
              <a:tblGrid>
                <a:gridCol w="184357"/>
                <a:gridCol w="7979079"/>
              </a:tblGrid>
              <a:tr h="913979">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marR="0" indent="0" algn="l" defTabSz="914400" rtl="0" eaLnBrk="1" fontAlgn="ctr"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dk1"/>
                          </a:solidFill>
                          <a:latin typeface="+mn-lt"/>
                          <a:ea typeface="+mn-ea"/>
                          <a:cs typeface="Times New Roman" panose="02020603050405020304" pitchFamily="18" charset="0"/>
                        </a:rPr>
                        <a:t>SS8G1  - Describe Georgia’s geography and climate.</a:t>
                      </a:r>
                      <a:endParaRPr lang="en-US" sz="2400" b="1"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8971">
                <a:tc vMerge="1">
                  <a:txBody>
                    <a:bodyPr/>
                    <a:lstStyle/>
                    <a:p>
                      <a:endParaRPr lang="en-US"/>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Times New Roman" panose="02020603050405020304" pitchFamily="18" charset="0"/>
                        </a:rPr>
                        <a:t>(a) Locate Georgia in relation to region, nation, continent, and hemispheres.</a:t>
                      </a:r>
                      <a:endParaRPr lang="en-US" sz="2200" b="0" i="1"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71638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GAA 2017-2018</a:t>
            </a:r>
            <a:br>
              <a:rPr lang="en-US" dirty="0" smtClean="0"/>
            </a:br>
            <a:r>
              <a:rPr lang="en-US" dirty="0" smtClean="0"/>
              <a:t>Key Dates</a:t>
            </a:r>
            <a:endParaRPr lang="en-US" dirty="0"/>
          </a:p>
        </p:txBody>
      </p:sp>
      <p:sp>
        <p:nvSpPr>
          <p:cNvPr id="3" name="Content Placeholder 2"/>
          <p:cNvSpPr>
            <a:spLocks noGrp="1"/>
          </p:cNvSpPr>
          <p:nvPr>
            <p:ph idx="1"/>
          </p:nvPr>
        </p:nvSpPr>
        <p:spPr>
          <a:xfrm>
            <a:off x="628649" y="1825625"/>
            <a:ext cx="8277355" cy="4351338"/>
          </a:xfrm>
        </p:spPr>
        <p:txBody>
          <a:bodyPr/>
          <a:lstStyle/>
          <a:p>
            <a:r>
              <a:rPr lang="en-US" b="1" dirty="0" smtClean="0"/>
              <a:t>August 29 – September </a:t>
            </a:r>
            <a:r>
              <a:rPr lang="en-US" b="1" dirty="0"/>
              <a:t>1</a:t>
            </a:r>
            <a:r>
              <a:rPr lang="en-US" b="1" dirty="0" smtClean="0"/>
              <a:t>, 2017</a:t>
            </a:r>
            <a:r>
              <a:rPr lang="en-US" dirty="0" smtClean="0"/>
              <a:t>:</a:t>
            </a:r>
            <a:r>
              <a:rPr lang="en-US" dirty="0"/>
              <a:t> </a:t>
            </a:r>
            <a:endParaRPr lang="en-US" dirty="0" smtClean="0"/>
          </a:p>
          <a:p>
            <a:pPr lvl="1"/>
            <a:r>
              <a:rPr lang="en-US" dirty="0" smtClean="0"/>
              <a:t>Manuals</a:t>
            </a:r>
            <a:r>
              <a:rPr lang="en-US" dirty="0"/>
              <a:t>, </a:t>
            </a:r>
            <a:r>
              <a:rPr lang="en-US" dirty="0" smtClean="0"/>
              <a:t>administration forms</a:t>
            </a:r>
            <a:r>
              <a:rPr lang="en-US" dirty="0"/>
              <a:t>, and </a:t>
            </a:r>
            <a:r>
              <a:rPr lang="en-US" dirty="0" smtClean="0"/>
              <a:t>binders arrive </a:t>
            </a:r>
          </a:p>
          <a:p>
            <a:r>
              <a:rPr lang="en-US" b="1" dirty="0" smtClean="0"/>
              <a:t>September 5, 2017 – March 23, 2018</a:t>
            </a:r>
            <a:r>
              <a:rPr lang="en-US" dirty="0" smtClean="0"/>
              <a:t>:</a:t>
            </a:r>
            <a:r>
              <a:rPr lang="en-US" dirty="0"/>
              <a:t> </a:t>
            </a:r>
            <a:r>
              <a:rPr lang="en-US" dirty="0" smtClean="0"/>
              <a:t>   </a:t>
            </a:r>
          </a:p>
          <a:p>
            <a:pPr lvl="1"/>
            <a:r>
              <a:rPr lang="en-US" dirty="0" smtClean="0"/>
              <a:t>Administration window</a:t>
            </a:r>
          </a:p>
          <a:p>
            <a:pPr lvl="1"/>
            <a:endParaRPr lang="en-US" dirty="0"/>
          </a:p>
          <a:p>
            <a:pPr marL="457200" lvl="1" indent="0">
              <a:buNone/>
            </a:pPr>
            <a:r>
              <a:rPr lang="en-US" dirty="0"/>
              <a:t>Completed portfolios must be shipped to </a:t>
            </a:r>
            <a:r>
              <a:rPr lang="en-US" dirty="0" err="1"/>
              <a:t>Questar</a:t>
            </a:r>
            <a:r>
              <a:rPr lang="en-US" dirty="0"/>
              <a:t> no later than March 23, 2018. They may be shipped as early as March 1, 2018.</a:t>
            </a:r>
          </a:p>
          <a:p>
            <a:pPr marL="457200" lvl="1"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C81DA8BC-CA76-42E6-AB54-A8B3CC0F8B1D}" type="slidenum">
              <a:rPr lang="en-US" smtClean="0"/>
              <a:pPr/>
              <a:t>5</a:t>
            </a:fld>
            <a:endParaRPr lang="en-US" dirty="0"/>
          </a:p>
        </p:txBody>
      </p:sp>
    </p:spTree>
    <p:extLst>
      <p:ext uri="{BB962C8B-B14F-4D97-AF65-F5344CB8AC3E}">
        <p14:creationId xmlns:p14="http://schemas.microsoft.com/office/powerpoint/2010/main" val="1173385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8" y="354842"/>
            <a:ext cx="7064699" cy="640743"/>
          </a:xfrm>
        </p:spPr>
        <p:txBody>
          <a:bodyPr>
            <a:noAutofit/>
          </a:bodyPr>
          <a:lstStyle/>
          <a:p>
            <a:r>
              <a:rPr lang="en-US" sz="2800" dirty="0" smtClean="0"/>
              <a:t>Sample Evidence – </a:t>
            </a:r>
            <a:r>
              <a:rPr lang="en-US" sz="2000" dirty="0" smtClean="0"/>
              <a:t>Grade 8 Social Studies (SS8G1a)</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50</a:t>
            </a:fld>
            <a:endParaRPr lang="en-US" dirty="0"/>
          </a:p>
        </p:txBody>
      </p:sp>
      <p:sp>
        <p:nvSpPr>
          <p:cNvPr id="6" name="Rectangle 5"/>
          <p:cNvSpPr/>
          <p:nvPr/>
        </p:nvSpPr>
        <p:spPr>
          <a:xfrm>
            <a:off x="6974006" y="2415654"/>
            <a:ext cx="1643324" cy="3139321"/>
          </a:xfrm>
          <a:prstGeom prst="rect">
            <a:avLst/>
          </a:prstGeom>
          <a:ln>
            <a:solidFill>
              <a:schemeClr val="tx1"/>
            </a:solidFill>
          </a:ln>
        </p:spPr>
        <p:txBody>
          <a:bodyPr wrap="square">
            <a:spAutoFit/>
          </a:bodyPr>
          <a:lstStyle/>
          <a:p>
            <a:r>
              <a:rPr lang="en-US" dirty="0" smtClean="0"/>
              <a:t>The teacher’s annotation explains that the student</a:t>
            </a:r>
            <a:r>
              <a:rPr lang="en-US" dirty="0"/>
              <a:t> </a:t>
            </a:r>
            <a:r>
              <a:rPr lang="en-US" dirty="0" smtClean="0"/>
              <a:t>used the </a:t>
            </a:r>
            <a:r>
              <a:rPr lang="en-US" dirty="0" err="1" smtClean="0"/>
              <a:t>Smartboard</a:t>
            </a:r>
            <a:r>
              <a:rPr lang="en-US" dirty="0" smtClean="0"/>
              <a:t> to place the Georgia map in the correct place on a regional map.</a:t>
            </a:r>
            <a:endParaRPr lang="en-US" dirty="0"/>
          </a:p>
        </p:txBody>
      </p:sp>
      <p:pic>
        <p:nvPicPr>
          <p:cNvPr id="3" name="Picture 2"/>
          <p:cNvPicPr>
            <a:picLocks noChangeAspect="1"/>
          </p:cNvPicPr>
          <p:nvPr/>
        </p:nvPicPr>
        <p:blipFill>
          <a:blip r:embed="rId3"/>
          <a:stretch>
            <a:fillRect/>
          </a:stretch>
        </p:blipFill>
        <p:spPr>
          <a:xfrm>
            <a:off x="171450" y="1366838"/>
            <a:ext cx="6286500" cy="5172075"/>
          </a:xfrm>
          <a:prstGeom prst="rect">
            <a:avLst/>
          </a:prstGeom>
          <a:ln>
            <a:solidFill>
              <a:schemeClr val="tx1"/>
            </a:solidFill>
          </a:ln>
        </p:spPr>
      </p:pic>
    </p:spTree>
    <p:extLst>
      <p:ext uri="{BB962C8B-B14F-4D97-AF65-F5344CB8AC3E}">
        <p14:creationId xmlns:p14="http://schemas.microsoft.com/office/powerpoint/2010/main" val="22180313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8" y="354842"/>
            <a:ext cx="7064699" cy="640743"/>
          </a:xfrm>
        </p:spPr>
        <p:txBody>
          <a:bodyPr>
            <a:noAutofit/>
          </a:bodyPr>
          <a:lstStyle/>
          <a:p>
            <a:r>
              <a:rPr lang="en-US" sz="2800" dirty="0" smtClean="0"/>
              <a:t>Sample Evidence – </a:t>
            </a:r>
            <a:r>
              <a:rPr lang="en-US" sz="2000" dirty="0" smtClean="0"/>
              <a:t>Grade 8 Social Studies (SS8G1a)</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51</a:t>
            </a:fld>
            <a:endParaRPr lang="en-US" dirty="0"/>
          </a:p>
        </p:txBody>
      </p:sp>
      <p:sp>
        <p:nvSpPr>
          <p:cNvPr id="6" name="Rectangle 5"/>
          <p:cNvSpPr/>
          <p:nvPr/>
        </p:nvSpPr>
        <p:spPr>
          <a:xfrm>
            <a:off x="6649019" y="1967808"/>
            <a:ext cx="2235674" cy="3416320"/>
          </a:xfrm>
          <a:prstGeom prst="rect">
            <a:avLst/>
          </a:prstGeom>
          <a:ln>
            <a:solidFill>
              <a:schemeClr val="tx1"/>
            </a:solidFill>
          </a:ln>
        </p:spPr>
        <p:txBody>
          <a:bodyPr wrap="square">
            <a:spAutoFit/>
          </a:bodyPr>
          <a:lstStyle/>
          <a:p>
            <a:r>
              <a:rPr lang="en-US" dirty="0" smtClean="0"/>
              <a:t>This task was the student’s Collection Period 1 Primary Evidence. In the three other tasks in this entry she placed the Georgia map on a map of the USA, a map of North America, and a map of the western hemisphere.</a:t>
            </a:r>
            <a:endParaRPr lang="en-US" dirty="0"/>
          </a:p>
        </p:txBody>
      </p:sp>
      <p:pic>
        <p:nvPicPr>
          <p:cNvPr id="5" name="Picture 4"/>
          <p:cNvPicPr>
            <a:picLocks noChangeAspect="1"/>
          </p:cNvPicPr>
          <p:nvPr/>
        </p:nvPicPr>
        <p:blipFill>
          <a:blip r:embed="rId3"/>
          <a:stretch>
            <a:fillRect/>
          </a:stretch>
        </p:blipFill>
        <p:spPr>
          <a:xfrm>
            <a:off x="141318" y="1187141"/>
            <a:ext cx="6229137" cy="4749635"/>
          </a:xfrm>
          <a:prstGeom prst="rect">
            <a:avLst/>
          </a:prstGeom>
          <a:ln>
            <a:solidFill>
              <a:schemeClr val="tx1"/>
            </a:solidFill>
          </a:ln>
        </p:spPr>
      </p:pic>
    </p:spTree>
    <p:extLst>
      <p:ext uri="{BB962C8B-B14F-4D97-AF65-F5344CB8AC3E}">
        <p14:creationId xmlns:p14="http://schemas.microsoft.com/office/powerpoint/2010/main" val="35392294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41318" y="197425"/>
            <a:ext cx="5058478" cy="1262885"/>
          </a:xfrm>
        </p:spPr>
        <p:txBody>
          <a:bodyPr>
            <a:noAutofit/>
          </a:bodyPr>
          <a:lstStyle/>
          <a:p>
            <a:r>
              <a:rPr lang="en-US" sz="2800" dirty="0" smtClean="0"/>
              <a:t>Grade 8 Social Studies 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52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81470102"/>
              </p:ext>
            </p:extLst>
          </p:nvPr>
        </p:nvGraphicFramePr>
        <p:xfrm>
          <a:off x="141320" y="2784144"/>
          <a:ext cx="8163436" cy="2442950"/>
        </p:xfrm>
        <a:graphic>
          <a:graphicData uri="http://schemas.openxmlformats.org/drawingml/2006/table">
            <a:tbl>
              <a:tblPr>
                <a:tableStyleId>{5C22544A-7EE6-4342-B048-85BDC9FD1C3A}</a:tableStyleId>
              </a:tblPr>
              <a:tblGrid>
                <a:gridCol w="184357"/>
                <a:gridCol w="7979079"/>
              </a:tblGrid>
              <a:tr h="913979">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marR="0" indent="0" algn="l" defTabSz="914400" rtl="0" eaLnBrk="1" fontAlgn="ctr"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dk1"/>
                          </a:solidFill>
                          <a:latin typeface="+mn-lt"/>
                          <a:ea typeface="+mn-ea"/>
                          <a:cs typeface="Times New Roman" panose="02020603050405020304" pitchFamily="18" charset="0"/>
                        </a:rPr>
                        <a:t>SS8G1  - Describe Georgia’s geography and climate.</a:t>
                      </a:r>
                      <a:endParaRPr lang="en-US" sz="2400" b="1"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8971">
                <a:tc vMerge="1">
                  <a:txBody>
                    <a:bodyPr/>
                    <a:lstStyle/>
                    <a:p>
                      <a:endParaRPr lang="en-US"/>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Times New Roman" panose="02020603050405020304" pitchFamily="18" charset="0"/>
                        </a:rPr>
                        <a:t>(b) Distinguish among the five geographic regions of Georgia in terms of location, climate, agriculture, and economic contribution.</a:t>
                      </a:r>
                      <a:endParaRPr lang="en-US" sz="2200" b="0" i="1"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511235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8" y="354842"/>
            <a:ext cx="7064699" cy="640743"/>
          </a:xfrm>
        </p:spPr>
        <p:txBody>
          <a:bodyPr>
            <a:noAutofit/>
          </a:bodyPr>
          <a:lstStyle/>
          <a:p>
            <a:r>
              <a:rPr lang="en-US" sz="2800" dirty="0" smtClean="0"/>
              <a:t>Sample Evidence – </a:t>
            </a:r>
            <a:r>
              <a:rPr lang="en-US" sz="2000" dirty="0" smtClean="0"/>
              <a:t>Grade 8 Social Studies (SS8G1b)</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53</a:t>
            </a:fld>
            <a:endParaRPr lang="en-US" dirty="0"/>
          </a:p>
        </p:txBody>
      </p:sp>
      <p:sp>
        <p:nvSpPr>
          <p:cNvPr id="6" name="Rectangle 5"/>
          <p:cNvSpPr/>
          <p:nvPr/>
        </p:nvSpPr>
        <p:spPr>
          <a:xfrm>
            <a:off x="6974006" y="2415654"/>
            <a:ext cx="1643324" cy="1754326"/>
          </a:xfrm>
          <a:prstGeom prst="rect">
            <a:avLst/>
          </a:prstGeom>
          <a:ln>
            <a:solidFill>
              <a:schemeClr val="tx1"/>
            </a:solidFill>
          </a:ln>
        </p:spPr>
        <p:txBody>
          <a:bodyPr wrap="square">
            <a:spAutoFit/>
          </a:bodyPr>
          <a:lstStyle/>
          <a:p>
            <a:r>
              <a:rPr lang="en-US" dirty="0" smtClean="0"/>
              <a:t>The student’s work involved two of the five geographic regions of Georgia.</a:t>
            </a:r>
            <a:endParaRPr lang="en-US" dirty="0"/>
          </a:p>
        </p:txBody>
      </p:sp>
      <p:pic>
        <p:nvPicPr>
          <p:cNvPr id="5" name="Picture 4"/>
          <p:cNvPicPr>
            <a:picLocks noChangeAspect="1"/>
          </p:cNvPicPr>
          <p:nvPr/>
        </p:nvPicPr>
        <p:blipFill>
          <a:blip r:embed="rId3"/>
          <a:stretch>
            <a:fillRect/>
          </a:stretch>
        </p:blipFill>
        <p:spPr>
          <a:xfrm>
            <a:off x="141318" y="1177926"/>
            <a:ext cx="6372225" cy="5543550"/>
          </a:xfrm>
          <a:prstGeom prst="rect">
            <a:avLst/>
          </a:prstGeom>
          <a:ln>
            <a:solidFill>
              <a:schemeClr val="tx1"/>
            </a:solidFill>
          </a:ln>
        </p:spPr>
      </p:pic>
    </p:spTree>
    <p:extLst>
      <p:ext uri="{BB962C8B-B14F-4D97-AF65-F5344CB8AC3E}">
        <p14:creationId xmlns:p14="http://schemas.microsoft.com/office/powerpoint/2010/main" val="36114714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8" y="136478"/>
            <a:ext cx="7064699" cy="640743"/>
          </a:xfrm>
        </p:spPr>
        <p:txBody>
          <a:bodyPr>
            <a:noAutofit/>
          </a:bodyPr>
          <a:lstStyle/>
          <a:p>
            <a:r>
              <a:rPr lang="en-US" sz="2800" dirty="0" smtClean="0"/>
              <a:t>Sample Evidence – </a:t>
            </a:r>
            <a:r>
              <a:rPr lang="en-US" sz="2000" dirty="0" smtClean="0"/>
              <a:t>Grade 8 Social Studies (SS8G1b)</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54</a:t>
            </a:fld>
            <a:endParaRPr lang="en-US" dirty="0"/>
          </a:p>
        </p:txBody>
      </p:sp>
      <p:sp>
        <p:nvSpPr>
          <p:cNvPr id="6" name="Rectangle 5"/>
          <p:cNvSpPr/>
          <p:nvPr/>
        </p:nvSpPr>
        <p:spPr>
          <a:xfrm>
            <a:off x="7096834" y="2565075"/>
            <a:ext cx="1937983" cy="2585323"/>
          </a:xfrm>
          <a:prstGeom prst="rect">
            <a:avLst/>
          </a:prstGeom>
          <a:ln>
            <a:solidFill>
              <a:schemeClr val="tx1"/>
            </a:solidFill>
          </a:ln>
        </p:spPr>
        <p:txBody>
          <a:bodyPr wrap="square">
            <a:spAutoFit/>
          </a:bodyPr>
          <a:lstStyle/>
          <a:p>
            <a:r>
              <a:rPr lang="en-US" dirty="0" smtClean="0"/>
              <a:t>The student was asked to find each region on a map of Georgia and to describe its climate, agriculture and economic contribution.</a:t>
            </a:r>
            <a:endParaRPr lang="en-US" dirty="0"/>
          </a:p>
        </p:txBody>
      </p:sp>
      <p:pic>
        <p:nvPicPr>
          <p:cNvPr id="3" name="Picture 2"/>
          <p:cNvPicPr>
            <a:picLocks noChangeAspect="1"/>
          </p:cNvPicPr>
          <p:nvPr/>
        </p:nvPicPr>
        <p:blipFill>
          <a:blip r:embed="rId3"/>
          <a:stretch>
            <a:fillRect/>
          </a:stretch>
        </p:blipFill>
        <p:spPr>
          <a:xfrm>
            <a:off x="141318" y="1176561"/>
            <a:ext cx="6844629" cy="5362352"/>
          </a:xfrm>
          <a:prstGeom prst="rect">
            <a:avLst/>
          </a:prstGeom>
          <a:ln>
            <a:solidFill>
              <a:schemeClr val="tx1"/>
            </a:solidFill>
          </a:ln>
        </p:spPr>
      </p:pic>
    </p:spTree>
    <p:extLst>
      <p:ext uri="{BB962C8B-B14F-4D97-AF65-F5344CB8AC3E}">
        <p14:creationId xmlns:p14="http://schemas.microsoft.com/office/powerpoint/2010/main" val="20578812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41318" y="197425"/>
            <a:ext cx="5058478" cy="1262885"/>
          </a:xfrm>
        </p:spPr>
        <p:txBody>
          <a:bodyPr>
            <a:noAutofit/>
          </a:bodyPr>
          <a:lstStyle/>
          <a:p>
            <a:r>
              <a:rPr lang="en-US" sz="2800" dirty="0" smtClean="0"/>
              <a:t>Grade HS Social Studies 1</a:t>
            </a:r>
            <a:br>
              <a:rPr lang="en-US" sz="2800" dirty="0" smtClean="0"/>
            </a:br>
            <a:r>
              <a:rPr lang="en-US" sz="2800" dirty="0" smtClean="0"/>
              <a:t>United States History</a:t>
            </a:r>
            <a:r>
              <a:rPr lang="en-US" sz="2800" dirty="0"/>
              <a:t/>
            </a:r>
            <a:br>
              <a:rPr lang="en-US" sz="2800" dirty="0"/>
            </a:br>
            <a:r>
              <a:rPr lang="en-US" sz="2800" dirty="0" smtClean="0"/>
              <a:t>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55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32828288"/>
              </p:ext>
            </p:extLst>
          </p:nvPr>
        </p:nvGraphicFramePr>
        <p:xfrm>
          <a:off x="141320" y="2784144"/>
          <a:ext cx="8163436" cy="2635776"/>
        </p:xfrm>
        <a:graphic>
          <a:graphicData uri="http://schemas.openxmlformats.org/drawingml/2006/table">
            <a:tbl>
              <a:tblPr>
                <a:tableStyleId>{5C22544A-7EE6-4342-B048-85BDC9FD1C3A}</a:tableStyleId>
              </a:tblPr>
              <a:tblGrid>
                <a:gridCol w="184357"/>
                <a:gridCol w="7979079"/>
              </a:tblGrid>
              <a:tr h="913979">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marR="0" indent="0" algn="l" defTabSz="914400" rtl="0" eaLnBrk="1" fontAlgn="ctr"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dk1"/>
                          </a:solidFill>
                          <a:latin typeface="+mn-lt"/>
                          <a:ea typeface="+mn-ea"/>
                          <a:cs typeface="Times New Roman" panose="02020603050405020304" pitchFamily="18" charset="0"/>
                        </a:rPr>
                        <a:t>SSUSH23  - Assess the political, economic, and technological changes during the Reagan, George H.W. Bush, Clinton, George W. Bush, and Obama administrations.</a:t>
                      </a:r>
                      <a:endParaRPr lang="en-US" sz="2400" b="1"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8971">
                <a:tc vMerge="1">
                  <a:txBody>
                    <a:bodyPr/>
                    <a:lstStyle/>
                    <a:p>
                      <a:endParaRPr lang="en-US"/>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Times New Roman" panose="02020603050405020304" pitchFamily="18" charset="0"/>
                        </a:rPr>
                        <a:t>(c) Examine the influences of technological changes on society including the personal computer, the Internet, and social media.</a:t>
                      </a:r>
                      <a:endParaRPr lang="en-US" sz="2200" b="0" i="1"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36680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8" y="136478"/>
            <a:ext cx="7665201" cy="640743"/>
          </a:xfrm>
        </p:spPr>
        <p:txBody>
          <a:bodyPr>
            <a:noAutofit/>
          </a:bodyPr>
          <a:lstStyle/>
          <a:p>
            <a:r>
              <a:rPr lang="en-US" sz="2800" dirty="0" smtClean="0"/>
              <a:t>Sample Evidence – </a:t>
            </a:r>
            <a:r>
              <a:rPr lang="en-US" sz="2000" dirty="0" smtClean="0"/>
              <a:t>Grade HS Social Studies 1 (SSUSH23c)</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56</a:t>
            </a:fld>
            <a:endParaRPr lang="en-US" dirty="0"/>
          </a:p>
        </p:txBody>
      </p:sp>
      <p:sp>
        <p:nvSpPr>
          <p:cNvPr id="6" name="Rectangle 5"/>
          <p:cNvSpPr/>
          <p:nvPr/>
        </p:nvSpPr>
        <p:spPr>
          <a:xfrm>
            <a:off x="5937155" y="2084264"/>
            <a:ext cx="2578195" cy="2031325"/>
          </a:xfrm>
          <a:prstGeom prst="rect">
            <a:avLst/>
          </a:prstGeom>
          <a:ln>
            <a:solidFill>
              <a:schemeClr val="tx1"/>
            </a:solidFill>
          </a:ln>
        </p:spPr>
        <p:txBody>
          <a:bodyPr wrap="square">
            <a:spAutoFit/>
          </a:bodyPr>
          <a:lstStyle/>
          <a:p>
            <a:r>
              <a:rPr lang="en-US" dirty="0" smtClean="0"/>
              <a:t>The student was asked three open-response questions about the influence on society of the personal computer, the Internet, and social media.</a:t>
            </a:r>
            <a:endParaRPr lang="en-US" dirty="0"/>
          </a:p>
        </p:txBody>
      </p:sp>
      <p:pic>
        <p:nvPicPr>
          <p:cNvPr id="3" name="Picture 2"/>
          <p:cNvPicPr>
            <a:picLocks noChangeAspect="1"/>
          </p:cNvPicPr>
          <p:nvPr/>
        </p:nvPicPr>
        <p:blipFill>
          <a:blip r:embed="rId3"/>
          <a:stretch>
            <a:fillRect/>
          </a:stretch>
        </p:blipFill>
        <p:spPr>
          <a:xfrm>
            <a:off x="141318" y="910562"/>
            <a:ext cx="4730933" cy="5828761"/>
          </a:xfrm>
          <a:prstGeom prst="rect">
            <a:avLst/>
          </a:prstGeom>
          <a:ln>
            <a:solidFill>
              <a:schemeClr val="tx1"/>
            </a:solidFill>
          </a:ln>
        </p:spPr>
      </p:pic>
    </p:spTree>
    <p:extLst>
      <p:ext uri="{BB962C8B-B14F-4D97-AF65-F5344CB8AC3E}">
        <p14:creationId xmlns:p14="http://schemas.microsoft.com/office/powerpoint/2010/main" val="23105988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41318" y="197425"/>
            <a:ext cx="5058478" cy="1262885"/>
          </a:xfrm>
        </p:spPr>
        <p:txBody>
          <a:bodyPr>
            <a:noAutofit/>
          </a:bodyPr>
          <a:lstStyle/>
          <a:p>
            <a:r>
              <a:rPr lang="en-US" sz="2800" dirty="0" smtClean="0"/>
              <a:t>Grade HS Social Studies 1</a:t>
            </a:r>
            <a:br>
              <a:rPr lang="en-US" sz="2800" dirty="0" smtClean="0"/>
            </a:br>
            <a:r>
              <a:rPr lang="en-US" sz="2800" dirty="0" smtClean="0"/>
              <a:t>United States History</a:t>
            </a:r>
            <a:r>
              <a:rPr lang="en-US" sz="2800" dirty="0"/>
              <a:t/>
            </a:r>
            <a:br>
              <a:rPr lang="en-US" sz="2800" dirty="0"/>
            </a:br>
            <a:r>
              <a:rPr lang="en-US" sz="2800" dirty="0" smtClean="0"/>
              <a:t>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57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69402131"/>
              </p:ext>
            </p:extLst>
          </p:nvPr>
        </p:nvGraphicFramePr>
        <p:xfrm>
          <a:off x="141320" y="2784144"/>
          <a:ext cx="8163436" cy="2442950"/>
        </p:xfrm>
        <a:graphic>
          <a:graphicData uri="http://schemas.openxmlformats.org/drawingml/2006/table">
            <a:tbl>
              <a:tblPr>
                <a:tableStyleId>{5C22544A-7EE6-4342-B048-85BDC9FD1C3A}</a:tableStyleId>
              </a:tblPr>
              <a:tblGrid>
                <a:gridCol w="184357"/>
                <a:gridCol w="7979079"/>
              </a:tblGrid>
              <a:tr h="913979">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marR="0" indent="0" algn="l" defTabSz="914400" rtl="0" eaLnBrk="1" fontAlgn="ctr"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dk1"/>
                          </a:solidFill>
                          <a:latin typeface="+mn-lt"/>
                          <a:ea typeface="+mn-ea"/>
                          <a:cs typeface="Times New Roman" panose="02020603050405020304" pitchFamily="18" charset="0"/>
                        </a:rPr>
                        <a:t>SSUSH10  - Identify legal, political, and social dimensions of Reconstruction.</a:t>
                      </a:r>
                      <a:endParaRPr lang="en-US" sz="2400" b="1"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8971">
                <a:tc vMerge="1">
                  <a:txBody>
                    <a:bodyPr/>
                    <a:lstStyle/>
                    <a:p>
                      <a:endParaRPr lang="en-US"/>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Times New Roman" panose="02020603050405020304" pitchFamily="18" charset="0"/>
                        </a:rPr>
                        <a:t>(c) Describe the significance of the 13</a:t>
                      </a:r>
                      <a:r>
                        <a:rPr lang="en-US" sz="2200" b="0" i="0" u="none" strike="noStrike" kern="1200" baseline="30000" dirty="0" smtClean="0">
                          <a:solidFill>
                            <a:schemeClr val="dk1"/>
                          </a:solidFill>
                          <a:latin typeface="+mn-lt"/>
                          <a:ea typeface="+mn-ea"/>
                          <a:cs typeface="Times New Roman" panose="02020603050405020304" pitchFamily="18" charset="0"/>
                        </a:rPr>
                        <a:t>th</a:t>
                      </a:r>
                      <a:r>
                        <a:rPr lang="en-US" sz="2200" b="0" i="0" u="none" strike="noStrike" kern="1200" baseline="0" dirty="0" smtClean="0">
                          <a:solidFill>
                            <a:schemeClr val="dk1"/>
                          </a:solidFill>
                          <a:latin typeface="+mn-lt"/>
                          <a:ea typeface="+mn-ea"/>
                          <a:cs typeface="Times New Roman" panose="02020603050405020304" pitchFamily="18" charset="0"/>
                        </a:rPr>
                        <a:t>, 14</a:t>
                      </a:r>
                      <a:r>
                        <a:rPr lang="en-US" sz="2200" b="0" i="0" u="none" strike="noStrike" kern="1200" baseline="30000" dirty="0" smtClean="0">
                          <a:solidFill>
                            <a:schemeClr val="dk1"/>
                          </a:solidFill>
                          <a:latin typeface="+mn-lt"/>
                          <a:ea typeface="+mn-ea"/>
                          <a:cs typeface="Times New Roman" panose="02020603050405020304" pitchFamily="18" charset="0"/>
                        </a:rPr>
                        <a:t>th</a:t>
                      </a:r>
                      <a:r>
                        <a:rPr lang="en-US" sz="2200" b="0" i="0" u="none" strike="noStrike" kern="1200" baseline="0" dirty="0" smtClean="0">
                          <a:solidFill>
                            <a:schemeClr val="dk1"/>
                          </a:solidFill>
                          <a:latin typeface="+mn-lt"/>
                          <a:ea typeface="+mn-ea"/>
                          <a:cs typeface="Times New Roman" panose="02020603050405020304" pitchFamily="18" charset="0"/>
                        </a:rPr>
                        <a:t>, and 15</a:t>
                      </a:r>
                      <a:r>
                        <a:rPr lang="en-US" sz="2200" b="0" i="0" u="none" strike="noStrike" kern="1200" baseline="30000" dirty="0" smtClean="0">
                          <a:solidFill>
                            <a:schemeClr val="dk1"/>
                          </a:solidFill>
                          <a:latin typeface="+mn-lt"/>
                          <a:ea typeface="+mn-ea"/>
                          <a:cs typeface="Times New Roman" panose="02020603050405020304" pitchFamily="18" charset="0"/>
                        </a:rPr>
                        <a:t>th</a:t>
                      </a:r>
                      <a:r>
                        <a:rPr lang="en-US" sz="2200" b="0" i="0" u="none" strike="noStrike" kern="1200" baseline="0" dirty="0" smtClean="0">
                          <a:solidFill>
                            <a:schemeClr val="dk1"/>
                          </a:solidFill>
                          <a:latin typeface="+mn-lt"/>
                          <a:ea typeface="+mn-ea"/>
                          <a:cs typeface="Times New Roman" panose="02020603050405020304" pitchFamily="18" charset="0"/>
                        </a:rPr>
                        <a:t> amendments.</a:t>
                      </a:r>
                      <a:endParaRPr lang="en-US" sz="2200" b="0" i="1"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13764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9" y="354842"/>
            <a:ext cx="7528724" cy="640743"/>
          </a:xfrm>
        </p:spPr>
        <p:txBody>
          <a:bodyPr>
            <a:noAutofit/>
          </a:bodyPr>
          <a:lstStyle/>
          <a:p>
            <a:r>
              <a:rPr lang="en-US" sz="2800" dirty="0" smtClean="0"/>
              <a:t>Sample Evidence – </a:t>
            </a:r>
            <a:r>
              <a:rPr lang="en-US" sz="2000" dirty="0" smtClean="0"/>
              <a:t>Grade HS Social Studies 1 United States History (SSUSH10c)</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58</a:t>
            </a:fld>
            <a:endParaRPr lang="en-US" dirty="0"/>
          </a:p>
        </p:txBody>
      </p:sp>
      <p:sp>
        <p:nvSpPr>
          <p:cNvPr id="6" name="Rectangle 5"/>
          <p:cNvSpPr/>
          <p:nvPr/>
        </p:nvSpPr>
        <p:spPr>
          <a:xfrm>
            <a:off x="5535400" y="2579427"/>
            <a:ext cx="2735144" cy="1754326"/>
          </a:xfrm>
          <a:prstGeom prst="rect">
            <a:avLst/>
          </a:prstGeom>
          <a:ln>
            <a:solidFill>
              <a:schemeClr val="tx1"/>
            </a:solidFill>
          </a:ln>
        </p:spPr>
        <p:txBody>
          <a:bodyPr wrap="square">
            <a:spAutoFit/>
          </a:bodyPr>
          <a:lstStyle/>
          <a:p>
            <a:r>
              <a:rPr lang="en-US" dirty="0" smtClean="0"/>
              <a:t>The teacher’s annotation explains that the student</a:t>
            </a:r>
            <a:r>
              <a:rPr lang="en-US" dirty="0"/>
              <a:t> </a:t>
            </a:r>
            <a:r>
              <a:rPr lang="en-US" dirty="0" smtClean="0"/>
              <a:t>was asked to use a word bank to complete a chart to describe each of the amendments.</a:t>
            </a:r>
            <a:endParaRPr lang="en-US" dirty="0"/>
          </a:p>
        </p:txBody>
      </p:sp>
      <p:pic>
        <p:nvPicPr>
          <p:cNvPr id="3" name="Picture 2"/>
          <p:cNvPicPr>
            <a:picLocks noChangeAspect="1"/>
          </p:cNvPicPr>
          <p:nvPr/>
        </p:nvPicPr>
        <p:blipFill>
          <a:blip r:embed="rId3"/>
          <a:stretch>
            <a:fillRect/>
          </a:stretch>
        </p:blipFill>
        <p:spPr>
          <a:xfrm>
            <a:off x="277575" y="1281113"/>
            <a:ext cx="4467225" cy="5257800"/>
          </a:xfrm>
          <a:prstGeom prst="rect">
            <a:avLst/>
          </a:prstGeom>
          <a:ln>
            <a:solidFill>
              <a:schemeClr val="tx1"/>
            </a:solidFill>
          </a:ln>
        </p:spPr>
      </p:pic>
    </p:spTree>
    <p:extLst>
      <p:ext uri="{BB962C8B-B14F-4D97-AF65-F5344CB8AC3E}">
        <p14:creationId xmlns:p14="http://schemas.microsoft.com/office/powerpoint/2010/main" val="11252221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830"/>
            <a:ext cx="7528724" cy="640743"/>
          </a:xfrm>
        </p:spPr>
        <p:txBody>
          <a:bodyPr>
            <a:noAutofit/>
          </a:bodyPr>
          <a:lstStyle/>
          <a:p>
            <a:r>
              <a:rPr lang="en-US" sz="2800" dirty="0" smtClean="0"/>
              <a:t>Sample Evidence – </a:t>
            </a:r>
            <a:r>
              <a:rPr lang="en-US" sz="2000" dirty="0" smtClean="0"/>
              <a:t>Grade HS Social Studies 1 United States History (SSUSH10c)</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59</a:t>
            </a:fld>
            <a:endParaRPr lang="en-US" dirty="0"/>
          </a:p>
        </p:txBody>
      </p:sp>
      <p:pic>
        <p:nvPicPr>
          <p:cNvPr id="5" name="Picture 4"/>
          <p:cNvPicPr>
            <a:picLocks noChangeAspect="1"/>
          </p:cNvPicPr>
          <p:nvPr/>
        </p:nvPicPr>
        <p:blipFill>
          <a:blip r:embed="rId3"/>
          <a:stretch>
            <a:fillRect/>
          </a:stretch>
        </p:blipFill>
        <p:spPr>
          <a:xfrm>
            <a:off x="204718" y="783457"/>
            <a:ext cx="4694830" cy="5755456"/>
          </a:xfrm>
          <a:prstGeom prst="rect">
            <a:avLst/>
          </a:prstGeom>
          <a:ln>
            <a:solidFill>
              <a:schemeClr val="tx1"/>
            </a:solidFill>
          </a:ln>
        </p:spPr>
      </p:pic>
      <p:sp>
        <p:nvSpPr>
          <p:cNvPr id="6" name="Rectangle 5"/>
          <p:cNvSpPr/>
          <p:nvPr/>
        </p:nvSpPr>
        <p:spPr>
          <a:xfrm>
            <a:off x="5780206" y="2565779"/>
            <a:ext cx="2735144" cy="1477328"/>
          </a:xfrm>
          <a:prstGeom prst="rect">
            <a:avLst/>
          </a:prstGeom>
          <a:ln>
            <a:solidFill>
              <a:schemeClr val="tx1"/>
            </a:solidFill>
          </a:ln>
        </p:spPr>
        <p:txBody>
          <a:bodyPr wrap="square">
            <a:spAutoFit/>
          </a:bodyPr>
          <a:lstStyle/>
          <a:p>
            <a:r>
              <a:rPr lang="en-US" dirty="0" smtClean="0"/>
              <a:t>The student used the words and phrases provided by the teacher (see next slide) to complete this chart.</a:t>
            </a:r>
            <a:endParaRPr lang="en-US" dirty="0"/>
          </a:p>
        </p:txBody>
      </p:sp>
    </p:spTree>
    <p:extLst>
      <p:ext uri="{BB962C8B-B14F-4D97-AF65-F5344CB8AC3E}">
        <p14:creationId xmlns:p14="http://schemas.microsoft.com/office/powerpoint/2010/main" val="2436487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dirty="0" smtClean="0"/>
              <a:t>Topics in this Presentation</a:t>
            </a:r>
          </a:p>
        </p:txBody>
      </p:sp>
      <p:sp>
        <p:nvSpPr>
          <p:cNvPr id="8196" name="Rectangle 3"/>
          <p:cNvSpPr>
            <a:spLocks noGrp="1" noChangeArrowheads="1"/>
          </p:cNvSpPr>
          <p:nvPr>
            <p:ph idx="1"/>
          </p:nvPr>
        </p:nvSpPr>
        <p:spPr>
          <a:xfrm>
            <a:off x="304799" y="1825625"/>
            <a:ext cx="8546123" cy="4351338"/>
          </a:xfrm>
        </p:spPr>
        <p:txBody>
          <a:bodyPr>
            <a:normAutofit lnSpcReduction="10000"/>
          </a:bodyPr>
          <a:lstStyle/>
          <a:p>
            <a:r>
              <a:rPr lang="en-US" dirty="0" smtClean="0"/>
              <a:t>It is designed to inform: </a:t>
            </a:r>
          </a:p>
          <a:p>
            <a:pPr lvl="1"/>
            <a:r>
              <a:rPr lang="en-US" dirty="0"/>
              <a:t>T</a:t>
            </a:r>
            <a:r>
              <a:rPr lang="en-US" dirty="0" smtClean="0"/>
              <a:t>eachers who administer the GAA</a:t>
            </a:r>
          </a:p>
          <a:p>
            <a:pPr lvl="1"/>
            <a:r>
              <a:rPr lang="en-US" dirty="0" smtClean="0"/>
              <a:t>Peer reviewers and designated </a:t>
            </a:r>
            <a:r>
              <a:rPr lang="en-US" dirty="0"/>
              <a:t>t</a:t>
            </a:r>
            <a:r>
              <a:rPr lang="en-US" dirty="0" smtClean="0"/>
              <a:t>rainers</a:t>
            </a:r>
          </a:p>
          <a:p>
            <a:pPr lvl="1"/>
            <a:r>
              <a:rPr lang="en-US" dirty="0" smtClean="0"/>
              <a:t>Special </a:t>
            </a:r>
            <a:r>
              <a:rPr lang="en-US" dirty="0"/>
              <a:t>e</a:t>
            </a:r>
            <a:r>
              <a:rPr lang="en-US" dirty="0" smtClean="0"/>
              <a:t>ducation directors</a:t>
            </a:r>
          </a:p>
          <a:p>
            <a:pPr lvl="1"/>
            <a:r>
              <a:rPr lang="en-US" dirty="0" smtClean="0"/>
              <a:t>Test coordinators</a:t>
            </a:r>
          </a:p>
          <a:p>
            <a:pPr lvl="1"/>
            <a:r>
              <a:rPr lang="en-US" dirty="0" smtClean="0"/>
              <a:t>Building administrators</a:t>
            </a:r>
            <a:endParaRPr lang="en-US" dirty="0"/>
          </a:p>
          <a:p>
            <a:r>
              <a:rPr lang="en-US" dirty="0"/>
              <a:t>Topics in this training </a:t>
            </a:r>
            <a:r>
              <a:rPr lang="en-US" dirty="0" smtClean="0"/>
              <a:t>session:</a:t>
            </a:r>
            <a:endParaRPr lang="en-US" dirty="0"/>
          </a:p>
          <a:p>
            <a:pPr lvl="1"/>
            <a:r>
              <a:rPr lang="en-US" dirty="0"/>
              <a:t>Overview of </a:t>
            </a:r>
            <a:r>
              <a:rPr lang="en-US" dirty="0" smtClean="0"/>
              <a:t>Science and Social Studies </a:t>
            </a:r>
            <a:r>
              <a:rPr lang="en-US" dirty="0"/>
              <a:t>c</a:t>
            </a:r>
            <a:r>
              <a:rPr lang="en-US" dirty="0" smtClean="0"/>
              <a:t>ontent </a:t>
            </a:r>
            <a:r>
              <a:rPr lang="en-US" dirty="0"/>
              <a:t>s</a:t>
            </a:r>
            <a:r>
              <a:rPr lang="en-US" dirty="0" smtClean="0"/>
              <a:t>tandards</a:t>
            </a:r>
          </a:p>
          <a:p>
            <a:pPr lvl="1"/>
            <a:r>
              <a:rPr lang="en-US" dirty="0" smtClean="0"/>
              <a:t>Science and Social Studies are assessed only in Grades 5, 8 and high school</a:t>
            </a:r>
            <a:endParaRPr lang="en-US" sz="2200" dirty="0" smtClean="0"/>
          </a:p>
          <a:p>
            <a:pPr lvl="1"/>
            <a:r>
              <a:rPr lang="en-US" dirty="0" smtClean="0"/>
              <a:t>Sample tasks</a:t>
            </a:r>
            <a:endParaRPr lang="en-US" dirty="0"/>
          </a:p>
        </p:txBody>
      </p:sp>
      <p:sp>
        <p:nvSpPr>
          <p:cNvPr id="2" name="Slide Number Placeholder 1"/>
          <p:cNvSpPr>
            <a:spLocks noGrp="1"/>
          </p:cNvSpPr>
          <p:nvPr>
            <p:ph type="sldNum" sz="quarter" idx="4"/>
          </p:nvPr>
        </p:nvSpPr>
        <p:spPr/>
        <p:txBody>
          <a:bodyPr/>
          <a:lstStyle/>
          <a:p>
            <a:fld id="{8A09669B-4FA0-413A-AFA7-5B107AF457D8}" type="slidenum">
              <a:rPr lang="en-US" smtClean="0"/>
              <a:pPr/>
              <a:t>6</a:t>
            </a:fld>
            <a:endParaRPr lang="en-US" dirty="0"/>
          </a:p>
        </p:txBody>
      </p:sp>
    </p:spTree>
    <p:extLst>
      <p:ext uri="{BB962C8B-B14F-4D97-AF65-F5344CB8AC3E}">
        <p14:creationId xmlns:p14="http://schemas.microsoft.com/office/powerpoint/2010/main" val="22105638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9" y="354842"/>
            <a:ext cx="7528724" cy="640743"/>
          </a:xfrm>
        </p:spPr>
        <p:txBody>
          <a:bodyPr>
            <a:noAutofit/>
          </a:bodyPr>
          <a:lstStyle/>
          <a:p>
            <a:r>
              <a:rPr lang="en-US" sz="2800" dirty="0" smtClean="0"/>
              <a:t>Sample Evidence – </a:t>
            </a:r>
            <a:r>
              <a:rPr lang="en-US" sz="2000" dirty="0" smtClean="0"/>
              <a:t>Grade HS Social Studies 1 United States History (SSUSH10c)</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60</a:t>
            </a:fld>
            <a:endParaRPr lang="en-US" dirty="0"/>
          </a:p>
        </p:txBody>
      </p:sp>
      <p:pic>
        <p:nvPicPr>
          <p:cNvPr id="3" name="Picture 2"/>
          <p:cNvPicPr>
            <a:picLocks noChangeAspect="1"/>
          </p:cNvPicPr>
          <p:nvPr/>
        </p:nvPicPr>
        <p:blipFill>
          <a:blip r:embed="rId3"/>
          <a:stretch>
            <a:fillRect/>
          </a:stretch>
        </p:blipFill>
        <p:spPr>
          <a:xfrm>
            <a:off x="4424692" y="1787857"/>
            <a:ext cx="4592135" cy="3725839"/>
          </a:xfrm>
          <a:prstGeom prst="rect">
            <a:avLst/>
          </a:prstGeom>
          <a:ln>
            <a:solidFill>
              <a:schemeClr val="tx1"/>
            </a:solidFill>
          </a:ln>
        </p:spPr>
      </p:pic>
      <p:sp>
        <p:nvSpPr>
          <p:cNvPr id="5" name="Rectangle 4"/>
          <p:cNvSpPr/>
          <p:nvPr/>
        </p:nvSpPr>
        <p:spPr>
          <a:xfrm>
            <a:off x="785126" y="2756848"/>
            <a:ext cx="2735144" cy="646331"/>
          </a:xfrm>
          <a:prstGeom prst="rect">
            <a:avLst/>
          </a:prstGeom>
          <a:ln>
            <a:solidFill>
              <a:schemeClr val="tx1"/>
            </a:solidFill>
          </a:ln>
        </p:spPr>
        <p:txBody>
          <a:bodyPr wrap="square">
            <a:spAutoFit/>
          </a:bodyPr>
          <a:lstStyle/>
          <a:p>
            <a:r>
              <a:rPr lang="en-US" dirty="0" smtClean="0"/>
              <a:t>The student’s answer choices are shown here.</a:t>
            </a:r>
            <a:endParaRPr lang="en-US" dirty="0"/>
          </a:p>
        </p:txBody>
      </p:sp>
    </p:spTree>
    <p:extLst>
      <p:ext uri="{BB962C8B-B14F-4D97-AF65-F5344CB8AC3E}">
        <p14:creationId xmlns:p14="http://schemas.microsoft.com/office/powerpoint/2010/main" val="5105121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41318" y="197425"/>
            <a:ext cx="5058478" cy="1262885"/>
          </a:xfrm>
        </p:spPr>
        <p:txBody>
          <a:bodyPr>
            <a:noAutofit/>
          </a:bodyPr>
          <a:lstStyle/>
          <a:p>
            <a:r>
              <a:rPr lang="en-US" sz="2800" dirty="0" smtClean="0"/>
              <a:t>Grade HS Social Studies 2</a:t>
            </a:r>
            <a:br>
              <a:rPr lang="en-US" sz="2800" dirty="0" smtClean="0"/>
            </a:br>
            <a:r>
              <a:rPr lang="en-US" sz="2800" dirty="0" smtClean="0"/>
              <a:t>Economics</a:t>
            </a:r>
            <a:r>
              <a:rPr lang="en-US" sz="2800" dirty="0"/>
              <a:t/>
            </a:r>
            <a:br>
              <a:rPr lang="en-US" sz="2800" dirty="0"/>
            </a:br>
            <a:r>
              <a:rPr lang="en-US" sz="2800" dirty="0" smtClean="0"/>
              <a:t>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61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93582088"/>
              </p:ext>
            </p:extLst>
          </p:nvPr>
        </p:nvGraphicFramePr>
        <p:xfrm>
          <a:off x="141320" y="2784144"/>
          <a:ext cx="8163436" cy="2442950"/>
        </p:xfrm>
        <a:graphic>
          <a:graphicData uri="http://schemas.openxmlformats.org/drawingml/2006/table">
            <a:tbl>
              <a:tblPr>
                <a:tableStyleId>{5C22544A-7EE6-4342-B048-85BDC9FD1C3A}</a:tableStyleId>
              </a:tblPr>
              <a:tblGrid>
                <a:gridCol w="184357"/>
                <a:gridCol w="7979079"/>
              </a:tblGrid>
              <a:tr h="913979">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marR="0" indent="0" algn="l" defTabSz="914400" rtl="0" eaLnBrk="1" fontAlgn="ctr"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dk1"/>
                          </a:solidFill>
                          <a:latin typeface="+mn-lt"/>
                          <a:ea typeface="+mn-ea"/>
                          <a:cs typeface="Times New Roman" panose="02020603050405020304" pitchFamily="18" charset="0"/>
                        </a:rPr>
                        <a:t>SSEPF6  - Describe how the earnings of workers are determined in the marketplace.</a:t>
                      </a:r>
                      <a:endParaRPr lang="en-US" sz="2400" b="1"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8971">
                <a:tc vMerge="1">
                  <a:txBody>
                    <a:bodyPr/>
                    <a:lstStyle/>
                    <a:p>
                      <a:endParaRPr lang="en-US"/>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Times New Roman" panose="02020603050405020304" pitchFamily="18" charset="0"/>
                        </a:rPr>
                        <a:t>(a) Identify skills that are required to be successful in the workplace including positive work ethics, punctuality, time management, teamwork, communication skills, and good character.</a:t>
                      </a:r>
                      <a:endParaRPr lang="en-US" sz="2200" b="0" i="1"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1451002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9" y="354842"/>
            <a:ext cx="7528724" cy="640743"/>
          </a:xfrm>
        </p:spPr>
        <p:txBody>
          <a:bodyPr>
            <a:noAutofit/>
          </a:bodyPr>
          <a:lstStyle/>
          <a:p>
            <a:r>
              <a:rPr lang="en-US" sz="2800" dirty="0" smtClean="0"/>
              <a:t>Sample Evidence – </a:t>
            </a:r>
            <a:r>
              <a:rPr lang="en-US" sz="2000" dirty="0" smtClean="0"/>
              <a:t>Grade HS Social Studies 2 Economics (SSEPF6a)</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62</a:t>
            </a:fld>
            <a:endParaRPr lang="en-US" dirty="0"/>
          </a:p>
        </p:txBody>
      </p:sp>
      <p:pic>
        <p:nvPicPr>
          <p:cNvPr id="3" name="Picture 2"/>
          <p:cNvPicPr>
            <a:picLocks noChangeAspect="1"/>
          </p:cNvPicPr>
          <p:nvPr/>
        </p:nvPicPr>
        <p:blipFill>
          <a:blip r:embed="rId3"/>
          <a:stretch>
            <a:fillRect/>
          </a:stretch>
        </p:blipFill>
        <p:spPr>
          <a:xfrm>
            <a:off x="141319" y="1331369"/>
            <a:ext cx="6559732" cy="5247786"/>
          </a:xfrm>
          <a:prstGeom prst="rect">
            <a:avLst/>
          </a:prstGeom>
          <a:ln>
            <a:solidFill>
              <a:schemeClr val="tx1"/>
            </a:solidFill>
          </a:ln>
        </p:spPr>
      </p:pic>
      <p:sp>
        <p:nvSpPr>
          <p:cNvPr id="5" name="Rectangle 4"/>
          <p:cNvSpPr/>
          <p:nvPr/>
        </p:nvSpPr>
        <p:spPr>
          <a:xfrm>
            <a:off x="6987653" y="2274200"/>
            <a:ext cx="1828800" cy="3139321"/>
          </a:xfrm>
          <a:prstGeom prst="rect">
            <a:avLst/>
          </a:prstGeom>
          <a:ln>
            <a:solidFill>
              <a:schemeClr val="tx1"/>
            </a:solidFill>
          </a:ln>
        </p:spPr>
        <p:txBody>
          <a:bodyPr wrap="square">
            <a:spAutoFit/>
          </a:bodyPr>
          <a:lstStyle/>
          <a:p>
            <a:r>
              <a:rPr lang="en-US" dirty="0" smtClean="0"/>
              <a:t>The student was asked to place pictures on a chart to demonstrate his understanding of what is or is not a skill which will make a person successful in the workplace.</a:t>
            </a:r>
            <a:endParaRPr lang="en-US" dirty="0"/>
          </a:p>
        </p:txBody>
      </p:sp>
    </p:spTree>
    <p:extLst>
      <p:ext uri="{BB962C8B-B14F-4D97-AF65-F5344CB8AC3E}">
        <p14:creationId xmlns:p14="http://schemas.microsoft.com/office/powerpoint/2010/main" val="6319070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9" y="354842"/>
            <a:ext cx="7528724" cy="640743"/>
          </a:xfrm>
        </p:spPr>
        <p:txBody>
          <a:bodyPr>
            <a:noAutofit/>
          </a:bodyPr>
          <a:lstStyle/>
          <a:p>
            <a:r>
              <a:rPr lang="en-US" sz="2800" dirty="0" smtClean="0"/>
              <a:t>Sample Evidence – </a:t>
            </a:r>
            <a:r>
              <a:rPr lang="en-US" sz="2000" dirty="0" smtClean="0"/>
              <a:t>Grade HS Social Studies 2 Economics (SSEPF6a)</a:t>
            </a:r>
            <a:endParaRPr lang="en-US" sz="20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63</a:t>
            </a:fld>
            <a:endParaRPr lang="en-US" dirty="0"/>
          </a:p>
        </p:txBody>
      </p:sp>
      <p:pic>
        <p:nvPicPr>
          <p:cNvPr id="3" name="Picture 2"/>
          <p:cNvPicPr>
            <a:picLocks noChangeAspect="1"/>
          </p:cNvPicPr>
          <p:nvPr/>
        </p:nvPicPr>
        <p:blipFill>
          <a:blip r:embed="rId3"/>
          <a:stretch>
            <a:fillRect/>
          </a:stretch>
        </p:blipFill>
        <p:spPr>
          <a:xfrm>
            <a:off x="121831" y="1125761"/>
            <a:ext cx="7567699" cy="5595715"/>
          </a:xfrm>
          <a:prstGeom prst="rect">
            <a:avLst/>
          </a:prstGeom>
          <a:ln>
            <a:solidFill>
              <a:schemeClr val="tx1"/>
            </a:solidFill>
          </a:ln>
        </p:spPr>
      </p:pic>
    </p:spTree>
    <p:extLst>
      <p:ext uri="{BB962C8B-B14F-4D97-AF65-F5344CB8AC3E}">
        <p14:creationId xmlns:p14="http://schemas.microsoft.com/office/powerpoint/2010/main" val="5938331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Contact Information</a:t>
            </a:r>
          </a:p>
        </p:txBody>
      </p:sp>
      <p:sp>
        <p:nvSpPr>
          <p:cNvPr id="68611" name="Rectangle 3"/>
          <p:cNvSpPr>
            <a:spLocks noGrp="1" noChangeArrowheads="1"/>
          </p:cNvSpPr>
          <p:nvPr>
            <p:ph idx="1"/>
          </p:nvPr>
        </p:nvSpPr>
        <p:spPr/>
        <p:txBody>
          <a:bodyPr/>
          <a:lstStyle/>
          <a:p>
            <a:pPr marL="0" indent="0">
              <a:buNone/>
            </a:pPr>
            <a:r>
              <a:rPr lang="en-US" sz="3200" dirty="0"/>
              <a:t>Questions about </a:t>
            </a:r>
            <a:r>
              <a:rPr lang="en-US" sz="3200" dirty="0" smtClean="0"/>
              <a:t>how to administer </a:t>
            </a:r>
            <a:r>
              <a:rPr lang="en-US" sz="3200" dirty="0"/>
              <a:t>the GAA? </a:t>
            </a:r>
          </a:p>
          <a:p>
            <a:r>
              <a:rPr lang="en-US" dirty="0" smtClean="0"/>
              <a:t>GaDOE Assessment Administration Division </a:t>
            </a:r>
          </a:p>
          <a:p>
            <a:pPr lvl="1"/>
            <a:r>
              <a:rPr lang="en-US" dirty="0" smtClean="0"/>
              <a:t>(800) 634-4106</a:t>
            </a:r>
          </a:p>
          <a:p>
            <a:pPr marL="457200" lvl="1" indent="0">
              <a:buNone/>
            </a:pPr>
            <a:endParaRPr lang="en-US" dirty="0" smtClean="0"/>
          </a:p>
          <a:p>
            <a:r>
              <a:rPr lang="en-US" dirty="0" smtClean="0"/>
              <a:t>Deborah Houston, Assessment Specialist</a:t>
            </a:r>
          </a:p>
          <a:p>
            <a:pPr lvl="1"/>
            <a:r>
              <a:rPr lang="en-US" dirty="0" smtClean="0"/>
              <a:t>(404) 657-0251 </a:t>
            </a:r>
          </a:p>
          <a:p>
            <a:pPr lvl="1"/>
            <a:r>
              <a:rPr lang="en-US" dirty="0" smtClean="0"/>
              <a:t>dhouston@doe.k12.ga.us</a:t>
            </a:r>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3D45E90E-7AA7-4135-BF48-E71B508DA412}" type="slidenum">
              <a:rPr lang="en-US" smtClean="0"/>
              <a:pPr/>
              <a:t>64</a:t>
            </a:fld>
            <a:endParaRPr lang="en-US" dirty="0"/>
          </a:p>
        </p:txBody>
      </p:sp>
    </p:spTree>
    <p:extLst>
      <p:ext uri="{BB962C8B-B14F-4D97-AF65-F5344CB8AC3E}">
        <p14:creationId xmlns:p14="http://schemas.microsoft.com/office/powerpoint/2010/main" val="161588277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GAA Resources</a:t>
            </a:r>
            <a:endParaRPr lang="en-US" dirty="0"/>
          </a:p>
        </p:txBody>
      </p:sp>
      <p:sp>
        <p:nvSpPr>
          <p:cNvPr id="3" name="Content Placeholder 2"/>
          <p:cNvSpPr>
            <a:spLocks noGrp="1"/>
          </p:cNvSpPr>
          <p:nvPr>
            <p:ph idx="1"/>
          </p:nvPr>
        </p:nvSpPr>
        <p:spPr>
          <a:xfrm>
            <a:off x="50530" y="1777499"/>
            <a:ext cx="8973154" cy="4767680"/>
          </a:xfrm>
        </p:spPr>
        <p:txBody>
          <a:bodyPr>
            <a:normAutofit/>
          </a:bodyPr>
          <a:lstStyle/>
          <a:p>
            <a:pPr marL="457200" lvl="1" indent="0">
              <a:buNone/>
            </a:pPr>
            <a:r>
              <a:rPr lang="en-US" u="sng" dirty="0" smtClean="0"/>
              <a:t>Student Sample Resource Guide</a:t>
            </a:r>
          </a:p>
          <a:p>
            <a:pPr lvl="1"/>
            <a:r>
              <a:rPr lang="en-US" dirty="0" smtClean="0"/>
              <a:t>Examples of annotated student entries for a variety of grades, content areas and access levels</a:t>
            </a:r>
            <a:endParaRPr lang="en-US" dirty="0"/>
          </a:p>
          <a:p>
            <a:pPr marL="457200" lvl="1" indent="0">
              <a:buNone/>
            </a:pPr>
            <a:r>
              <a:rPr lang="en-US" u="sng" dirty="0" smtClean="0"/>
              <a:t>Sample Task Resource Guide</a:t>
            </a:r>
          </a:p>
          <a:p>
            <a:pPr lvl="1"/>
            <a:r>
              <a:rPr lang="en-US" dirty="0" smtClean="0"/>
              <a:t>Exemplars of tasks that are aligned to grade-level content standards and accessible to students with a range of significant disabilities</a:t>
            </a:r>
          </a:p>
          <a:p>
            <a:pPr marL="457200" lvl="1" indent="0">
              <a:buNone/>
            </a:pPr>
            <a:r>
              <a:rPr lang="en-US" u="sng" dirty="0" smtClean="0"/>
              <a:t>Extended Standards</a:t>
            </a:r>
          </a:p>
          <a:p>
            <a:pPr lvl="1"/>
            <a:r>
              <a:rPr lang="en-US" dirty="0" smtClean="0"/>
              <a:t>Through extensions, skills that align are derived (or extended) from the </a:t>
            </a:r>
            <a:r>
              <a:rPr lang="en-US" dirty="0"/>
              <a:t>g</a:t>
            </a:r>
            <a:r>
              <a:rPr lang="en-US" dirty="0" smtClean="0"/>
              <a:t>rade-level standards. </a:t>
            </a:r>
            <a:endParaRPr lang="en-US" dirty="0"/>
          </a:p>
          <a:p>
            <a:pPr marL="457200" lvl="1" indent="0" algn="ctr">
              <a:buNone/>
            </a:pPr>
            <a:r>
              <a:rPr lang="en-US" dirty="0">
                <a:hlinkClick r:id="rId2"/>
              </a:rPr>
              <a:t>http://www.gadoe.org/Curriculum-Instruction-and-Assessment/Assessment/Pages/GAA.aspx</a:t>
            </a:r>
            <a:endParaRPr lang="en-US" dirty="0"/>
          </a:p>
          <a:p>
            <a:pPr marL="457200" lvl="1" indent="0">
              <a:buNone/>
            </a:pPr>
            <a:endParaRPr lang="en-US" dirty="0" smtClean="0"/>
          </a:p>
        </p:txBody>
      </p:sp>
      <p:sp>
        <p:nvSpPr>
          <p:cNvPr id="5" name="Slide Number Placeholder 4"/>
          <p:cNvSpPr>
            <a:spLocks noGrp="1"/>
          </p:cNvSpPr>
          <p:nvPr>
            <p:ph type="sldNum" sz="quarter" idx="4"/>
          </p:nvPr>
        </p:nvSpPr>
        <p:spPr/>
        <p:txBody>
          <a:bodyPr/>
          <a:lstStyle/>
          <a:p>
            <a:fld id="{B63E4CEF-BB1E-48C7-AE93-F39F6AA99AD7}" type="slidenum">
              <a:rPr lang="en-US" smtClean="0"/>
              <a:pPr/>
              <a:t>65</a:t>
            </a:fld>
            <a:endParaRPr lang="en-US" dirty="0"/>
          </a:p>
        </p:txBody>
      </p:sp>
    </p:spTree>
    <p:extLst>
      <p:ext uri="{BB962C8B-B14F-4D97-AF65-F5344CB8AC3E}">
        <p14:creationId xmlns:p14="http://schemas.microsoft.com/office/powerpoint/2010/main" val="18323038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GAA Resources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8/25/2017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66</a:t>
            </a:fld>
            <a:endParaRPr lang="en-US" dirty="0"/>
          </a:p>
        </p:txBody>
      </p:sp>
      <p:sp>
        <p:nvSpPr>
          <p:cNvPr id="7" name="Content Placeholder 6"/>
          <p:cNvSpPr>
            <a:spLocks noGrp="1"/>
          </p:cNvSpPr>
          <p:nvPr>
            <p:ph idx="1"/>
          </p:nvPr>
        </p:nvSpPr>
        <p:spPr>
          <a:xfrm>
            <a:off x="0" y="1659579"/>
            <a:ext cx="9144000" cy="4696772"/>
          </a:xfrm>
        </p:spPr>
        <p:txBody>
          <a:bodyPr>
            <a:normAutofit fontScale="70000" lnSpcReduction="20000"/>
          </a:bodyPr>
          <a:lstStyle/>
          <a:p>
            <a:r>
              <a:rPr lang="en-US" dirty="0" smtClean="0"/>
              <a:t>The following resources, which include information on the GAA and the state-mandated content standards, are available for local systems and educators.</a:t>
            </a:r>
          </a:p>
          <a:p>
            <a:endParaRPr lang="en-US" dirty="0" smtClean="0"/>
          </a:p>
          <a:p>
            <a:pPr>
              <a:buFont typeface="Wingdings" panose="05000000000000000000" pitchFamily="2" charset="2"/>
              <a:buChar char="v"/>
            </a:pPr>
            <a:r>
              <a:rPr lang="en-US" dirty="0"/>
              <a:t> </a:t>
            </a:r>
            <a:r>
              <a:rPr lang="en-US" dirty="0" smtClean="0"/>
              <a:t>The website hosts the state-mandated standards</a:t>
            </a:r>
          </a:p>
          <a:p>
            <a:pPr marL="0" indent="0" algn="ctr">
              <a:buNone/>
            </a:pPr>
            <a:r>
              <a:rPr lang="en-US" dirty="0">
                <a:hlinkClick r:id="rId2"/>
              </a:rPr>
              <a:t>https://</a:t>
            </a:r>
            <a:r>
              <a:rPr lang="en-US" dirty="0" smtClean="0">
                <a:hlinkClick r:id="rId2"/>
              </a:rPr>
              <a:t>www.georgiastandards.org/Georgia-Standards/Pages/default.aspx</a:t>
            </a:r>
            <a:endParaRPr lang="en-US" dirty="0" smtClean="0"/>
          </a:p>
          <a:p>
            <a:pPr marL="0" indent="0" algn="ctr">
              <a:buNone/>
            </a:pPr>
            <a:endParaRPr lang="en-US" dirty="0" smtClean="0"/>
          </a:p>
          <a:p>
            <a:pPr>
              <a:buFont typeface="Wingdings" panose="05000000000000000000" pitchFamily="2" charset="2"/>
              <a:buChar char="v"/>
            </a:pPr>
            <a:r>
              <a:rPr lang="en-US" dirty="0"/>
              <a:t> </a:t>
            </a:r>
            <a:r>
              <a:rPr lang="en-US" dirty="0" smtClean="0"/>
              <a:t>The GAA Resources page contains a variety of administration documents, such as:</a:t>
            </a:r>
          </a:p>
          <a:p>
            <a:pPr marL="0" indent="0">
              <a:buNone/>
            </a:pPr>
            <a:r>
              <a:rPr lang="en-US" dirty="0"/>
              <a:t> </a:t>
            </a:r>
            <a:r>
              <a:rPr lang="en-US" dirty="0" smtClean="0"/>
              <a:t>       Examiner’s Manual             Score Interpretation Guide</a:t>
            </a:r>
          </a:p>
          <a:p>
            <a:pPr marL="0" indent="0">
              <a:buNone/>
            </a:pPr>
            <a:r>
              <a:rPr lang="en-US" dirty="0"/>
              <a:t> </a:t>
            </a:r>
            <a:r>
              <a:rPr lang="en-US" dirty="0" smtClean="0"/>
              <a:t>       Validation Form                   Optional Administration Forms</a:t>
            </a:r>
          </a:p>
          <a:p>
            <a:pPr marL="0" indent="0">
              <a:buNone/>
            </a:pPr>
            <a:r>
              <a:rPr lang="en-US" dirty="0"/>
              <a:t> </a:t>
            </a:r>
            <a:r>
              <a:rPr lang="en-US" dirty="0" smtClean="0"/>
              <a:t>       Entry Sheet                           Parent Brochures</a:t>
            </a:r>
            <a:br>
              <a:rPr lang="en-US" dirty="0" smtClean="0"/>
            </a:br>
            <a:endParaRPr lang="en-US" dirty="0" smtClean="0"/>
          </a:p>
          <a:p>
            <a:pPr marL="0" indent="0" algn="ctr">
              <a:buNone/>
            </a:pPr>
            <a:r>
              <a:rPr lang="en-US" dirty="0">
                <a:hlinkClick r:id="rId3"/>
              </a:rPr>
              <a:t>http://</a:t>
            </a:r>
            <a:r>
              <a:rPr lang="en-US" dirty="0" smtClean="0">
                <a:hlinkClick r:id="rId3"/>
              </a:rPr>
              <a:t>www.gadoe.org/Curriculum-Instruction-and-Assessment/Assessment/Pages/GAA.aspx</a:t>
            </a:r>
            <a:endParaRPr lang="en-US" dirty="0" smtClean="0"/>
          </a:p>
          <a:p>
            <a:pPr marL="0" indent="0" algn="ctr">
              <a:buNone/>
            </a:pPr>
            <a:endParaRPr lang="en-US" dirty="0" smtClean="0"/>
          </a:p>
          <a:p>
            <a:pPr marL="0" indent="0">
              <a:buNone/>
            </a:pPr>
            <a:endParaRPr lang="en-US" dirty="0" smtClean="0"/>
          </a:p>
        </p:txBody>
      </p:sp>
    </p:spTree>
    <p:extLst>
      <p:ext uri="{BB962C8B-B14F-4D97-AF65-F5344CB8AC3E}">
        <p14:creationId xmlns:p14="http://schemas.microsoft.com/office/powerpoint/2010/main" val="23448153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dirty="0" smtClean="0"/>
              <a:t>Contact Information</a:t>
            </a:r>
          </a:p>
        </p:txBody>
      </p:sp>
      <p:sp>
        <p:nvSpPr>
          <p:cNvPr id="69635" name="Rectangle 3"/>
          <p:cNvSpPr>
            <a:spLocks noGrp="1"/>
          </p:cNvSpPr>
          <p:nvPr>
            <p:ph idx="1"/>
          </p:nvPr>
        </p:nvSpPr>
        <p:spPr/>
        <p:txBody>
          <a:bodyPr>
            <a:normAutofit/>
          </a:bodyPr>
          <a:lstStyle/>
          <a:p>
            <a:pPr marL="0" indent="0">
              <a:buNone/>
            </a:pPr>
            <a:r>
              <a:rPr lang="en-US" sz="3200" dirty="0" smtClean="0"/>
              <a:t>Need</a:t>
            </a:r>
            <a:r>
              <a:rPr lang="en-US" sz="3200" dirty="0" smtClean="0">
                <a:solidFill>
                  <a:srgbClr val="FF0000"/>
                </a:solidFill>
              </a:rPr>
              <a:t> </a:t>
            </a:r>
            <a:r>
              <a:rPr lang="en-US" sz="3200" dirty="0"/>
              <a:t>information about access to the state-mandated content standards for students with significant cognitive disabilities?</a:t>
            </a:r>
          </a:p>
          <a:p>
            <a:pPr marL="0" indent="0">
              <a:buNone/>
            </a:pPr>
            <a:endParaRPr lang="en-US" dirty="0" smtClean="0"/>
          </a:p>
          <a:p>
            <a:r>
              <a:rPr lang="en-US" dirty="0" smtClean="0"/>
              <a:t>Crystal Callaway, Division for Special Education Services</a:t>
            </a:r>
          </a:p>
          <a:p>
            <a:pPr lvl="1"/>
            <a:r>
              <a:rPr lang="en-US" dirty="0" smtClean="0"/>
              <a:t>(404) 657-9969  </a:t>
            </a:r>
          </a:p>
          <a:p>
            <a:pPr lvl="1"/>
            <a:r>
              <a:rPr lang="en-US" dirty="0" smtClean="0">
                <a:hlinkClick r:id="rId3"/>
              </a:rPr>
              <a:t>ccallaway@doe.k12.ga.us</a:t>
            </a:r>
            <a:r>
              <a:rPr lang="en-US" dirty="0" smtClean="0"/>
              <a:t> </a:t>
            </a:r>
            <a:r>
              <a:rPr lang="en-US" sz="2400" dirty="0" smtClean="0"/>
              <a:t>        </a:t>
            </a:r>
          </a:p>
          <a:p>
            <a:pPr lvl="3"/>
            <a:endParaRPr lang="en-US" dirty="0" smtClean="0"/>
          </a:p>
          <a:p>
            <a:pPr lvl="3"/>
            <a:endParaRPr lang="en-US" dirty="0" smtClean="0"/>
          </a:p>
          <a:p>
            <a:pPr lvl="3"/>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B4DFF5A2-4CC2-43DC-8B3B-CF2A7B3CCB2C}" type="slidenum">
              <a:rPr lang="en-US" smtClean="0"/>
              <a:pPr/>
              <a:t>67</a:t>
            </a:fld>
            <a:endParaRPr lang="en-US" dirty="0"/>
          </a:p>
        </p:txBody>
      </p:sp>
    </p:spTree>
    <p:extLst>
      <p:ext uri="{BB962C8B-B14F-4D97-AF65-F5344CB8AC3E}">
        <p14:creationId xmlns:p14="http://schemas.microsoft.com/office/powerpoint/2010/main" val="67803658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Contact Information</a:t>
            </a:r>
            <a:endParaRPr lang="en-US" dirty="0" smtClean="0"/>
          </a:p>
        </p:txBody>
      </p:sp>
      <p:sp>
        <p:nvSpPr>
          <p:cNvPr id="68611" name="Rectangle 3"/>
          <p:cNvSpPr>
            <a:spLocks noGrp="1" noChangeArrowheads="1"/>
          </p:cNvSpPr>
          <p:nvPr>
            <p:ph idx="1"/>
          </p:nvPr>
        </p:nvSpPr>
        <p:spPr>
          <a:xfrm>
            <a:off x="628650" y="1474237"/>
            <a:ext cx="7886700" cy="4702726"/>
          </a:xfrm>
        </p:spPr>
        <p:txBody>
          <a:bodyPr>
            <a:normAutofit lnSpcReduction="10000"/>
          </a:bodyPr>
          <a:lstStyle/>
          <a:p>
            <a:endParaRPr lang="en-US" dirty="0" smtClean="0"/>
          </a:p>
          <a:p>
            <a:pPr marL="0" indent="0" algn="ctr">
              <a:buNone/>
            </a:pPr>
            <a:r>
              <a:rPr lang="en-US" sz="3800" dirty="0" smtClean="0"/>
              <a:t>Teachers of Students with Significant Cognitive Disabilities</a:t>
            </a:r>
          </a:p>
          <a:p>
            <a:pPr marL="0" indent="0" algn="ctr">
              <a:buNone/>
            </a:pPr>
            <a:r>
              <a:rPr lang="en-US" sz="2400" dirty="0" smtClean="0"/>
              <a:t>The Resource Board</a:t>
            </a:r>
          </a:p>
          <a:p>
            <a:pPr marL="0" indent="0" algn="ctr">
              <a:buNone/>
            </a:pPr>
            <a:r>
              <a:rPr lang="en-US" sz="2400" dirty="0"/>
              <a:t>h</a:t>
            </a:r>
            <a:r>
              <a:rPr lang="en-US" sz="2400" dirty="0" smtClean="0"/>
              <a:t>as been moved to the Teacher Resource Link</a:t>
            </a:r>
            <a:endParaRPr lang="en-US" sz="2400" dirty="0">
              <a:hlinkClick r:id="rId3"/>
            </a:endParaRPr>
          </a:p>
          <a:p>
            <a:pPr algn="ctr"/>
            <a:endParaRPr lang="en-US" sz="2400" dirty="0" smtClean="0">
              <a:hlinkClick r:id=""/>
            </a:endParaRPr>
          </a:p>
          <a:p>
            <a:pPr marL="0" indent="0" algn="ctr">
              <a:buNone/>
            </a:pPr>
            <a:r>
              <a:rPr lang="en-US" sz="2400" dirty="0" smtClean="0">
                <a:hlinkClick r:id="rId3"/>
              </a:rPr>
              <a:t>http</a:t>
            </a:r>
            <a:r>
              <a:rPr lang="en-US" sz="2400" dirty="0">
                <a:hlinkClick r:id="rId3"/>
              </a:rPr>
              <a:t>://</a:t>
            </a:r>
            <a:r>
              <a:rPr lang="en-US" sz="2400" dirty="0" smtClean="0">
                <a:hlinkClick r:id="rId3"/>
              </a:rPr>
              <a:t>bit.ly/AccessOneNote</a:t>
            </a:r>
            <a:endParaRPr lang="en-US" sz="2400" dirty="0" smtClean="0"/>
          </a:p>
          <a:p>
            <a:pPr marL="0" indent="0" algn="ctr">
              <a:buNone/>
            </a:pPr>
            <a:endParaRPr lang="en-US" sz="2400" dirty="0"/>
          </a:p>
          <a:p>
            <a:pPr marL="0" indent="0" algn="ctr">
              <a:buNone/>
            </a:pPr>
            <a:r>
              <a:rPr lang="en-US" sz="2400" dirty="0">
                <a:hlinkClick r:id="rId4"/>
              </a:rPr>
              <a:t>http://www.gadoe.org/Technology-Services/SLDS/Pages/GAA-Resources-In-TRL.aspx</a:t>
            </a:r>
            <a:r>
              <a:rPr lang="en-US" sz="2400" dirty="0"/>
              <a:t> </a:t>
            </a:r>
          </a:p>
          <a:p>
            <a:pPr marL="0" indent="0" algn="ctr">
              <a:buNone/>
            </a:pPr>
            <a:endParaRPr lang="en-US" sz="2400" dirty="0" smtClean="0"/>
          </a:p>
        </p:txBody>
      </p:sp>
      <p:sp>
        <p:nvSpPr>
          <p:cNvPr id="4" name="Slide Number Placeholder 3"/>
          <p:cNvSpPr>
            <a:spLocks noGrp="1"/>
          </p:cNvSpPr>
          <p:nvPr>
            <p:ph type="sldNum" sz="quarter" idx="4"/>
          </p:nvPr>
        </p:nvSpPr>
        <p:spPr/>
        <p:txBody>
          <a:bodyPr/>
          <a:lstStyle/>
          <a:p>
            <a:fld id="{3D45E90E-7AA7-4135-BF48-E71B508DA412}" type="slidenum">
              <a:rPr lang="en-US" smtClean="0"/>
              <a:pPr/>
              <a:t>68</a:t>
            </a:fld>
            <a:endParaRPr lang="en-US" dirty="0"/>
          </a:p>
        </p:txBody>
      </p:sp>
    </p:spTree>
    <p:extLst>
      <p:ext uri="{BB962C8B-B14F-4D97-AF65-F5344CB8AC3E}">
        <p14:creationId xmlns:p14="http://schemas.microsoft.com/office/powerpoint/2010/main" val="269498619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dirty="0" smtClean="0"/>
              <a:t>Contact Information</a:t>
            </a:r>
          </a:p>
        </p:txBody>
      </p:sp>
      <p:sp>
        <p:nvSpPr>
          <p:cNvPr id="69635" name="Rectangle 3"/>
          <p:cNvSpPr>
            <a:spLocks noGrp="1"/>
          </p:cNvSpPr>
          <p:nvPr>
            <p:ph idx="1"/>
          </p:nvPr>
        </p:nvSpPr>
        <p:spPr/>
        <p:txBody>
          <a:bodyPr/>
          <a:lstStyle/>
          <a:p>
            <a:pPr marL="0" indent="0">
              <a:buNone/>
            </a:pPr>
            <a:r>
              <a:rPr lang="en-US" sz="3200" dirty="0"/>
              <a:t>Questions About Materials, Distribution, or Collection?</a:t>
            </a:r>
          </a:p>
          <a:p>
            <a:endParaRPr lang="en-US" dirty="0" smtClean="0"/>
          </a:p>
          <a:p>
            <a:r>
              <a:rPr lang="en-US" dirty="0" smtClean="0"/>
              <a:t>Questar’s GAA Customer Service</a:t>
            </a:r>
          </a:p>
          <a:p>
            <a:pPr lvl="1"/>
            <a:r>
              <a:rPr lang="en-US" dirty="0" smtClean="0"/>
              <a:t>(866) 997-0698</a:t>
            </a:r>
          </a:p>
          <a:p>
            <a:pPr lvl="1"/>
            <a:r>
              <a:rPr lang="en-US" dirty="0" smtClean="0"/>
              <a:t>GA@QuestarAI.com</a:t>
            </a:r>
          </a:p>
          <a:p>
            <a:pPr lvl="3"/>
            <a:endParaRPr lang="en-US" dirty="0" smtClean="0"/>
          </a:p>
          <a:p>
            <a:pPr lvl="3"/>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B4DFF5A2-4CC2-43DC-8B3B-CF2A7B3CCB2C}" type="slidenum">
              <a:rPr lang="en-US" smtClean="0"/>
              <a:pPr/>
              <a:t>69</a:t>
            </a:fld>
            <a:endParaRPr lang="en-US" dirty="0"/>
          </a:p>
        </p:txBody>
      </p:sp>
    </p:spTree>
    <p:extLst>
      <p:ext uri="{BB962C8B-B14F-4D97-AF65-F5344CB8AC3E}">
        <p14:creationId xmlns:p14="http://schemas.microsoft.com/office/powerpoint/2010/main" val="90668042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Requirements</a:t>
            </a:r>
            <a:endParaRPr lang="en-US" dirty="0"/>
          </a:p>
        </p:txBody>
      </p:sp>
      <p:sp>
        <p:nvSpPr>
          <p:cNvPr id="6" name="Content Placeholder 5"/>
          <p:cNvSpPr>
            <a:spLocks noGrp="1"/>
          </p:cNvSpPr>
          <p:nvPr>
            <p:ph idx="1"/>
          </p:nvPr>
        </p:nvSpPr>
        <p:spPr/>
        <p:txBody>
          <a:bodyPr/>
          <a:lstStyle/>
          <a:p>
            <a:r>
              <a:rPr lang="en-US" dirty="0" smtClean="0"/>
              <a:t>States must ensure that all students, including students with significant cognitive disabilities, have access to challenging academic standards.</a:t>
            </a:r>
          </a:p>
          <a:p>
            <a:r>
              <a:rPr lang="en-US" dirty="0" smtClean="0"/>
              <a:t>The GAA ensures that all students have the opportunity to learn. </a:t>
            </a:r>
          </a:p>
        </p:txBody>
      </p:sp>
      <p:sp>
        <p:nvSpPr>
          <p:cNvPr id="3" name="Slide Number Placeholder 2"/>
          <p:cNvSpPr>
            <a:spLocks noGrp="1"/>
          </p:cNvSpPr>
          <p:nvPr>
            <p:ph type="sldNum" sz="quarter" idx="4"/>
          </p:nvPr>
        </p:nvSpPr>
        <p:spPr/>
        <p:txBody>
          <a:bodyPr/>
          <a:lstStyle/>
          <a:p>
            <a:fld id="{0A309326-2420-49D2-9FD5-106C6CF1F1C3}" type="slidenum">
              <a:rPr lang="en-US" smtClean="0"/>
              <a:pPr/>
              <a:t>7</a:t>
            </a:fld>
            <a:endParaRPr lang="en-US" dirty="0"/>
          </a:p>
        </p:txBody>
      </p:sp>
    </p:spTree>
    <p:extLst>
      <p:ext uri="{BB962C8B-B14F-4D97-AF65-F5344CB8AC3E}">
        <p14:creationId xmlns:p14="http://schemas.microsoft.com/office/powerpoint/2010/main" val="25543144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Webinar Survey</a:t>
            </a:r>
            <a:endParaRPr lang="en-US" dirty="0"/>
          </a:p>
        </p:txBody>
      </p:sp>
      <p:sp>
        <p:nvSpPr>
          <p:cNvPr id="7" name="Content Placeholder 6"/>
          <p:cNvSpPr txBox="1">
            <a:spLocks noGrp="1"/>
          </p:cNvSpPr>
          <p:nvPr>
            <p:ph idx="1"/>
          </p:nvPr>
        </p:nvSpPr>
        <p:spPr/>
        <p:txBody>
          <a:bodyPr/>
          <a:lstStyle/>
          <a:p>
            <a:pPr marL="0" indent="0">
              <a:buNone/>
            </a:pPr>
            <a:endParaRPr lang="en-US" dirty="0" smtClean="0"/>
          </a:p>
          <a:p>
            <a:pPr marL="0" indent="0">
              <a:buNone/>
            </a:pPr>
            <a:r>
              <a:rPr lang="en-US" dirty="0" smtClean="0"/>
              <a:t>We want your comments!  </a:t>
            </a:r>
          </a:p>
          <a:p>
            <a:pPr marL="0" indent="0">
              <a:buNone/>
            </a:pPr>
            <a:r>
              <a:rPr lang="en-US" dirty="0" smtClean="0"/>
              <a:t>Please use the below link to provide feedback regarding this GAA training session.  </a:t>
            </a:r>
            <a:endParaRPr lang="en-US" dirty="0"/>
          </a:p>
        </p:txBody>
      </p:sp>
      <p:sp>
        <p:nvSpPr>
          <p:cNvPr id="2" name="Slide Number Placeholder 1"/>
          <p:cNvSpPr>
            <a:spLocks noGrp="1"/>
          </p:cNvSpPr>
          <p:nvPr>
            <p:ph type="sldNum" sz="quarter" idx="4"/>
          </p:nvPr>
        </p:nvSpPr>
        <p:spPr/>
        <p:txBody>
          <a:bodyPr/>
          <a:lstStyle/>
          <a:p>
            <a:fld id="{8A09669B-4FA0-413A-AFA7-5B107AF457D8}" type="slidenum">
              <a:rPr lang="en-US" smtClean="0"/>
              <a:pPr/>
              <a:t>70</a:t>
            </a:fld>
            <a:endParaRPr lang="en-US" dirty="0"/>
          </a:p>
        </p:txBody>
      </p:sp>
      <p:sp>
        <p:nvSpPr>
          <p:cNvPr id="3" name="Rectangle 2"/>
          <p:cNvSpPr/>
          <p:nvPr/>
        </p:nvSpPr>
        <p:spPr>
          <a:xfrm>
            <a:off x="201879" y="3822473"/>
            <a:ext cx="8740239" cy="1692771"/>
          </a:xfrm>
          <a:prstGeom prst="rect">
            <a:avLst/>
          </a:prstGeom>
        </p:spPr>
        <p:txBody>
          <a:bodyPr wrap="square">
            <a:spAutoFit/>
          </a:bodyPr>
          <a:lstStyle/>
          <a:p>
            <a:pPr lvl="0" algn="ctr"/>
            <a:endParaRPr lang="en-US" sz="2800" u="sng" dirty="0" smtClean="0"/>
          </a:p>
          <a:p>
            <a:pPr algn="ctr"/>
            <a:r>
              <a:rPr lang="en-US" sz="2800" u="sng" dirty="0">
                <a:hlinkClick r:id="rId3"/>
              </a:rPr>
              <a:t>http://gadoe.org/surveys/AsAc-H8PBVZM</a:t>
            </a:r>
            <a:r>
              <a:rPr lang="en-US" sz="2400" dirty="0"/>
              <a:t>  </a:t>
            </a:r>
          </a:p>
          <a:p>
            <a:pPr lvl="0" algn="ctr"/>
            <a:endParaRPr lang="en-US" sz="2400" u="sng" dirty="0"/>
          </a:p>
          <a:p>
            <a:pPr lvl="0" algn="ctr"/>
            <a:endParaRPr lang="en-US" sz="2400" dirty="0"/>
          </a:p>
        </p:txBody>
      </p:sp>
    </p:spTree>
    <p:extLst>
      <p:ext uri="{BB962C8B-B14F-4D97-AF65-F5344CB8AC3E}">
        <p14:creationId xmlns:p14="http://schemas.microsoft.com/office/powerpoint/2010/main" val="422131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Requirements for all GAA entries</a:t>
            </a:r>
            <a:endParaRPr lang="en-US" dirty="0"/>
          </a:p>
        </p:txBody>
      </p:sp>
      <p:sp>
        <p:nvSpPr>
          <p:cNvPr id="6" name="Content Placeholder 5"/>
          <p:cNvSpPr>
            <a:spLocks noGrp="1"/>
          </p:cNvSpPr>
          <p:nvPr>
            <p:ph idx="1"/>
          </p:nvPr>
        </p:nvSpPr>
        <p:spPr/>
        <p:txBody>
          <a:bodyPr>
            <a:normAutofit lnSpcReduction="10000"/>
          </a:bodyPr>
          <a:lstStyle/>
          <a:p>
            <a:r>
              <a:rPr lang="en-US" dirty="0" smtClean="0"/>
              <a:t>The Georgia Alternate Assessment was designed with the assistance of Georgia general and special educators. It is a portfolio-based assessment which allows students to show their progress in acquiring skills and knowledge aligned to the Georgia content standards in English Language Arts, Mathematics, Science and Social Studies. </a:t>
            </a:r>
          </a:p>
          <a:p>
            <a:r>
              <a:rPr lang="en-US" dirty="0" smtClean="0"/>
              <a:t>Teachers collect evidence of student work during two collection periods. Collection Period 1 represents a student’s baseline skill level. Collection Period 2 provides evidence of a student’s achievement/progress.</a:t>
            </a:r>
            <a:endParaRPr lang="en-US" dirty="0"/>
          </a:p>
        </p:txBody>
      </p:sp>
      <p:sp>
        <p:nvSpPr>
          <p:cNvPr id="3" name="Slide Number Placeholder 2"/>
          <p:cNvSpPr>
            <a:spLocks noGrp="1"/>
          </p:cNvSpPr>
          <p:nvPr>
            <p:ph type="sldNum" sz="quarter" idx="4"/>
          </p:nvPr>
        </p:nvSpPr>
        <p:spPr/>
        <p:txBody>
          <a:bodyPr/>
          <a:lstStyle/>
          <a:p>
            <a:fld id="{0A309326-2420-49D2-9FD5-106C6CF1F1C3}" type="slidenum">
              <a:rPr lang="en-US" smtClean="0"/>
              <a:pPr/>
              <a:t>8</a:t>
            </a:fld>
            <a:endParaRPr lang="en-US" dirty="0"/>
          </a:p>
        </p:txBody>
      </p:sp>
    </p:spTree>
    <p:extLst>
      <p:ext uri="{BB962C8B-B14F-4D97-AF65-F5344CB8AC3E}">
        <p14:creationId xmlns:p14="http://schemas.microsoft.com/office/powerpoint/2010/main" val="4070820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1709740"/>
            <a:ext cx="8294644" cy="2273538"/>
          </a:xfrm>
        </p:spPr>
        <p:txBody>
          <a:bodyPr>
            <a:normAutofit fontScale="90000"/>
          </a:bodyPr>
          <a:lstStyle/>
          <a:p>
            <a:pPr algn="ctr"/>
            <a:r>
              <a:rPr lang="en-US" dirty="0"/>
              <a:t>Overview </a:t>
            </a:r>
            <a:r>
              <a:rPr lang="en-US" dirty="0" smtClean="0"/>
              <a:t>of Science and Social Studies </a:t>
            </a:r>
            <a:r>
              <a:rPr lang="en-US" dirty="0"/>
              <a:t>Content Standards</a:t>
            </a:r>
          </a:p>
        </p:txBody>
      </p:sp>
      <p:sp>
        <p:nvSpPr>
          <p:cNvPr id="4" name="Slide Number Placeholder 3"/>
          <p:cNvSpPr>
            <a:spLocks noGrp="1"/>
          </p:cNvSpPr>
          <p:nvPr>
            <p:ph type="sldNum" sz="quarter" idx="4"/>
          </p:nvPr>
        </p:nvSpPr>
        <p:spPr/>
        <p:txBody>
          <a:bodyPr/>
          <a:lstStyle/>
          <a:p>
            <a:fld id="{2422CBAF-3407-4E68-B5DA-EBC37C88E876}" type="slidenum">
              <a:rPr lang="en-US" smtClean="0"/>
              <a:pPr/>
              <a:t>9</a:t>
            </a:fld>
            <a:endParaRPr lang="en-US" dirty="0"/>
          </a:p>
        </p:txBody>
      </p:sp>
    </p:spTree>
    <p:extLst>
      <p:ext uri="{BB962C8B-B14F-4D97-AF65-F5344CB8AC3E}">
        <p14:creationId xmlns:p14="http://schemas.microsoft.com/office/powerpoint/2010/main" val="312500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62000BF3-7C5F-4A33-8798-7C1A45CA7D7F}" vid="{BDD6AAF2-861E-4A7F-B14E-1F06B54135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1CF00EE7-5F6E-409F-88CA-8BEF9EFD5F4F}"/>
</file>

<file path=customXml/itemProps2.xml><?xml version="1.0" encoding="utf-8"?>
<ds:datastoreItem xmlns:ds="http://schemas.openxmlformats.org/officeDocument/2006/customXml" ds:itemID="{B0F01C37-2851-4CB3-AD1F-E9CF438937A2}"/>
</file>

<file path=customXml/itemProps3.xml><?xml version="1.0" encoding="utf-8"?>
<ds:datastoreItem xmlns:ds="http://schemas.openxmlformats.org/officeDocument/2006/customXml" ds:itemID="{C088A7C3-2BB5-4A18-898A-30CE89B2372C}"/>
</file>

<file path=docProps/app.xml><?xml version="1.0" encoding="utf-8"?>
<Properties xmlns="http://schemas.openxmlformats.org/officeDocument/2006/extended-properties" xmlns:vt="http://schemas.openxmlformats.org/officeDocument/2006/docPropsVTypes">
  <Template/>
  <TotalTime>2347</TotalTime>
  <Words>2831</Words>
  <Application>Microsoft Office PowerPoint</Application>
  <PresentationFormat>On-screen Show (4:3)</PresentationFormat>
  <Paragraphs>402</Paragraphs>
  <Slides>70</Slides>
  <Notes>67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Arial Rounded MT Bold</vt:lpstr>
      <vt:lpstr>Calibri</vt:lpstr>
      <vt:lpstr>ＭＳ Ｐゴシック</vt:lpstr>
      <vt:lpstr>Times New Roman</vt:lpstr>
      <vt:lpstr>Wingdings</vt:lpstr>
      <vt:lpstr>GaDOE-PowerPoint-Template</vt:lpstr>
      <vt:lpstr>Georgia Alternate Assessment</vt:lpstr>
      <vt:lpstr>2017-2018 GAA Purpose</vt:lpstr>
      <vt:lpstr>Links to Presentations are on  the GaDOE website (shown below)</vt:lpstr>
      <vt:lpstr>Questions &amp; Answers</vt:lpstr>
      <vt:lpstr>GAA 2017-2018 Key Dates</vt:lpstr>
      <vt:lpstr>Topics in this Presentation</vt:lpstr>
      <vt:lpstr>Requirements</vt:lpstr>
      <vt:lpstr>Requirements for all GAA entries</vt:lpstr>
      <vt:lpstr>Overview of Science and Social Studies Content Standards</vt:lpstr>
      <vt:lpstr>2017-2018 GAA  Science and Social Studies Blueprint</vt:lpstr>
      <vt:lpstr>Science and Social Studies Blueprint</vt:lpstr>
      <vt:lpstr>2017-2018 Blueprint</vt:lpstr>
      <vt:lpstr>2017-2018 Blueprint</vt:lpstr>
      <vt:lpstr>2017-2018 Blueprint</vt:lpstr>
      <vt:lpstr>2017-2018 Blueprint</vt:lpstr>
      <vt:lpstr>2017-2018 Blueprint</vt:lpstr>
      <vt:lpstr>2017-2018 Blueprint</vt:lpstr>
      <vt:lpstr>2017-2018 Blueprint</vt:lpstr>
      <vt:lpstr>Alignment</vt:lpstr>
      <vt:lpstr>       Sample Tasks</vt:lpstr>
      <vt:lpstr> Sample Tasks - Science </vt:lpstr>
      <vt:lpstr>Grade 5 Science Example</vt:lpstr>
      <vt:lpstr>Sample Evidence – Grade 5 Science (S5L1a)</vt:lpstr>
      <vt:lpstr>Sample Evidence – Grade 5 Science (S5L1a) continued from previous slide</vt:lpstr>
      <vt:lpstr>Grade 5 Science Example</vt:lpstr>
      <vt:lpstr>Sample Evidence – Grade 5 Science (S5P1b)</vt:lpstr>
      <vt:lpstr>Grade 8 Science Example</vt:lpstr>
      <vt:lpstr>Sample Evidence – Grade 8 Science (S8P1b)</vt:lpstr>
      <vt:lpstr>Sample Evidence – Grade 8 Science (S8P1b)</vt:lpstr>
      <vt:lpstr>Grade 8 Science Example</vt:lpstr>
      <vt:lpstr>Sample Evidence – Grade 8 Science (S8P2b)</vt:lpstr>
      <vt:lpstr>Sample Evidence – Grade 8 Science (S8P2b) continued from previous slide</vt:lpstr>
      <vt:lpstr>Sample Evidence – Grade 8 Science (S8P2b) continued from previous slide</vt:lpstr>
      <vt:lpstr>Grade HS Science 1 (Biology) Example</vt:lpstr>
      <vt:lpstr>Sample Evidence – Grade HS Science 1 (SB4a)</vt:lpstr>
      <vt:lpstr>Sample Evidence – Grade HS Science 1 (SB4a) continued from previous slide</vt:lpstr>
      <vt:lpstr>Grade HS Science 1 (Biology) Example</vt:lpstr>
      <vt:lpstr>Sample Evidence – Grade HS Science 1 (SB4a)</vt:lpstr>
      <vt:lpstr>Sample Evidence – Grade HS Science 1 (SB4a) continued from previous slide</vt:lpstr>
      <vt:lpstr>Sample Evidence – Grade HS Science 1 (SB4a) continued from previous slide</vt:lpstr>
      <vt:lpstr>Grade HS Science 2 (Physical Science) Example</vt:lpstr>
      <vt:lpstr>Sample Evidence – Grade HS Science 2 (SPS6b)</vt:lpstr>
      <vt:lpstr>Sample Evidence – Grade HS Science 2 (SPS6b)</vt:lpstr>
      <vt:lpstr> Sample Tasks – Social Studies </vt:lpstr>
      <vt:lpstr>Grade 5 Social Studies Example</vt:lpstr>
      <vt:lpstr>Sample Evidence – Grade 5 Social Studies (SS5E4)</vt:lpstr>
      <vt:lpstr>Sample Evidence – Grade 5 Social Studies (SS5E4)</vt:lpstr>
      <vt:lpstr>Sample Evidence – Grade 5 Social Studies (SS5E4)</vt:lpstr>
      <vt:lpstr>Grade 8 Social Studies Example</vt:lpstr>
      <vt:lpstr>Sample Evidence – Grade 8 Social Studies (SS8G1a)</vt:lpstr>
      <vt:lpstr>Sample Evidence – Grade 8 Social Studies (SS8G1a)</vt:lpstr>
      <vt:lpstr>Grade 8 Social Studies Example</vt:lpstr>
      <vt:lpstr>Sample Evidence – Grade 8 Social Studies (SS8G1b)</vt:lpstr>
      <vt:lpstr>Sample Evidence – Grade 8 Social Studies (SS8G1b)</vt:lpstr>
      <vt:lpstr>Grade HS Social Studies 1 United States History Example</vt:lpstr>
      <vt:lpstr>Sample Evidence – Grade HS Social Studies 1 (SSUSH23c)</vt:lpstr>
      <vt:lpstr>Grade HS Social Studies 1 United States History Example</vt:lpstr>
      <vt:lpstr>Sample Evidence – Grade HS Social Studies 1 United States History (SSUSH10c)</vt:lpstr>
      <vt:lpstr>Sample Evidence – Grade HS Social Studies 1 United States History (SSUSH10c)</vt:lpstr>
      <vt:lpstr>Sample Evidence – Grade HS Social Studies 1 United States History (SSUSH10c)</vt:lpstr>
      <vt:lpstr>Grade HS Social Studies 2 Economics Example</vt:lpstr>
      <vt:lpstr>Sample Evidence – Grade HS Social Studies 2 Economics (SSEPF6a)</vt:lpstr>
      <vt:lpstr>Sample Evidence – Grade HS Social Studies 2 Economics (SSEPF6a)</vt:lpstr>
      <vt:lpstr>Contact Information</vt:lpstr>
      <vt:lpstr>GAA Resources</vt:lpstr>
      <vt:lpstr>GAA Resources</vt:lpstr>
      <vt:lpstr>Contact Information</vt:lpstr>
      <vt:lpstr>Contact Information</vt:lpstr>
      <vt:lpstr>Contact Information</vt:lpstr>
      <vt:lpstr>Webinar Survey</vt:lpstr>
    </vt:vector>
  </TitlesOfParts>
  <Company>Questar Assessment,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Meyer</dc:creator>
  <cp:lastModifiedBy>Josh Borton</cp:lastModifiedBy>
  <cp:revision>192</cp:revision>
  <cp:lastPrinted>2016-08-15T17:03:31Z</cp:lastPrinted>
  <dcterms:created xsi:type="dcterms:W3CDTF">2016-07-08T14:58:34Z</dcterms:created>
  <dcterms:modified xsi:type="dcterms:W3CDTF">2017-08-25T13:23:37Z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