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drawings/drawing25.xml" ContentType="application/vnd.openxmlformats-officedocument.drawingml.chartshapes+xml"/>
  <Override PartName="/ppt/charts/chart26.xml" ContentType="application/vnd.openxmlformats-officedocument.drawingml.chart+xml"/>
  <Override PartName="/ppt/drawings/drawing26.xml" ContentType="application/vnd.openxmlformats-officedocument.drawingml.chartshapes+xml"/>
  <Override PartName="/ppt/charts/chart27.xml" ContentType="application/vnd.openxmlformats-officedocument.drawingml.chart+xml"/>
  <Override PartName="/ppt/drawings/drawing27.xml" ContentType="application/vnd.openxmlformats-officedocument.drawingml.chartshapes+xml"/>
  <Override PartName="/ppt/charts/chart28.xml" ContentType="application/vnd.openxmlformats-officedocument.drawingml.chart+xml"/>
  <Override PartName="/ppt/drawings/drawing28.xml" ContentType="application/vnd.openxmlformats-officedocument.drawingml.chartshapes+xml"/>
  <Override PartName="/ppt/charts/chart29.xml" ContentType="application/vnd.openxmlformats-officedocument.drawingml.chart+xml"/>
  <Override PartName="/ppt/drawings/drawing29.xml" ContentType="application/vnd.openxmlformats-officedocument.drawingml.chartshapes+xml"/>
  <Override PartName="/ppt/charts/chart30.xml" ContentType="application/vnd.openxmlformats-officedocument.drawingml.chart+xml"/>
  <Override PartName="/ppt/drawings/drawing30.xml" ContentType="application/vnd.openxmlformats-officedocument.drawingml.chartshapes+xml"/>
  <Override PartName="/ppt/charts/chart31.xml" ContentType="application/vnd.openxmlformats-officedocument.drawingml.chart+xml"/>
  <Override PartName="/ppt/drawings/drawing31.xml" ContentType="application/vnd.openxmlformats-officedocument.drawingml.chartshapes+xml"/>
  <Override PartName="/ppt/charts/chart32.xml" ContentType="application/vnd.openxmlformats-officedocument.drawingml.chart+xml"/>
  <Override PartName="/ppt/drawings/drawing32.xml" ContentType="application/vnd.openxmlformats-officedocument.drawingml.chartshapes+xml"/>
  <Override PartName="/ppt/charts/chart33.xml" ContentType="application/vnd.openxmlformats-officedocument.drawingml.chart+xml"/>
  <Override PartName="/ppt/drawings/drawing33.xml" ContentType="application/vnd.openxmlformats-officedocument.drawingml.chartshapes+xml"/>
  <Override PartName="/ppt/charts/chart34.xml" ContentType="application/vnd.openxmlformats-officedocument.drawingml.chart+xml"/>
  <Override PartName="/ppt/drawings/drawing34.xml" ContentType="application/vnd.openxmlformats-officedocument.drawingml.chartshapes+xml"/>
  <Override PartName="/ppt/charts/chart35.xml" ContentType="application/vnd.openxmlformats-officedocument.drawingml.chart+xml"/>
  <Override PartName="/ppt/drawings/drawing35.xml" ContentType="application/vnd.openxmlformats-officedocument.drawingml.chartshapes+xml"/>
  <Override PartName="/ppt/charts/chart36.xml" ContentType="application/vnd.openxmlformats-officedocument.drawingml.chart+xml"/>
  <Override PartName="/ppt/drawings/drawing36.xml" ContentType="application/vnd.openxmlformats-officedocument.drawingml.chartshapes+xml"/>
  <Override PartName="/ppt/charts/chart37.xml" ContentType="application/vnd.openxmlformats-officedocument.drawingml.chart+xml"/>
  <Override PartName="/ppt/drawings/drawing37.xml" ContentType="application/vnd.openxmlformats-officedocument.drawingml.chartshapes+xml"/>
  <Override PartName="/ppt/charts/chart38.xml" ContentType="application/vnd.openxmlformats-officedocument.drawingml.chart+xml"/>
  <Override PartName="/ppt/drawings/drawing38.xml" ContentType="application/vnd.openxmlformats-officedocument.drawingml.chartshapes+xml"/>
  <Override PartName="/ppt/charts/chart39.xml" ContentType="application/vnd.openxmlformats-officedocument.drawingml.chart+xml"/>
  <Override PartName="/ppt/drawings/drawing39.xml" ContentType="application/vnd.openxmlformats-officedocument.drawingml.chartshapes+xml"/>
  <Override PartName="/ppt/charts/chart40.xml" ContentType="application/vnd.openxmlformats-officedocument.drawingml.chart+xml"/>
  <Override PartName="/ppt/drawings/drawing40.xml" ContentType="application/vnd.openxmlformats-officedocument.drawingml.chartshapes+xml"/>
  <Override PartName="/ppt/charts/chart41.xml" ContentType="application/vnd.openxmlformats-officedocument.drawingml.chart+xml"/>
  <Override PartName="/ppt/drawings/drawing41.xml" ContentType="application/vnd.openxmlformats-officedocument.drawingml.chartshapes+xml"/>
  <Override PartName="/ppt/charts/chart42.xml" ContentType="application/vnd.openxmlformats-officedocument.drawingml.chart+xml"/>
  <Override PartName="/ppt/drawings/drawing42.xml" ContentType="application/vnd.openxmlformats-officedocument.drawingml.chartshapes+xml"/>
  <Override PartName="/ppt/charts/chart43.xml" ContentType="application/vnd.openxmlformats-officedocument.drawingml.chart+xml"/>
  <Override PartName="/ppt/drawings/drawing43.xml" ContentType="application/vnd.openxmlformats-officedocument.drawingml.chartshapes+xml"/>
  <Override PartName="/ppt/charts/chart44.xml" ContentType="application/vnd.openxmlformats-officedocument.drawingml.chart+xml"/>
  <Override PartName="/ppt/drawings/drawing44.xml" ContentType="application/vnd.openxmlformats-officedocument.drawingml.chartshapes+xml"/>
  <Override PartName="/ppt/charts/chart45.xml" ContentType="application/vnd.openxmlformats-officedocument.drawingml.chart+xml"/>
  <Override PartName="/ppt/drawings/drawing45.xml" ContentType="application/vnd.openxmlformats-officedocument.drawingml.chartshapes+xml"/>
  <Override PartName="/ppt/charts/chart46.xml" ContentType="application/vnd.openxmlformats-officedocument.drawingml.chart+xml"/>
  <Override PartName="/ppt/drawings/drawing46.xml" ContentType="application/vnd.openxmlformats-officedocument.drawingml.chartshapes+xml"/>
  <Override PartName="/ppt/charts/chart47.xml" ContentType="application/vnd.openxmlformats-officedocument.drawingml.chart+xml"/>
  <Override PartName="/ppt/drawings/drawing47.xml" ContentType="application/vnd.openxmlformats-officedocument.drawingml.chartshapes+xml"/>
  <Override PartName="/ppt/charts/chart48.xml" ContentType="application/vnd.openxmlformats-officedocument.drawingml.chart+xml"/>
  <Override PartName="/ppt/drawings/drawing48.xml" ContentType="application/vnd.openxmlformats-officedocument.drawingml.chartshapes+xml"/>
  <Override PartName="/ppt/charts/chart49.xml" ContentType="application/vnd.openxmlformats-officedocument.drawingml.chart+xml"/>
  <Override PartName="/ppt/drawings/drawing49.xml" ContentType="application/vnd.openxmlformats-officedocument.drawingml.chartshapes+xml"/>
  <Override PartName="/ppt/charts/chart50.xml" ContentType="application/vnd.openxmlformats-officedocument.drawingml.chart+xml"/>
  <Override PartName="/ppt/drawings/drawing50.xml" ContentType="application/vnd.openxmlformats-officedocument.drawingml.chartshapes+xml"/>
  <Override PartName="/ppt/charts/chart51.xml" ContentType="application/vnd.openxmlformats-officedocument.drawingml.chart+xml"/>
  <Override PartName="/ppt/drawings/drawing51.xml" ContentType="application/vnd.openxmlformats-officedocument.drawingml.chartshapes+xml"/>
  <Override PartName="/ppt/charts/chart52.xml" ContentType="application/vnd.openxmlformats-officedocument.drawingml.chart+xml"/>
  <Override PartName="/ppt/drawings/drawing52.xml" ContentType="application/vnd.openxmlformats-officedocument.drawingml.chartshapes+xml"/>
  <Override PartName="/ppt/charts/chart53.xml" ContentType="application/vnd.openxmlformats-officedocument.drawingml.chart+xml"/>
  <Override PartName="/ppt/drawings/drawing53.xml" ContentType="application/vnd.openxmlformats-officedocument.drawingml.chartshapes+xml"/>
  <Override PartName="/ppt/charts/chart54.xml" ContentType="application/vnd.openxmlformats-officedocument.drawingml.chart+xml"/>
  <Override PartName="/ppt/drawings/drawing54.xml" ContentType="application/vnd.openxmlformats-officedocument.drawingml.chartshapes+xml"/>
  <Override PartName="/ppt/charts/chart55.xml" ContentType="application/vnd.openxmlformats-officedocument.drawingml.chart+xml"/>
  <Override PartName="/ppt/drawings/drawing55.xml" ContentType="application/vnd.openxmlformats-officedocument.drawingml.chartshapes+xml"/>
  <Override PartName="/ppt/charts/chart56.xml" ContentType="application/vnd.openxmlformats-officedocument.drawingml.chart+xml"/>
  <Override PartName="/ppt/drawings/drawing56.xml" ContentType="application/vnd.openxmlformats-officedocument.drawingml.chartshapes+xml"/>
  <Override PartName="/ppt/charts/chart57.xml" ContentType="application/vnd.openxmlformats-officedocument.drawingml.chart+xml"/>
  <Override PartName="/ppt/drawings/drawing57.xml" ContentType="application/vnd.openxmlformats-officedocument.drawingml.chartshapes+xml"/>
  <Override PartName="/ppt/charts/chart58.xml" ContentType="application/vnd.openxmlformats-officedocument.drawingml.chart+xml"/>
  <Override PartName="/ppt/drawings/drawing58.xml" ContentType="application/vnd.openxmlformats-officedocument.drawingml.chartshapes+xml"/>
  <Override PartName="/ppt/charts/chart59.xml" ContentType="application/vnd.openxmlformats-officedocument.drawingml.chart+xml"/>
  <Override PartName="/ppt/drawings/drawing59.xml" ContentType="application/vnd.openxmlformats-officedocument.drawingml.chartshapes+xml"/>
  <Override PartName="/ppt/charts/chart60.xml" ContentType="application/vnd.openxmlformats-officedocument.drawingml.chart+xml"/>
  <Override PartName="/ppt/drawings/drawing60.xml" ContentType="application/vnd.openxmlformats-officedocument.drawingml.chartshapes+xml"/>
  <Override PartName="/ppt/charts/chart61.xml" ContentType="application/vnd.openxmlformats-officedocument.drawingml.chart+xml"/>
  <Override PartName="/ppt/drawings/drawing61.xml" ContentType="application/vnd.openxmlformats-officedocument.drawingml.chartshapes+xml"/>
  <Override PartName="/ppt/charts/chart62.xml" ContentType="application/vnd.openxmlformats-officedocument.drawingml.chart+xml"/>
  <Override PartName="/ppt/drawings/drawing62.xml" ContentType="application/vnd.openxmlformats-officedocument.drawingml.chartshapes+xml"/>
  <Override PartName="/ppt/charts/chart63.xml" ContentType="application/vnd.openxmlformats-officedocument.drawingml.chart+xml"/>
  <Override PartName="/ppt/drawings/drawing63.xml" ContentType="application/vnd.openxmlformats-officedocument.drawingml.chartshapes+xml"/>
  <Override PartName="/ppt/charts/chart64.xml" ContentType="application/vnd.openxmlformats-officedocument.drawingml.chart+xml"/>
  <Override PartName="/ppt/drawings/drawing64.xml" ContentType="application/vnd.openxmlformats-officedocument.drawingml.chartshapes+xml"/>
  <Override PartName="/ppt/charts/chart65.xml" ContentType="application/vnd.openxmlformats-officedocument.drawingml.chart+xml"/>
  <Override PartName="/ppt/drawings/drawing65.xml" ContentType="application/vnd.openxmlformats-officedocument.drawingml.chartshapes+xml"/>
  <Override PartName="/ppt/charts/chart66.xml" ContentType="application/vnd.openxmlformats-officedocument.drawingml.chart+xml"/>
  <Override PartName="/ppt/drawings/drawing66.xml" ContentType="application/vnd.openxmlformats-officedocument.drawingml.chartshapes+xml"/>
  <Override PartName="/ppt/charts/chart67.xml" ContentType="application/vnd.openxmlformats-officedocument.drawingml.chart+xml"/>
  <Override PartName="/ppt/drawings/drawing67.xml" ContentType="application/vnd.openxmlformats-officedocument.drawingml.chartshapes+xml"/>
  <Override PartName="/ppt/charts/chart68.xml" ContentType="application/vnd.openxmlformats-officedocument.drawingml.chart+xml"/>
  <Override PartName="/ppt/drawings/drawing68.xml" ContentType="application/vnd.openxmlformats-officedocument.drawingml.chartshapes+xml"/>
  <Override PartName="/ppt/charts/chart69.xml" ContentType="application/vnd.openxmlformats-officedocument.drawingml.chart+xml"/>
  <Override PartName="/ppt/drawings/drawing69.xml" ContentType="application/vnd.openxmlformats-officedocument.drawingml.chartshapes+xml"/>
  <Override PartName="/ppt/charts/chart70.xml" ContentType="application/vnd.openxmlformats-officedocument.drawingml.chart+xml"/>
  <Override PartName="/ppt/drawings/drawing70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45"/>
  </p:notesMasterIdLst>
  <p:sldIdLst>
    <p:sldId id="257" r:id="rId7"/>
    <p:sldId id="258" r:id="rId8"/>
    <p:sldId id="259" r:id="rId9"/>
    <p:sldId id="260" r:id="rId10"/>
    <p:sldId id="262" r:id="rId11"/>
    <p:sldId id="279" r:id="rId12"/>
    <p:sldId id="280" r:id="rId13"/>
    <p:sldId id="281" r:id="rId14"/>
    <p:sldId id="264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12" r:id="rId32"/>
    <p:sldId id="313" r:id="rId33"/>
    <p:sldId id="300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ACE"/>
    <a:srgbClr val="DA64C1"/>
    <a:srgbClr val="009644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7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8.xml"/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9.xml"/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0.xml"/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1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2.xml"/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3.xml"/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4.xml"/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5.xml"/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8.xml"/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9.xml"/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0.xml"/><Relationship Id="rId1" Type="http://schemas.openxmlformats.org/officeDocument/2006/relationships/package" Target="../embeddings/Microsoft_Excel_Worksheet69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3A-4165-B188-51A2A0978952}"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3A-4165-B188-51A2A0978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33.11</c:v>
                </c:pt>
                <c:pt idx="1">
                  <c:v>30</c:v>
                </c:pt>
                <c:pt idx="2">
                  <c:v>25</c:v>
                </c:pt>
                <c:pt idx="3">
                  <c:v>32</c:v>
                </c:pt>
                <c:pt idx="4">
                  <c:v>27</c:v>
                </c:pt>
                <c:pt idx="5">
                  <c:v>20</c:v>
                </c:pt>
                <c:pt idx="6">
                  <c:v>23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A-4165-B188-51A2A0978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3A-4165-B188-51A2A0978952}"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3A-4165-B188-51A2A0978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32</c:v>
                </c:pt>
                <c:pt idx="1">
                  <c:v>34</c:v>
                </c:pt>
                <c:pt idx="2">
                  <c:v>34</c:v>
                </c:pt>
                <c:pt idx="3">
                  <c:v>29</c:v>
                </c:pt>
                <c:pt idx="4">
                  <c:v>34</c:v>
                </c:pt>
                <c:pt idx="5">
                  <c:v>36</c:v>
                </c:pt>
                <c:pt idx="6">
                  <c:v>36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3A-4165-B188-51A2A0978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27</c:v>
                </c:pt>
                <c:pt idx="1">
                  <c:v>26</c:v>
                </c:pt>
                <c:pt idx="2">
                  <c:v>34</c:v>
                </c:pt>
                <c:pt idx="3">
                  <c:v>32</c:v>
                </c:pt>
                <c:pt idx="4">
                  <c:v>33</c:v>
                </c:pt>
                <c:pt idx="5">
                  <c:v>36</c:v>
                </c:pt>
                <c:pt idx="6">
                  <c:v>34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3A-4165-B188-51A2A09789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9th Grade Literature &amp; Composition</c:v>
                </c:pt>
                <c:pt idx="7">
                  <c:v>American Literature &amp; Composition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8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3A-4165-B188-51A2A0978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9311464"/>
        <c:axId val="279313816"/>
      </c:barChart>
      <c:catAx>
        <c:axId val="27931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9313816"/>
        <c:crosses val="autoZero"/>
        <c:auto val="1"/>
        <c:lblAlgn val="ctr"/>
        <c:lblOffset val="100"/>
        <c:noMultiLvlLbl val="0"/>
      </c:catAx>
      <c:valAx>
        <c:axId val="2793138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93114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7512774671282E-4"/>
          <c:y val="0.85742376872008641"/>
          <c:w val="0.98522499904903182"/>
          <c:h val="0.12318974834028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BBF-44B7-963C-369267F7A2E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BBF-44B7-963C-369267F7A2E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BBF-44B7-963C-369267F7A2E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BBF-44B7-963C-369267F7A2E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BBF-44B7-963C-369267F7A2EE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BF-44B7-963C-369267F7A2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BF-44B7-963C-369267F7A2EE}"/>
                </c:ext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BF-44B7-963C-369267F7A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40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BF-44B7-963C-369267F7A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EC5-4BF1-B578-5DF4D54531DD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EC5-4BF1-B578-5DF4D54531D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EC5-4BF1-B578-5DF4D54531D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EC5-4BF1-B578-5DF4D54531D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EC5-4BF1-B578-5DF4D54531DD}"/>
              </c:ext>
            </c:extLst>
          </c:dPt>
          <c:dLbls>
            <c:dLbl>
              <c:idx val="0"/>
              <c:layout>
                <c:manualLayout>
                  <c:x val="0.13528660769255696"/>
                  <c:y val="7.7642535772318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C5-4BF1-B578-5DF4D54531DD}"/>
                </c:ext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C5-4BF1-B578-5DF4D5453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44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C5-4BF1-B578-5DF4D5453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7F6B-4A31-AA54-0A159575439C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7F6B-4A31-AA54-0A159575439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F6B-4A31-AA54-0A15957543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7F6B-4A31-AA54-0A159575439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F6B-4A31-AA54-0A159575439C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B-4A31-AA54-0A159575439C}"/>
                </c:ext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6B-4A31-AA54-0A159575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45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6B-4A31-AA54-0A159575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8F5-46E0-8D19-D5690166088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8F5-46E0-8D19-D5690166088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8F5-46E0-8D19-D5690166088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8F5-46E0-8D19-D5690166088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8F5-46E0-8D19-D56901660889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F5-46E0-8D19-D56901660889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5-46E0-8D19-D5690166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34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F5-46E0-8D19-D56901660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4658-4D5E-BA5A-0AD0A2096268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4658-4D5E-BA5A-0AD0A209626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658-4D5E-BA5A-0AD0A209626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4658-4D5E-BA5A-0AD0A209626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4658-4D5E-BA5A-0AD0A2096268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8-4D5E-BA5A-0AD0A20962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8-4D5E-BA5A-0AD0A2096268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58-4D5E-BA5A-0AD0A2096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58-4D5E-BA5A-0AD0A2096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3A62-4722-9287-EFE866EAC171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3A62-4722-9287-EFE866EAC17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A62-4722-9287-EFE866EAC17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3A62-4722-9287-EFE866EAC17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A62-4722-9287-EFE866EAC171}"/>
              </c:ext>
            </c:extLst>
          </c:dPt>
          <c:dLbls>
            <c:dLbl>
              <c:idx val="0"/>
              <c:layout>
                <c:manualLayout>
                  <c:x val="0.10785176544289989"/>
                  <c:y val="7.76425357723183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2-4722-9287-EFE866EAC1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62-4722-9287-EFE866EAC171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62-4722-9287-EFE866EAC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31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62-4722-9287-EFE866EAC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52D0-48A7-B915-178CFFCFED26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52D0-48A7-B915-178CFFCFED2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2D0-48A7-B915-178CFFCFED2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52D0-48A7-B915-178CFFCFED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52D0-48A7-B915-178CFFCFED26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0-48A7-B915-178CFFCFED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0-48A7-B915-178CFFCFED26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0-48A7-B915-178CFFCFE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39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D0-48A7-B915-178CFFCFE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6FB0-4B12-A11D-DFBD029A9CD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6FB0-4B12-A11D-DFBD029A9CD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FB0-4B12-A11D-DFBD029A9CD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6FB0-4B12-A11D-DFBD029A9CD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6FB0-4B12-A11D-DFBD029A9CDE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B0-4B12-A11D-DFBD029A9C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B0-4B12-A11D-DFBD029A9CDE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B0-4B12-A11D-DFBD029A9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B0-4B12-A11D-DFBD029A9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25AA-4F1E-9E4A-C05D9739E00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25AA-4F1E-9E4A-C05D9739E00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5AA-4F1E-9E4A-C05D9739E00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25AA-4F1E-9E4A-C05D9739E00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5AA-4F1E-9E4A-C05D9739E00E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AA-4F1E-9E4A-C05D9739E0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AA-4F1E-9E4A-C05D9739E00E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AA-4F1E-9E4A-C05D9739E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38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AA-4F1E-9E4A-C05D9739E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027-4FBF-8CB8-C158DB1A645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027-4FBF-8CB8-C158DB1A645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027-4FBF-8CB8-C158DB1A645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027-4FBF-8CB8-C158DB1A645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027-4FBF-8CB8-C158DB1A6454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27-4FBF-8CB8-C158DB1A64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27-4FBF-8CB8-C158DB1A6454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27-4FBF-8CB8-C158DB1A6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36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27-4FBF-8CB8-C158DB1A6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4.4287671761618033E-2"/>
          <c:w val="0.87171686351706035"/>
          <c:h val="0.661807356800988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5F-487E-8092-A570889A7D5E}"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5F-487E-8092-A570889A7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21</c:v>
                </c:pt>
                <c:pt idx="1">
                  <c:v>20</c:v>
                </c:pt>
                <c:pt idx="2">
                  <c:v>26</c:v>
                </c:pt>
                <c:pt idx="3">
                  <c:v>25</c:v>
                </c:pt>
                <c:pt idx="4">
                  <c:v>24</c:v>
                </c:pt>
                <c:pt idx="5">
                  <c:v>21</c:v>
                </c:pt>
                <c:pt idx="6">
                  <c:v>32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F-487E-8092-A570889A7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5F-487E-8092-A570889A7D5E}"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5F-487E-8092-A570889A7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39</c:v>
                </c:pt>
                <c:pt idx="1">
                  <c:v>39</c:v>
                </c:pt>
                <c:pt idx="2">
                  <c:v>36</c:v>
                </c:pt>
                <c:pt idx="3">
                  <c:v>37</c:v>
                </c:pt>
                <c:pt idx="4">
                  <c:v>34</c:v>
                </c:pt>
                <c:pt idx="5">
                  <c:v>38</c:v>
                </c:pt>
                <c:pt idx="6">
                  <c:v>37</c:v>
                </c:pt>
                <c:pt idx="7">
                  <c:v>38</c:v>
                </c:pt>
                <c:pt idx="8">
                  <c:v>34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5F-487E-8092-A570889A7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31</c:v>
                </c:pt>
                <c:pt idx="1">
                  <c:v>30</c:v>
                </c:pt>
                <c:pt idx="2">
                  <c:v>27</c:v>
                </c:pt>
                <c:pt idx="3">
                  <c:v>29</c:v>
                </c:pt>
                <c:pt idx="4">
                  <c:v>26</c:v>
                </c:pt>
                <c:pt idx="5">
                  <c:v>29</c:v>
                </c:pt>
                <c:pt idx="6">
                  <c:v>25</c:v>
                </c:pt>
                <c:pt idx="7">
                  <c:v>26</c:v>
                </c:pt>
                <c:pt idx="8">
                  <c:v>26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F-487E-8092-A570889A7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Coordinate Algebra</c:v>
                </c:pt>
                <c:pt idx="7">
                  <c:v>Analytic Geometry</c:v>
                </c:pt>
                <c:pt idx="8">
                  <c:v>Algebra I</c:v>
                </c:pt>
                <c:pt idx="9">
                  <c:v>Geometry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16</c:v>
                </c:pt>
                <c:pt idx="5">
                  <c:v>11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5F-487E-8092-A570889A7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628928"/>
        <c:axId val="282633632"/>
      </c:barChart>
      <c:catAx>
        <c:axId val="2826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2633632"/>
        <c:crosses val="autoZero"/>
        <c:auto val="0"/>
        <c:lblAlgn val="ctr"/>
        <c:lblOffset val="100"/>
        <c:noMultiLvlLbl val="0"/>
      </c:catAx>
      <c:valAx>
        <c:axId val="2826336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628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2440944881889E-4"/>
          <c:y val="0.7814433765632236"/>
          <c:w val="0.98522499904903182"/>
          <c:h val="8.887602285008491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6AED-4FDB-A26C-DE7357CCF3C8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6AED-4FDB-A26C-DE7357CCF3C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AED-4FDB-A26C-DE7357CCF3C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6AED-4FDB-A26C-DE7357CCF3C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6AED-4FDB-A26C-DE7357CCF3C8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ED-4FDB-A26C-DE7357CCF3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ED-4FDB-A26C-DE7357CCF3C8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ED-4FDB-A26C-DE7357CCF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ED-4FDB-A26C-DE7357CCF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9161-49FB-842F-264ECDFA08C2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9161-49FB-842F-264ECDFA08C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161-49FB-842F-264ECDFA08C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9161-49FB-842F-264ECDFA08C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9161-49FB-842F-264ECDFA08C2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61-49FB-842F-264ECDFA08C2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61-49FB-842F-264ECDFA0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61-49FB-842F-264ECDFA0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8FF-4813-AA89-DF9C70D7367D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8FF-4813-AA89-DF9C70D7367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8FF-4813-AA89-DF9C70D7367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8FF-4813-AA89-DF9C70D7367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8FF-4813-AA89-DF9C70D7367D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FF-4813-AA89-DF9C70D736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F-4813-AA89-DF9C70D7367D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FF-4813-AA89-DF9C70D73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FF-4813-AA89-DF9C70D73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85B-4BBE-9017-A07568254FE5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85B-4BBE-9017-A07568254FE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85B-4BBE-9017-A07568254FE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85B-4BBE-9017-A07568254FE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85B-4BBE-9017-A07568254FE5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B-4BBE-9017-A07568254FE5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B-4BBE-9017-A07568254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5B-4BBE-9017-A07568254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D97B-4823-9234-CDC489C81E9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D97B-4823-9234-CDC489C81E9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97B-4823-9234-CDC489C81E9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97B-4823-9234-CDC489C81E9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97B-4823-9234-CDC489C81E90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7B-4823-9234-CDC489C81E90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7B-4823-9234-CDC489C81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36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7B-4823-9234-CDC489C81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03CD-456C-972A-A41597F49C4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03CD-456C-972A-A41597F49C4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3CD-456C-972A-A41597F49C4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03CD-456C-972A-A41597F49C4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3CD-456C-972A-A41597F49C40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D-456C-972A-A41597F49C40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CD-456C-972A-A41597F49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CD-456C-972A-A41597F49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A6A-44A0-BCC7-CDC968501176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A6A-44A0-BCC7-CDC96850117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A6A-44A0-BCC7-CDC96850117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A6A-44A0-BCC7-CDC96850117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A6A-44A0-BCC7-CDC968501176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A-44A0-BCC7-CDC9685011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A-44A0-BCC7-CDC968501176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6A-44A0-BCC7-CDC968501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6A-44A0-BCC7-CDC968501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86B-4A7E-912A-B6FE90BCE6A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86B-4A7E-912A-B6FE90BCE6A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86B-4A7E-912A-B6FE90BCE6A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86B-4A7E-912A-B6FE90BCE6A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86B-4A7E-912A-B6FE90BCE6A4}"/>
              </c:ext>
            </c:extLst>
          </c:dPt>
          <c:dLbls>
            <c:dLbl>
              <c:idx val="0"/>
              <c:layout>
                <c:manualLayout>
                  <c:x val="0.11333873389283129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B-4A7E-912A-B6FE90BCE6A4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6B-4A7E-912A-B6FE90BCE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46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6B-4A7E-912A-B6FE90BCE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5B70-441E-B1C9-1CA82BAC91C8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5B70-441E-B1C9-1CA82BAC91C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B70-441E-B1C9-1CA82BAC91C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5B70-441E-B1C9-1CA82BAC91C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5B70-441E-B1C9-1CA82BAC91C8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70-441E-B1C9-1CA82BAC9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70-441E-B1C9-1CA82BAC91C8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70-441E-B1C9-1CA82BAC9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44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70-441E-B1C9-1CA82BAC9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39CB-46CC-BC40-7F2010250883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39CB-46CC-BC40-7F201025088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CB-46CC-BC40-7F201025088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39CB-46CC-BC40-7F201025088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9CB-46CC-BC40-7F2010250883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B-46CC-BC40-7F2010250883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CB-46CC-BC40-7F2010250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30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CB-46CC-BC40-7F2010250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68-493B-BE49-0A912078BFA9}"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8-493B-BE49-0A912078B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24</c:v>
                </c:pt>
                <c:pt idx="1">
                  <c:v>29</c:v>
                </c:pt>
                <c:pt idx="2">
                  <c:v>30</c:v>
                </c:pt>
                <c:pt idx="3">
                  <c:v>34</c:v>
                </c:pt>
                <c:pt idx="4">
                  <c:v>33</c:v>
                </c:pt>
                <c:pt idx="5">
                  <c:v>35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8-493B-BE49-0A912078BF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8-493B-BE49-0A912078BFA9}"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68-493B-BE49-0A912078B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40</c:v>
                </c:pt>
                <c:pt idx="1">
                  <c:v>38</c:v>
                </c:pt>
                <c:pt idx="2">
                  <c:v>31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25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68-493B-BE49-0A912078BF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26</c:v>
                </c:pt>
                <c:pt idx="1">
                  <c:v>25</c:v>
                </c:pt>
                <c:pt idx="2">
                  <c:v>31</c:v>
                </c:pt>
                <c:pt idx="3">
                  <c:v>33</c:v>
                </c:pt>
                <c:pt idx="4">
                  <c:v>28</c:v>
                </c:pt>
                <c:pt idx="5">
                  <c:v>26</c:v>
                </c:pt>
                <c:pt idx="6">
                  <c:v>32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68-493B-BE49-0A912078BF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8*</c:v>
                </c:pt>
                <c:pt idx="6">
                  <c:v>Biology</c:v>
                </c:pt>
                <c:pt idx="7">
                  <c:v>Physical Science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8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68-493B-BE49-0A912078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631280"/>
        <c:axId val="296680992"/>
      </c:barChart>
      <c:catAx>
        <c:axId val="28263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6680992"/>
        <c:crosses val="autoZero"/>
        <c:auto val="1"/>
        <c:lblAlgn val="ctr"/>
        <c:lblOffset val="100"/>
        <c:noMultiLvlLbl val="0"/>
      </c:catAx>
      <c:valAx>
        <c:axId val="2966809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631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2563049184069381E-3"/>
          <c:y val="0.81085514126910607"/>
          <c:w val="0.98522499904903182"/>
          <c:h val="7.171916010498687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80B1-4210-A118-38610186CB67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80B1-4210-A118-38610186CB6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0B1-4210-A118-38610186CB6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80B1-4210-A118-38610186CB6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80B1-4210-A118-38610186CB67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1-4210-A118-38610186CB67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1-4210-A118-38610186C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32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B1-4210-A118-38610186C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339A-4A46-AF49-054138CF2C0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339A-4A46-AF49-054138CF2C0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39A-4A46-AF49-054138CF2C0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339A-4A46-AF49-054138CF2C0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39A-4A46-AF49-054138CF2C0B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9A-4A46-AF49-054138CF2C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9A-4A46-AF49-054138CF2C0B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9A-4A46-AF49-054138CF2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9A-4A46-AF49-054138CF2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72ED-4F51-BB0F-1E8973B5B455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72ED-4F51-BB0F-1E8973B5B45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2ED-4F51-BB0F-1E8973B5B45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72ED-4F51-BB0F-1E8973B5B45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2ED-4F51-BB0F-1E8973B5B455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ED-4F51-BB0F-1E8973B5B455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ED-4F51-BB0F-1E8973B5B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ED-4F51-BB0F-1E8973B5B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2544-4CF8-8CD2-1CA6E6FFB1D3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2544-4CF8-8CD2-1CA6E6FFB1D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544-4CF8-8CD2-1CA6E6FFB1D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2544-4CF8-8CD2-1CA6E6FFB1D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544-4CF8-8CD2-1CA6E6FFB1D3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44-4CF8-8CD2-1CA6E6FFB1D3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4-4CF8-8CD2-1CA6E6FFB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27</c:v>
                </c:pt>
                <c:pt idx="2">
                  <c:v>32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44-4CF8-8CD2-1CA6E6FF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DD2-4B3C-AB05-9770DA946A2F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DD2-4B3C-AB05-9770DA946A2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DD2-4B3C-AB05-9770DA946A2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DD2-4B3C-AB05-9770DA946A2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DD2-4B3C-AB05-9770DA946A2F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2-4B3C-AB05-9770DA946A2F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D2-4B3C-AB05-9770DA946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27</c:v>
                </c:pt>
                <c:pt idx="2">
                  <c:v>33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D2-4B3C-AB05-9770DA946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344-455C-A659-4AC1779EAF7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344-455C-A659-4AC1779EAF7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344-455C-A659-4AC1779EAF7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344-455C-A659-4AC1779EAF7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344-455C-A659-4AC1779EAF7B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44-455C-A659-4AC1779EAF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44-455C-A659-4AC1779EAF7B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44-455C-A659-4AC1779EA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39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44-455C-A659-4AC1779EA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87BA-4F6C-91BF-F36F4E9E1A53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87BA-4F6C-91BF-F36F4E9E1A5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7BA-4F6C-91BF-F36F4E9E1A5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87BA-4F6C-91BF-F36F4E9E1A5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87BA-4F6C-91BF-F36F4E9E1A53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BA-4F6C-91BF-F36F4E9E1A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BA-4F6C-91BF-F36F4E9E1A53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BA-4F6C-91BF-F36F4E9E1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BA-4F6C-91BF-F36F4E9E1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680-458E-B761-EBD88B549FF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680-458E-B761-EBD88B549FF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680-458E-B761-EBD88B549FF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680-458E-B761-EBD88B549FF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680-458E-B761-EBD88B549FF4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80-458E-B761-EBD88B549F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80-458E-B761-EBD88B549FF4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80-458E-B761-EBD88B549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33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80-458E-B761-EBD88B549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07D-45D5-A993-484E9DE7F2DD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07D-45D5-A993-484E9DE7F2D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07D-45D5-A993-484E9DE7F2D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07D-45D5-A993-484E9DE7F2D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07D-45D5-A993-484E9DE7F2DD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D-45D5-A993-484E9DE7F2DD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D-45D5-A993-484E9DE7F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7D-45D5-A993-484E9DE7F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DBF1-404A-8FB5-EAE71D11C1C8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DBF1-404A-8FB5-EAE71D11C1C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BF1-404A-8FB5-EAE71D11C1C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BF1-404A-8FB5-EAE71D11C1C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BF1-404A-8FB5-EAE71D11C1C8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F1-404A-8FB5-EAE71D11C1C8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F1-404A-8FB5-EAE71D11C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38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F1-404A-8FB5-EAE71D11C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86577402462367E-2"/>
          <c:y val="0.10311120117338274"/>
          <c:w val="0.87171686351706035"/>
          <c:h val="0.632395592095105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Learner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F2-415D-B7D8-632B19168C4A}"/>
                </c:ext>
              </c:extLst>
            </c:dLbl>
            <c:dLbl>
              <c:idx val="3"/>
              <c:layout>
                <c:manualLayout>
                  <c:x val="0"/>
                  <c:y val="5.458887165017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F2-415D-B7D8-632B19168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29</c:v>
                </c:pt>
                <c:pt idx="4">
                  <c:v>26</c:v>
                </c:pt>
                <c:pt idx="5">
                  <c:v>25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2-415D-B7D8-632B19168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Developing Learner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294435825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2-415D-B7D8-632B19168C4A}"/>
                </c:ext>
              </c:extLst>
            </c:dLbl>
            <c:dLbl>
              <c:idx val="3"/>
              <c:layout>
                <c:manualLayout>
                  <c:x val="0"/>
                  <c:y val="5.0039220955307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2-415D-B7D8-632B19168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45</c:v>
                </c:pt>
                <c:pt idx="1">
                  <c:v>36</c:v>
                </c:pt>
                <c:pt idx="2">
                  <c:v>44</c:v>
                </c:pt>
                <c:pt idx="3">
                  <c:v>37</c:v>
                </c:pt>
                <c:pt idx="4">
                  <c:v>36</c:v>
                </c:pt>
                <c:pt idx="5">
                  <c:v>37</c:v>
                </c:pt>
                <c:pt idx="6">
                  <c:v>32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F2-415D-B7D8-632B19168C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Proficient Learner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19</c:v>
                </c:pt>
                <c:pt idx="1">
                  <c:v>26</c:v>
                </c:pt>
                <c:pt idx="2">
                  <c:v>19</c:v>
                </c:pt>
                <c:pt idx="3">
                  <c:v>20</c:v>
                </c:pt>
                <c:pt idx="4">
                  <c:v>24</c:v>
                </c:pt>
                <c:pt idx="5">
                  <c:v>28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2-415D-B7D8-632B19168C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Distinguished Learner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U. S. History</c:v>
                </c:pt>
                <c:pt idx="7">
                  <c:v>Economics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11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10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F2-415D-B7D8-632B1916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6681776"/>
        <c:axId val="296683344"/>
      </c:barChart>
      <c:catAx>
        <c:axId val="2966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6683344"/>
        <c:crosses val="autoZero"/>
        <c:auto val="1"/>
        <c:lblAlgn val="ctr"/>
        <c:lblOffset val="100"/>
        <c:noMultiLvlLbl val="0"/>
      </c:catAx>
      <c:valAx>
        <c:axId val="296683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96681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477512774671282E-4"/>
          <c:y val="0.84026690597498843"/>
          <c:w val="0.98522499904903182"/>
          <c:h val="0.12318974834028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EF6-4610-95BC-03109D992CA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EF6-4610-95BC-03109D992CA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EF6-4610-95BC-03109D992CA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EF6-4610-95BC-03109D992CA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EF6-4610-95BC-03109D992CA4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6-4610-95BC-03109D992CA4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F6-4610-95BC-03109D992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34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F6-4610-95BC-03109D992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2C18-46FC-852C-055CBBB5B11A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2C18-46FC-852C-055CBBB5B11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C18-46FC-852C-055CBBB5B11A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2C18-46FC-852C-055CBBB5B11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C18-46FC-852C-055CBBB5B11A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8-46FC-852C-055CBBB5B11A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18-46FC-852C-055CBBB5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29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18-46FC-852C-055CBBB5B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8CDA-4B77-B32D-6DA7520B8E8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8CDA-4B77-B32D-6DA7520B8E8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CDA-4B77-B32D-6DA7520B8E8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8CDA-4B77-B32D-6DA7520B8E8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8CDA-4B77-B32D-6DA7520B8E89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A-4B77-B32D-6DA7520B8E89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DA-4B77-B32D-6DA7520B8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28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DA-4B77-B32D-6DA7520B8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E19-443E-BAD4-C3DA0C5EE883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E19-443E-BAD4-C3DA0C5EE88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E19-443E-BAD4-C3DA0C5EE88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E19-443E-BAD4-C3DA0C5EE88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E19-443E-BAD4-C3DA0C5EE883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9-443E-BAD4-C3DA0C5EE883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19-443E-BAD4-C3DA0C5EE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36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19-443E-BAD4-C3DA0C5EE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0C65-45B0-9D0C-E1972F42FCB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0C65-45B0-9D0C-E1972F42FCB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C65-45B0-9D0C-E1972F42FCB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0C65-45B0-9D0C-E1972F42FCB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C65-45B0-9D0C-E1972F42FCBB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5-45B0-9D0C-E1972F42FC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5-45B0-9D0C-E1972F42FCBB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65-45B0-9D0C-E1972F42F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36</c:v>
                </c:pt>
                <c:pt idx="2">
                  <c:v>24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65-45B0-9D0C-E1972F42F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168-4443-B65F-C1F6A01126C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168-4443-B65F-C1F6A01126C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168-4443-B65F-C1F6A01126C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168-4443-B65F-C1F6A01126C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168-4443-B65F-C1F6A01126C4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68-4443-B65F-C1F6A01126C4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68-4443-B65F-C1F6A0112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68-4443-B65F-C1F6A0112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DE01-4A6B-B304-A6E01B71AA4F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DE01-4A6B-B304-A6E01B71AA4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E01-4A6B-B304-A6E01B71AA4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E01-4A6B-B304-A6E01B71AA4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E01-4A6B-B304-A6E01B71AA4F}"/>
              </c:ext>
            </c:extLst>
          </c:dPt>
          <c:dLbls>
            <c:dLbl>
              <c:idx val="0"/>
              <c:layout>
                <c:manualLayout>
                  <c:x val="0.10785176544289989"/>
                  <c:y val="7.2096609168071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1-4A6B-B304-A6E01B71AA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1-4A6B-B304-A6E01B71AA4F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01-4A6B-B304-A6E01B71A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36</c:v>
                </c:pt>
                <c:pt idx="2">
                  <c:v>36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01-4A6B-B304-A6E01B71A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2015</a:t>
            </a:r>
            <a:r>
              <a:rPr lang="en-US" baseline="0" dirty="0"/>
              <a:t> EOG</a:t>
            </a:r>
            <a:endParaRPr lang="en-US" dirty="0"/>
          </a:p>
        </c:rich>
      </c:tx>
      <c:layout>
        <c:manualLayout>
          <c:xMode val="edge"/>
          <c:yMode val="edge"/>
          <c:x val="0.29720855880669239"/>
          <c:y val="1.6637779812739822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012-4B1B-A2D7-755B069DE65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012-4B1B-A2D7-755B069DE65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012-4B1B-A2D7-755B069DE65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012-4B1B-A2D7-755B069DE65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012-4B1B-A2D7-755B069DE65B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2-4B1B-A2D7-755B069DE65B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12-4B1B-A2D7-755B069DE6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38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12-4B1B-A2D7-755B069D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2016 EOG</a:t>
            </a:r>
            <a:r>
              <a:rPr lang="en-US" baseline="0" dirty="0">
                <a:solidFill>
                  <a:schemeClr val="tx1"/>
                </a:solidFill>
              </a:rPr>
              <a:t> and EOC Combined</a:t>
            </a:r>
            <a:r>
              <a:rPr lang="en-US" baseline="30000" dirty="0"/>
              <a:t>*</a:t>
            </a:r>
          </a:p>
        </c:rich>
      </c:tx>
      <c:layout>
        <c:manualLayout>
          <c:xMode val="edge"/>
          <c:yMode val="edge"/>
          <c:x val="7.9588477366255156E-2"/>
          <c:y val="3.3275559625479643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ACA-43D7-B522-14C79325748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ACA-43D7-B522-14C79325748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ACA-43D7-B522-14C79325748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ACA-43D7-B522-14C79325748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ACA-43D7-B522-14C79325748B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CA-43D7-B522-14C7932574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A-43D7-B522-14C79325748B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A-43D7-B522-14C793257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38</c:v>
                </c:pt>
                <c:pt idx="2">
                  <c:v>29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CA-43D7-B522-14C793257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2015</a:t>
            </a:r>
            <a:r>
              <a:rPr lang="en-US" dirty="0"/>
              <a:t> EOG</a:t>
            </a:r>
          </a:p>
        </c:rich>
      </c:tx>
      <c:layout>
        <c:manualLayout>
          <c:xMode val="edge"/>
          <c:yMode val="edge"/>
          <c:x val="0.2642867481071039"/>
          <c:y val="3.6048522927602952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0767-4BCB-997A-A3BAB8E19EE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0767-4BCB-997A-A3BAB8E19EE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767-4BCB-997A-A3BAB8E19EE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0767-4BCB-997A-A3BAB8E19EE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767-4BCB-997A-A3BAB8E19EEE}"/>
              </c:ext>
            </c:extLst>
          </c:dPt>
          <c:dLbls>
            <c:dLbl>
              <c:idx val="0"/>
              <c:layout>
                <c:manualLayout>
                  <c:x val="0.14626054459241977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7-4BCB-997A-A3BAB8E19EEE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7-4BCB-997A-A3BAB8E19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30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67-4BCB-997A-A3BAB8E19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CE18-4333-A1F7-4B337FBC833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CE18-4333-A1F7-4B337FBC833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E18-4333-A1F7-4B337FBC833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CE18-4333-A1F7-4B337FBC833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CE18-4333-A1F7-4B337FBC8339}"/>
              </c:ext>
            </c:extLst>
          </c:dPt>
          <c:dLbls>
            <c:dLbl>
              <c:idx val="0"/>
              <c:layout>
                <c:manualLayout>
                  <c:x val="0.14900402881738548"/>
                  <c:y val="7.764275411588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8-4333-A1F7-4B337FBC8339}"/>
                </c:ext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8-4333-A1F7-4B337FBC8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30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18-4333-A1F7-4B337FBC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solidFill>
                  <a:schemeClr val="tx1"/>
                </a:solidFill>
              </a:rPr>
              <a:t>2016 EOG and EOC </a:t>
            </a:r>
            <a:r>
              <a:rPr lang="en-US" baseline="0" dirty="0"/>
              <a:t>Combined</a:t>
            </a:r>
            <a:r>
              <a:rPr lang="en-US" baseline="30000" dirty="0"/>
              <a:t>*</a:t>
            </a:r>
          </a:p>
        </c:rich>
      </c:tx>
      <c:layout>
        <c:manualLayout>
          <c:xMode val="edge"/>
          <c:yMode val="edge"/>
          <c:x val="0.10563775207111456"/>
          <c:y val="3.8821486229726254E-2"/>
        </c:manualLayout>
      </c:layout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5F85-488B-A9D9-ABDD3817466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5F85-488B-A9D9-ABDD3817466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F85-488B-A9D9-ABDD3817466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5F85-488B-A9D9-ABDD3817466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5F85-488B-A9D9-ABDD3817466E}"/>
              </c:ext>
            </c:extLst>
          </c:dPt>
          <c:dLbls>
            <c:dLbl>
              <c:idx val="0"/>
              <c:layout>
                <c:manualLayout>
                  <c:x val="0.14351706036745407"/>
                  <c:y val="9.70532788871814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85-488B-A9D9-ABDD3817466E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85-488B-A9D9-ABDD38174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85-488B-A9D9-ABDD38174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EA2-4F22-96BB-B69D35D3B421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EA2-4F22-96BB-B69D35D3B42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EA2-4F22-96BB-B69D35D3B42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EA2-4F22-96BB-B69D35D3B42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EA2-4F22-96BB-B69D35D3B421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2-4F22-96BB-B69D35D3B4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2-4F22-96BB-B69D35D3B421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A2-4F22-96BB-B69D35D3B4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22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A2-4F22-96BB-B69D35D3B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8A3-40B3-AADD-688E97737E1D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8A3-40B3-AADD-688E97737E1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8A3-40B3-AADD-688E97737E1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8A3-40B3-AADD-688E97737E1D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8A3-40B3-AADD-688E97737E1D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A3-40B3-AADD-688E97737E1D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A3-40B3-AADD-688E97737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28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A3-40B3-AADD-688E97737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CA6-4770-81B7-67DDB3DA83CB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1CA6-4770-81B7-67DDB3DA83C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CA6-4770-81B7-67DDB3DA83C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1CA6-4770-81B7-67DDB3DA83C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1CA6-4770-81B7-67DDB3DA83CB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6-4770-81B7-67DDB3DA83CB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A6-4770-81B7-67DDB3DA83C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37</c:v>
                </c:pt>
                <c:pt idx="2">
                  <c:v>33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A6-4770-81B7-67DDB3DA8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FFD-4A2B-982C-DA3A33ADB27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FFD-4A2B-982C-DA3A33ADB27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FFD-4A2B-982C-DA3A33ADB27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FFD-4A2B-982C-DA3A33ADB27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FFD-4A2B-982C-DA3A33ADB27E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D-4A2B-982C-DA3A33ADB27E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FD-4A2B-982C-DA3A33ADB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34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FD-4A2B-982C-DA3A33ADB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68C6-41AA-9EE3-0FAF9B56789A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68C6-41AA-9EE3-0FAF9B56789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8C6-41AA-9EE3-0FAF9B56789A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68C6-41AA-9EE3-0FAF9B56789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68C6-41AA-9EE3-0FAF9B56789A}"/>
              </c:ext>
            </c:extLst>
          </c:dPt>
          <c:dLbls>
            <c:dLbl>
              <c:idx val="0"/>
              <c:layout>
                <c:manualLayout>
                  <c:x val="0.11608221811779701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C6-41AA-9EE3-0FAF9B5678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C6-41AA-9EE3-0FAF9B56789A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C6-41AA-9EE3-0FAF9B5678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30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C6-41AA-9EE3-0FAF9B567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648-4B7D-97F1-206B8C94A4A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648-4B7D-97F1-206B8C94A4A9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648-4B7D-97F1-206B8C94A4A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648-4B7D-97F1-206B8C94A4A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648-4B7D-97F1-206B8C94A4A9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48-4B7D-97F1-206B8C94A4A9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48-4B7D-97F1-206B8C94A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48-4B7D-97F1-206B8C94A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0F91-4DBA-B555-AA91A2AC942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0F91-4DBA-B555-AA91A2AC94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F91-4DBA-B555-AA91A2AC942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0F91-4DBA-B555-AA91A2AC942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F91-4DBA-B555-AA91A2AC9420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1-4DBA-B555-AA91A2AC9420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91-4DBA-B555-AA91A2AC942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35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91-4DBA-B555-AA91A2AC9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DAD8-4388-BB09-0CE0C51E0528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DAD8-4388-BB09-0CE0C51E052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AD8-4388-BB09-0CE0C51E0528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AD8-4388-BB09-0CE0C51E052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AD8-4388-BB09-0CE0C51E0528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D8-4388-BB09-0CE0C51E0528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D8-4388-BB09-0CE0C51E0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37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D8-4388-BB09-0CE0C51E0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640-4C05-B1E8-D0A78E7E08EF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640-4C05-B1E8-D0A78E7E08E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640-4C05-B1E8-D0A78E7E08E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640-4C05-B1E8-D0A78E7E08E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640-4C05-B1E8-D0A78E7E08EF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40-4C05-B1E8-D0A78E7E08EF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40-4C05-B1E8-D0A78E7E08EF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40-4C05-B1E8-D0A78E7E0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D74-4AF0-9B41-EA62910DA4DC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D74-4AF0-9B41-EA62910DA4D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D74-4AF0-9B41-EA62910DA4D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D74-4AF0-9B41-EA62910DA4D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D74-4AF0-9B41-EA62910DA4DC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74-4AF0-9B41-EA62910DA4DC}"/>
                </c:ext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74-4AF0-9B41-EA62910DA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32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74-4AF0-9B41-EA62910DA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5C52-4472-8CF2-21A47B55B406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5C52-4472-8CF2-21A47B55B40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C52-4472-8CF2-21A47B55B40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5C52-4472-8CF2-21A47B55B40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5C52-4472-8CF2-21A47B55B406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2-4472-8CF2-21A47B55B4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2-4472-8CF2-21A47B55B406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52-4472-8CF2-21A47B55B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38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52-4472-8CF2-21A47B55B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EF31-4C27-9289-C483DA23B8FE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EF31-4C27-9289-C483DA23B8F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F31-4C27-9289-C483DA23B8F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F31-4C27-9289-C483DA23B8F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F31-4C27-9289-C483DA23B8FE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1-4C27-9289-C483DA23B8FE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31-4C27-9289-C483DA23B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34</c:v>
                </c:pt>
                <c:pt idx="2">
                  <c:v>26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31-4C27-9289-C483DA23B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D658-4541-9190-6D3C42CC7E61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D658-4541-9190-6D3C42CC7E6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658-4541-9190-6D3C42CC7E6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D658-4541-9190-6D3C42CC7E6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D658-4541-9190-6D3C42CC7E61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8-4541-9190-6D3C42CC7E61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58-4541-9190-6D3C42CC7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58-4541-9190-6D3C42CC7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F96E-4563-84EA-8BB649E62AE7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F96E-4563-84EA-8BB649E62AE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96E-4563-84EA-8BB649E62AE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96E-4563-84EA-8BB649E62AE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F96E-4563-84EA-8BB649E62AE7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E-4563-84EA-8BB649E62AE7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6E-4563-84EA-8BB649E62AE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25</c:v>
                </c:pt>
                <c:pt idx="2">
                  <c:v>29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6E-4563-84EA-8BB649E62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83A4-4B2F-A191-97873AFC226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83A4-4B2F-A191-97873AFC226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3A4-4B2F-A191-97873AFC226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83A4-4B2F-A191-97873AFC226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83A4-4B2F-A191-97873AFC2264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4-4B2F-A191-97873AFC2264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A4-4B2F-A191-97873AFC22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25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4-4B2F-A191-97873AFC2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CC2B-4499-87B5-1507C04F6246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CC2B-4499-87B5-1507C04F624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C2B-4499-87B5-1507C04F624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CC2B-4499-87B5-1507C04F624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CC2B-4499-87B5-1507C04F6246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B-4499-87B5-1507C04F6246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2B-4499-87B5-1507C04F624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2B-4499-87B5-1507C04F6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9102-48FD-BF5D-6AC044B5200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9102-48FD-BF5D-6AC044B5200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102-48FD-BF5D-6AC044B5200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9102-48FD-BF5D-6AC044B5200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9102-48FD-BF5D-6AC044B52000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2-48FD-BF5D-6AC044B52000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2-48FD-BF5D-6AC044B52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32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02-48FD-BF5D-6AC044B52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9EB-4C08-8839-03E064939DF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9EB-4C08-8839-03E064939DF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9EB-4C08-8839-03E064939DF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9EB-4C08-8839-03E064939DF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9EB-4C08-8839-03E064939DF0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EB-4C08-8839-03E064939D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EB-4C08-8839-03E064939DF0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EB-4C08-8839-03E064939DF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EB-4C08-8839-03E064939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A1EB-45CC-BA06-0B242F52D8E1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A1EB-45CC-BA06-0B242F52D8E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1EB-45CC-BA06-0B242F52D8E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A1EB-45CC-BA06-0B242F52D8E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1EB-45CC-BA06-0B242F52D8E1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B-45CC-BA06-0B242F52D8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EB-45CC-BA06-0B242F52D8E1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EB-45CC-BA06-0B242F52D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32</c:v>
                </c:pt>
                <c:pt idx="2">
                  <c:v>32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EB-45CC-BA06-0B242F52D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919-409D-9055-7D894A1049FC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1919-409D-9055-7D894A1049F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919-409D-9055-7D894A1049F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1919-409D-9055-7D894A1049FC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1919-409D-9055-7D894A1049FC}"/>
              </c:ext>
            </c:extLst>
          </c:dPt>
          <c:dLbls>
            <c:dLbl>
              <c:idx val="0"/>
              <c:layout>
                <c:manualLayout>
                  <c:x val="0.13254312346759126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9-409D-9055-7D894A1049FC}"/>
                </c:ext>
              </c:extLst>
            </c:dLbl>
            <c:dLbl>
              <c:idx val="4"/>
              <c:layout>
                <c:manualLayout>
                  <c:x val="-0.22947560567274769"/>
                  <c:y val="8.5961425678688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19-409D-9055-7D894A1049F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19-409D-9055-7D894A10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72F4-493F-B7CD-46DFBE68F960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72F4-493F-B7CD-46DFBE68F96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2F4-493F-B7CD-46DFBE68F96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72F4-493F-B7CD-46DFBE68F96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2F4-493F-B7CD-46DFBE68F960}"/>
              </c:ext>
            </c:extLst>
          </c:dPt>
          <c:dLbls>
            <c:dLbl>
              <c:idx val="0"/>
              <c:layout>
                <c:manualLayout>
                  <c:x val="0.11882570234276271"/>
                  <c:y val="8.0415499074441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4-493F-B7CD-46DFBE68F960}"/>
                </c:ext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F4-493F-B7CD-46DFBE68F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F4-493F-B7CD-46DFBE68F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02A0-4BF4-B273-93BAF1754D71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02A0-4BF4-B273-93BAF1754D7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2A0-4BF4-B273-93BAF1754D7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02A0-4BF4-B273-93BAF1754D7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02A0-4BF4-B273-93BAF1754D71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A0-4BF4-B273-93BAF1754D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A0-4BF4-B273-93BAF1754D71}"/>
                </c:ext>
              </c:extLst>
            </c:dLbl>
            <c:dLbl>
              <c:idx val="4"/>
              <c:layout>
                <c:manualLayout>
                  <c:x val="-0.2349625741226791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A0-4BF4-B273-93BAF1754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27</c:v>
                </c:pt>
                <c:pt idx="2">
                  <c:v>34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A0-4BF4-B273-93BAF175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B739-4FA6-B651-EA0159646E74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B739-4FA6-B651-EA0159646E7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739-4FA6-B651-EA0159646E7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B739-4FA6-B651-EA0159646E7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739-4FA6-B651-EA0159646E74}"/>
              </c:ext>
            </c:extLst>
          </c:dPt>
          <c:dLbls>
            <c:dLbl>
              <c:idx val="0"/>
              <c:layout>
                <c:manualLayout>
                  <c:x val="0.12705615501765982"/>
                  <c:y val="6.932364586594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39-4FA6-B651-EA0159646E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9-4FA6-B651-EA0159646E74}"/>
                </c:ext>
              </c:extLst>
            </c:dLbl>
            <c:dLbl>
              <c:idx val="4"/>
              <c:layout>
                <c:manualLayout>
                  <c:x val="-0.21850166877288488"/>
                  <c:y val="8.31884623765649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39-4FA6-B651-EA0159646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39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39-4FA6-B651-EA0159646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</a:t>
            </a:r>
          </a:p>
        </c:rich>
      </c:tx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3C3B-464C-A3F9-F12430F5DF35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3-3C3B-464C-A3F9-F12430F5DF3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C3B-464C-A3F9-F12430F5DF3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3C3B-464C-A3F9-F12430F5DF35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3C3B-464C-A3F9-F12430F5DF35}"/>
              </c:ext>
            </c:extLst>
          </c:dPt>
          <c:dLbls>
            <c:dLbl>
              <c:idx val="0"/>
              <c:layout>
                <c:manualLayout>
                  <c:x val="0.14900402881738548"/>
                  <c:y val="7.76427541158853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B-464C-A3F9-F12430F5DF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3B-464C-A3F9-F12430F5DF35}"/>
                </c:ext>
              </c:extLst>
            </c:dLbl>
            <c:dLbl>
              <c:idx val="4"/>
              <c:layout>
                <c:manualLayout>
                  <c:x val="-0.21301470032295347"/>
                  <c:y val="7.4869572470195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3B-464C-A3F9-F12430F5D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Beginning Learner</c:v>
                </c:pt>
                <c:pt idx="1">
                  <c:v>Developing Learner</c:v>
                </c:pt>
                <c:pt idx="2">
                  <c:v>Proficient Learner</c:v>
                </c:pt>
                <c:pt idx="3">
                  <c:v>Distinguished Learner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41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3B-464C-A3F9-F12430F5D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/>
      </c:ofPieChart>
    </c:plotArea>
    <c:legend>
      <c:legendPos val="b"/>
      <c:layout>
        <c:manualLayout>
          <c:xMode val="edge"/>
          <c:yMode val="edge"/>
          <c:x val="2.9803743667844003E-2"/>
          <c:y val="0.66283612075182397"/>
          <c:w val="0.9184444228422064"/>
          <c:h val="0.31965202427391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0.01818</cdr:x>
      <cdr:y>0.92647</cdr:y>
    </cdr:from>
    <cdr:to>
      <cdr:x>0.40466</cdr:x>
      <cdr:y>0.97399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4800600"/>
          <a:ext cx="3239475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Due to rounding, percentages may not total 100%.</a:t>
          </a:r>
        </a:p>
      </cdr:txBody>
    </cdr:sp>
  </cdr:relSizeAnchor>
  <cdr:relSizeAnchor xmlns:cdr="http://schemas.openxmlformats.org/drawingml/2006/chartDrawing">
    <cdr:from>
      <cdr:x>0.40909</cdr:x>
      <cdr:y>0.91176</cdr:y>
    </cdr:from>
    <cdr:to>
      <cdr:x>0.97273</cdr:x>
      <cdr:y>0.98529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9000" y="4724400"/>
          <a:ext cx="472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0.94811</cdr:x>
      <cdr:y>0.71577</cdr:y>
    </cdr:from>
    <cdr:to>
      <cdr:x>0.97538</cdr:x>
      <cdr:y>0.75735</cdr:y>
    </cdr:to>
    <cdr:sp macro="" textlink="">
      <cdr:nvSpPr>
        <cdr:cNvPr id="9" name="TextBox 3"/>
        <cdr:cNvSpPr txBox="1"/>
      </cdr:nvSpPr>
      <cdr:spPr>
        <a:xfrm xmlns:a="http://schemas.openxmlformats.org/drawingml/2006/main">
          <a:off x="7947025" y="3708856"/>
          <a:ext cx="228600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aseline="30000" dirty="0"/>
        </a:p>
      </cdr:txBody>
    </cdr:sp>
  </cdr:relSizeAnchor>
  <cdr:relSizeAnchor xmlns:cdr="http://schemas.openxmlformats.org/drawingml/2006/chartDrawing">
    <cdr:from>
      <cdr:x>0.44545</cdr:x>
      <cdr:y>0.88235</cdr:y>
    </cdr:from>
    <cdr:to>
      <cdr:x>0.94545</cdr:x>
      <cdr:y>0.95957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33800" y="4572000"/>
          <a:ext cx="4190999" cy="40012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/>
              </a:solidFill>
            </a:rPr>
            <a:t>*Grade 8 includes the 2016 EOC performance of 19,213 students who took an EOC mathematics assessment in lieu of the EOG mathematics assessment.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0.01932</cdr:x>
      <cdr:y>0.94118</cdr:y>
    </cdr:from>
    <cdr:to>
      <cdr:x>0.4058</cdr:x>
      <cdr:y>0.9887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4876800"/>
          <a:ext cx="3048052" cy="2462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Due to rounding, percentages may not total 100%.</a:t>
          </a:r>
        </a:p>
      </cdr:txBody>
    </cdr:sp>
  </cdr:relSizeAnchor>
  <cdr:relSizeAnchor xmlns:cdr="http://schemas.openxmlformats.org/drawingml/2006/chartDrawing">
    <cdr:from>
      <cdr:x>0.46377</cdr:x>
      <cdr:y>0.89706</cdr:y>
    </cdr:from>
    <cdr:to>
      <cdr:x>0.95652</cdr:x>
      <cdr:y>0.97428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57600" y="4648200"/>
          <a:ext cx="3886200" cy="40012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/>
              </a:solidFill>
            </a:rPr>
            <a:t>*Grade 8 includes the 2016 EOC performance of 27,409 students who took an EOC science assessment in lieu of the EOG science assessment.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0.40625</cdr:x>
      <cdr:y>0.08516</cdr:y>
    </cdr:from>
    <cdr:to>
      <cdr:x>0.55625</cdr:x>
      <cdr:y>0.31016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46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0.01932</cdr:x>
      <cdr:y>0.94118</cdr:y>
    </cdr:from>
    <cdr:to>
      <cdr:x>0.4058</cdr:x>
      <cdr:y>0.98869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4876800"/>
          <a:ext cx="30480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Due to rounding, percentages may not total 100%.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0.43727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85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0.32352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81714"/>
          <a:ext cx="990592" cy="55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0.42063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8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0.09273</cdr:x>
      <cdr:y>0.32546</cdr:y>
    </cdr:from>
    <cdr:to>
      <cdr:x>0.30672</cdr:x>
      <cdr:y>0.4448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9272" y="1490592"/>
          <a:ext cx="990600" cy="54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Beginning Learner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0.32922</cdr:x>
      <cdr:y>0.24957</cdr:y>
    </cdr:from>
    <cdr:to>
      <cdr:x>0.55967</cdr:x>
      <cdr:y>0.41594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9" y="1143014"/>
          <a:ext cx="1066787" cy="76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Developing Learner and Above</a:t>
          </a:r>
        </a:p>
      </cdr:txBody>
    </cdr:sp>
  </cdr:relSizeAnchor>
  <cdr:relSizeAnchor xmlns:cdr="http://schemas.openxmlformats.org/drawingml/2006/chartDrawing">
    <cdr:from>
      <cdr:x>0.18107</cdr:x>
      <cdr:y>0.33276</cdr:y>
    </cdr:from>
    <cdr:to>
      <cdr:x>0.65844</cdr:x>
      <cdr:y>0.51577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1524000"/>
          <a:ext cx="2209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0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12D2E67A-6CB9-4C09-BC41-7AE1C8583795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0"/>
            <a:ext cx="5617208" cy="4188778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9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9"/>
            <a:ext cx="3043979" cy="46577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21EB9A5E-51A3-4480-BF10-6C314DC4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483997"/>
            <a:ext cx="784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</a:rPr>
              <a:t>2015-2016 Georgia </a:t>
            </a:r>
            <a:r>
              <a:rPr lang="en-US" sz="1800" b="1" dirty="0">
                <a:solidFill>
                  <a:prstClr val="white"/>
                </a:solidFill>
              </a:rPr>
              <a:t>Milestones</a:t>
            </a:r>
            <a:r>
              <a:rPr lang="en-US" b="1" dirty="0">
                <a:solidFill>
                  <a:prstClr val="white"/>
                </a:solidFill>
              </a:rPr>
              <a:t>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7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2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6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5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28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6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2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3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prstClr val="white"/>
                </a:solidFill>
              </a:rPr>
              <a:t>Richard Woods, Georgia’s School Superintendent</a:t>
            </a:r>
          </a:p>
          <a:p>
            <a:pPr algn="r"/>
            <a:r>
              <a:rPr lang="en-US" b="1" i="1" dirty="0">
                <a:solidFill>
                  <a:prstClr val="white"/>
                </a:solidFill>
              </a:rPr>
              <a:t>“Educating Georgia’s Future”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hlinkClick r:id="rId3"/>
              </a:rPr>
              <a:t>gadoe.org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6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gadoe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Richard Woods, 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Georgia’s School Superintendent</a:t>
            </a:r>
          </a:p>
          <a:p>
            <a:pPr algn="r"/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“Educating Georgia’s Future”</a:t>
            </a:r>
          </a:p>
          <a:p>
            <a:pPr algn="r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hlinkClick r:id="rId14"/>
              </a:rPr>
              <a:t>gadoe.org</a:t>
            </a:r>
            <a:endParaRPr lang="en-US" sz="1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C72F-0514-4CEB-9770-DFD295013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2015-2016 Georgia Milestones State Results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EAB7-A88A-4A2A-A855-30D96BF81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/>
              <a:t>English Language Arts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8581390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82617" cy="1325563"/>
          </a:xfrm>
        </p:spPr>
        <p:txBody>
          <a:bodyPr/>
          <a:lstStyle/>
          <a:p>
            <a:r>
              <a:rPr lang="en-US" dirty="0"/>
              <a:t>Grade 4 – Mathematics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168221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2800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82617" cy="1325563"/>
          </a:xfrm>
        </p:spPr>
        <p:txBody>
          <a:bodyPr/>
          <a:lstStyle/>
          <a:p>
            <a:r>
              <a:rPr lang="en-US" dirty="0"/>
              <a:t>Grade 4 – Science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1984795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00105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4 – Social Studies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41576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16803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5 – ELA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252792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9765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5 – 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79346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614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5 –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718074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2385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3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5 – 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294773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0242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6 – ELA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094077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68201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6 – 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67173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08232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6 –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94052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69524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3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/>
              <a:t>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3701802"/>
              </p:ext>
            </p:extLst>
          </p:nvPr>
        </p:nvGraphicFramePr>
        <p:xfrm>
          <a:off x="381000" y="1143000"/>
          <a:ext cx="8382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6 – 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283504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09611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7 – ELA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9500259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792980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4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7 – 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246071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00850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7 –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367150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5505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4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7 – 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3153749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32524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8 – ELA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0672696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4362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8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8 – 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467004"/>
              </p:ext>
            </p:extLst>
          </p:nvPr>
        </p:nvGraphicFramePr>
        <p:xfrm>
          <a:off x="152400" y="13716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956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47223"/>
              </p:ext>
            </p:extLst>
          </p:nvPr>
        </p:nvGraphicFramePr>
        <p:xfrm>
          <a:off x="4514850" y="12954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85800" y="5896689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11102" y="5812294"/>
            <a:ext cx="462915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*Includes the 2016 EOC performance of 19,213 grade 8 students who took an EOC mathematics assessment in lieu of the EOG mathematics assessment.</a:t>
            </a:r>
          </a:p>
        </p:txBody>
      </p:sp>
    </p:spTree>
    <p:extLst>
      <p:ext uri="{BB962C8B-B14F-4D97-AF65-F5344CB8AC3E}">
        <p14:creationId xmlns:p14="http://schemas.microsoft.com/office/powerpoint/2010/main" val="9141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8 –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7229314"/>
              </p:ext>
            </p:extLst>
          </p:nvPr>
        </p:nvGraphicFramePr>
        <p:xfrm>
          <a:off x="152400" y="1326276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8194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55610"/>
              </p:ext>
            </p:extLst>
          </p:nvPr>
        </p:nvGraphicFramePr>
        <p:xfrm>
          <a:off x="4514850" y="1258857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09600" y="5906214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724400" y="5799017"/>
            <a:ext cx="441960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*Includes the 2016 EOC performance of 27,409 grade 8 students who took an EOC science assessment in lieu of the EOG science assessment.</a:t>
            </a:r>
          </a:p>
        </p:txBody>
      </p:sp>
    </p:spTree>
    <p:extLst>
      <p:ext uri="{BB962C8B-B14F-4D97-AF65-F5344CB8AC3E}">
        <p14:creationId xmlns:p14="http://schemas.microsoft.com/office/powerpoint/2010/main" val="520485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8 – 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91727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6401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1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228600"/>
            <a:ext cx="678741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EOC – 9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br>
              <a:rPr lang="en-US" dirty="0"/>
            </a:br>
            <a:r>
              <a:rPr lang="en-US" dirty="0"/>
              <a:t>Literature &amp; Composition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096660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99896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/>
              <a:t>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8716071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94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228600"/>
            <a:ext cx="678741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EOC – American </a:t>
            </a:r>
            <a:br>
              <a:rPr lang="en-US" dirty="0"/>
            </a:br>
            <a:r>
              <a:rPr lang="en-US" dirty="0"/>
              <a:t>Literature &amp; Composition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3230441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83855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2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50837"/>
            <a:ext cx="67874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EOC – Coordinate Algebra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8800958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96685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05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70922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EOC – Analytic Geometry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034830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66187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Algebra I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672363"/>
              </p:ext>
            </p:extLst>
          </p:nvPr>
        </p:nvGraphicFramePr>
        <p:xfrm>
          <a:off x="1905000" y="143986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09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Geometry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729893"/>
              </p:ext>
            </p:extLst>
          </p:nvPr>
        </p:nvGraphicFramePr>
        <p:xfrm>
          <a:off x="1905000" y="143986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7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Biology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5049004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75597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Physical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2972372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05932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2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U. S. History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110141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432309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>
            <a:normAutofit/>
          </a:bodyPr>
          <a:lstStyle/>
          <a:p>
            <a:r>
              <a:rPr lang="en-US" dirty="0"/>
              <a:t>EOC – Economics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6182983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21326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7"/>
            <a:ext cx="6316630" cy="1037584"/>
          </a:xfrm>
        </p:spPr>
        <p:txBody>
          <a:bodyPr/>
          <a:lstStyle/>
          <a:p>
            <a:r>
              <a:rPr lang="en-US" dirty="0"/>
              <a:t>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6268214"/>
              </p:ext>
            </p:extLst>
          </p:nvPr>
        </p:nvGraphicFramePr>
        <p:xfrm>
          <a:off x="609600" y="1066800"/>
          <a:ext cx="78867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3 – ELA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277274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Beginning</a:t>
            </a:r>
          </a:p>
          <a:p>
            <a:r>
              <a:rPr lang="en-US" sz="1400" dirty="0"/>
              <a:t>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40375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06417" cy="1325563"/>
          </a:xfrm>
        </p:spPr>
        <p:txBody>
          <a:bodyPr/>
          <a:lstStyle/>
          <a:p>
            <a:r>
              <a:rPr lang="en-US" dirty="0"/>
              <a:t>Grade 3 – Mathematics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9017288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Beginning</a:t>
            </a:r>
          </a:p>
          <a:p>
            <a:r>
              <a:rPr lang="en-US" sz="1400" dirty="0"/>
              <a:t>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650896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6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06417" cy="1325563"/>
          </a:xfrm>
        </p:spPr>
        <p:txBody>
          <a:bodyPr/>
          <a:lstStyle/>
          <a:p>
            <a:r>
              <a:rPr lang="en-US" dirty="0"/>
              <a:t>Grade 3 –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4311692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Beginning</a:t>
            </a:r>
          </a:p>
          <a:p>
            <a:r>
              <a:rPr lang="en-US" sz="1400" dirty="0"/>
              <a:t>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931421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87418" cy="1325563"/>
          </a:xfrm>
        </p:spPr>
        <p:txBody>
          <a:bodyPr/>
          <a:lstStyle/>
          <a:p>
            <a:r>
              <a:rPr lang="en-US" dirty="0"/>
              <a:t>Grade 3 – Social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3804956"/>
              </p:ext>
            </p:extLst>
          </p:nvPr>
        </p:nvGraphicFramePr>
        <p:xfrm>
          <a:off x="141303" y="1469254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Beginning</a:t>
            </a:r>
          </a:p>
          <a:p>
            <a:r>
              <a:rPr lang="en-US" sz="1400" dirty="0"/>
              <a:t>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80046"/>
              </p:ext>
            </p:extLst>
          </p:nvPr>
        </p:nvGraphicFramePr>
        <p:xfrm>
          <a:off x="4512631" y="1447800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4 – ELA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5343397"/>
              </p:ext>
            </p:extLst>
          </p:nvPr>
        </p:nvGraphicFramePr>
        <p:xfrm>
          <a:off x="160538" y="1477592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971800"/>
            <a:ext cx="99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Beginning Learner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1398"/>
              </p:ext>
            </p:extLst>
          </p:nvPr>
        </p:nvGraphicFramePr>
        <p:xfrm>
          <a:off x="4531866" y="1456138"/>
          <a:ext cx="4629150" cy="4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8000" y="60198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Due to rounding, percentages may not total 100%.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800" b="1" dirty="0">
                <a:solidFill>
                  <a:prstClr val="white"/>
                </a:solidFill>
              </a:rPr>
              <a:t>2015-2016 Georgia Milestones State Results</a:t>
            </a:r>
          </a:p>
          <a:p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37120"/>
      </p:ext>
    </p:extLst>
  </p:cSld>
  <p:clrMapOvr>
    <a:masterClrMapping/>
  </p:clrMapOvr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b4d03f235370e36574effe2eb9849c7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dc85d28dfa76c5fff1f4bca85981001c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  <Page_x0020_SubHeader xmlns="20a672bb-8554-40ed-8ef6-17ff2403b73b" xsi:nil="true"/>
    <Page xmlns="20a672bb-8554-40ed-8ef6-17ff2403b73b" xsi:nil="true"/>
  </documentManagement>
</p:properties>
</file>

<file path=customXml/itemProps1.xml><?xml version="1.0" encoding="utf-8"?>
<ds:datastoreItem xmlns:ds="http://schemas.openxmlformats.org/officeDocument/2006/customXml" ds:itemID="{F2535376-C891-45FF-B14E-7358DF84F177}"/>
</file>

<file path=customXml/itemProps2.xml><?xml version="1.0" encoding="utf-8"?>
<ds:datastoreItem xmlns:ds="http://schemas.openxmlformats.org/officeDocument/2006/customXml" ds:itemID="{A2F0C01E-511D-489E-88D8-E635A2C29CC3}"/>
</file>

<file path=customXml/itemProps3.xml><?xml version="1.0" encoding="utf-8"?>
<ds:datastoreItem xmlns:ds="http://schemas.openxmlformats.org/officeDocument/2006/customXml" ds:itemID="{7E21196C-0D76-415C-AF87-0E871E117A91}"/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1426</Words>
  <Application>Microsoft Office PowerPoint</Application>
  <PresentationFormat>On-screen Show (4:3)</PresentationFormat>
  <Paragraphs>422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Rounded MT Bold</vt:lpstr>
      <vt:lpstr>Calibri</vt:lpstr>
      <vt:lpstr>GaDOE-PowerPoint-WhiteTemplate</vt:lpstr>
      <vt:lpstr>Custom Design</vt:lpstr>
      <vt:lpstr>1_Custom Design</vt:lpstr>
      <vt:lpstr>English Language Arts</vt:lpstr>
      <vt:lpstr>Mathematics</vt:lpstr>
      <vt:lpstr>Science</vt:lpstr>
      <vt:lpstr>Social Studies</vt:lpstr>
      <vt:lpstr>Grade 3 – ELA </vt:lpstr>
      <vt:lpstr>Grade 3 – Mathematics</vt:lpstr>
      <vt:lpstr>Grade 3 – Science</vt:lpstr>
      <vt:lpstr>Grade 3 – Social Studies</vt:lpstr>
      <vt:lpstr>Grade 4 – ELA </vt:lpstr>
      <vt:lpstr>Grade 4 – Mathematics </vt:lpstr>
      <vt:lpstr>Grade 4 – Science </vt:lpstr>
      <vt:lpstr>Grade 4 – Social Studies </vt:lpstr>
      <vt:lpstr>Grade 5 – ELA</vt:lpstr>
      <vt:lpstr>Grade 5 – Mathematics</vt:lpstr>
      <vt:lpstr>Grade 5 – Science</vt:lpstr>
      <vt:lpstr>Grade 5 – Social Studies</vt:lpstr>
      <vt:lpstr>Grade 6 – ELA</vt:lpstr>
      <vt:lpstr>Grade 6 – Mathematics</vt:lpstr>
      <vt:lpstr>Grade 6 – Science</vt:lpstr>
      <vt:lpstr>Grade 6 – Social Studies</vt:lpstr>
      <vt:lpstr>Grade 7 – ELA</vt:lpstr>
      <vt:lpstr>Grade 7 – Mathematics</vt:lpstr>
      <vt:lpstr>Grade 7 – Science</vt:lpstr>
      <vt:lpstr>Grade 7 – Social Studies</vt:lpstr>
      <vt:lpstr>Grade 8 – ELA</vt:lpstr>
      <vt:lpstr>Grade 8 – Mathematics</vt:lpstr>
      <vt:lpstr>Grade 8 – Science</vt:lpstr>
      <vt:lpstr>Grade 8 – Social Studies</vt:lpstr>
      <vt:lpstr>EOC – 9th Grade  Literature &amp; Composition</vt:lpstr>
      <vt:lpstr>EOC – American  Literature &amp; Composition</vt:lpstr>
      <vt:lpstr>EOC – Coordinate Algebra</vt:lpstr>
      <vt:lpstr>EOC – Analytic Geometry</vt:lpstr>
      <vt:lpstr>EOC – Algebra I</vt:lpstr>
      <vt:lpstr>EOC – Geometry</vt:lpstr>
      <vt:lpstr>EOC – Biology</vt:lpstr>
      <vt:lpstr>EOC – Physical Science</vt:lpstr>
      <vt:lpstr>EOC – U. S. History</vt:lpstr>
      <vt:lpstr>EOC – Economics</vt:lpstr>
    </vt:vector>
  </TitlesOfParts>
  <Company>Georgia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Milestones 2015-2016 State Results</dc:title>
  <dc:creator>Niveen</dc:creator>
  <cp:lastModifiedBy>Joseph Blessing</cp:lastModifiedBy>
  <cp:revision>161</cp:revision>
  <cp:lastPrinted>2016-07-07T14:42:06Z</cp:lastPrinted>
  <dcterms:created xsi:type="dcterms:W3CDTF">2015-09-02T13:12:42Z</dcterms:created>
  <dcterms:modified xsi:type="dcterms:W3CDTF">2017-07-21T12:45:30Z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