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3.xml" ContentType="application/vnd.openxmlformats-officedocument.drawingml.chartshapes+xml"/>
  <Override PartName="/ppt/drawings/drawing33.xml" ContentType="application/vnd.openxmlformats-officedocument.drawingml.chartshapes+xml"/>
  <Override PartName="/ppt/drawings/drawing34.xml" ContentType="application/vnd.openxmlformats-officedocument.drawingml.chartshapes+xml"/>
  <Override PartName="/ppt/drawings/drawing35.xml" ContentType="application/vnd.openxmlformats-officedocument.drawingml.chartshapes+xml"/>
  <Override PartName="/ppt/drawings/drawing32.xml" ContentType="application/vnd.openxmlformats-officedocument.drawingml.chartshapes+xml"/>
  <Override PartName="/ppt/drawings/drawing30.xml" ContentType="application/vnd.openxmlformats-officedocument.drawingml.chartshapes+xml"/>
  <Override PartName="/ppt/drawings/drawing29.xml" ContentType="application/vnd.openxmlformats-officedocument.drawingml.chartshapes+xml"/>
  <Override PartName="/ppt/drawings/drawing28.xml" ContentType="application/vnd.openxmlformats-officedocument.drawingml.chartshapes+xml"/>
  <Override PartName="/ppt/drawings/drawing27.xml" ContentType="application/vnd.openxmlformats-officedocument.drawingml.chartshapes+xml"/>
  <Override PartName="/ppt/drawings/drawing31.xml" ContentType="application/vnd.openxmlformats-officedocument.drawingml.chartshapes+xml"/>
  <Override PartName="/ppt/drawings/drawing36.xml" ContentType="application/vnd.openxmlformats-officedocument.drawingml.chartshapes+xml"/>
  <Override PartName="/ppt/drawings/drawing37.xml" ContentType="application/vnd.openxmlformats-officedocument.drawingml.chartshapes+xml"/>
  <Override PartName="/ppt/drawings/drawing44.xml" ContentType="application/vnd.openxmlformats-officedocument.drawingml.chartshapes+xml"/>
  <Override PartName="/ppt/drawings/drawing43.xml" ContentType="application/vnd.openxmlformats-officedocument.drawingml.chartshapes+xml"/>
  <Override PartName="/ppt/drawings/drawing42.xml" ContentType="application/vnd.openxmlformats-officedocument.drawingml.chartshapes+xml"/>
  <Override PartName="/ppt/drawings/drawing41.xml" ContentType="application/vnd.openxmlformats-officedocument.drawingml.chartshapes+xml"/>
  <Override PartName="/ppt/drawings/drawing40.xml" ContentType="application/vnd.openxmlformats-officedocument.drawingml.chartshapes+xml"/>
  <Override PartName="/ppt/drawings/drawing39.xml" ContentType="application/vnd.openxmlformats-officedocument.drawingml.chartshapes+xml"/>
  <Override PartName="/ppt/drawings/drawing38.xml" ContentType="application/vnd.openxmlformats-officedocument.drawingml.chartshapes+xml"/>
  <Override PartName="/ppt/drawings/drawing26.xml" ContentType="application/vnd.openxmlformats-officedocument.drawingml.chartshapes+xml"/>
  <Override PartName="/ppt/drawings/drawing24.xml" ContentType="application/vnd.openxmlformats-officedocument.drawingml.chartshapes+xml"/>
  <Override PartName="/ppt/drawings/drawing45.xml" ContentType="application/vnd.openxmlformats-officedocument.drawingml.chartshapes+xml"/>
  <Override PartName="/ppt/drawings/drawing12.xml" ContentType="application/vnd.openxmlformats-officedocument.drawingml.chartshapes+xml"/>
  <Override PartName="/ppt/drawings/drawing11.xml" ContentType="application/vnd.openxmlformats-officedocument.drawingml.chartshapes+xml"/>
  <Override PartName="/ppt/drawings/drawing10.xml" ContentType="application/vnd.openxmlformats-officedocument.drawingml.chartshapes+xml"/>
  <Override PartName="/ppt/drawings/drawing9.xml" ContentType="application/vnd.openxmlformats-officedocument.drawingml.chartshapes+xml"/>
  <Override PartName="/ppt/drawings/drawing8.xml" ContentType="application/vnd.openxmlformats-officedocument.drawingml.chartshapes+xml"/>
  <Override PartName="/ppt/drawings/drawing7.xml" ContentType="application/vnd.openxmlformats-officedocument.drawingml.chartshapes+xml"/>
  <Override PartName="/ppt/drawings/drawing6.xml" ContentType="application/vnd.openxmlformats-officedocument.drawingml.chartshapes+xml"/>
  <Override PartName="/ppt/drawings/drawing5.xml" ContentType="application/vnd.openxmlformats-officedocument.drawingml.chartshapes+xml"/>
  <Override PartName="/ppt/drawings/drawing13.xml" ContentType="application/vnd.openxmlformats-officedocument.drawingml.chartshapes+xml"/>
  <Override PartName="/ppt/drawings/drawing14.xml" ContentType="application/vnd.openxmlformats-officedocument.drawingml.chartshapes+xml"/>
  <Override PartName="/ppt/drawings/drawing15.xml" ContentType="application/vnd.openxmlformats-officedocument.drawingml.chartshapes+xml"/>
  <Override PartName="/ppt/drawings/drawing23.xml" ContentType="application/vnd.openxmlformats-officedocument.drawingml.chartshapes+xml"/>
  <Override PartName="/ppt/drawings/drawing22.xml" ContentType="application/vnd.openxmlformats-officedocument.drawingml.chartshapes+xml"/>
  <Override PartName="/ppt/drawings/drawing21.xml" ContentType="application/vnd.openxmlformats-officedocument.drawingml.chartshapes+xml"/>
  <Override PartName="/ppt/drawings/drawing20.xml" ContentType="application/vnd.openxmlformats-officedocument.drawingml.chartshapes+xml"/>
  <Override PartName="/ppt/drawings/drawing19.xml" ContentType="application/vnd.openxmlformats-officedocument.drawingml.chartshapes+xml"/>
  <Override PartName="/ppt/drawings/drawing18.xml" ContentType="application/vnd.openxmlformats-officedocument.drawingml.chartshapes+xml"/>
  <Override PartName="/ppt/drawings/drawing17.xml" ContentType="application/vnd.openxmlformats-officedocument.drawingml.chartshapes+xml"/>
  <Override PartName="/ppt/drawings/drawing16.xml" ContentType="application/vnd.openxmlformats-officedocument.drawingml.chartshapes+xml"/>
  <Override PartName="/ppt/drawings/drawing25.xml" ContentType="application/vnd.openxmlformats-officedocument.drawingml.chartshapes+xml"/>
  <Override PartName="/ppt/drawings/drawing47.xml" ContentType="application/vnd.openxmlformats-officedocument.drawingml.chartshapes+xml"/>
  <Override PartName="/ppt/drawings/drawing4.xml" ContentType="application/vnd.openxmlformats-officedocument.drawingml.chartshapes+xml"/>
  <Override PartName="/ppt/drawings/drawing55.xml" ContentType="application/vnd.openxmlformats-officedocument.drawingml.chartshapes+xml"/>
  <Override PartName="/ppt/drawings/drawing54.xml" ContentType="application/vnd.openxmlformats-officedocument.drawingml.chartshapes+xml"/>
  <Override PartName="/ppt/drawings/drawing53.xml" ContentType="application/vnd.openxmlformats-officedocument.drawingml.chartshapes+xml"/>
  <Override PartName="/ppt/drawings/drawing52.xml" ContentType="application/vnd.openxmlformats-officedocument.drawingml.chartshapes+xml"/>
  <Override PartName="/ppt/drawings/drawing51.xml" ContentType="application/vnd.openxmlformats-officedocument.drawingml.chartshapes+xml"/>
  <Override PartName="/ppt/drawings/drawing50.xml" ContentType="application/vnd.openxmlformats-officedocument.drawingml.chartshapes+xml"/>
  <Override PartName="/ppt/drawings/drawing49.xml" ContentType="application/vnd.openxmlformats-officedocument.drawingml.chartshapes+xml"/>
  <Override PartName="/ppt/drawings/drawing48.xml" ContentType="application/vnd.openxmlformats-officedocument.drawingml.chartshapes+xml"/>
  <Override PartName="/ppt/drawings/drawing56.xml" ContentType="application/vnd.openxmlformats-officedocument.drawingml.chartshapes+xml"/>
  <Override PartName="/ppt/drawings/drawing46.xml" ContentType="application/vnd.openxmlformats-officedocument.drawingml.chartshapes+xml"/>
  <Override PartName="/ppt/presentation.xml" ContentType="application/vnd.openxmlformats-officedocument.presentationml.presentation.main+xml"/>
  <Override PartName="/ppt/slides/slide2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3.xml" ContentType="application/vnd.openxmlformats-officedocument.presentationml.slide+xml"/>
  <Override PartName="/ppt/drawings/drawing1.xml" ContentType="application/vnd.openxmlformats-officedocument.drawingml.chartshapes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2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rts/chart4.xml" ContentType="application/vnd.openxmlformats-officedocument.drawingml.chart+xml"/>
  <Override PartName="/ppt/charts/chart52.xml" ContentType="application/vnd.openxmlformats-officedocument.drawingml.chart+xml"/>
  <Override PartName="/ppt/charts/chart5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0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4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27.xml" ContentType="application/vnd.openxmlformats-officedocument.drawingml.chart+xml"/>
  <Override PartName="/ppt/theme/theme2.xml" ContentType="application/vnd.openxmlformats-officedocument.them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16.xml" ContentType="application/vnd.openxmlformats-officedocument.drawingml.chart+xml"/>
  <Override PartName="/ppt/charts/chart2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8.xml" ContentType="application/vnd.openxmlformats-officedocument.drawingml.chart+xml"/>
  <Override PartName="/ppt/charts/chart3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1.xml" ContentType="application/vnd.openxmlformats-officedocument.drawingml.chart+xml"/>
  <Override PartName="/ppt/theme/theme4.xml" ContentType="application/vnd.openxmlformats-officedocument.theme+xml"/>
  <Override PartName="/ppt/charts/chart14.xml" ContentType="application/vnd.openxmlformats-officedocument.drawingml.chart+xml"/>
  <Override PartName="/ppt/theme/theme3.xml" ContentType="application/vnd.openxmlformats-officedocument.theme+xml"/>
  <Override PartName="/ppt/charts/chart15.xml" ContentType="application/vnd.openxmlformats-officedocument.drawingml.chart+xml"/>
  <Override PartName="/ppt/charts/chart13.xml" ContentType="application/vnd.openxmlformats-officedocument.drawingml.chart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12.xml" ContentType="application/vnd.openxmlformats-officedocument.drawingml.chart+xml"/>
  <Override PartName="/ppt/charts/chart31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48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theme/theme1.xml" ContentType="application/vnd.openxmlformats-officedocument.theme+xml"/>
  <Override PartName="/ppt/charts/chart56.xml" ContentType="application/vnd.openxmlformats-officedocument.drawingml.char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55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45.xml" ContentType="application/vnd.openxmlformats-officedocument.drawingml.chart+xml"/>
  <Override PartName="/ppt/charts/chart44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5.xml" ContentType="application/vnd.openxmlformats-officedocument.drawingml.chart+xml"/>
  <Override PartName="/ppt/charts/chart34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8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0.xml" ContentType="application/vnd.openxmlformats-officedocument.drawingml.chart+xml"/>
  <Override PartName="/ppt/charts/chart39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4"/>
  </p:notesMasterIdLst>
  <p:handoutMasterIdLst>
    <p:handoutMasterId r:id="rId35"/>
  </p:handoutMasterIdLst>
  <p:sldIdLst>
    <p:sldId id="257" r:id="rId4"/>
    <p:sldId id="258" r:id="rId5"/>
    <p:sldId id="259" r:id="rId6"/>
    <p:sldId id="260" r:id="rId7"/>
    <p:sldId id="262" r:id="rId8"/>
    <p:sldId id="279" r:id="rId9"/>
    <p:sldId id="264" r:id="rId10"/>
    <p:sldId id="282" r:id="rId11"/>
    <p:sldId id="285" r:id="rId12"/>
    <p:sldId id="286" r:id="rId13"/>
    <p:sldId id="287" r:id="rId14"/>
    <p:sldId id="288" r:id="rId15"/>
    <p:sldId id="289" r:id="rId16"/>
    <p:sldId id="290" r:id="rId17"/>
    <p:sldId id="293" r:id="rId18"/>
    <p:sldId id="294" r:id="rId19"/>
    <p:sldId id="297" r:id="rId20"/>
    <p:sldId id="312" r:id="rId21"/>
    <p:sldId id="313" r:id="rId22"/>
    <p:sldId id="300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8ACE"/>
    <a:srgbClr val="DA64C1"/>
    <a:srgbClr val="009644"/>
    <a:srgbClr val="FF99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42" Type="http://schemas.openxmlformats.org/officeDocument/2006/relationships/customXml" Target="../customXml/item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Relationship Id="rId43" Type="http://schemas.openxmlformats.org/officeDocument/2006/relationships/customXml" Target="../customXml/item3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package" Target="../embeddings/Microsoft_Excel_Worksheet37.xlsx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package" Target="../embeddings/Microsoft_Excel_Worksheet39.xlsx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package" Target="../embeddings/Microsoft_Excel_Worksheet40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package" Target="../embeddings/Microsoft_Excel_Worksheet41.xlsx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package" Target="../embeddings/Microsoft_Excel_Worksheet42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package" Target="../embeddings/Microsoft_Excel_Worksheet43.xlsx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package" Target="../embeddings/Microsoft_Excel_Worksheet44.xlsx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package" Target="../embeddings/Microsoft_Excel_Worksheet45.xlsx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package" Target="../embeddings/Microsoft_Excel_Worksheet46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package" Target="../embeddings/Microsoft_Excel_Worksheet47.xlsx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package" Target="../embeddings/Microsoft_Excel_Worksheet48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0.xml"/><Relationship Id="rId1" Type="http://schemas.openxmlformats.org/officeDocument/2006/relationships/package" Target="../embeddings/Microsoft_Excel_Worksheet49.xlsx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1.xml"/><Relationship Id="rId1" Type="http://schemas.openxmlformats.org/officeDocument/2006/relationships/package" Target="../embeddings/Microsoft_Excel_Worksheet50.xlsx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2.xml"/><Relationship Id="rId1" Type="http://schemas.openxmlformats.org/officeDocument/2006/relationships/package" Target="../embeddings/Microsoft_Excel_Worksheet51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3.xml"/><Relationship Id="rId1" Type="http://schemas.openxmlformats.org/officeDocument/2006/relationships/package" Target="../embeddings/Microsoft_Excel_Worksheet52.xlsx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4.xml"/><Relationship Id="rId1" Type="http://schemas.openxmlformats.org/officeDocument/2006/relationships/package" Target="../embeddings/Microsoft_Excel_Worksheet53.xlsx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5.xml"/><Relationship Id="rId1" Type="http://schemas.openxmlformats.org/officeDocument/2006/relationships/package" Target="../embeddings/Microsoft_Excel_Worksheet54.xlsx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6.xml"/><Relationship Id="rId1" Type="http://schemas.openxmlformats.org/officeDocument/2006/relationships/package" Target="../embeddings/Microsoft_Excel_Worksheet5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86577402462367E-2"/>
          <c:y val="0.10311120117338274"/>
          <c:w val="0.87171686351706035"/>
          <c:h val="0.632395592095105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 Learner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-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1B-4D33-8399-BFEE61D9E69C}"/>
                </c:ext>
              </c:extLst>
            </c:dLbl>
            <c:dLbl>
              <c:idx val="3"/>
              <c:layout>
                <c:manualLayout>
                  <c:x val="0"/>
                  <c:y val="5.458887165017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1B-4D33-8399-BFEE61D9E6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9th Grade Literature &amp; Composition</c:v>
                </c:pt>
                <c:pt idx="7">
                  <c:v>American Literature &amp; Composition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30</c:v>
                </c:pt>
                <c:pt idx="1">
                  <c:v>27</c:v>
                </c:pt>
                <c:pt idx="2">
                  <c:v>26</c:v>
                </c:pt>
                <c:pt idx="3">
                  <c:v>30</c:v>
                </c:pt>
                <c:pt idx="4">
                  <c:v>29</c:v>
                </c:pt>
                <c:pt idx="5">
                  <c:v>21</c:v>
                </c:pt>
                <c:pt idx="6">
                  <c:v>16</c:v>
                </c:pt>
                <c:pt idx="7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1B-4D33-8399-BFEE61D9E6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 Learner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1B-4D33-8399-BFEE61D9E69C}"/>
                </c:ext>
              </c:extLst>
            </c:dLbl>
            <c:dLbl>
              <c:idx val="3"/>
              <c:layout>
                <c:manualLayout>
                  <c:x val="0"/>
                  <c:y val="5.00392209553073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1B-4D33-8399-BFEE61D9E6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9th Grade Literature &amp; Composition</c:v>
                </c:pt>
                <c:pt idx="7">
                  <c:v>American Literature &amp; Composition</c:v>
                </c:pt>
              </c:strCache>
            </c:strRef>
          </c:cat>
          <c:val>
            <c:numRef>
              <c:f>Sheet1!$C$2:$C$9</c:f>
              <c:numCache>
                <c:formatCode>0</c:formatCode>
                <c:ptCount val="8"/>
                <c:pt idx="0">
                  <c:v>34</c:v>
                </c:pt>
                <c:pt idx="1">
                  <c:v>32</c:v>
                </c:pt>
                <c:pt idx="2">
                  <c:v>36</c:v>
                </c:pt>
                <c:pt idx="3">
                  <c:v>30</c:v>
                </c:pt>
                <c:pt idx="4">
                  <c:v>35</c:v>
                </c:pt>
                <c:pt idx="5">
                  <c:v>37</c:v>
                </c:pt>
                <c:pt idx="6">
                  <c:v>31</c:v>
                </c:pt>
                <c:pt idx="7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1B-4D33-8399-BFEE61D9E6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 Learner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9th Grade Literature &amp; Composition</c:v>
                </c:pt>
                <c:pt idx="7">
                  <c:v>American Literature &amp; Composition</c:v>
                </c:pt>
              </c:strCache>
            </c:strRef>
          </c:cat>
          <c:val>
            <c:numRef>
              <c:f>Sheet1!$D$2:$D$9</c:f>
              <c:numCache>
                <c:formatCode>0</c:formatCode>
                <c:ptCount val="8"/>
                <c:pt idx="0">
                  <c:v>26</c:v>
                </c:pt>
                <c:pt idx="1">
                  <c:v>28</c:v>
                </c:pt>
                <c:pt idx="2">
                  <c:v>32</c:v>
                </c:pt>
                <c:pt idx="3">
                  <c:v>32</c:v>
                </c:pt>
                <c:pt idx="4">
                  <c:v>30</c:v>
                </c:pt>
                <c:pt idx="5">
                  <c:v>34</c:v>
                </c:pt>
                <c:pt idx="6">
                  <c:v>43</c:v>
                </c:pt>
                <c:pt idx="7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1B-4D33-8399-BFEE61D9E6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 Learner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9th Grade Literature &amp; Composition</c:v>
                </c:pt>
                <c:pt idx="7">
                  <c:v>American Literature &amp; Composition</c:v>
                </c:pt>
              </c:strCache>
            </c:strRef>
          </c:cat>
          <c:val>
            <c:numRef>
              <c:f>Sheet1!$E$2:$E$9</c:f>
              <c:numCache>
                <c:formatCode>0</c:formatCode>
                <c:ptCount val="8"/>
                <c:pt idx="0">
                  <c:v>10</c:v>
                </c:pt>
                <c:pt idx="1">
                  <c:v>13</c:v>
                </c:pt>
                <c:pt idx="2">
                  <c:v>6</c:v>
                </c:pt>
                <c:pt idx="3">
                  <c:v>8</c:v>
                </c:pt>
                <c:pt idx="4">
                  <c:v>6</c:v>
                </c:pt>
                <c:pt idx="5">
                  <c:v>9</c:v>
                </c:pt>
                <c:pt idx="6">
                  <c:v>10</c:v>
                </c:pt>
                <c:pt idx="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81B-4D33-8399-BFEE61D9E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649536"/>
        <c:axId val="153651072"/>
      </c:barChart>
      <c:catAx>
        <c:axId val="15364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3651072"/>
        <c:crosses val="autoZero"/>
        <c:auto val="1"/>
        <c:lblAlgn val="ctr"/>
        <c:lblOffset val="100"/>
        <c:noMultiLvlLbl val="0"/>
      </c:catAx>
      <c:valAx>
        <c:axId val="15365107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36495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0477512774671282E-4"/>
          <c:y val="0.85742376872008641"/>
          <c:w val="0.98522499904903182"/>
          <c:h val="0.12318974834028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B649-4299-8026-798483F92BD8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B649-4299-8026-798483F92BD8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649-4299-8026-798483F92BD8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B649-4299-8026-798483F92BD8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B649-4299-8026-798483F92BD8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49-4299-8026-798483F92B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49-4299-8026-798483F92BD8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49-4299-8026-798483F92B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34</c:v>
                </c:pt>
                <c:pt idx="2">
                  <c:v>26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649-4299-8026-798483F92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9FB7-4BED-A8C8-F5EDD0CBC2BA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9FB7-4BED-A8C8-F5EDD0CBC2BA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9FB7-4BED-A8C8-F5EDD0CBC2BA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9FB7-4BED-A8C8-F5EDD0CBC2BA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9FB7-4BED-A8C8-F5EDD0CBC2BA}"/>
              </c:ext>
            </c:extLst>
          </c:dPt>
          <c:dLbls>
            <c:dLbl>
              <c:idx val="0"/>
              <c:layout>
                <c:manualLayout>
                  <c:x val="0.11333873389283129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B7-4BED-A8C8-F5EDD0CBC2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B7-4BED-A8C8-F5EDD0CBC2BA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B7-4BED-A8C8-F5EDD0CBC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</c:v>
                </c:pt>
                <c:pt idx="1">
                  <c:v>38</c:v>
                </c:pt>
                <c:pt idx="2">
                  <c:v>33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FB7-4BED-A8C8-F5EDD0CBC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A3D0-466C-BFFB-C81D1356BC3C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A3D0-466C-BFFB-C81D1356BC3C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A3D0-466C-BFFB-C81D1356BC3C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A3D0-466C-BFFB-C81D1356BC3C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A3D0-466C-BFFB-C81D1356BC3C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D0-466C-BFFB-C81D1356BC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D0-466C-BFFB-C81D1356BC3C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D0-466C-BFFB-C81D1356BC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39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D0-466C-BFFB-C81D1356B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671F-4BD2-BE47-6E3669906475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671F-4BD2-BE47-6E3669906475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671F-4BD2-BE47-6E3669906475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671F-4BD2-BE47-6E3669906475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671F-4BD2-BE47-6E3669906475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1F-4BD2-BE47-6E36699064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1F-4BD2-BE47-6E3669906475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1F-4BD2-BE47-6E36699064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26</c:v>
                </c:pt>
                <c:pt idx="1">
                  <c:v>36</c:v>
                </c:pt>
                <c:pt idx="2">
                  <c:v>32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1F-4BD2-BE47-6E3669906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2410-42D0-BF49-E73D0B64A09E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2410-42D0-BF49-E73D0B64A09E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410-42D0-BF49-E73D0B64A09E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2410-42D0-BF49-E73D0B64A09E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2410-42D0-BF49-E73D0B64A09E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10-42D0-BF49-E73D0B64A09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10-42D0-BF49-E73D0B64A09E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10-42D0-BF49-E73D0B64A0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34</c:v>
                </c:pt>
                <c:pt idx="2">
                  <c:v>34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410-42D0-BF49-E73D0B64A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CF07-4881-B5DC-66A4D07A5981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CF07-4881-B5DC-66A4D07A5981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CF07-4881-B5DC-66A4D07A5981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CF07-4881-B5DC-66A4D07A5981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CF07-4881-B5DC-66A4D07A5981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07-4881-B5DC-66A4D07A5981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07-4881-B5DC-66A4D07A59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38</c:v>
                </c:pt>
                <c:pt idx="2">
                  <c:v>26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F07-4881-B5DC-66A4D07A5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631C-4272-9E47-9E8998181AE1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631C-4272-9E47-9E8998181AE1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631C-4272-9E47-9E8998181AE1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631C-4272-9E47-9E8998181AE1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631C-4272-9E47-9E8998181AE1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1C-4272-9E47-9E8998181AE1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1C-4272-9E47-9E8998181A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36</c:v>
                </c:pt>
                <c:pt idx="2">
                  <c:v>27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31C-4272-9E47-9E8998181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8F69-4948-8300-F94C7710A883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8F69-4948-8300-F94C7710A883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F69-4948-8300-F94C7710A883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8F69-4948-8300-F94C7710A883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8F69-4948-8300-F94C7710A883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9-4948-8300-F94C7710A88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69-4948-8300-F94C7710A883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69-4948-8300-F94C7710A8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29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F69-4948-8300-F94C7710A8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05CE-4EE2-91D1-86A6E21DC821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05CE-4EE2-91D1-86A6E21DC821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05CE-4EE2-91D1-86A6E21DC821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05CE-4EE2-91D1-86A6E21DC821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05CE-4EE2-91D1-86A6E21DC821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CE-4EE2-91D1-86A6E21DC8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CE-4EE2-91D1-86A6E21DC821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CE-4EE2-91D1-86A6E21DC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31</c:v>
                </c:pt>
                <c:pt idx="2">
                  <c:v>31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5CE-4EE2-91D1-86A6E21DC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BE37-4CF8-926B-FDABBE5FDB72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BE37-4CF8-926B-FDABBE5FDB72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E37-4CF8-926B-FDABBE5FDB72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BE37-4CF8-926B-FDABBE5FDB72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BE37-4CF8-926B-FDABBE5FDB72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37-4CF8-926B-FDABBE5FDB7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37-4CF8-926B-FDABBE5FDB72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E37-4CF8-926B-FDABBE5FDB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44</c:v>
                </c:pt>
                <c:pt idx="2">
                  <c:v>19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E37-4CF8-926B-FDABBE5FD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86577402462367E-2"/>
          <c:y val="4.4287671761618033E-2"/>
          <c:w val="0.87171686351706035"/>
          <c:h val="0.6618073568009881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 Learner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-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3C-4C39-84D7-4A24E8C6C29C}"/>
                </c:ext>
              </c:extLst>
            </c:dLbl>
            <c:dLbl>
              <c:idx val="3"/>
              <c:layout>
                <c:manualLayout>
                  <c:x val="0"/>
                  <c:y val="5.458887165017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3C-4C39-84D7-4A24E8C6C2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8*</c:v>
                </c:pt>
                <c:pt idx="6">
                  <c:v>Coordinate Algebra</c:v>
                </c:pt>
                <c:pt idx="7">
                  <c:v>Analytic Geometry</c:v>
                </c:pt>
                <c:pt idx="8">
                  <c:v>Algebra I</c:v>
                </c:pt>
                <c:pt idx="9">
                  <c:v>Geometry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20</c:v>
                </c:pt>
                <c:pt idx="1">
                  <c:v>18</c:v>
                </c:pt>
                <c:pt idx="2">
                  <c:v>25</c:v>
                </c:pt>
                <c:pt idx="3">
                  <c:v>24</c:v>
                </c:pt>
                <c:pt idx="4">
                  <c:v>22</c:v>
                </c:pt>
                <c:pt idx="5">
                  <c:v>21</c:v>
                </c:pt>
                <c:pt idx="6">
                  <c:v>30</c:v>
                </c:pt>
                <c:pt idx="7">
                  <c:v>32</c:v>
                </c:pt>
                <c:pt idx="8">
                  <c:v>29</c:v>
                </c:pt>
                <c:pt idx="9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3C-4C39-84D7-4A24E8C6C2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 Learner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3C-4C39-84D7-4A24E8C6C29C}"/>
                </c:ext>
              </c:extLst>
            </c:dLbl>
            <c:dLbl>
              <c:idx val="3"/>
              <c:layout>
                <c:manualLayout>
                  <c:x val="0"/>
                  <c:y val="5.00392209553073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3C-4C39-84D7-4A24E8C6C2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8*</c:v>
                </c:pt>
                <c:pt idx="6">
                  <c:v>Coordinate Algebra</c:v>
                </c:pt>
                <c:pt idx="7">
                  <c:v>Analytic Geometry</c:v>
                </c:pt>
                <c:pt idx="8">
                  <c:v>Algebra I</c:v>
                </c:pt>
                <c:pt idx="9">
                  <c:v>Geometry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38</c:v>
                </c:pt>
                <c:pt idx="1">
                  <c:v>38</c:v>
                </c:pt>
                <c:pt idx="2">
                  <c:v>38</c:v>
                </c:pt>
                <c:pt idx="3">
                  <c:v>38</c:v>
                </c:pt>
                <c:pt idx="4">
                  <c:v>36</c:v>
                </c:pt>
                <c:pt idx="5">
                  <c:v>38</c:v>
                </c:pt>
                <c:pt idx="6">
                  <c:v>39</c:v>
                </c:pt>
                <c:pt idx="7">
                  <c:v>35</c:v>
                </c:pt>
                <c:pt idx="8">
                  <c:v>35</c:v>
                </c:pt>
                <c:pt idx="9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3C-4C39-84D7-4A24E8C6C2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 Learner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8*</c:v>
                </c:pt>
                <c:pt idx="6">
                  <c:v>Coordinate Algebra</c:v>
                </c:pt>
                <c:pt idx="7">
                  <c:v>Analytic Geometry</c:v>
                </c:pt>
                <c:pt idx="8">
                  <c:v>Algebra I</c:v>
                </c:pt>
                <c:pt idx="9">
                  <c:v>Geometry</c:v>
                </c:pt>
              </c:strCache>
            </c:strRef>
          </c:cat>
          <c:val>
            <c:numRef>
              <c:f>Sheet1!$D$2:$D$11</c:f>
              <c:numCache>
                <c:formatCode>0</c:formatCode>
                <c:ptCount val="10"/>
                <c:pt idx="0">
                  <c:v>32</c:v>
                </c:pt>
                <c:pt idx="1">
                  <c:v>33</c:v>
                </c:pt>
                <c:pt idx="2">
                  <c:v>26</c:v>
                </c:pt>
                <c:pt idx="3">
                  <c:v>28</c:v>
                </c:pt>
                <c:pt idx="4">
                  <c:v>26</c:v>
                </c:pt>
                <c:pt idx="5">
                  <c:v>29</c:v>
                </c:pt>
                <c:pt idx="6">
                  <c:v>25</c:v>
                </c:pt>
                <c:pt idx="7">
                  <c:v>25</c:v>
                </c:pt>
                <c:pt idx="8">
                  <c:v>26</c:v>
                </c:pt>
                <c:pt idx="9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3C-4C39-84D7-4A24E8C6C2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 Learner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8*</c:v>
                </c:pt>
                <c:pt idx="6">
                  <c:v>Coordinate Algebra</c:v>
                </c:pt>
                <c:pt idx="7">
                  <c:v>Analytic Geometry</c:v>
                </c:pt>
                <c:pt idx="8">
                  <c:v>Algebra I</c:v>
                </c:pt>
                <c:pt idx="9">
                  <c:v>Geometry</c:v>
                </c:pt>
              </c:strCache>
            </c:strRef>
          </c:cat>
          <c:val>
            <c:numRef>
              <c:f>Sheet1!$E$2:$E$11</c:f>
              <c:numCache>
                <c:formatCode>0</c:formatCode>
                <c:ptCount val="10"/>
                <c:pt idx="0">
                  <c:v>10</c:v>
                </c:pt>
                <c:pt idx="1">
                  <c:v>11</c:v>
                </c:pt>
                <c:pt idx="2">
                  <c:v>11</c:v>
                </c:pt>
                <c:pt idx="3">
                  <c:v>10</c:v>
                </c:pt>
                <c:pt idx="4">
                  <c:v>15</c:v>
                </c:pt>
                <c:pt idx="5">
                  <c:v>12</c:v>
                </c:pt>
                <c:pt idx="6">
                  <c:v>6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43C-4C39-84D7-4A24E8C6C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597760"/>
        <c:axId val="148701952"/>
      </c:barChart>
      <c:catAx>
        <c:axId val="14859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8701952"/>
        <c:crosses val="autoZero"/>
        <c:auto val="0"/>
        <c:lblAlgn val="ctr"/>
        <c:lblOffset val="100"/>
        <c:noMultiLvlLbl val="0"/>
      </c:catAx>
      <c:valAx>
        <c:axId val="14870195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85977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0472440944881889E-4"/>
          <c:y val="0.7814433765632236"/>
          <c:w val="0.98522499904903182"/>
          <c:h val="8.887602285008491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FFDE-4580-B383-818AB26ED258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FFDE-4580-B383-818AB26ED258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FDE-4580-B383-818AB26ED258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FFDE-4580-B383-818AB26ED258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FFDE-4580-B383-818AB26ED258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DE-4580-B383-818AB26ED2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DE-4580-B383-818AB26ED258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DE-4580-B383-818AB26ED2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44</c:v>
                </c:pt>
                <c:pt idx="2">
                  <c:v>19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FDE-4580-B383-818AB26ED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54DE-4ACD-BF63-76EB39C1679B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54DE-4ACD-BF63-76EB39C1679B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4DE-4ACD-BF63-76EB39C1679B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54DE-4ACD-BF63-76EB39C1679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54DE-4ACD-BF63-76EB39C1679B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DE-4ACD-BF63-76EB39C1679B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DE-4ACD-BF63-76EB39C167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32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4DE-4ACD-BF63-76EB39C16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EA9F-48DF-AE2B-B92EC38AFE16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EA9F-48DF-AE2B-B92EC38AFE16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EA9F-48DF-AE2B-B92EC38AFE16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EA9F-48DF-AE2B-B92EC38AFE16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EA9F-48DF-AE2B-B92EC38AFE16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9F-48DF-AE2B-B92EC38AFE16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9F-48DF-AE2B-B92EC38AFE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29</c:v>
                </c:pt>
                <c:pt idx="2">
                  <c:v>32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A9F-48DF-AE2B-B92EC38AF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C006-428A-A676-B1164B03E208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C006-428A-A676-B1164B03E208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C006-428A-A676-B1164B03E208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C006-428A-A676-B1164B03E208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C006-428A-A676-B1164B03E208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06-428A-A676-B1164B03E208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006-428A-A676-B1164B03E2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38</c:v>
                </c:pt>
                <c:pt idx="2">
                  <c:v>28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006-428A-A676-B1164B03E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ED1D-4AE6-ABB0-8410FA5D1692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ED1D-4AE6-ABB0-8410FA5D1692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ED1D-4AE6-ABB0-8410FA5D1692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ED1D-4AE6-ABB0-8410FA5D1692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ED1D-4AE6-ABB0-8410FA5D1692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1D-4AE6-ABB0-8410FA5D1692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D1D-4AE6-ABB0-8410FA5D16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37</c:v>
                </c:pt>
                <c:pt idx="2">
                  <c:v>29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D1D-4AE6-ABB0-8410FA5D1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26A5-455A-8052-0F3DDD3172BC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26A5-455A-8052-0F3DDD3172BC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6A5-455A-8052-0F3DDD3172BC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26A5-455A-8052-0F3DDD3172BC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26A5-455A-8052-0F3DDD3172BC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A5-455A-8052-0F3DDD3172BC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A5-455A-8052-0F3DDD3172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29</c:v>
                </c:pt>
                <c:pt idx="1">
                  <c:v>35</c:v>
                </c:pt>
                <c:pt idx="2">
                  <c:v>30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6A5-455A-8052-0F3DDD317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6E67-47E3-A64F-3B6ADF38F437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6E67-47E3-A64F-3B6ADF38F437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6E67-47E3-A64F-3B6ADF38F437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6E67-47E3-A64F-3B6ADF38F437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6E67-47E3-A64F-3B6ADF38F437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67-47E3-A64F-3B6ADF38F437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67-47E3-A64F-3B6ADF38F4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</c:v>
                </c:pt>
                <c:pt idx="1">
                  <c:v>34</c:v>
                </c:pt>
                <c:pt idx="2">
                  <c:v>33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E67-47E3-A64F-3B6ADF38F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6F86-46DB-A018-1511A8EB8804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6F86-46DB-A018-1511A8EB8804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6F86-46DB-A018-1511A8EB8804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6F86-46DB-A018-1511A8EB880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6F86-46DB-A018-1511A8EB8804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86-46DB-A018-1511A8EB880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86-46DB-A018-1511A8EB8804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F86-46DB-A018-1511A8EB88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36</c:v>
                </c:pt>
                <c:pt idx="2">
                  <c:v>26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F86-46DB-A018-1511A8EB8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4EDA-4BED-9441-BC85B804A3A4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4EDA-4BED-9441-BC85B804A3A4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EDA-4BED-9441-BC85B804A3A4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4EDA-4BED-9441-BC85B804A3A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4EDA-4BED-9441-BC85B804A3A4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DA-4BED-9441-BC85B804A3A4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DA-4BED-9441-BC85B804A3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34</c:v>
                </c:pt>
                <c:pt idx="2">
                  <c:v>26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DA-4BED-9441-BC85B804A3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A8AA-40C9-802B-9F6289BE29F0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A8AA-40C9-802B-9F6289BE29F0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A8AA-40C9-802B-9F6289BE29F0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A8AA-40C9-802B-9F6289BE29F0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A8AA-40C9-802B-9F6289BE29F0}"/>
              </c:ext>
            </c:extLst>
          </c:dPt>
          <c:dLbls>
            <c:dLbl>
              <c:idx val="0"/>
              <c:layout>
                <c:manualLayout>
                  <c:x val="0.10785176544289989"/>
                  <c:y val="7.20966091680717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AA-40C9-802B-9F6289BE29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AA-40C9-802B-9F6289BE29F0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AA-40C9-802B-9F6289BE29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21</c:v>
                </c:pt>
                <c:pt idx="1">
                  <c:v>37</c:v>
                </c:pt>
                <c:pt idx="2">
                  <c:v>34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AA-40C9-802B-9F6289BE29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86577402462367E-2"/>
          <c:y val="0.10311120117338274"/>
          <c:w val="0.87171686351706035"/>
          <c:h val="0.632395592095105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 Learner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-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E1-47BD-BE2A-B4F357940499}"/>
                </c:ext>
              </c:extLst>
            </c:dLbl>
            <c:dLbl>
              <c:idx val="3"/>
              <c:layout>
                <c:manualLayout>
                  <c:x val="0"/>
                  <c:y val="5.458887165017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E1-47BD-BE2A-B4F357940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Grade 5</c:v>
                </c:pt>
                <c:pt idx="1">
                  <c:v>Grade 8*</c:v>
                </c:pt>
                <c:pt idx="2">
                  <c:v>Biology</c:v>
                </c:pt>
                <c:pt idx="3">
                  <c:v>Physical Science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31</c:v>
                </c:pt>
                <c:pt idx="1">
                  <c:v>35</c:v>
                </c:pt>
                <c:pt idx="2">
                  <c:v>30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E1-47BD-BE2A-B4F3579404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 Learner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E1-47BD-BE2A-B4F357940499}"/>
                </c:ext>
              </c:extLst>
            </c:dLbl>
            <c:dLbl>
              <c:idx val="3"/>
              <c:layout>
                <c:manualLayout>
                  <c:x val="0"/>
                  <c:y val="5.00392209553073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E1-47BD-BE2A-B4F357940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Grade 5</c:v>
                </c:pt>
                <c:pt idx="1">
                  <c:v>Grade 8*</c:v>
                </c:pt>
                <c:pt idx="2">
                  <c:v>Biology</c:v>
                </c:pt>
                <c:pt idx="3">
                  <c:v>Physical Science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29</c:v>
                </c:pt>
                <c:pt idx="1">
                  <c:v>27</c:v>
                </c:pt>
                <c:pt idx="2">
                  <c:v>25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E1-47BD-BE2A-B4F3579404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 Learner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Grade 5</c:v>
                </c:pt>
                <c:pt idx="1">
                  <c:v>Grade 8*</c:v>
                </c:pt>
                <c:pt idx="2">
                  <c:v>Biology</c:v>
                </c:pt>
                <c:pt idx="3">
                  <c:v>Physical Science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30</c:v>
                </c:pt>
                <c:pt idx="1">
                  <c:v>29</c:v>
                </c:pt>
                <c:pt idx="2">
                  <c:v>34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E1-47BD-BE2A-B4F35794049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 Learner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Grade 5</c:v>
                </c:pt>
                <c:pt idx="1">
                  <c:v>Grade 8*</c:v>
                </c:pt>
                <c:pt idx="2">
                  <c:v>Biology</c:v>
                </c:pt>
                <c:pt idx="3">
                  <c:v>Physical Science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10</c:v>
                </c:pt>
                <c:pt idx="1">
                  <c:v>9</c:v>
                </c:pt>
                <c:pt idx="2">
                  <c:v>11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2E1-47BD-BE2A-B4F357940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555648"/>
        <c:axId val="148557184"/>
      </c:barChart>
      <c:catAx>
        <c:axId val="14855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8557184"/>
        <c:crosses val="autoZero"/>
        <c:auto val="1"/>
        <c:lblAlgn val="ctr"/>
        <c:lblOffset val="100"/>
        <c:noMultiLvlLbl val="0"/>
      </c:catAx>
      <c:valAx>
        <c:axId val="14855718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8555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8.2563049184069381E-3"/>
          <c:y val="0.81085514126910607"/>
          <c:w val="0.98522499904903182"/>
          <c:h val="7.171916010498687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E693-4745-8DE8-3F1B35A8E861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E693-4745-8DE8-3F1B35A8E861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E693-4745-8DE8-3F1B35A8E861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E693-4745-8DE8-3F1B35A8E861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E693-4745-8DE8-3F1B35A8E861}"/>
              </c:ext>
            </c:extLst>
          </c:dPt>
          <c:dLbls>
            <c:dLbl>
              <c:idx val="0"/>
              <c:layout>
                <c:manualLayout>
                  <c:x val="0.10785176544289989"/>
                  <c:y val="7.20966091680717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93-4745-8DE8-3F1B35A8E8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93-4745-8DE8-3F1B35A8E861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693-4745-8DE8-3F1B35A8E8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36</c:v>
                </c:pt>
                <c:pt idx="2">
                  <c:v>36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693-4745-8DE8-3F1B35A8E8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2017</a:t>
            </a:r>
            <a:endParaRPr lang="en-US" baseline="30000" dirty="0"/>
          </a:p>
        </c:rich>
      </c:tx>
      <c:layout>
        <c:manualLayout>
          <c:xMode val="edge"/>
          <c:yMode val="edge"/>
          <c:x val="0.43075445816186553"/>
          <c:y val="3.6048522927602952E-2"/>
        </c:manualLayout>
      </c:layout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C7A8-4D8A-A60C-E8D2FE666525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C7A8-4D8A-A60C-E8D2FE666525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C7A8-4D8A-A60C-E8D2FE666525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C7A8-4D8A-A60C-E8D2FE666525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C7A8-4D8A-A60C-E8D2FE666525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A8-4D8A-A60C-E8D2FE66652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A8-4D8A-A60C-E8D2FE666525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A8-4D8A-A60C-E8D2FE666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38</c:v>
                </c:pt>
                <c:pt idx="2">
                  <c:v>29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7A8-4D8A-A60C-E8D2FE666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2016</a:t>
            </a:r>
            <a:endParaRPr lang="en-US" baseline="30000" dirty="0"/>
          </a:p>
        </c:rich>
      </c:tx>
      <c:layout>
        <c:manualLayout>
          <c:xMode val="edge"/>
          <c:yMode val="edge"/>
          <c:x val="0.43075445816186553"/>
          <c:y val="4.9913339438219469E-2"/>
        </c:manualLayout>
      </c:layout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A310-412C-AD1C-430DBB5AA791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A310-412C-AD1C-430DBB5AA791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A310-412C-AD1C-430DBB5AA791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A310-412C-AD1C-430DBB5AA791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A310-412C-AD1C-430DBB5AA791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10-412C-AD1C-430DBB5AA79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10-412C-AD1C-430DBB5AA791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10-412C-AD1C-430DBB5AA7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38</c:v>
                </c:pt>
                <c:pt idx="2">
                  <c:v>29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10-412C-AD1C-430DBB5AA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3.2547227892809692E-2"/>
          <c:y val="0.65729012052128222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>
                <a:solidFill>
                  <a:schemeClr val="tx1"/>
                </a:solidFill>
              </a:rPr>
              <a:t>2017 </a:t>
            </a:r>
            <a:endParaRPr lang="en-US" baseline="30000" dirty="0"/>
          </a:p>
        </c:rich>
      </c:tx>
      <c:layout>
        <c:manualLayout>
          <c:xMode val="edge"/>
          <c:yMode val="edge"/>
          <c:x val="0.43759934329196504"/>
          <c:y val="3.0502596323356342E-2"/>
        </c:manualLayout>
      </c:layout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F66C-4CAD-8E65-1C9BD481FC49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F66C-4CAD-8E65-1C9BD481FC49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66C-4CAD-8E65-1C9BD481FC49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F66C-4CAD-8E65-1C9BD481FC49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F66C-4CAD-8E65-1C9BD481FC49}"/>
              </c:ext>
            </c:extLst>
          </c:dPt>
          <c:dLbls>
            <c:dLbl>
              <c:idx val="0"/>
              <c:layout>
                <c:manualLayout>
                  <c:x val="0.14351706036745407"/>
                  <c:y val="9.705327888718144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6C-4CAD-8E65-1C9BD481FC49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6C-4CAD-8E65-1C9BD481FC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27</c:v>
                </c:pt>
                <c:pt idx="2">
                  <c:v>29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66C-4CAD-8E65-1C9BD481F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>
                <a:solidFill>
                  <a:schemeClr val="tx1"/>
                </a:solidFill>
              </a:rPr>
              <a:t>2016 </a:t>
            </a:r>
            <a:endParaRPr lang="en-US" baseline="30000" dirty="0"/>
          </a:p>
        </c:rich>
      </c:tx>
      <c:layout>
        <c:manualLayout>
          <c:xMode val="edge"/>
          <c:yMode val="edge"/>
          <c:x val="0.43759934329196504"/>
          <c:y val="3.0502596323356342E-2"/>
        </c:manualLayout>
      </c:layout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3F5D-469B-87E7-B0D6CA426A99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3F5D-469B-87E7-B0D6CA426A99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F5D-469B-87E7-B0D6CA426A99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3F5D-469B-87E7-B0D6CA426A99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3F5D-469B-87E7-B0D6CA426A99}"/>
              </c:ext>
            </c:extLst>
          </c:dPt>
          <c:dLbls>
            <c:dLbl>
              <c:idx val="0"/>
              <c:layout>
                <c:manualLayout>
                  <c:x val="0.14351706036745407"/>
                  <c:y val="9.705327888718144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5D-469B-87E7-B0D6CA426A99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F5D-469B-87E7-B0D6CA426A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31</c:v>
                </c:pt>
                <c:pt idx="2">
                  <c:v>26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F5D-469B-87E7-B0D6CA426A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A7E7-40BB-84A1-C9B093D768B5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A7E7-40BB-84A1-C9B093D768B5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A7E7-40BB-84A1-C9B093D768B5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A7E7-40BB-84A1-C9B093D768B5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A7E7-40BB-84A1-C9B093D768B5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E7-40BB-84A1-C9B093D768B5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E7-40BB-84A1-C9B093D76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36</c:v>
                </c:pt>
                <c:pt idx="2">
                  <c:v>28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7E7-40BB-84A1-C9B093D76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4527-45CB-A956-5FAA3655C1D4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4527-45CB-A956-5FAA3655C1D4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527-45CB-A956-5FAA3655C1D4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4527-45CB-A956-5FAA3655C1D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4527-45CB-A956-5FAA3655C1D4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27-45CB-A956-5FAA3655C1D4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27-45CB-A956-5FAA3655C1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37</c:v>
                </c:pt>
                <c:pt idx="2">
                  <c:v>28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527-45CB-A956-5FAA3655C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D91C-4F3C-9C8A-8EAFAAA52291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D91C-4F3C-9C8A-8EAFAAA52291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D91C-4F3C-9C8A-8EAFAAA52291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D91C-4F3C-9C8A-8EAFAAA52291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D91C-4F3C-9C8A-8EAFAAA52291}"/>
              </c:ext>
            </c:extLst>
          </c:dPt>
          <c:dLbls>
            <c:dLbl>
              <c:idx val="0"/>
              <c:layout>
                <c:manualLayout>
                  <c:x val="0.11333873389283129"/>
                  <c:y val="6.10047559595784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1C-4F3C-9C8A-8EAFAAA52291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1C-4F3C-9C8A-8EAFAAA522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</c:v>
                </c:pt>
                <c:pt idx="1">
                  <c:v>31</c:v>
                </c:pt>
                <c:pt idx="2">
                  <c:v>43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1C-4F3C-9C8A-8EAFAAA52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5F9E-4FE8-901F-31247A25E4AA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5F9E-4FE8-901F-31247A25E4AA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F9E-4FE8-901F-31247A25E4AA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5F9E-4FE8-901F-31247A25E4AA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5F9E-4FE8-901F-31247A25E4AA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9E-4FE8-901F-31247A25E4AA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9E-4FE8-901F-31247A25E4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36</c:v>
                </c:pt>
                <c:pt idx="2">
                  <c:v>34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F9E-4FE8-901F-31247A25E4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2513-45EE-B958-3EDE5F3B247E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2513-45EE-B958-3EDE5F3B247E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513-45EE-B958-3EDE5F3B247E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2513-45EE-B958-3EDE5F3B247E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2513-45EE-B958-3EDE5F3B247E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13-45EE-B958-3EDE5F3B247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13-45EE-B958-3EDE5F3B247E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13-45EE-B958-3EDE5F3B2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</c:v>
                </c:pt>
                <c:pt idx="1">
                  <c:v>33</c:v>
                </c:pt>
                <c:pt idx="2">
                  <c:v>37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13-45EE-B958-3EDE5F3B2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86577402462367E-2"/>
          <c:y val="0.10311120117338274"/>
          <c:w val="0.87171686351706035"/>
          <c:h val="0.632395592095105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 Learner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-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DF-45A1-8347-BA23F39BB585}"/>
                </c:ext>
              </c:extLst>
            </c:dLbl>
            <c:dLbl>
              <c:idx val="3"/>
              <c:layout>
                <c:manualLayout>
                  <c:x val="0"/>
                  <c:y val="5.458887165017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DF-45A1-8347-BA23F39BB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Grade 5</c:v>
                </c:pt>
                <c:pt idx="1">
                  <c:v>Grade 8</c:v>
                </c:pt>
                <c:pt idx="2">
                  <c:v>U. S. History</c:v>
                </c:pt>
                <c:pt idx="3">
                  <c:v>Economics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26</c:v>
                </c:pt>
                <c:pt idx="1">
                  <c:v>25</c:v>
                </c:pt>
                <c:pt idx="2">
                  <c:v>25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DF-45A1-8347-BA23F39BB5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 Learner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DF-45A1-8347-BA23F39BB585}"/>
                </c:ext>
              </c:extLst>
            </c:dLbl>
            <c:dLbl>
              <c:idx val="3"/>
              <c:layout>
                <c:manualLayout>
                  <c:x val="0"/>
                  <c:y val="5.00392209553073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DF-45A1-8347-BA23F39BB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Grade 5</c:v>
                </c:pt>
                <c:pt idx="1">
                  <c:v>Grade 8</c:v>
                </c:pt>
                <c:pt idx="2">
                  <c:v>U. S. History</c:v>
                </c:pt>
                <c:pt idx="3">
                  <c:v>Economics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44</c:v>
                </c:pt>
                <c:pt idx="1">
                  <c:v>36</c:v>
                </c:pt>
                <c:pt idx="2">
                  <c:v>30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9DF-45A1-8347-BA23F39BB5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 Learner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Grade 5</c:v>
                </c:pt>
                <c:pt idx="1">
                  <c:v>Grade 8</c:v>
                </c:pt>
                <c:pt idx="2">
                  <c:v>U. S. History</c:v>
                </c:pt>
                <c:pt idx="3">
                  <c:v>Economics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19</c:v>
                </c:pt>
                <c:pt idx="1">
                  <c:v>28</c:v>
                </c:pt>
                <c:pt idx="2">
                  <c:v>32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DF-45A1-8347-BA23F39BB58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 Learner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Grade 5</c:v>
                </c:pt>
                <c:pt idx="1">
                  <c:v>Grade 8</c:v>
                </c:pt>
                <c:pt idx="2">
                  <c:v>U. S. History</c:v>
                </c:pt>
                <c:pt idx="3">
                  <c:v>Economics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10</c:v>
                </c:pt>
                <c:pt idx="1">
                  <c:v>11</c:v>
                </c:pt>
                <c:pt idx="2">
                  <c:v>14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DF-45A1-8347-BA23F39BB5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8028928"/>
        <c:axId val="158030464"/>
      </c:barChart>
      <c:catAx>
        <c:axId val="15802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8030464"/>
        <c:crosses val="autoZero"/>
        <c:auto val="1"/>
        <c:lblAlgn val="ctr"/>
        <c:lblOffset val="100"/>
        <c:noMultiLvlLbl val="0"/>
      </c:catAx>
      <c:valAx>
        <c:axId val="15803046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80289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0477512774671282E-4"/>
          <c:y val="0.84026690597498843"/>
          <c:w val="0.98522499904903182"/>
          <c:h val="0.12318974834028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F4CE-4D42-B86C-BBC79DA45783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F4CE-4D42-B86C-BBC79DA45783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4CE-4D42-B86C-BBC79DA45783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F4CE-4D42-B86C-BBC79DA45783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F4CE-4D42-B86C-BBC79DA45783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CE-4D42-B86C-BBC79DA45783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4CE-4D42-B86C-BBC79DA45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33</c:v>
                </c:pt>
                <c:pt idx="2">
                  <c:v>32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4CE-4D42-B86C-BBC79DA45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B15C-486D-A3DF-941EE0ADF727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B15C-486D-A3DF-941EE0ADF727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15C-486D-A3DF-941EE0ADF727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B15C-486D-A3DF-941EE0ADF727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B15C-486D-A3DF-941EE0ADF727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5C-486D-A3DF-941EE0ADF727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15C-486D-A3DF-941EE0ADF7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39</c:v>
                </c:pt>
                <c:pt idx="2">
                  <c:v>25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15C-486D-A3DF-941EE0ADF7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9B81-486A-B370-18882BFEFB74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9B81-486A-B370-18882BFEFB74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9B81-486A-B370-18882BFEFB74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9B81-486A-B370-18882BFEFB7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9B81-486A-B370-18882BFEFB74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81-486A-B370-18882BFEFB74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81-486A-B370-18882BFEFB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37</c:v>
                </c:pt>
                <c:pt idx="2">
                  <c:v>25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B81-486A-B370-18882BFEF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6BBD-4040-8705-52B84A2FF445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6BBD-4040-8705-52B84A2FF445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6BBD-4040-8705-52B84A2FF445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6BBD-4040-8705-52B84A2FF445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6BBD-4040-8705-52B84A2FF445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BD-4040-8705-52B84A2FF44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BD-4040-8705-52B84A2FF445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BBD-4040-8705-52B84A2FF4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35</c:v>
                </c:pt>
                <c:pt idx="2">
                  <c:v>25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BD-4040-8705-52B84A2FF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F9F3-4485-BCC3-2DE77067C014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F9F3-4485-BCC3-2DE77067C014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9F3-4485-BCC3-2DE77067C014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F9F3-4485-BCC3-2DE77067C01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F9F3-4485-BCC3-2DE77067C014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F3-4485-BCC3-2DE77067C01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F3-4485-BCC3-2DE77067C014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F3-4485-BCC3-2DE77067C0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38</c:v>
                </c:pt>
                <c:pt idx="2">
                  <c:v>26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F3-4485-BCC3-2DE77067C0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432C-4843-A21B-C140555CDA69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432C-4843-A21B-C140555CDA69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32C-4843-A21B-C140555CDA69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432C-4843-A21B-C140555CDA69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432C-4843-A21B-C140555CDA69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2C-4843-A21B-C140555CDA69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2C-4843-A21B-C140555CDA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34</c:v>
                </c:pt>
                <c:pt idx="2">
                  <c:v>26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32C-4843-A21B-C140555CD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1F8C-426A-A01E-DCB1D8B5122A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1F8C-426A-A01E-DCB1D8B5122A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1F8C-426A-A01E-DCB1D8B5122A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1F8C-426A-A01E-DCB1D8B5122A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1F8C-426A-A01E-DCB1D8B5122A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8C-426A-A01E-DCB1D8B5122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8C-426A-A01E-DCB1D8B5122A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8C-426A-A01E-DCB1D8B512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</c:v>
                </c:pt>
                <c:pt idx="1">
                  <c:v>35</c:v>
                </c:pt>
                <c:pt idx="2">
                  <c:v>26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8C-426A-A01E-DCB1D8B51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A559-44FC-83B1-CCD135AB50E5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A559-44FC-83B1-CCD135AB50E5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A559-44FC-83B1-CCD135AB50E5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A559-44FC-83B1-CCD135AB50E5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A559-44FC-83B1-CCD135AB50E5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59-44FC-83B1-CCD135AB50E5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59-44FC-83B1-CCD135AB50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28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559-44FC-83B1-CCD135AB50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D485-4AA3-9939-6F0081584829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D485-4AA3-9939-6F0081584829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D485-4AA3-9939-6F0081584829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D485-4AA3-9939-6F0081584829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D485-4AA3-9939-6F0081584829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85-4AA3-9939-6F008158482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85-4AA3-9939-6F0081584829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85-4AA3-9939-6F00815848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36</c:v>
                </c:pt>
                <c:pt idx="2">
                  <c:v>29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485-4AA3-9939-6F00815848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9D11-4DF6-B7F3-366EEFB657E1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9D11-4DF6-B7F3-366EEFB657E1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9D11-4DF6-B7F3-366EEFB657E1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9D11-4DF6-B7F3-366EEFB657E1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9D11-4DF6-B7F3-366EEFB657E1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11-4DF6-B7F3-366EEFB657E1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11-4DF6-B7F3-366EEFB65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25</c:v>
                </c:pt>
                <c:pt idx="2">
                  <c:v>34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11-4DF6-B7F3-366EEFB657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0AB2-4D4F-8DBF-CC798C7C4A3D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0AB2-4D4F-8DBF-CC798C7C4A3D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0AB2-4D4F-8DBF-CC798C7C4A3D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0AB2-4D4F-8DBF-CC798C7C4A3D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0AB2-4D4F-8DBF-CC798C7C4A3D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B2-4D4F-8DBF-CC798C7C4A3D}"/>
                </c:ext>
              </c:extLst>
            </c:dLbl>
            <c:dLbl>
              <c:idx val="4"/>
              <c:layout>
                <c:manualLayout>
                  <c:x val="-0.21850166877288488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AB2-4D4F-8DBF-CC798C7C4A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30</c:v>
                </c:pt>
                <c:pt idx="1">
                  <c:v>34</c:v>
                </c:pt>
                <c:pt idx="2">
                  <c:v>26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AB2-4D4F-8DBF-CC798C7C4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CB01-41D0-A6F6-A7D2DF06A19A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CB01-41D0-A6F6-A7D2DF06A19A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CB01-41D0-A6F6-A7D2DF06A19A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CB01-41D0-A6F6-A7D2DF06A19A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CB01-41D0-A6F6-A7D2DF06A19A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01-41D0-A6F6-A7D2DF06A19A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01-41D0-A6F6-A7D2DF06A1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25</c:v>
                </c:pt>
                <c:pt idx="2">
                  <c:v>32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B01-41D0-A6F6-A7D2DF06A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1076-47B0-AB65-B546607BD2AB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1076-47B0-AB65-B546607BD2AB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1076-47B0-AB65-B546607BD2AB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1076-47B0-AB65-B546607BD2A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1076-47B0-AB65-B546607BD2AB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76-47B0-AB65-B546607BD2AB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76-47B0-AB65-B546607BD2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28</c:v>
                </c:pt>
                <c:pt idx="2">
                  <c:v>30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076-47B0-AB65-B546607BD2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520D-41D9-9AF5-6D61315C8EE8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520D-41D9-9AF5-6D61315C8EE8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20D-41D9-9AF5-6D61315C8EE8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520D-41D9-9AF5-6D61315C8EE8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520D-41D9-9AF5-6D61315C8EE8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0D-41D9-9AF5-6D61315C8EE8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20D-41D9-9AF5-6D61315C8E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32</c:v>
                </c:pt>
                <c:pt idx="2">
                  <c:v>26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0D-41D9-9AF5-6D61315C8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ECB1-45B4-BC69-7196F8D09BAD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ECB1-45B4-BC69-7196F8D09BAD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ECB1-45B4-BC69-7196F8D09BAD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ECB1-45B4-BC69-7196F8D09BAD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ECB1-45B4-BC69-7196F8D09BAD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B1-45B4-BC69-7196F8D09BA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B1-45B4-BC69-7196F8D09BA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B1-45B4-BC69-7196F8D09BAD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B1-45B4-BC69-7196F8D09B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30</c:v>
                </c:pt>
                <c:pt idx="2">
                  <c:v>32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CB1-45B4-BC69-7196F8D09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4D95-44B2-9485-77F93B0DBE35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4D95-44B2-9485-77F93B0DBE35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D95-44B2-9485-77F93B0DBE35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4D95-44B2-9485-77F93B0DBE35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4D95-44B2-9485-77F93B0DBE35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95-44B2-9485-77F93B0DBE3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95-44B2-9485-77F93B0DBE35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95-44B2-9485-77F93B0DBE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32</c:v>
                </c:pt>
                <c:pt idx="2">
                  <c:v>32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D95-44B2-9485-77F93B0DB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0F1F-410F-9AB1-F5B0E5BE66F3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0F1F-410F-9AB1-F5B0E5BE66F3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0F1F-410F-9AB1-F5B0E5BE66F3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0F1F-410F-9AB1-F5B0E5BE66F3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0F1F-410F-9AB1-F5B0E5BE66F3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1F-410F-9AB1-F5B0E5BE66F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1F-410F-9AB1-F5B0E5BE66F3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1F-410F-9AB1-F5B0E5BE66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27</c:v>
                </c:pt>
                <c:pt idx="2">
                  <c:v>33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F1F-410F-9AB1-F5B0E5BE66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3655-43F9-A649-32B0B1CCF43B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3655-43F9-A649-32B0B1CCF43B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655-43F9-A649-32B0B1CCF43B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3655-43F9-A649-32B0B1CCF43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3655-43F9-A649-32B0B1CCF43B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55-43F9-A649-32B0B1CCF43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55-43F9-A649-32B0B1CCF43B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55-43F9-A649-32B0B1CCF4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</c:v>
                </c:pt>
                <c:pt idx="1">
                  <c:v>27</c:v>
                </c:pt>
                <c:pt idx="2">
                  <c:v>34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55-43F9-A649-32B0B1CCF4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FA8D-4299-BEF6-A15B1AD12AAD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FA8D-4299-BEF6-A15B1AD12AAD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A8D-4299-BEF6-A15B1AD12AAD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FA8D-4299-BEF6-A15B1AD12AAD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FA8D-4299-BEF6-A15B1AD12AAD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8D-4299-BEF6-A15B1AD12AAD}"/>
                </c:ext>
              </c:extLst>
            </c:dLbl>
            <c:dLbl>
              <c:idx val="4"/>
              <c:layout>
                <c:manualLayout>
                  <c:x val="-0.21850166877288488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8D-4299-BEF6-A15B1AD12A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32</c:v>
                </c:pt>
                <c:pt idx="2">
                  <c:v>27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A8D-4299-BEF6-A15B1AD12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5767-4849-9A9B-E177240B3F6D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5767-4849-9A9B-E177240B3F6D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767-4849-9A9B-E177240B3F6D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5767-4849-9A9B-E177240B3F6D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5767-4849-9A9B-E177240B3F6D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67-4849-9A9B-E177240B3F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67-4849-9A9B-E177240B3F6D}"/>
                </c:ext>
              </c:extLst>
            </c:dLbl>
            <c:dLbl>
              <c:idx val="4"/>
              <c:layout>
                <c:manualLayout>
                  <c:x val="-0.21850166877288488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67-4849-9A9B-E177240B3F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38</c:v>
                </c:pt>
                <c:pt idx="2">
                  <c:v>32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767-4849-9A9B-E177240B3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81C8-4821-B6BA-BCA90526126C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81C8-4821-B6BA-BCA90526126C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1C8-4821-B6BA-BCA90526126C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81C8-4821-B6BA-BCA90526126C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81C8-4821-B6BA-BCA90526126C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C8-4821-B6BA-BCA90526126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C8-4821-B6BA-BCA90526126C}"/>
                </c:ext>
              </c:extLst>
            </c:dLbl>
            <c:dLbl>
              <c:idx val="4"/>
              <c:layout>
                <c:manualLayout>
                  <c:x val="-0.21850166877288488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C8-4821-B6BA-BCA9052612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39</c:v>
                </c:pt>
                <c:pt idx="2">
                  <c:v>31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1C8-4821-B6BA-BCA905261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1-C45F-4D39-848C-7F6C9C7FEDD9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</c:spPr>
            <c:extLst>
              <c:ext xmlns:c16="http://schemas.microsoft.com/office/drawing/2014/chart" uri="{C3380CC4-5D6E-409C-BE32-E72D297353CC}">
                <c16:uniqueId val="{00000003-C45F-4D39-848C-7F6C9C7FEDD9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C45F-4D39-848C-7F6C9C7FEDD9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C45F-4D39-848C-7F6C9C7FEDD9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C45F-4D39-848C-7F6C9C7FEDD9}"/>
              </c:ext>
            </c:extLst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5F-4D39-848C-7F6C9C7FED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5F-4D39-848C-7F6C9C7FEDD9}"/>
                </c:ext>
              </c:extLst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5F-4D39-848C-7F6C9C7FE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27</c:v>
                </c:pt>
                <c:pt idx="1">
                  <c:v>32</c:v>
                </c:pt>
                <c:pt idx="2">
                  <c:v>28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45F-4D39-848C-7F6C9C7FE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0.01818</cdr:x>
      <cdr:y>0.92647</cdr:y>
    </cdr:from>
    <cdr:to>
      <cdr:x>0.40466</cdr:x>
      <cdr:y>0.97399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400" y="4800600"/>
          <a:ext cx="3239475" cy="2462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Due to rounding, percentages may not total 100%.</a:t>
          </a:r>
        </a:p>
      </cdr:txBody>
    </cdr:sp>
  </cdr:relSizeAnchor>
  <cdr:relSizeAnchor xmlns:cdr="http://schemas.openxmlformats.org/drawingml/2006/chartDrawing">
    <cdr:from>
      <cdr:x>0.40909</cdr:x>
      <cdr:y>0.91176</cdr:y>
    </cdr:from>
    <cdr:to>
      <cdr:x>0.97273</cdr:x>
      <cdr:y>0.98529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29000" y="4724400"/>
          <a:ext cx="472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0.94811</cdr:x>
      <cdr:y>0.71577</cdr:y>
    </cdr:from>
    <cdr:to>
      <cdr:x>0.97538</cdr:x>
      <cdr:y>0.75735</cdr:y>
    </cdr:to>
    <cdr:sp macro="" textlink="">
      <cdr:nvSpPr>
        <cdr:cNvPr id="9" name="TextBox 3"/>
        <cdr:cNvSpPr txBox="1"/>
      </cdr:nvSpPr>
      <cdr:spPr>
        <a:xfrm xmlns:a="http://schemas.openxmlformats.org/drawingml/2006/main">
          <a:off x="7947025" y="3708856"/>
          <a:ext cx="228600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 baseline="30000" dirty="0"/>
        </a:p>
      </cdr:txBody>
    </cdr:sp>
  </cdr:relSizeAnchor>
  <cdr:relSizeAnchor xmlns:cdr="http://schemas.openxmlformats.org/drawingml/2006/chartDrawing">
    <cdr:from>
      <cdr:x>0.44545</cdr:x>
      <cdr:y>0.88235</cdr:y>
    </cdr:from>
    <cdr:to>
      <cdr:x>0.94545</cdr:x>
      <cdr:y>0.95957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733800" y="4572000"/>
          <a:ext cx="4190999" cy="4001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>
              <a:solidFill>
                <a:schemeClr val="tx1"/>
              </a:solidFill>
            </a:rPr>
            <a:t>*Grade 8 includes the 2017 EOC performance of 22,334 students who took an EOC mathematics assessment in lieu of the EOG mathematics assessment.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0.01932</cdr:x>
      <cdr:y>0.94118</cdr:y>
    </cdr:from>
    <cdr:to>
      <cdr:x>0.4058</cdr:x>
      <cdr:y>0.9887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2400" y="4876800"/>
          <a:ext cx="3048052" cy="2462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Due to rounding, percentages may not total 100%.</a:t>
          </a:r>
        </a:p>
      </cdr:txBody>
    </cdr:sp>
  </cdr:relSizeAnchor>
  <cdr:relSizeAnchor xmlns:cdr="http://schemas.openxmlformats.org/drawingml/2006/chartDrawing">
    <cdr:from>
      <cdr:x>0.46377</cdr:x>
      <cdr:y>0.89706</cdr:y>
    </cdr:from>
    <cdr:to>
      <cdr:x>0.95652</cdr:x>
      <cdr:y>0.97428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57600" y="4648200"/>
          <a:ext cx="3886200" cy="4001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>
              <a:solidFill>
                <a:schemeClr val="tx1"/>
              </a:solidFill>
            </a:rPr>
            <a:t>*Grade 8 includes the 2017 EOC performance of 31,935 students who took an EOC science assessment in lieu of the EOG science assessment.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0.01932</cdr:x>
      <cdr:y>0.94118</cdr:y>
    </cdr:from>
    <cdr:to>
      <cdr:x>0.4058</cdr:x>
      <cdr:y>0.98869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2400" y="4876800"/>
          <a:ext cx="304800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Due to rounding, percentages may not total 100%.</a:t>
          </a:r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0.32546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90592"/>
          <a:ext cx="990600" cy="5465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  <a:p xmlns:a="http://schemas.openxmlformats.org/drawingml/2006/main">
          <a:endParaRPr lang="en-US" sz="1400" dirty="0"/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0.32546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90592"/>
          <a:ext cx="990600" cy="5465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  <a:p xmlns:a="http://schemas.openxmlformats.org/drawingml/2006/main">
          <a:endParaRPr lang="en-US" sz="14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0.32546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90592"/>
          <a:ext cx="990600" cy="5465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  <a:p xmlns:a="http://schemas.openxmlformats.org/drawingml/2006/main">
          <a:endParaRPr lang="en-US" sz="14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0.32546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90592"/>
          <a:ext cx="990600" cy="5465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  <a:p xmlns:a="http://schemas.openxmlformats.org/drawingml/2006/main">
          <a:endParaRPr lang="en-US" sz="14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Developing Learner and Above</a:t>
          </a:r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Beginning Learner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4BD29585-F403-419D-8DA9-478AD7EF17B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FF973AFC-B203-447F-9E58-595B0F045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7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12D2E67A-6CB9-4C09-BC41-7AE1C8583795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2" rIns="91420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20" tIns="45712" rIns="91420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7"/>
            <a:ext cx="3038475" cy="465138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7"/>
            <a:ext cx="3038475" cy="465138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21EB9A5E-51A3-4480-BF10-6C314DC4A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6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2015-2016 Georgia Milestones State Results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prstClr val="white"/>
                </a:solidFill>
              </a:rPr>
              <a:t>Richard Woods, Georgia’s School Superintendent</a:t>
            </a:r>
          </a:p>
          <a:p>
            <a:pPr algn="r"/>
            <a:r>
              <a:rPr lang="en-US" b="1" i="1" dirty="0">
                <a:solidFill>
                  <a:prstClr val="white"/>
                </a:solidFill>
              </a:rPr>
              <a:t>“Educating Georgia’s Future”</a:t>
            </a:r>
          </a:p>
          <a:p>
            <a:pPr algn="r"/>
            <a:r>
              <a:rPr lang="en-US" b="1" dirty="0">
                <a:solidFill>
                  <a:prstClr val="white"/>
                </a:solidFill>
                <a:hlinkClick r:id="rId3"/>
              </a:rPr>
              <a:t>gadoe.org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6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2015-2016 Georgia Milestones State Results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4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2015-2016 Georgia Milestones State Results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707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45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82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05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67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41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49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9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483997"/>
            <a:ext cx="784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b="1" dirty="0">
                <a:solidFill>
                  <a:prstClr val="white"/>
                </a:solidFill>
              </a:rPr>
              <a:t>Spring 2017 Georgia </a:t>
            </a:r>
            <a:r>
              <a:rPr lang="en-US" sz="1800" b="1" dirty="0">
                <a:solidFill>
                  <a:prstClr val="white"/>
                </a:solidFill>
              </a:rPr>
              <a:t>Milestones</a:t>
            </a:r>
            <a:r>
              <a:rPr lang="en-US" b="1" dirty="0">
                <a:solidFill>
                  <a:prstClr val="white"/>
                </a:solidFill>
              </a:rPr>
              <a:t>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hlinkClick r:id="rId3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167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40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34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22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647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86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991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05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286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35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0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2015-2016 Georgia Milestones State Results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prstClr val="white"/>
                </a:solidFill>
              </a:rPr>
              <a:t>Richard Woods, Georgia’s School Superintendent</a:t>
            </a:r>
          </a:p>
          <a:p>
            <a:pPr algn="r"/>
            <a:r>
              <a:rPr lang="en-US" b="1" i="1" dirty="0">
                <a:solidFill>
                  <a:prstClr val="white"/>
                </a:solidFill>
              </a:rPr>
              <a:t>“Educating Georgia’s Future”</a:t>
            </a:r>
          </a:p>
          <a:p>
            <a:pPr algn="r"/>
            <a:r>
              <a:rPr lang="en-US" b="1" dirty="0">
                <a:solidFill>
                  <a:prstClr val="white"/>
                </a:solidFill>
                <a:hlinkClick r:id="rId3"/>
              </a:rPr>
              <a:t>gadoe.org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7960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557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628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578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2015-2016 Georgia Milestones State Results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4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2015-2016 Georgia Milestones State Results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hlinkClick r:id="rId3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6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2015-2016 Georgia Milestones State Results 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99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2015-2016 Georgia Milestones State Results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hlinkClick r:id="rId3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9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2015-2016 Georgia Milestones State Results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prstClr val="white"/>
                </a:solidFill>
              </a:rPr>
              <a:t>Richard Woods, Georgia’s School Superintendent</a:t>
            </a:r>
          </a:p>
          <a:p>
            <a:pPr algn="r"/>
            <a:r>
              <a:rPr lang="en-US" b="1" i="1" dirty="0">
                <a:solidFill>
                  <a:prstClr val="white"/>
                </a:solidFill>
              </a:rPr>
              <a:t>“Educating Georgia’s Future”</a:t>
            </a:r>
          </a:p>
          <a:p>
            <a:pPr algn="r"/>
            <a:r>
              <a:rPr lang="en-US" b="1" dirty="0">
                <a:solidFill>
                  <a:prstClr val="white"/>
                </a:solidFill>
                <a:hlinkClick r:id="rId3"/>
              </a:rPr>
              <a:t>gadoe.org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6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2015-2016 Georgia Milestones State Results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76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2015-2016 Georgia Milestones State Results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0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gadoe.org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2015-2016 Georgia Milestones State Results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hlinkClick r:id="rId14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29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2015-2016 Georgia Milestones State Results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9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2015-2016 Georgia Milestones State Results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7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7"/>
            <a:ext cx="6316630" cy="1037584"/>
          </a:xfrm>
        </p:spPr>
        <p:txBody>
          <a:bodyPr/>
          <a:lstStyle/>
          <a:p>
            <a:r>
              <a:rPr lang="en-US" dirty="0"/>
              <a:t>English Language Arts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79621379"/>
              </p:ext>
            </p:extLst>
          </p:nvPr>
        </p:nvGraphicFramePr>
        <p:xfrm>
          <a:off x="609600" y="1066800"/>
          <a:ext cx="78867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83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/>
          <a:lstStyle/>
          <a:p>
            <a:r>
              <a:rPr lang="en-US" dirty="0"/>
              <a:t>Grade 5 – Mathematics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6648548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89548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1703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/>
          <a:lstStyle/>
          <a:p>
            <a:r>
              <a:rPr lang="en-US" dirty="0"/>
              <a:t>Grade 5 – Science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589706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874778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4730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/>
          <a:lstStyle/>
          <a:p>
            <a:r>
              <a:rPr lang="en-US" dirty="0"/>
              <a:t>Grade 5 – Social Studies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505832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953973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0029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/>
          <a:lstStyle/>
          <a:p>
            <a:r>
              <a:rPr lang="en-US" dirty="0"/>
              <a:t>Grade 6 – ELA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812780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917546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2309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/>
          <a:lstStyle/>
          <a:p>
            <a:r>
              <a:rPr lang="en-US" dirty="0"/>
              <a:t>Grade 6 – Mathematics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221057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341402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9315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/>
          <a:lstStyle/>
          <a:p>
            <a:r>
              <a:rPr lang="en-US" dirty="0"/>
              <a:t>Grade 7 – ELA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33632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746468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7347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/>
          <a:lstStyle/>
          <a:p>
            <a:r>
              <a:rPr lang="en-US" dirty="0"/>
              <a:t>Grade 7 – Mathematics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488543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G</a:t>
            </a:r>
            <a:r>
              <a:rPr lang="en-US" sz="1800" b="1" dirty="0">
                <a:solidFill>
                  <a:prstClr val="white"/>
                </a:solidFill>
              </a:rPr>
              <a:t>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358779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8644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/>
          <a:lstStyle/>
          <a:p>
            <a:r>
              <a:rPr lang="en-US" dirty="0"/>
              <a:t>Grade 8 – ELA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707449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851259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8048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152400"/>
            <a:ext cx="6787418" cy="1325563"/>
          </a:xfrm>
        </p:spPr>
        <p:txBody>
          <a:bodyPr>
            <a:normAutofit/>
          </a:bodyPr>
          <a:lstStyle/>
          <a:p>
            <a:r>
              <a:rPr lang="en-US" dirty="0"/>
              <a:t>Grade 8 – Mathematics</a:t>
            </a:r>
            <a:br>
              <a:rPr lang="en-US" dirty="0"/>
            </a:br>
            <a:r>
              <a:rPr lang="en-US" sz="2700" dirty="0"/>
              <a:t>EOG and EOC Combined</a:t>
            </a:r>
            <a:r>
              <a:rPr lang="en-US" sz="2700" baseline="30000" dirty="0"/>
              <a:t>*</a:t>
            </a:r>
            <a:endParaRPr lang="en-US" sz="27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777377"/>
              </p:ext>
            </p:extLst>
          </p:nvPr>
        </p:nvGraphicFramePr>
        <p:xfrm>
          <a:off x="4495800" y="1135062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124200" y="554497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prstClr val="black"/>
                </a:solidFill>
              </a:rPr>
              <a:t>Due to rounding, percentages may not total 100%.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457200" y="5812294"/>
            <a:ext cx="8305800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*Includes the EOC performance of grade 8 students who took an EOC mathematics assessment in lieu of the EOG mathematics assessment (19,213 students in 2016 and 22,334 students in 2017) .</a:t>
            </a: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880598"/>
              </p:ext>
            </p:extLst>
          </p:nvPr>
        </p:nvGraphicFramePr>
        <p:xfrm>
          <a:off x="152400" y="1066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419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152401"/>
            <a:ext cx="6787418" cy="1143000"/>
          </a:xfrm>
        </p:spPr>
        <p:txBody>
          <a:bodyPr>
            <a:normAutofit/>
          </a:bodyPr>
          <a:lstStyle/>
          <a:p>
            <a:r>
              <a:rPr lang="en-US" dirty="0"/>
              <a:t>Grade 8 – Science</a:t>
            </a:r>
            <a:br>
              <a:rPr lang="en-US" dirty="0"/>
            </a:br>
            <a:r>
              <a:rPr lang="en-US" sz="3100" dirty="0"/>
              <a:t>EOG and EOC Combined</a:t>
            </a:r>
            <a:r>
              <a:rPr lang="en-US" sz="3100" baseline="30000" dirty="0"/>
              <a:t>*</a:t>
            </a:r>
            <a:endParaRPr lang="en-US" sz="31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141151"/>
              </p:ext>
            </p:extLst>
          </p:nvPr>
        </p:nvGraphicFramePr>
        <p:xfrm>
          <a:off x="4514850" y="11430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55626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prstClr val="black"/>
                </a:solidFill>
              </a:rPr>
              <a:t>Due to rounding, percentages may not total 100%.</a:t>
            </a: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029906"/>
              </p:ext>
            </p:extLst>
          </p:nvPr>
        </p:nvGraphicFramePr>
        <p:xfrm>
          <a:off x="95250" y="11430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"/>
          <p:cNvSpPr txBox="1"/>
          <p:nvPr/>
        </p:nvSpPr>
        <p:spPr>
          <a:xfrm>
            <a:off x="457200" y="5791200"/>
            <a:ext cx="8382000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*Includes the EOC performance of grade 8 students who took an EOC mathematics assessment in lieu of the EOG mathematics assessment (27,409 students in 2016 and 31,935 students in 2017) .</a:t>
            </a:r>
          </a:p>
        </p:txBody>
      </p:sp>
    </p:spTree>
    <p:extLst>
      <p:ext uri="{BB962C8B-B14F-4D97-AF65-F5344CB8AC3E}">
        <p14:creationId xmlns:p14="http://schemas.microsoft.com/office/powerpoint/2010/main" val="52048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7"/>
            <a:ext cx="6316630" cy="1037584"/>
          </a:xfrm>
        </p:spPr>
        <p:txBody>
          <a:bodyPr/>
          <a:lstStyle/>
          <a:p>
            <a:r>
              <a:rPr lang="en-US" dirty="0"/>
              <a:t>Mathematics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9791930"/>
              </p:ext>
            </p:extLst>
          </p:nvPr>
        </p:nvGraphicFramePr>
        <p:xfrm>
          <a:off x="419100" y="1219200"/>
          <a:ext cx="838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88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/>
          <a:lstStyle/>
          <a:p>
            <a:r>
              <a:rPr lang="en-US" dirty="0"/>
              <a:t>Grade 8 – Social Studies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730061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815394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8551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228600"/>
            <a:ext cx="678741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EOC – 9</a:t>
            </a:r>
            <a:r>
              <a:rPr lang="en-US" baseline="30000" dirty="0"/>
              <a:t>th</a:t>
            </a:r>
            <a:r>
              <a:rPr lang="en-US" dirty="0"/>
              <a:t> Grade </a:t>
            </a:r>
            <a:br>
              <a:rPr lang="en-US" dirty="0"/>
            </a:br>
            <a:r>
              <a:rPr lang="en-US" dirty="0"/>
              <a:t>Literature &amp; Composition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310908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355162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2647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228600"/>
            <a:ext cx="678741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EOC – American </a:t>
            </a:r>
            <a:br>
              <a:rPr lang="en-US" dirty="0"/>
            </a:br>
            <a:r>
              <a:rPr lang="en-US" dirty="0"/>
              <a:t>Literature &amp; Composition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759834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832437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1312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50837"/>
            <a:ext cx="6787418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EOC – Coordinate Algebra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753231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256111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5605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7092218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EOC – Analytic Geometry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47408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105830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84872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>
            <a:normAutofit/>
          </a:bodyPr>
          <a:lstStyle/>
          <a:p>
            <a:r>
              <a:rPr lang="en-US" dirty="0"/>
              <a:t>EOC – Algebra I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083111"/>
              </p:ext>
            </p:extLst>
          </p:nvPr>
        </p:nvGraphicFramePr>
        <p:xfrm>
          <a:off x="152400" y="1439862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414408"/>
              </p:ext>
            </p:extLst>
          </p:nvPr>
        </p:nvGraphicFramePr>
        <p:xfrm>
          <a:off x="451485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2509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>
            <a:normAutofit/>
          </a:bodyPr>
          <a:lstStyle/>
          <a:p>
            <a:r>
              <a:rPr lang="en-US" dirty="0"/>
              <a:t>EOC – Geometry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635398"/>
              </p:ext>
            </p:extLst>
          </p:nvPr>
        </p:nvGraphicFramePr>
        <p:xfrm>
          <a:off x="152400" y="1439862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435279"/>
              </p:ext>
            </p:extLst>
          </p:nvPr>
        </p:nvGraphicFramePr>
        <p:xfrm>
          <a:off x="451485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3787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>
            <a:normAutofit/>
          </a:bodyPr>
          <a:lstStyle/>
          <a:p>
            <a:r>
              <a:rPr lang="en-US" dirty="0"/>
              <a:t>EOC – Biology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217051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prstClr val="black"/>
                </a:solidFill>
              </a:rPr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448355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70071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>
            <a:normAutofit/>
          </a:bodyPr>
          <a:lstStyle/>
          <a:p>
            <a:r>
              <a:rPr lang="en-US" dirty="0"/>
              <a:t>EOC – Physical Science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281825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prstClr val="black"/>
                </a:solidFill>
              </a:rPr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743027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1802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>
            <a:normAutofit/>
          </a:bodyPr>
          <a:lstStyle/>
          <a:p>
            <a:r>
              <a:rPr lang="en-US" dirty="0"/>
              <a:t>EOC – U. S. History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552938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prstClr val="black"/>
                </a:solidFill>
              </a:rPr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0801699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882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7"/>
            <a:ext cx="6316630" cy="1037584"/>
          </a:xfrm>
        </p:spPr>
        <p:txBody>
          <a:bodyPr/>
          <a:lstStyle/>
          <a:p>
            <a:r>
              <a:rPr lang="en-US" dirty="0"/>
              <a:t>Science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06806298"/>
              </p:ext>
            </p:extLst>
          </p:nvPr>
        </p:nvGraphicFramePr>
        <p:xfrm>
          <a:off x="609600" y="1066800"/>
          <a:ext cx="78867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3949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>
            <a:normAutofit/>
          </a:bodyPr>
          <a:lstStyle/>
          <a:p>
            <a:r>
              <a:rPr lang="en-US" dirty="0"/>
              <a:t>EOC – Economics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08367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prstClr val="black"/>
                </a:solidFill>
              </a:rPr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754654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121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7"/>
            <a:ext cx="6316630" cy="1037584"/>
          </a:xfrm>
        </p:spPr>
        <p:txBody>
          <a:bodyPr/>
          <a:lstStyle/>
          <a:p>
            <a:r>
              <a:rPr lang="en-US" dirty="0"/>
              <a:t>Social Studies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98946083"/>
              </p:ext>
            </p:extLst>
          </p:nvPr>
        </p:nvGraphicFramePr>
        <p:xfrm>
          <a:off x="609600" y="1066800"/>
          <a:ext cx="78867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65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3 – ELA 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742456"/>
              </p:ext>
            </p:extLst>
          </p:nvPr>
        </p:nvGraphicFramePr>
        <p:xfrm>
          <a:off x="4512631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274082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15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406417" cy="1325563"/>
          </a:xfrm>
        </p:spPr>
        <p:txBody>
          <a:bodyPr/>
          <a:lstStyle/>
          <a:p>
            <a:r>
              <a:rPr lang="en-US" dirty="0"/>
              <a:t>Grade 3 – Mathematics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302189"/>
              </p:ext>
            </p:extLst>
          </p:nvPr>
        </p:nvGraphicFramePr>
        <p:xfrm>
          <a:off x="4512631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342652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6066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4 – ELA 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415493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689975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3137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482617" cy="1325563"/>
          </a:xfrm>
        </p:spPr>
        <p:txBody>
          <a:bodyPr/>
          <a:lstStyle/>
          <a:p>
            <a:r>
              <a:rPr lang="en-US" dirty="0"/>
              <a:t>Grade 4 – Mathematics 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395523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517926"/>
              </p:ext>
            </p:extLst>
          </p:nvPr>
        </p:nvGraphicFramePr>
        <p:xfrm>
          <a:off x="152400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431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87418" cy="1325563"/>
          </a:xfrm>
        </p:spPr>
        <p:txBody>
          <a:bodyPr/>
          <a:lstStyle/>
          <a:p>
            <a:r>
              <a:rPr lang="en-US" dirty="0"/>
              <a:t>Grade 5 – ELA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934326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Due to rounding, percentages may not total 100%.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6200" y="6483997"/>
            <a:ext cx="9067800" cy="365125"/>
          </a:xfrm>
        </p:spPr>
        <p:txBody>
          <a:bodyPr/>
          <a:lstStyle/>
          <a:p>
            <a:r>
              <a:rPr lang="en-US" sz="1800" b="1" dirty="0">
                <a:solidFill>
                  <a:prstClr val="white"/>
                </a:solidFill>
              </a:rPr>
              <a:t>Spring 2017 </a:t>
            </a:r>
            <a:r>
              <a:rPr lang="en-US" sz="1800" b="1" dirty="0">
                <a:solidFill>
                  <a:prstClr val="white"/>
                </a:solidFill>
              </a:rPr>
              <a:t>Georgia Milestones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2374931"/>
              </p:ext>
            </p:extLst>
          </p:nvPr>
        </p:nvGraphicFramePr>
        <p:xfrm>
          <a:off x="152400" y="1439862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8653317"/>
      </p:ext>
    </p:extLst>
  </p:cSld>
  <p:clrMapOvr>
    <a:masterClrMapping/>
  </p:clrMapOvr>
</p:sld>
</file>

<file path=ppt/theme/theme1.xml><?xml version="1.0" encoding="utf-8"?>
<a:theme xmlns:a="http://schemas.openxmlformats.org/drawingml/2006/main" name="GaDOE-PowerPoint-White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age xmlns="20a672bb-8554-40ed-8ef6-17ff2403b73b" xsi:nil="true"/>
    <PublishingExpirationDate xmlns="http://schemas.microsoft.com/sharepoint/v3" xsi:nil="true"/>
    <Page_x0020_SubHeader xmlns="20a672bb-8554-40ed-8ef6-17ff2403b73b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B34819C3326640A5C369F682C5BCEC" ma:contentTypeVersion="3" ma:contentTypeDescription="Create a new document." ma:contentTypeScope="" ma:versionID="b4d03f235370e36574effe2eb9849c75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20a672bb-8554-40ed-8ef6-17ff2403b73b" targetNamespace="http://schemas.microsoft.com/office/2006/metadata/properties" ma:root="true" ma:fieldsID="dc85d28dfa76c5fff1f4bca85981001c" ns1:_="" ns2:_="" ns3:_="">
    <xsd:import namespace="http://schemas.microsoft.com/sharepoint/v3"/>
    <xsd:import namespace="1d496aed-39d0-4758-b3cf-4e4773287716"/>
    <xsd:import namespace="20a672bb-8554-40ed-8ef6-17ff2403b73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Page" minOccurs="0"/>
                <xsd:element ref="ns3:Page_x0020_SubHea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a672bb-8554-40ed-8ef6-17ff2403b73b" elementFormDefault="qualified">
    <xsd:import namespace="http://schemas.microsoft.com/office/2006/documentManagement/types"/>
    <xsd:import namespace="http://schemas.microsoft.com/office/infopath/2007/PartnerControls"/>
    <xsd:element name="Page" ma:index="12" nillable="true" ma:displayName="Page" ma:list="{812383B8-FDBA-42DE-9B28-EFCB3124A900}" ma:internalName="Page">
      <xsd:simpleType>
        <xsd:restriction base="dms:Lookup"/>
      </xsd:simpleType>
    </xsd:element>
    <xsd:element name="Page_x0020_SubHeader" ma:index="13" nillable="true" ma:displayName="Page SubHeader" ma:internalName="Page_x0020_SubHeader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9574DB-ACF0-4C5E-AFE0-36560C9DC457}"/>
</file>

<file path=customXml/itemProps2.xml><?xml version="1.0" encoding="utf-8"?>
<ds:datastoreItem xmlns:ds="http://schemas.openxmlformats.org/officeDocument/2006/customXml" ds:itemID="{6338A516-E669-45B8-B9F6-A7BAA009E426}"/>
</file>

<file path=customXml/itemProps3.xml><?xml version="1.0" encoding="utf-8"?>
<ds:datastoreItem xmlns:ds="http://schemas.openxmlformats.org/officeDocument/2006/customXml" ds:itemID="{5A56EBEE-5144-41A1-A407-A67BE9905929}"/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1248</Words>
  <Application>Microsoft Office PowerPoint</Application>
  <PresentationFormat>On-screen Show (4:3)</PresentationFormat>
  <Paragraphs>397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Arial Rounded MT Bold</vt:lpstr>
      <vt:lpstr>Calibri</vt:lpstr>
      <vt:lpstr>GaDOE-PowerPoint-WhiteTemplate</vt:lpstr>
      <vt:lpstr>Custom Design</vt:lpstr>
      <vt:lpstr>1_Custom Design</vt:lpstr>
      <vt:lpstr>English Language Arts</vt:lpstr>
      <vt:lpstr>Mathematics</vt:lpstr>
      <vt:lpstr>Science</vt:lpstr>
      <vt:lpstr>Social Studies</vt:lpstr>
      <vt:lpstr>Grade 3 – ELA </vt:lpstr>
      <vt:lpstr>Grade 3 – Mathematics</vt:lpstr>
      <vt:lpstr>Grade 4 – ELA </vt:lpstr>
      <vt:lpstr>Grade 4 – Mathematics </vt:lpstr>
      <vt:lpstr>Grade 5 – ELA</vt:lpstr>
      <vt:lpstr>Grade 5 – Mathematics</vt:lpstr>
      <vt:lpstr>Grade 5 – Science</vt:lpstr>
      <vt:lpstr>Grade 5 – Social Studies</vt:lpstr>
      <vt:lpstr>Grade 6 – ELA</vt:lpstr>
      <vt:lpstr>Grade 6 – Mathematics</vt:lpstr>
      <vt:lpstr>Grade 7 – ELA</vt:lpstr>
      <vt:lpstr>Grade 7 – Mathematics</vt:lpstr>
      <vt:lpstr>Grade 8 – ELA</vt:lpstr>
      <vt:lpstr>Grade 8 – Mathematics EOG and EOC Combined*</vt:lpstr>
      <vt:lpstr>Grade 8 – Science EOG and EOC Combined*</vt:lpstr>
      <vt:lpstr>Grade 8 – Social Studies</vt:lpstr>
      <vt:lpstr>EOC – 9th Grade  Literature &amp; Composition</vt:lpstr>
      <vt:lpstr>EOC – American  Literature &amp; Composition</vt:lpstr>
      <vt:lpstr>EOC – Coordinate Algebra</vt:lpstr>
      <vt:lpstr>EOC – Analytic Geometry</vt:lpstr>
      <vt:lpstr>EOC – Algebra I</vt:lpstr>
      <vt:lpstr>EOC – Geometry</vt:lpstr>
      <vt:lpstr>EOC – Biology</vt:lpstr>
      <vt:lpstr>EOC – Physical Science</vt:lpstr>
      <vt:lpstr>EOC – U. S. History</vt:lpstr>
      <vt:lpstr>EOC – Economics</vt:lpstr>
    </vt:vector>
  </TitlesOfParts>
  <Company>Georgia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Arts</dc:title>
  <dc:creator>Niveen</dc:creator>
  <cp:lastModifiedBy>Niveen Vosler</cp:lastModifiedBy>
  <cp:revision>205</cp:revision>
  <cp:lastPrinted>2017-07-06T17:19:46Z</cp:lastPrinted>
  <dcterms:created xsi:type="dcterms:W3CDTF">2015-09-02T13:12:42Z</dcterms:created>
  <dcterms:modified xsi:type="dcterms:W3CDTF">2017-07-10T22:01:33Z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0x01010098B34819C3326640A5C369F682C5BCEC</vt:lpwstr>
  </property>
</Properties>
</file>