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6"/>
  </p:notesMasterIdLst>
  <p:sldIdLst>
    <p:sldId id="256" r:id="rId5"/>
    <p:sldId id="285" r:id="rId6"/>
    <p:sldId id="304" r:id="rId7"/>
    <p:sldId id="257" r:id="rId8"/>
    <p:sldId id="260" r:id="rId9"/>
    <p:sldId id="262" r:id="rId10"/>
    <p:sldId id="287" r:id="rId11"/>
    <p:sldId id="288" r:id="rId12"/>
    <p:sldId id="289" r:id="rId13"/>
    <p:sldId id="290" r:id="rId14"/>
    <p:sldId id="291" r:id="rId15"/>
    <p:sldId id="292" r:id="rId16"/>
    <p:sldId id="293" r:id="rId17"/>
    <p:sldId id="294" r:id="rId18"/>
    <p:sldId id="295" r:id="rId19"/>
    <p:sldId id="297" r:id="rId20"/>
    <p:sldId id="298" r:id="rId21"/>
    <p:sldId id="299" r:id="rId22"/>
    <p:sldId id="286" r:id="rId23"/>
    <p:sldId id="300" r:id="rId24"/>
    <p:sldId id="30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44883E"/>
    <a:srgbClr val="1186CA"/>
    <a:srgbClr val="00A9A1"/>
    <a:srgbClr val="007E67"/>
    <a:srgbClr val="D57602"/>
    <a:srgbClr val="006436"/>
    <a:srgbClr val="3DB8CF"/>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B40C0-1B7A-48BE-AB3B-0D449D21D2D6}" v="2" dt="2022-06-30T12:52:20.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4"/>
    <p:restoredTop sz="94674"/>
  </p:normalViewPr>
  <p:slideViewPr>
    <p:cSldViewPr snapToGrid="0" snapToObjects="1">
      <p:cViewPr varScale="1">
        <p:scale>
          <a:sx n="114" d="100"/>
          <a:sy n="114" d="100"/>
        </p:scale>
        <p:origin x="144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D5F6B-7C5C-4D0A-B977-66DF30824153}" type="datetimeFigureOut">
              <a:rPr lang="en-US" smtClean="0"/>
              <a:t>6/30/2022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62047-6857-4701-A864-3F1F2123A054}" type="slidenum">
              <a:rPr lang="en-US" smtClean="0"/>
              <a:t>‹#›</a:t>
            </a:fld>
            <a:endParaRPr lang="en-US"/>
          </a:p>
        </p:txBody>
      </p:sp>
    </p:spTree>
    <p:extLst>
      <p:ext uri="{BB962C8B-B14F-4D97-AF65-F5344CB8AC3E}">
        <p14:creationId xmlns:p14="http://schemas.microsoft.com/office/powerpoint/2010/main" val="400537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E6A55A-364A-46F0-A6A7-49E30B4EAE7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EAF8C-C559-4CC1-8AB0-219525A44FC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B2D11-F462-4FEA-A29A-3B42856EFAD5}"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2D91CBCC-BD7A-4261-8C08-CFF1949AACCF}" type="datetime1">
              <a:rPr lang="en-US"/>
              <a:pPr>
                <a:defRPr/>
              </a:pPr>
              <a:t>6/30/2022</a:t>
            </a:fld>
            <a:endParaRPr lang="en-US"/>
          </a:p>
        </p:txBody>
      </p:sp>
      <p:sp>
        <p:nvSpPr>
          <p:cNvPr id="6" name="Footer Placeholder 5"/>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31ACE96-D6DF-4A40-8C71-C3C08BAEF14F}" type="slidenum">
              <a:rPr lang="en-US"/>
              <a:pPr>
                <a:defRPr/>
              </a:pPr>
              <a:t>‹#›</a:t>
            </a:fld>
            <a:endParaRPr lang="en-US"/>
          </a:p>
        </p:txBody>
      </p:sp>
    </p:spTree>
    <p:extLst>
      <p:ext uri="{BB962C8B-B14F-4D97-AF65-F5344CB8AC3E}">
        <p14:creationId xmlns:p14="http://schemas.microsoft.com/office/powerpoint/2010/main" val="333515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6/30/2022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8" r:id="rId16"/>
    <p:sldLayoutId id="2147483667" r:id="rId17"/>
    <p:sldLayoutId id="2147483696" r:id="rId18"/>
    <p:sldLayoutId id="2147483697" r:id="rId19"/>
    <p:sldLayoutId id="2147483699" r:id="rId20"/>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file:///C:\Users\kelland.waldrep\OneDrive%20-%20GA%20Dept%20of%20Education\Site%20Reviews\Site%20Applica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waldrep@doe.k12.ga.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C32392-0F76-4BFB-BE38-80404FD14CD5}"/>
              </a:ext>
            </a:extLst>
          </p:cNvPr>
          <p:cNvSpPr>
            <a:spLocks noGrp="1"/>
          </p:cNvSpPr>
          <p:nvPr>
            <p:ph type="ctrTitle"/>
          </p:nvPr>
        </p:nvSpPr>
        <p:spPr>
          <a:xfrm>
            <a:off x="901467" y="236086"/>
            <a:ext cx="7913688" cy="2387600"/>
          </a:xfrm>
        </p:spPr>
        <p:txBody>
          <a:bodyPr/>
          <a:lstStyle/>
          <a:p>
            <a:r>
              <a:rPr lang="en-US" altLang="en-US" dirty="0"/>
              <a:t>Navigating the </a:t>
            </a:r>
            <a:br>
              <a:rPr lang="en-US" altLang="en-US" dirty="0"/>
            </a:br>
            <a:r>
              <a:rPr lang="en-US" altLang="en-US" dirty="0"/>
              <a:t>Facilities Process</a:t>
            </a:r>
            <a:endParaRPr lang="en-US" dirty="0"/>
          </a:p>
        </p:txBody>
      </p:sp>
      <p:sp>
        <p:nvSpPr>
          <p:cNvPr id="5" name="Subtitle 2">
            <a:extLst>
              <a:ext uri="{FF2B5EF4-FFF2-40B4-BE49-F238E27FC236}">
                <a16:creationId xmlns:a16="http://schemas.microsoft.com/office/drawing/2014/main" id="{BA97EC6B-0952-4E3D-AE0E-8741FFC9E905}"/>
              </a:ext>
            </a:extLst>
          </p:cNvPr>
          <p:cNvSpPr>
            <a:spLocks noGrp="1"/>
          </p:cNvSpPr>
          <p:nvPr>
            <p:ph type="subTitle" idx="1"/>
          </p:nvPr>
        </p:nvSpPr>
        <p:spPr>
          <a:xfrm>
            <a:off x="766662" y="3209774"/>
            <a:ext cx="7913688" cy="963145"/>
          </a:xfrm>
        </p:spPr>
        <p:txBody>
          <a:bodyPr/>
          <a:lstStyle/>
          <a:p>
            <a:r>
              <a:rPr lang="en-US" sz="3200" b="1" dirty="0"/>
              <a:t>Site Application Process</a:t>
            </a:r>
          </a:p>
          <a:p>
            <a:endParaRPr lang="en-US" dirty="0"/>
          </a:p>
          <a:p>
            <a:endParaRPr lang="en-US" dirty="0"/>
          </a:p>
        </p:txBody>
      </p:sp>
    </p:spTree>
    <p:extLst>
      <p:ext uri="{BB962C8B-B14F-4D97-AF65-F5344CB8AC3E}">
        <p14:creationId xmlns:p14="http://schemas.microsoft.com/office/powerpoint/2010/main" val="5196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1C5076D-AE0B-4691-A841-E2D143FC7989}"/>
              </a:ext>
            </a:extLst>
          </p:cNvPr>
          <p:cNvSpPr>
            <a:spLocks noGrp="1"/>
          </p:cNvSpPr>
          <p:nvPr>
            <p:ph idx="1"/>
          </p:nvPr>
        </p:nvSpPr>
        <p:spPr>
          <a:xfrm>
            <a:off x="926215" y="880359"/>
            <a:ext cx="7886700" cy="4197350"/>
          </a:xfrm>
        </p:spPr>
        <p:txBody>
          <a:bodyPr>
            <a:normAutofit lnSpcReduction="10000"/>
          </a:bodyPr>
          <a:lstStyle/>
          <a:p>
            <a:r>
              <a:rPr lang="en-US" altLang="en-US" dirty="0"/>
              <a:t> A copy of the letter must be submitted to the Department of Education, Facilities Section with your package for site approval.</a:t>
            </a:r>
          </a:p>
          <a:p>
            <a:pPr lvl="1"/>
            <a:r>
              <a:rPr lang="en-US" dirty="0"/>
              <a:t>Contact Information for the state Department of Transportation: </a:t>
            </a:r>
          </a:p>
          <a:p>
            <a:pPr marL="457200" lvl="1" indent="0" algn="ctr">
              <a:buNone/>
            </a:pPr>
            <a:r>
              <a:rPr lang="en-US" dirty="0"/>
              <a:t>State Aid Office</a:t>
            </a:r>
          </a:p>
          <a:p>
            <a:pPr marL="457200" lvl="1" indent="0" algn="ctr">
              <a:buNone/>
            </a:pPr>
            <a:r>
              <a:rPr lang="en-US" dirty="0"/>
              <a:t>Georgia Department of Transportation</a:t>
            </a:r>
          </a:p>
          <a:p>
            <a:pPr marL="457200" lvl="1" indent="0" algn="ctr">
              <a:buNone/>
            </a:pPr>
            <a:r>
              <a:rPr lang="en-US" dirty="0"/>
              <a:t>One Georgia Center</a:t>
            </a:r>
          </a:p>
          <a:p>
            <a:pPr marL="457200" lvl="1" indent="0" algn="ctr">
              <a:buNone/>
            </a:pPr>
            <a:r>
              <a:rPr lang="en-US" dirty="0"/>
              <a:t>600 West Peachtree Street, NW</a:t>
            </a:r>
          </a:p>
          <a:p>
            <a:pPr marL="457200" lvl="1" indent="0" algn="ctr">
              <a:buNone/>
            </a:pPr>
            <a:r>
              <a:rPr lang="en-US" dirty="0"/>
              <a:t>Atlanta, Georgia   30308</a:t>
            </a:r>
          </a:p>
          <a:p>
            <a:pPr lvl="2"/>
            <a:endParaRPr lang="en-US" dirty="0"/>
          </a:p>
        </p:txBody>
      </p:sp>
    </p:spTree>
    <p:extLst>
      <p:ext uri="{BB962C8B-B14F-4D97-AF65-F5344CB8AC3E}">
        <p14:creationId xmlns:p14="http://schemas.microsoft.com/office/powerpoint/2010/main" val="49812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8F577AA-AB8B-456E-8797-D01C62DAF424}"/>
              </a:ext>
            </a:extLst>
          </p:cNvPr>
          <p:cNvSpPr>
            <a:spLocks noGrp="1"/>
          </p:cNvSpPr>
          <p:nvPr>
            <p:ph idx="1"/>
          </p:nvPr>
        </p:nvSpPr>
        <p:spPr>
          <a:xfrm>
            <a:off x="849052" y="517686"/>
            <a:ext cx="7886700" cy="4197350"/>
          </a:xfrm>
        </p:spPr>
        <p:txBody>
          <a:bodyPr>
            <a:normAutofit fontScale="92500" lnSpcReduction="10000"/>
          </a:bodyPr>
          <a:lstStyle/>
          <a:p>
            <a:pPr marL="742950" indent="-742950">
              <a:buFont typeface="+mj-lt"/>
              <a:buAutoNum type="arabicPeriod" startAt="3"/>
            </a:pPr>
            <a:r>
              <a:rPr lang="en-US" altLang="en-US" sz="3600" dirty="0"/>
              <a:t>Plat - A copy of the rough plat or site plan of the proposed site with the building footprint positioned</a:t>
            </a:r>
          </a:p>
          <a:p>
            <a:pPr marL="742950" indent="-742950">
              <a:buFont typeface="+mj-lt"/>
              <a:buAutoNum type="arabicPeriod" startAt="3"/>
            </a:pPr>
            <a:endParaRPr lang="en-US" altLang="en-US" sz="3600" dirty="0"/>
          </a:p>
          <a:p>
            <a:pPr marL="742950" indent="-742950">
              <a:buFont typeface="+mj-lt"/>
              <a:buAutoNum type="arabicPeriod" startAt="3"/>
            </a:pPr>
            <a:r>
              <a:rPr lang="en-US" altLang="en-US" sz="3600" dirty="0"/>
              <a:t>Flow Test - A copy of an official flow test results from a fire hydrant nearest to the site – report should include residual and static pressures.</a:t>
            </a:r>
          </a:p>
          <a:p>
            <a:endParaRPr lang="en-US" dirty="0"/>
          </a:p>
        </p:txBody>
      </p:sp>
    </p:spTree>
    <p:extLst>
      <p:ext uri="{BB962C8B-B14F-4D97-AF65-F5344CB8AC3E}">
        <p14:creationId xmlns:p14="http://schemas.microsoft.com/office/powerpoint/2010/main" val="355638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2EABDEF-6A9B-4476-94DB-54A6DE8A226A}"/>
              </a:ext>
            </a:extLst>
          </p:cNvPr>
          <p:cNvSpPr>
            <a:spLocks noGrp="1"/>
          </p:cNvSpPr>
          <p:nvPr>
            <p:ph idx="1"/>
          </p:nvPr>
        </p:nvSpPr>
        <p:spPr>
          <a:xfrm>
            <a:off x="752114" y="706739"/>
            <a:ext cx="7886700" cy="4197350"/>
          </a:xfrm>
        </p:spPr>
        <p:txBody>
          <a:bodyPr>
            <a:normAutofit fontScale="92500" lnSpcReduction="20000"/>
          </a:bodyPr>
          <a:lstStyle/>
          <a:p>
            <a:pPr marL="514350" indent="-514350">
              <a:lnSpc>
                <a:spcPct val="100000"/>
              </a:lnSpc>
              <a:buFont typeface="+mj-lt"/>
              <a:buAutoNum type="arabicPeriod" startAt="5"/>
            </a:pPr>
            <a:r>
              <a:rPr lang="en-US" altLang="en-US" sz="3200" dirty="0"/>
              <a:t>ESA Phase 1 - Secure the services of an engineering firm to conduct a Phase I Environmental Site Assessment (ESA).  This is to determine if there are hazards within 3 miles of the proposed school site. </a:t>
            </a:r>
          </a:p>
          <a:p>
            <a:pPr marL="0" indent="0">
              <a:lnSpc>
                <a:spcPct val="100000"/>
              </a:lnSpc>
              <a:buNone/>
            </a:pPr>
            <a:r>
              <a:rPr lang="en-US" altLang="en-US" sz="3200" dirty="0"/>
              <a:t> </a:t>
            </a:r>
          </a:p>
          <a:p>
            <a:pPr marL="0" indent="0">
              <a:lnSpc>
                <a:spcPct val="100000"/>
              </a:lnSpc>
              <a:buNone/>
            </a:pPr>
            <a:r>
              <a:rPr lang="en-US" altLang="en-US" sz="3200" dirty="0"/>
              <a:t>***If the assessment determines that hazards exist, it is required that the engineer perform a Risk Hazard Analysis which should follow the Department of Education’s guidelines. </a:t>
            </a:r>
          </a:p>
          <a:p>
            <a:endParaRPr lang="en-US" dirty="0"/>
          </a:p>
        </p:txBody>
      </p:sp>
    </p:spTree>
    <p:extLst>
      <p:ext uri="{BB962C8B-B14F-4D97-AF65-F5344CB8AC3E}">
        <p14:creationId xmlns:p14="http://schemas.microsoft.com/office/powerpoint/2010/main" val="34071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F4AB63-38A7-4246-9C80-0B03C6EC0721}"/>
              </a:ext>
            </a:extLst>
          </p:cNvPr>
          <p:cNvSpPr>
            <a:spLocks noGrp="1"/>
          </p:cNvSpPr>
          <p:nvPr>
            <p:ph type="title"/>
          </p:nvPr>
        </p:nvSpPr>
        <p:spPr>
          <a:xfrm>
            <a:off x="2699433" y="108519"/>
            <a:ext cx="4278534" cy="1325563"/>
          </a:xfrm>
        </p:spPr>
        <p:txBody>
          <a:bodyPr/>
          <a:lstStyle/>
          <a:p>
            <a:pPr algn="ctr"/>
            <a:r>
              <a:rPr lang="en-US" dirty="0"/>
              <a:t>Risk Hazard Analysis</a:t>
            </a:r>
          </a:p>
        </p:txBody>
      </p:sp>
      <p:sp>
        <p:nvSpPr>
          <p:cNvPr id="5" name="Text Placeholder 2">
            <a:extLst>
              <a:ext uri="{FF2B5EF4-FFF2-40B4-BE49-F238E27FC236}">
                <a16:creationId xmlns:a16="http://schemas.microsoft.com/office/drawing/2014/main" id="{02FA4851-9B6C-45E1-8D49-42EE44B5F184}"/>
              </a:ext>
            </a:extLst>
          </p:cNvPr>
          <p:cNvSpPr>
            <a:spLocks noGrp="1"/>
          </p:cNvSpPr>
          <p:nvPr>
            <p:ph idx="1"/>
          </p:nvPr>
        </p:nvSpPr>
        <p:spPr>
          <a:xfrm>
            <a:off x="895350" y="1416653"/>
            <a:ext cx="7886700" cy="4197350"/>
          </a:xfrm>
        </p:spPr>
        <p:txBody>
          <a:bodyPr>
            <a:normAutofit fontScale="77500" lnSpcReduction="20000"/>
          </a:bodyPr>
          <a:lstStyle/>
          <a:p>
            <a:pPr marL="0" indent="0" algn="ctr">
              <a:buNone/>
            </a:pPr>
            <a:r>
              <a:rPr lang="en-US" altLang="en-US" sz="4100" dirty="0"/>
              <a:t>Types of Hazards</a:t>
            </a:r>
          </a:p>
          <a:p>
            <a:r>
              <a:rPr lang="en-US" altLang="en-US" dirty="0"/>
              <a:t>Electrical Transmission Lines</a:t>
            </a:r>
          </a:p>
          <a:p>
            <a:r>
              <a:rPr lang="en-US" altLang="en-US" dirty="0"/>
              <a:t>Oil or petroleum transmission lines and storage facilities</a:t>
            </a:r>
          </a:p>
          <a:p>
            <a:r>
              <a:rPr lang="en-US" altLang="en-US" dirty="0"/>
              <a:t>Natural gas transmission and distribution lines larger than 10” with a PSI of 200 or greater</a:t>
            </a:r>
          </a:p>
          <a:p>
            <a:r>
              <a:rPr lang="en-US" altLang="en-US" dirty="0"/>
              <a:t>Hazardous chemical pipelines</a:t>
            </a:r>
          </a:p>
          <a:p>
            <a:r>
              <a:rPr lang="en-US" altLang="en-US" dirty="0"/>
              <a:t>Propane storage facilities</a:t>
            </a:r>
          </a:p>
          <a:p>
            <a:r>
              <a:rPr lang="en-US" altLang="en-US" dirty="0"/>
              <a:t>Railroads</a:t>
            </a:r>
          </a:p>
          <a:p>
            <a:r>
              <a:rPr lang="en-US" altLang="en-US" dirty="0"/>
              <a:t>Major highways</a:t>
            </a:r>
          </a:p>
          <a:p>
            <a:pPr marL="0" indent="0">
              <a:buNone/>
            </a:pPr>
            <a:r>
              <a:rPr lang="en-US" altLang="en-US" dirty="0"/>
              <a:t>		</a:t>
            </a:r>
            <a:endParaRPr lang="en-US" dirty="0"/>
          </a:p>
        </p:txBody>
      </p:sp>
    </p:spTree>
    <p:extLst>
      <p:ext uri="{BB962C8B-B14F-4D97-AF65-F5344CB8AC3E}">
        <p14:creationId xmlns:p14="http://schemas.microsoft.com/office/powerpoint/2010/main" val="281877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FD277DC-C4E7-4F13-9BF0-B2EA38129E2E}"/>
              </a:ext>
            </a:extLst>
          </p:cNvPr>
          <p:cNvSpPr>
            <a:spLocks noGrp="1"/>
          </p:cNvSpPr>
          <p:nvPr>
            <p:ph idx="1"/>
          </p:nvPr>
        </p:nvSpPr>
        <p:spPr>
          <a:xfrm>
            <a:off x="941648" y="672015"/>
            <a:ext cx="7886700" cy="4197350"/>
          </a:xfrm>
        </p:spPr>
        <p:txBody>
          <a:bodyPr>
            <a:normAutofit fontScale="92500" lnSpcReduction="10000"/>
          </a:bodyPr>
          <a:lstStyle/>
          <a:p>
            <a:pPr marL="457200" indent="-457200">
              <a:buFont typeface="Arial" panose="020B0604020202020204" pitchFamily="34" charset="0"/>
              <a:buChar char="•"/>
            </a:pPr>
            <a:r>
              <a:rPr lang="en-US" altLang="en-US" dirty="0"/>
              <a:t>Airports, approach and departure paths</a:t>
            </a:r>
          </a:p>
          <a:p>
            <a:pPr marL="457200" indent="-457200">
              <a:buFont typeface="Arial" panose="020B0604020202020204" pitchFamily="34" charset="0"/>
              <a:buChar char="•"/>
            </a:pPr>
            <a:r>
              <a:rPr lang="en-US" altLang="en-US" dirty="0"/>
              <a:t>Industrial or manufacturing facilities</a:t>
            </a:r>
          </a:p>
          <a:p>
            <a:pPr marL="457200" indent="-457200">
              <a:buFont typeface="Arial" panose="020B0604020202020204" pitchFamily="34" charset="0"/>
              <a:buChar char="•"/>
            </a:pPr>
            <a:r>
              <a:rPr lang="en-US" altLang="en-US" dirty="0"/>
              <a:t>Lakes, rivers, dams, reservoirs, or other bodies of water</a:t>
            </a:r>
          </a:p>
          <a:p>
            <a:pPr marL="457200" indent="-457200">
              <a:buFont typeface="Arial" panose="020B0604020202020204" pitchFamily="34" charset="0"/>
              <a:buChar char="•"/>
            </a:pPr>
            <a:r>
              <a:rPr lang="en-US" altLang="en-US" dirty="0"/>
              <a:t>Potential flooding because the property is located within the 100-year flood plain or dam breach zone.</a:t>
            </a:r>
          </a:p>
          <a:p>
            <a:pPr marL="457200" indent="-457200">
              <a:buFont typeface="Arial" panose="020B0604020202020204" pitchFamily="34" charset="0"/>
              <a:buChar char="•"/>
            </a:pPr>
            <a:r>
              <a:rPr lang="en-US" altLang="en-US" dirty="0"/>
              <a:t>Nuclear waste storage facilities</a:t>
            </a:r>
          </a:p>
          <a:p>
            <a:pPr marL="457200" indent="-457200">
              <a:buFont typeface="Arial" panose="020B0604020202020204" pitchFamily="34" charset="0"/>
              <a:buChar char="•"/>
            </a:pPr>
            <a:r>
              <a:rPr lang="en-US" altLang="en-US" dirty="0"/>
              <a:t>Munitions or explosive storage or manufacturing</a:t>
            </a:r>
          </a:p>
          <a:p>
            <a:endParaRPr lang="en-US" dirty="0"/>
          </a:p>
        </p:txBody>
      </p:sp>
    </p:spTree>
    <p:extLst>
      <p:ext uri="{BB962C8B-B14F-4D97-AF65-F5344CB8AC3E}">
        <p14:creationId xmlns:p14="http://schemas.microsoft.com/office/powerpoint/2010/main" val="383449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DB1EEDA-10DC-4131-800A-8B07B0CD0A54}"/>
              </a:ext>
            </a:extLst>
          </p:cNvPr>
          <p:cNvSpPr>
            <a:spLocks noGrp="1"/>
          </p:cNvSpPr>
          <p:nvPr>
            <p:ph idx="1"/>
          </p:nvPr>
        </p:nvSpPr>
        <p:spPr>
          <a:xfrm>
            <a:off x="814328" y="834061"/>
            <a:ext cx="7886700" cy="4197350"/>
          </a:xfrm>
        </p:spPr>
        <p:txBody>
          <a:bodyPr/>
          <a:lstStyle/>
          <a:p>
            <a:pPr marL="457200" indent="-457200">
              <a:buFont typeface="Arial" panose="020B0604020202020204" pitchFamily="34" charset="0"/>
              <a:buChar char="•"/>
            </a:pPr>
            <a:r>
              <a:rPr lang="en-US" altLang="en-US" dirty="0"/>
              <a:t>Water towers adjacent to the site</a:t>
            </a:r>
          </a:p>
          <a:p>
            <a:pPr marL="457200" indent="-457200">
              <a:buFont typeface="Arial" panose="020B0604020202020204" pitchFamily="34" charset="0"/>
              <a:buChar char="•"/>
            </a:pPr>
            <a:r>
              <a:rPr lang="en-US" altLang="en-US" dirty="0"/>
              <a:t>Active or abandoned mines or quarries</a:t>
            </a:r>
          </a:p>
          <a:p>
            <a:pPr marL="457200" indent="-457200">
              <a:buFont typeface="Arial" panose="020B0604020202020204" pitchFamily="34" charset="0"/>
              <a:buChar char="•"/>
            </a:pPr>
            <a:r>
              <a:rPr lang="en-US" altLang="en-US" dirty="0"/>
              <a:t>Remedial hazardous waste sites</a:t>
            </a:r>
          </a:p>
          <a:p>
            <a:pPr marL="457200" indent="-457200">
              <a:buFont typeface="Arial" panose="020B0604020202020204" pitchFamily="34" charset="0"/>
              <a:buChar char="•"/>
            </a:pPr>
            <a:r>
              <a:rPr lang="en-US" altLang="en-US" dirty="0"/>
              <a:t>Landfills and dumps</a:t>
            </a:r>
          </a:p>
          <a:p>
            <a:pPr marL="457200" indent="-457200">
              <a:buFont typeface="Arial" panose="020B0604020202020204" pitchFamily="34" charset="0"/>
              <a:buChar char="•"/>
            </a:pPr>
            <a:r>
              <a:rPr lang="en-US" altLang="en-US" dirty="0"/>
              <a:t>Sewage treatment plants</a:t>
            </a:r>
          </a:p>
          <a:p>
            <a:pPr marL="457200" indent="-457200">
              <a:buFont typeface="Arial" panose="020B0604020202020204" pitchFamily="34" charset="0"/>
              <a:buChar char="•"/>
            </a:pPr>
            <a:r>
              <a:rPr lang="en-US" altLang="en-US" dirty="0"/>
              <a:t>Power plants</a:t>
            </a:r>
          </a:p>
          <a:p>
            <a:pPr marL="457200" indent="-457200">
              <a:buFont typeface="Arial" panose="020B0604020202020204" pitchFamily="34" charset="0"/>
              <a:buChar char="•"/>
            </a:pPr>
            <a:r>
              <a:rPr lang="en-US" altLang="en-US" dirty="0"/>
              <a:t>Military installations</a:t>
            </a:r>
          </a:p>
          <a:p>
            <a:endParaRPr lang="en-US" dirty="0"/>
          </a:p>
        </p:txBody>
      </p:sp>
    </p:spTree>
    <p:extLst>
      <p:ext uri="{BB962C8B-B14F-4D97-AF65-F5344CB8AC3E}">
        <p14:creationId xmlns:p14="http://schemas.microsoft.com/office/powerpoint/2010/main" val="66873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58A7341-4972-41AD-A0CF-3B6D2E40D088}"/>
              </a:ext>
            </a:extLst>
          </p:cNvPr>
          <p:cNvSpPr>
            <a:spLocks noGrp="1"/>
          </p:cNvSpPr>
          <p:nvPr>
            <p:ph idx="1"/>
          </p:nvPr>
        </p:nvSpPr>
        <p:spPr>
          <a:xfrm>
            <a:off x="849052" y="780045"/>
            <a:ext cx="7886700" cy="4197350"/>
          </a:xfrm>
        </p:spPr>
        <p:txBody>
          <a:bodyPr>
            <a:normAutofit/>
          </a:bodyPr>
          <a:lstStyle/>
          <a:p>
            <a:pPr marL="0" indent="0">
              <a:lnSpc>
                <a:spcPct val="100000"/>
              </a:lnSpc>
              <a:buNone/>
            </a:pPr>
            <a:r>
              <a:rPr lang="en-US" altLang="en-US" dirty="0"/>
              <a:t>If any of the hazards are present the engineers </a:t>
            </a:r>
            <a:r>
              <a:rPr lang="en-US" altLang="en-US" b="1" u="sng" dirty="0"/>
              <a:t>MUST</a:t>
            </a:r>
            <a:r>
              <a:rPr lang="en-US" altLang="en-US" dirty="0"/>
              <a:t> address the impact the hazard would have on the site in a worst-case scenario using an acceptable modeling program. </a:t>
            </a:r>
            <a:r>
              <a:rPr lang="en-US" altLang="en-US" b="1" dirty="0">
                <a:highlight>
                  <a:srgbClr val="FFFF00"/>
                </a:highlight>
              </a:rPr>
              <a:t>A probability analysis is not acceptable.</a:t>
            </a:r>
            <a:endParaRPr lang="en-US" b="1" dirty="0">
              <a:highlight>
                <a:srgbClr val="FFFF00"/>
              </a:highlight>
            </a:endParaRPr>
          </a:p>
        </p:txBody>
      </p:sp>
    </p:spTree>
    <p:extLst>
      <p:ext uri="{BB962C8B-B14F-4D97-AF65-F5344CB8AC3E}">
        <p14:creationId xmlns:p14="http://schemas.microsoft.com/office/powerpoint/2010/main" val="375448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FC3B53E-D2C9-4395-9309-26EF9044CB9C}"/>
              </a:ext>
            </a:extLst>
          </p:cNvPr>
          <p:cNvSpPr>
            <a:spLocks noGrp="1"/>
          </p:cNvSpPr>
          <p:nvPr>
            <p:ph idx="1"/>
          </p:nvPr>
        </p:nvSpPr>
        <p:spPr>
          <a:xfrm>
            <a:off x="895350" y="718314"/>
            <a:ext cx="7886700" cy="4197350"/>
          </a:xfrm>
        </p:spPr>
        <p:txBody>
          <a:bodyPr>
            <a:normAutofit fontScale="92500" lnSpcReduction="10000"/>
          </a:bodyPr>
          <a:lstStyle/>
          <a:p>
            <a:pPr marL="0" indent="0">
              <a:buNone/>
            </a:pPr>
            <a:r>
              <a:rPr lang="en-US" altLang="en-US" dirty="0"/>
              <a:t>The engineer must make suitable </a:t>
            </a:r>
            <a:r>
              <a:rPr lang="en-US" altLang="en-US" dirty="0">
                <a:highlight>
                  <a:srgbClr val="FFFF00"/>
                </a:highlight>
              </a:rPr>
              <a:t>specific mitigative recommendations </a:t>
            </a:r>
            <a:r>
              <a:rPr lang="en-US" altLang="en-US" dirty="0"/>
              <a:t>to make the facility safe for a public school in the State of Georgia.  </a:t>
            </a:r>
            <a:r>
              <a:rPr lang="en-US" altLang="en-US" b="1" u="sng" dirty="0"/>
              <a:t>It is required that the engineer close this section with a Suitability Statement</a:t>
            </a:r>
            <a:r>
              <a:rPr lang="en-US" altLang="en-US" dirty="0"/>
              <a:t>  stating that the site is safe, in consideration of the </a:t>
            </a:r>
            <a:r>
              <a:rPr lang="en-US" altLang="en-US"/>
              <a:t>mitigations, suitable </a:t>
            </a:r>
            <a:r>
              <a:rPr lang="en-US" altLang="en-US" dirty="0"/>
              <a:t>in the professional judgment of the engineer, for a public school in the State of Georgia.  </a:t>
            </a:r>
          </a:p>
          <a:p>
            <a:pPr marL="0" indent="0">
              <a:buNone/>
            </a:pPr>
            <a:r>
              <a:rPr lang="en-US" altLang="en-US" u="sng" dirty="0"/>
              <a:t>The engineer sign and affix their professional seal to the report.</a:t>
            </a:r>
            <a:r>
              <a:rPr lang="en-US" altLang="en-US" dirty="0"/>
              <a:t>									</a:t>
            </a:r>
          </a:p>
          <a:p>
            <a:endParaRPr lang="en-US" dirty="0"/>
          </a:p>
        </p:txBody>
      </p:sp>
    </p:spTree>
    <p:extLst>
      <p:ext uri="{BB962C8B-B14F-4D97-AF65-F5344CB8AC3E}">
        <p14:creationId xmlns:p14="http://schemas.microsoft.com/office/powerpoint/2010/main" val="254734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CB1AEB4-8556-4F1F-B9C9-49EBE9CD2701}"/>
              </a:ext>
            </a:extLst>
          </p:cNvPr>
          <p:cNvSpPr>
            <a:spLocks noGrp="1"/>
          </p:cNvSpPr>
          <p:nvPr>
            <p:ph idx="1"/>
          </p:nvPr>
        </p:nvSpPr>
        <p:spPr>
          <a:xfrm>
            <a:off x="849052" y="1131144"/>
            <a:ext cx="7886700" cy="4197350"/>
          </a:xfrm>
        </p:spPr>
        <p:txBody>
          <a:bodyPr/>
          <a:lstStyle/>
          <a:p>
            <a:pPr marL="514350" indent="-514350" eaLnBrk="1" hangingPunct="1">
              <a:buFont typeface="Arial" panose="020B0604020202020204" pitchFamily="34" charset="0"/>
              <a:buNone/>
            </a:pPr>
            <a:r>
              <a:rPr lang="en-US" altLang="en-US" dirty="0"/>
              <a:t>6. 	Deed/Lease - If the property is being purchased by the school, a copy of the warranty deed shall be submitted to the Facilities Unit.</a:t>
            </a:r>
          </a:p>
          <a:p>
            <a:pPr marL="514350" indent="-514350" eaLnBrk="1" hangingPunct="1">
              <a:buFont typeface="Arial" panose="020B0604020202020204" pitchFamily="34" charset="0"/>
              <a:buNone/>
            </a:pPr>
            <a:r>
              <a:rPr lang="en-US" altLang="en-US" dirty="0"/>
              <a:t>	If the property is being leased by the school, a copy of the executed lease agreement shall be submitted to the Facilities Unit. </a:t>
            </a:r>
            <a:endParaRPr lang="en-US" dirty="0"/>
          </a:p>
        </p:txBody>
      </p:sp>
    </p:spTree>
    <p:extLst>
      <p:ext uri="{BB962C8B-B14F-4D97-AF65-F5344CB8AC3E}">
        <p14:creationId xmlns:p14="http://schemas.microsoft.com/office/powerpoint/2010/main" val="347878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9BB6-D413-4BC8-AB12-B0FBB4846022}"/>
              </a:ext>
            </a:extLst>
          </p:cNvPr>
          <p:cNvSpPr>
            <a:spLocks noGrp="1"/>
          </p:cNvSpPr>
          <p:nvPr>
            <p:ph type="title"/>
          </p:nvPr>
        </p:nvSpPr>
        <p:spPr>
          <a:xfrm>
            <a:off x="1817346" y="99662"/>
            <a:ext cx="5509308" cy="710126"/>
          </a:xfrm>
        </p:spPr>
        <p:txBody>
          <a:bodyPr/>
          <a:lstStyle/>
          <a:p>
            <a:r>
              <a:rPr lang="en-US" dirty="0"/>
              <a:t>Electronic Submission</a:t>
            </a:r>
          </a:p>
        </p:txBody>
      </p:sp>
      <p:sp>
        <p:nvSpPr>
          <p:cNvPr id="3" name="Content Placeholder 2">
            <a:extLst>
              <a:ext uri="{FF2B5EF4-FFF2-40B4-BE49-F238E27FC236}">
                <a16:creationId xmlns:a16="http://schemas.microsoft.com/office/drawing/2014/main" id="{A3534080-602D-41A4-90E3-7EE4678FE029}"/>
              </a:ext>
            </a:extLst>
          </p:cNvPr>
          <p:cNvSpPr>
            <a:spLocks noGrp="1"/>
          </p:cNvSpPr>
          <p:nvPr>
            <p:ph idx="1"/>
          </p:nvPr>
        </p:nvSpPr>
        <p:spPr>
          <a:xfrm>
            <a:off x="628650" y="825286"/>
            <a:ext cx="8275126" cy="5408907"/>
          </a:xfrm>
        </p:spPr>
        <p:txBody>
          <a:bodyPr>
            <a:normAutofit/>
          </a:bodyPr>
          <a:lstStyle/>
          <a:p>
            <a:r>
              <a:rPr lang="en-US" dirty="0"/>
              <a:t>Obtain an Electronic Version of the application. Contact Kelland Waldrep at kwaldrep@doe.k12.ga.us  OR visit </a:t>
            </a:r>
            <a:r>
              <a:rPr lang="en-US" dirty="0">
                <a:hlinkClick r:id="rId2" action="ppaction://hlinkfile"/>
              </a:rPr>
              <a:t>C:\Users\kelland.waldrep\OneDrive - GA Dept of Education\Site Reviews\Site Application.pdf</a:t>
            </a:r>
            <a:endParaRPr lang="en-US" dirty="0"/>
          </a:p>
          <a:p>
            <a:r>
              <a:rPr lang="en-US" altLang="en-US" dirty="0"/>
              <a:t>Complete application by following directions in pages 1-5 of document.  </a:t>
            </a:r>
            <a:r>
              <a:rPr lang="en-US" altLang="en-US" b="1" u="sng" dirty="0"/>
              <a:t>All </a:t>
            </a:r>
            <a:r>
              <a:rPr lang="en-US" altLang="en-US" dirty="0"/>
              <a:t>questions/information items must be completed.</a:t>
            </a:r>
          </a:p>
          <a:p>
            <a:r>
              <a:rPr lang="en-US" altLang="en-US" dirty="0"/>
              <a:t>All required signatures must be present. 	</a:t>
            </a:r>
          </a:p>
          <a:p>
            <a:pPr lvl="1"/>
            <a:r>
              <a:rPr lang="en-US" altLang="en-US" dirty="0"/>
              <a:t>Signatures may be electronic, or the document may be printed, signatures obtained, and the document scanned and submitted. </a:t>
            </a:r>
          </a:p>
          <a:p>
            <a:pPr lvl="1"/>
            <a:endParaRPr lang="en-US" altLang="en-US" dirty="0"/>
          </a:p>
          <a:p>
            <a:endParaRPr lang="en-US" altLang="en-US" dirty="0"/>
          </a:p>
          <a:p>
            <a:endParaRPr lang="en-US" dirty="0"/>
          </a:p>
        </p:txBody>
      </p:sp>
      <p:sp>
        <p:nvSpPr>
          <p:cNvPr id="4" name="Date Placeholder 3">
            <a:extLst>
              <a:ext uri="{FF2B5EF4-FFF2-40B4-BE49-F238E27FC236}">
                <a16:creationId xmlns:a16="http://schemas.microsoft.com/office/drawing/2014/main" id="{7F8AE030-FB9A-46A6-94E3-C6B8E8E6EF46}"/>
              </a:ext>
            </a:extLst>
          </p:cNvPr>
          <p:cNvSpPr>
            <a:spLocks noGrp="1"/>
          </p:cNvSpPr>
          <p:nvPr>
            <p:ph type="dt" sz="half" idx="4294967295"/>
          </p:nvPr>
        </p:nvSpPr>
        <p:spPr>
          <a:xfrm>
            <a:off x="0" y="6356350"/>
            <a:ext cx="20574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5" name="Slide Number Placeholder 4">
            <a:extLst>
              <a:ext uri="{FF2B5EF4-FFF2-40B4-BE49-F238E27FC236}">
                <a16:creationId xmlns:a16="http://schemas.microsoft.com/office/drawing/2014/main" id="{8E0AF8F4-0324-4775-97CA-F9F3F46C014F}"/>
              </a:ext>
            </a:extLst>
          </p:cNvPr>
          <p:cNvSpPr>
            <a:spLocks noGrp="1"/>
          </p:cNvSpPr>
          <p:nvPr>
            <p:ph type="sldNum" sz="quarter" idx="4294967295"/>
          </p:nvPr>
        </p:nvSpPr>
        <p:spPr>
          <a:xfrm>
            <a:off x="7086600" y="6356350"/>
            <a:ext cx="20574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32A14A9-B2F1-45F9-A2DB-DC46B0686506}" type="slidenum">
              <a:rPr lang="en-US" smtClean="0"/>
              <a:pPr>
                <a:defRPr/>
              </a:pPr>
              <a:t>19</a:t>
            </a:fld>
            <a:endParaRPr lang="en-US" dirty="0"/>
          </a:p>
        </p:txBody>
      </p:sp>
    </p:spTree>
    <p:extLst>
      <p:ext uri="{BB962C8B-B14F-4D97-AF65-F5344CB8AC3E}">
        <p14:creationId xmlns:p14="http://schemas.microsoft.com/office/powerpoint/2010/main" val="136340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76065" y="-71022"/>
            <a:ext cx="6316663" cy="1325563"/>
          </a:xfrm>
        </p:spPr>
        <p:txBody>
          <a:bodyPr/>
          <a:lstStyle/>
          <a:p>
            <a:pPr algn="ctr" eaLnBrk="1" hangingPunct="1"/>
            <a:r>
              <a:rPr lang="en-US" altLang="en-US" dirty="0"/>
              <a:t>Site Approval</a:t>
            </a:r>
            <a:endParaRPr lang="en-US" dirty="0"/>
          </a:p>
        </p:txBody>
      </p:sp>
      <p:sp>
        <p:nvSpPr>
          <p:cNvPr id="3" name="Content Placeholder 2">
            <a:extLst>
              <a:ext uri="{FF2B5EF4-FFF2-40B4-BE49-F238E27FC236}">
                <a16:creationId xmlns:a16="http://schemas.microsoft.com/office/drawing/2014/main" id="{7907AE65-4E4D-49AC-8046-5EDC06533F1F}"/>
              </a:ext>
            </a:extLst>
          </p:cNvPr>
          <p:cNvSpPr>
            <a:spLocks noGrp="1"/>
          </p:cNvSpPr>
          <p:nvPr>
            <p:ph idx="1"/>
          </p:nvPr>
        </p:nvSpPr>
        <p:spPr>
          <a:xfrm>
            <a:off x="820959" y="996104"/>
            <a:ext cx="7886700" cy="5107611"/>
          </a:xfrm>
        </p:spPr>
        <p:txBody>
          <a:bodyPr>
            <a:normAutofit/>
          </a:bodyPr>
          <a:lstStyle/>
          <a:p>
            <a:pPr eaLnBrk="1" hangingPunct="1"/>
            <a:r>
              <a:rPr lang="en-US" altLang="en-US" dirty="0"/>
              <a:t>When do you get a site approved?</a:t>
            </a:r>
          </a:p>
          <a:p>
            <a:pPr marL="914400" lvl="1" indent="-457200" eaLnBrk="1" hangingPunct="1">
              <a:buFont typeface="+mj-lt"/>
              <a:buAutoNum type="alphaUcPeriod"/>
            </a:pPr>
            <a:r>
              <a:rPr lang="en-US" altLang="en-US" dirty="0"/>
              <a:t>All new sites on which an educational facility 	  will be constructed.</a:t>
            </a:r>
          </a:p>
          <a:p>
            <a:pPr marL="914400" lvl="1" indent="-457200" eaLnBrk="1" hangingPunct="1">
              <a:buFont typeface="+mj-lt"/>
              <a:buAutoNum type="alphaUcPeriod"/>
            </a:pPr>
            <a:r>
              <a:rPr lang="en-US" altLang="en-US" dirty="0"/>
              <a:t>Additional acreage purchased for an existing 	  educational site.</a:t>
            </a:r>
          </a:p>
          <a:p>
            <a:pPr marL="914400" lvl="1" indent="-457200" eaLnBrk="1" hangingPunct="1">
              <a:buFont typeface="+mj-lt"/>
              <a:buAutoNum type="alphaUcPeriod"/>
            </a:pPr>
            <a:r>
              <a:rPr lang="en-US" altLang="en-US" dirty="0"/>
              <a:t>Existing sites on which a new educational facility will be constructed, or leased, </a:t>
            </a:r>
          </a:p>
          <a:p>
            <a:pPr marL="914400" lvl="1" indent="-457200" eaLnBrk="1" hangingPunct="1">
              <a:buFont typeface="+mj-lt"/>
              <a:buAutoNum type="alphaUcPeriod"/>
            </a:pPr>
            <a:r>
              <a:rPr lang="en-US" altLang="en-US" dirty="0"/>
              <a:t>Privately owned site on which public school students will be attending. </a:t>
            </a:r>
          </a:p>
          <a:p>
            <a:pPr marL="971550" lvl="1" indent="-514350">
              <a:buFont typeface="+mj-lt"/>
              <a:buAutoNum type="alphaUcPeriod"/>
            </a:pPr>
            <a:r>
              <a:rPr lang="en-US" altLang="en-US" dirty="0">
                <a:highlight>
                  <a:srgbClr val="FFFF00"/>
                </a:highlight>
              </a:rPr>
              <a:t>Addition to an existing approved facility. </a:t>
            </a:r>
            <a:endParaRPr lang="en-US" dirty="0">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D61A04-5C5C-48D3-BC09-54D8B15D1A51}"/>
              </a:ext>
            </a:extLst>
          </p:cNvPr>
          <p:cNvSpPr>
            <a:spLocks noGrp="1"/>
          </p:cNvSpPr>
          <p:nvPr>
            <p:ph type="title"/>
          </p:nvPr>
        </p:nvSpPr>
        <p:spPr>
          <a:xfrm>
            <a:off x="1750309" y="365125"/>
            <a:ext cx="6176782" cy="1325563"/>
          </a:xfrm>
        </p:spPr>
        <p:txBody>
          <a:bodyPr/>
          <a:lstStyle/>
          <a:p>
            <a:r>
              <a:rPr lang="en-US" dirty="0"/>
              <a:t>Submit Electronic Version</a:t>
            </a:r>
          </a:p>
        </p:txBody>
      </p:sp>
      <p:sp>
        <p:nvSpPr>
          <p:cNvPr id="5" name="Text Placeholder 2">
            <a:extLst>
              <a:ext uri="{FF2B5EF4-FFF2-40B4-BE49-F238E27FC236}">
                <a16:creationId xmlns:a16="http://schemas.microsoft.com/office/drawing/2014/main" id="{0CBB549F-830F-41B5-B9BD-64D75408C6DD}"/>
              </a:ext>
            </a:extLst>
          </p:cNvPr>
          <p:cNvSpPr>
            <a:spLocks noGrp="1"/>
          </p:cNvSpPr>
          <p:nvPr>
            <p:ph idx="1"/>
          </p:nvPr>
        </p:nvSpPr>
        <p:spPr>
          <a:xfrm>
            <a:off x="895350" y="1443661"/>
            <a:ext cx="7886700" cy="3687782"/>
          </a:xfrm>
        </p:spPr>
        <p:txBody>
          <a:bodyPr>
            <a:normAutofit/>
          </a:bodyPr>
          <a:lstStyle/>
          <a:p>
            <a:r>
              <a:rPr lang="en-US" dirty="0"/>
              <a:t>Documents may be placed in a drop box and a link sent to </a:t>
            </a:r>
            <a:r>
              <a:rPr lang="en-US" dirty="0">
                <a:hlinkClick r:id="rId2"/>
              </a:rPr>
              <a:t>kwaldrep@doe.k12.ga.us</a:t>
            </a:r>
            <a:endParaRPr lang="en-US" dirty="0"/>
          </a:p>
          <a:p>
            <a:pPr marL="0" indent="0" algn="ctr">
              <a:buNone/>
            </a:pPr>
            <a:r>
              <a:rPr lang="en-US" dirty="0"/>
              <a:t>OR</a:t>
            </a:r>
          </a:p>
          <a:p>
            <a:r>
              <a:rPr lang="en-US" dirty="0"/>
              <a:t>Send individual electronic documents including the electronic application to: </a:t>
            </a:r>
          </a:p>
          <a:p>
            <a:pPr lvl="2"/>
            <a:r>
              <a:rPr lang="en-US" sz="3200" dirty="0"/>
              <a:t>Kelland Waldrep at</a:t>
            </a:r>
          </a:p>
          <a:p>
            <a:pPr marL="1828800" lvl="4" indent="0">
              <a:buNone/>
            </a:pPr>
            <a:r>
              <a:rPr lang="en-US" sz="2800" dirty="0">
                <a:hlinkClick r:id="rId2"/>
              </a:rPr>
              <a:t>kwaldrep@doe.k12.ga.us</a:t>
            </a:r>
            <a:endParaRPr lang="en-US" sz="2800" dirty="0"/>
          </a:p>
          <a:p>
            <a:pPr marL="1828800" lvl="4" indent="0">
              <a:buNone/>
            </a:pPr>
            <a:endParaRPr lang="en-US" sz="2800" dirty="0"/>
          </a:p>
        </p:txBody>
      </p:sp>
      <p:sp>
        <p:nvSpPr>
          <p:cNvPr id="3" name="TextBox 2">
            <a:extLst>
              <a:ext uri="{FF2B5EF4-FFF2-40B4-BE49-F238E27FC236}">
                <a16:creationId xmlns:a16="http://schemas.microsoft.com/office/drawing/2014/main" id="{EF1C2144-E4F4-4BDE-9E86-F2A1A6155672}"/>
              </a:ext>
            </a:extLst>
          </p:cNvPr>
          <p:cNvSpPr txBox="1"/>
          <p:nvPr/>
        </p:nvSpPr>
        <p:spPr>
          <a:xfrm>
            <a:off x="620785" y="5305677"/>
            <a:ext cx="8338657" cy="584775"/>
          </a:xfrm>
          <a:prstGeom prst="rect">
            <a:avLst/>
          </a:prstGeom>
          <a:noFill/>
        </p:spPr>
        <p:txBody>
          <a:bodyPr wrap="square" rtlCol="0">
            <a:spAutoFit/>
          </a:bodyPr>
          <a:lstStyle/>
          <a:p>
            <a:pPr marL="342900" indent="-342900">
              <a:buFont typeface="Wingdings" panose="05000000000000000000" pitchFamily="2" charset="2"/>
              <a:buChar char="v"/>
            </a:pPr>
            <a:r>
              <a:rPr lang="en-US" sz="3200" dirty="0">
                <a:solidFill>
                  <a:schemeClr val="accent2">
                    <a:lumMod val="75000"/>
                  </a:schemeClr>
                </a:solidFill>
              </a:rPr>
              <a:t>Each document must be a separate PDF file. </a:t>
            </a:r>
          </a:p>
        </p:txBody>
      </p:sp>
    </p:spTree>
    <p:extLst>
      <p:ext uri="{BB962C8B-B14F-4D97-AF65-F5344CB8AC3E}">
        <p14:creationId xmlns:p14="http://schemas.microsoft.com/office/powerpoint/2010/main" val="286041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94042-DCFF-43D5-847D-4C5B0BAD0CFE}"/>
              </a:ext>
            </a:extLst>
          </p:cNvPr>
          <p:cNvSpPr>
            <a:spLocks noGrp="1"/>
          </p:cNvSpPr>
          <p:nvPr>
            <p:ph type="title"/>
          </p:nvPr>
        </p:nvSpPr>
        <p:spPr>
          <a:xfrm>
            <a:off x="2242232" y="378577"/>
            <a:ext cx="5192934" cy="1325563"/>
          </a:xfrm>
        </p:spPr>
        <p:txBody>
          <a:bodyPr/>
          <a:lstStyle/>
          <a:p>
            <a:r>
              <a:rPr lang="en-US" dirty="0"/>
              <a:t>Contact Information</a:t>
            </a:r>
            <a:br>
              <a:rPr lang="en-US" dirty="0"/>
            </a:br>
            <a:endParaRPr lang="en-US" dirty="0"/>
          </a:p>
        </p:txBody>
      </p:sp>
      <p:sp>
        <p:nvSpPr>
          <p:cNvPr id="5" name="Title 3">
            <a:extLst>
              <a:ext uri="{FF2B5EF4-FFF2-40B4-BE49-F238E27FC236}">
                <a16:creationId xmlns:a16="http://schemas.microsoft.com/office/drawing/2014/main" id="{F1A31B23-11C4-4844-A276-FD548E735798}"/>
              </a:ext>
            </a:extLst>
          </p:cNvPr>
          <p:cNvSpPr>
            <a:spLocks noGrp="1"/>
          </p:cNvSpPr>
          <p:nvPr>
            <p:ph idx="1"/>
          </p:nvPr>
        </p:nvSpPr>
        <p:spPr>
          <a:xfrm>
            <a:off x="895350" y="1825625"/>
            <a:ext cx="7886700" cy="4197350"/>
          </a:xfrm>
        </p:spPr>
        <p:txBody>
          <a:bodyPr/>
          <a:lstStyle/>
          <a:p>
            <a:pPr marL="0" indent="0">
              <a:buNone/>
            </a:pPr>
            <a:br>
              <a:rPr lang="en-US" dirty="0"/>
            </a:br>
            <a:endParaRPr lang="en-US" dirty="0"/>
          </a:p>
        </p:txBody>
      </p:sp>
      <p:sp>
        <p:nvSpPr>
          <p:cNvPr id="6" name="Content Placeholder 2">
            <a:extLst>
              <a:ext uri="{FF2B5EF4-FFF2-40B4-BE49-F238E27FC236}">
                <a16:creationId xmlns:a16="http://schemas.microsoft.com/office/drawing/2014/main" id="{5334A079-52F2-4C3B-81F5-A185BB7EF06D}"/>
              </a:ext>
            </a:extLst>
          </p:cNvPr>
          <p:cNvSpPr txBox="1">
            <a:spLocks/>
          </p:cNvSpPr>
          <p:nvPr/>
        </p:nvSpPr>
        <p:spPr>
          <a:xfrm>
            <a:off x="1481800" y="1465303"/>
            <a:ext cx="6713799"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b="1" dirty="0"/>
              <a:t>Georgia Department of Education</a:t>
            </a:r>
          </a:p>
          <a:p>
            <a:pPr marL="914400" lvl="2" indent="0">
              <a:buFont typeface="Arial" panose="020B0604020202020204" pitchFamily="34" charset="0"/>
              <a:buNone/>
            </a:pPr>
            <a:r>
              <a:rPr lang="en-US" sz="2400" b="1" dirty="0"/>
              <a:t>Facilities Services Unit</a:t>
            </a:r>
          </a:p>
          <a:p>
            <a:pPr marL="914400" lvl="2" indent="0">
              <a:buFont typeface="Arial" panose="020B0604020202020204" pitchFamily="34" charset="0"/>
              <a:buNone/>
            </a:pPr>
            <a:r>
              <a:rPr lang="en-US" sz="2400" b="1" dirty="0"/>
              <a:t>Kelland Waldrep</a:t>
            </a:r>
          </a:p>
          <a:p>
            <a:pPr marL="914400" lvl="2" indent="0">
              <a:buFont typeface="Arial" panose="020B0604020202020204" pitchFamily="34" charset="0"/>
              <a:buNone/>
            </a:pPr>
            <a:r>
              <a:rPr lang="en-US" sz="2400" b="1" dirty="0"/>
              <a:t>kwaldrep@doe.k12.ga.us</a:t>
            </a:r>
          </a:p>
          <a:p>
            <a:pPr marL="914400" lvl="2" indent="0">
              <a:buFont typeface="Arial" panose="020B0604020202020204" pitchFamily="34" charset="0"/>
              <a:buNone/>
            </a:pPr>
            <a:r>
              <a:rPr lang="en-US" sz="2400" b="1" dirty="0"/>
              <a:t>478-279-1783</a:t>
            </a:r>
            <a:endParaRPr lang="en-US" b="1" dirty="0"/>
          </a:p>
        </p:txBody>
      </p:sp>
      <p:pic>
        <p:nvPicPr>
          <p:cNvPr id="7" name="Picture 6" descr="A person wearing a hat&#10;&#10;Description automatically generated">
            <a:extLst>
              <a:ext uri="{FF2B5EF4-FFF2-40B4-BE49-F238E27FC236}">
                <a16:creationId xmlns:a16="http://schemas.microsoft.com/office/drawing/2014/main" id="{D41E855F-2892-4CF3-8ED4-6541B9507469}"/>
              </a:ext>
            </a:extLst>
          </p:cNvPr>
          <p:cNvPicPr>
            <a:picLocks noChangeAspect="1"/>
          </p:cNvPicPr>
          <p:nvPr/>
        </p:nvPicPr>
        <p:blipFill>
          <a:blip r:embed="rId2"/>
          <a:stretch>
            <a:fillRect/>
          </a:stretch>
        </p:blipFill>
        <p:spPr>
          <a:xfrm>
            <a:off x="895350" y="334503"/>
            <a:ext cx="739573" cy="92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543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5A1F-759B-5F38-9D64-70DA5C42C891}"/>
              </a:ext>
            </a:extLst>
          </p:cNvPr>
          <p:cNvSpPr>
            <a:spLocks noGrp="1"/>
          </p:cNvSpPr>
          <p:nvPr>
            <p:ph type="title"/>
          </p:nvPr>
        </p:nvSpPr>
        <p:spPr/>
        <p:txBody>
          <a:bodyPr/>
          <a:lstStyle/>
          <a:p>
            <a:pPr algn="ctr"/>
            <a:r>
              <a:rPr lang="en-US" dirty="0"/>
              <a:t>Site Application</a:t>
            </a:r>
          </a:p>
        </p:txBody>
      </p:sp>
      <p:sp>
        <p:nvSpPr>
          <p:cNvPr id="3" name="Content Placeholder 2">
            <a:extLst>
              <a:ext uri="{FF2B5EF4-FFF2-40B4-BE49-F238E27FC236}">
                <a16:creationId xmlns:a16="http://schemas.microsoft.com/office/drawing/2014/main" id="{A0FA7717-7962-F6C8-0B3E-4F5BC634B31C}"/>
              </a:ext>
            </a:extLst>
          </p:cNvPr>
          <p:cNvSpPr>
            <a:spLocks noGrp="1"/>
          </p:cNvSpPr>
          <p:nvPr>
            <p:ph idx="1"/>
          </p:nvPr>
        </p:nvSpPr>
        <p:spPr>
          <a:xfrm>
            <a:off x="895350" y="1825625"/>
            <a:ext cx="7886700" cy="3174214"/>
          </a:xfrm>
        </p:spPr>
        <p:txBody>
          <a:bodyPr>
            <a:normAutofit fontScale="77500" lnSpcReduction="20000"/>
          </a:bodyPr>
          <a:lstStyle/>
          <a:p>
            <a:r>
              <a:rPr lang="en-US" dirty="0"/>
              <a:t>Complete application by following directions in pages 1-4 of document. All questions and information items must be completed</a:t>
            </a:r>
          </a:p>
          <a:p>
            <a:endParaRPr lang="en-US" dirty="0"/>
          </a:p>
          <a:p>
            <a:r>
              <a:rPr lang="en-US" sz="2800" dirty="0">
                <a:latin typeface="Arial" panose="020B0604020202020204" pitchFamily="34" charset="0"/>
                <a:cs typeface="Arial" panose="020B0604020202020204" pitchFamily="34" charset="0"/>
              </a:rPr>
              <a:t>Signatures - For State Special Charter Schools the signature of the Board Chairperson is the Chairperson of the Charter School Board of Directors. The signature of the Superintendent should be the Principal of the school. For System Charter Schools the signature of the School System Superintendent and Board Chairperson is required. </a:t>
            </a:r>
          </a:p>
          <a:p>
            <a:endParaRPr lang="en-US" dirty="0"/>
          </a:p>
        </p:txBody>
      </p:sp>
    </p:spTree>
    <p:extLst>
      <p:ext uri="{BB962C8B-B14F-4D97-AF65-F5344CB8AC3E}">
        <p14:creationId xmlns:p14="http://schemas.microsoft.com/office/powerpoint/2010/main" val="8892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73A7CC-96D7-4126-BC80-BDA7D77B0FAD}"/>
              </a:ext>
            </a:extLst>
          </p:cNvPr>
          <p:cNvSpPr>
            <a:spLocks noGrp="1"/>
          </p:cNvSpPr>
          <p:nvPr>
            <p:ph type="title"/>
          </p:nvPr>
        </p:nvSpPr>
        <p:spPr>
          <a:xfrm>
            <a:off x="895350" y="365125"/>
            <a:ext cx="7886700" cy="1325563"/>
          </a:xfrm>
        </p:spPr>
        <p:txBody>
          <a:bodyPr/>
          <a:lstStyle/>
          <a:p>
            <a:pPr algn="ctr"/>
            <a:r>
              <a:rPr lang="en-US" dirty="0"/>
              <a:t>Other Application Signatures</a:t>
            </a:r>
          </a:p>
        </p:txBody>
      </p:sp>
      <p:sp>
        <p:nvSpPr>
          <p:cNvPr id="5" name="Text Placeholder 2">
            <a:extLst>
              <a:ext uri="{FF2B5EF4-FFF2-40B4-BE49-F238E27FC236}">
                <a16:creationId xmlns:a16="http://schemas.microsoft.com/office/drawing/2014/main" id="{7CE7010C-D028-4155-9941-63DB82B9A290}"/>
              </a:ext>
            </a:extLst>
          </p:cNvPr>
          <p:cNvSpPr>
            <a:spLocks noGrp="1"/>
          </p:cNvSpPr>
          <p:nvPr>
            <p:ph idx="1"/>
          </p:nvPr>
        </p:nvSpPr>
        <p:spPr>
          <a:xfrm>
            <a:off x="814327" y="1505392"/>
            <a:ext cx="7886700" cy="4383680"/>
          </a:xfrm>
        </p:spPr>
        <p:txBody>
          <a:bodyPr>
            <a:normAutofit fontScale="77500" lnSpcReduction="20000"/>
          </a:bodyPr>
          <a:lstStyle/>
          <a:p>
            <a:r>
              <a:rPr lang="en-US" altLang="en-US" dirty="0"/>
              <a:t>Local Sewer Department may be signed by a member of the local Health Department, Regional Health Department or local water/sewer representative.  This signature verifies that there is suitable sewer capacity in the area to handle the school and that an adequate supply of potable water is available. A letter from the local water/sewer provider will satisfy the signature requirement</a:t>
            </a:r>
          </a:p>
          <a:p>
            <a:r>
              <a:rPr lang="en-US" altLang="en-US" dirty="0"/>
              <a:t>Building Codes Official Signature is only required if an existing structure is going to be used.  This signature verifies that the structure is safe and zoned for use as a public school in the State of Georgia.</a:t>
            </a:r>
          </a:p>
          <a:p>
            <a:r>
              <a:rPr lang="en-US" altLang="en-US" dirty="0"/>
              <a:t>Facilities Consultant’s signature will be obtained once the application has been submitted to DOE. This is not required prior to submitting the application. </a:t>
            </a:r>
          </a:p>
          <a:p>
            <a:endParaRPr lang="en-US" altLang="en-US" dirty="0"/>
          </a:p>
          <a:p>
            <a:endParaRPr lang="en-US" dirty="0"/>
          </a:p>
        </p:txBody>
      </p:sp>
    </p:spTree>
    <p:extLst>
      <p:ext uri="{BB962C8B-B14F-4D97-AF65-F5344CB8AC3E}">
        <p14:creationId xmlns:p14="http://schemas.microsoft.com/office/powerpoint/2010/main" val="366860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28637" y="1362868"/>
            <a:ext cx="8229600" cy="4823620"/>
          </a:xfrm>
        </p:spPr>
        <p:txBody>
          <a:bodyPr rtlCol="0">
            <a:normAutofit fontScale="32500" lnSpcReduction="20000"/>
          </a:bodyPr>
          <a:lstStyle/>
          <a:p>
            <a:pPr eaLnBrk="1" hangingPunct="1">
              <a:lnSpc>
                <a:spcPct val="120000"/>
              </a:lnSpc>
              <a:buFont typeface="Arial" panose="020B0604020202020204" pitchFamily="34" charset="0"/>
              <a:buNone/>
            </a:pPr>
            <a:r>
              <a:rPr lang="en-US" altLang="en-US" dirty="0"/>
              <a:t>		</a:t>
            </a:r>
            <a:r>
              <a:rPr lang="en-US" altLang="en-US" sz="7000" dirty="0"/>
              <a:t>A variance of the minimum useable acreage requirements may be made by the Facilities Section Director when requested by the local Board of Education or the Charter School Board of Directors.  The reduced acreage shall be considered appropriate in accommodating the facility, parking and outdoor recreational areas.  An architectural plat or a site plan locating all needed areas on the plat should be prepared. </a:t>
            </a:r>
          </a:p>
          <a:p>
            <a:pPr algn="ctr" eaLnBrk="1" hangingPunct="1">
              <a:lnSpc>
                <a:spcPct val="120000"/>
              </a:lnSpc>
              <a:buFont typeface="Arial" panose="020B0604020202020204" pitchFamily="34" charset="0"/>
              <a:buNone/>
            </a:pPr>
            <a:r>
              <a:rPr lang="en-US" sz="7000" dirty="0"/>
              <a:t>	K-5 – Minimum 5 </a:t>
            </a:r>
          </a:p>
          <a:p>
            <a:pPr algn="ctr" eaLnBrk="1" hangingPunct="1">
              <a:lnSpc>
                <a:spcPct val="120000"/>
              </a:lnSpc>
              <a:buFont typeface="Arial" panose="020B0604020202020204" pitchFamily="34" charset="0"/>
              <a:buNone/>
            </a:pPr>
            <a:r>
              <a:rPr lang="en-US" sz="7000" dirty="0"/>
              <a:t>	6-8 – Minimum 12 </a:t>
            </a:r>
          </a:p>
          <a:p>
            <a:pPr algn="ctr" eaLnBrk="1" hangingPunct="1">
              <a:lnSpc>
                <a:spcPct val="120000"/>
              </a:lnSpc>
              <a:buFont typeface="Arial" panose="020B0604020202020204" pitchFamily="34" charset="0"/>
              <a:buNone/>
            </a:pPr>
            <a:r>
              <a:rPr lang="en-US" sz="7000" dirty="0"/>
              <a:t>	9-12 – Minimum 20 </a:t>
            </a:r>
          </a:p>
          <a:p>
            <a:pPr algn="ctr" eaLnBrk="1" hangingPunct="1">
              <a:lnSpc>
                <a:spcPct val="120000"/>
              </a:lnSpc>
              <a:buFont typeface="Arial" panose="020B0604020202020204" pitchFamily="34" charset="0"/>
              <a:buNone/>
            </a:pPr>
            <a:r>
              <a:rPr lang="en-US" sz="7000" dirty="0"/>
              <a:t>Plus 1 acre for every 100 FTEs </a:t>
            </a:r>
            <a:endParaRPr lang="en-US" dirty="0"/>
          </a:p>
        </p:txBody>
      </p:sp>
      <p:sp>
        <p:nvSpPr>
          <p:cNvPr id="8196" name="Slide Number Placeholder 4"/>
          <p:cNvSpPr>
            <a:spLocks noGrp="1"/>
          </p:cNvSpPr>
          <p:nvPr>
            <p:ph type="sldNum" sz="quarter" idx="11"/>
          </p:nvPr>
        </p:nvSpPr>
        <p:spPr bwMode="auto">
          <a:xfrm>
            <a:off x="3028950" y="6356350"/>
            <a:ext cx="3086100" cy="365125"/>
          </a:xfrm>
          <a:prstGeom prst="rect">
            <a:avLst/>
          </a:prstGeom>
          <a:noFill/>
          <a:ln>
            <a:miter lim="800000"/>
            <a:headEnd/>
            <a:tailEnd/>
          </a:ln>
        </p:spPr>
        <p:txBody>
          <a:bodyPr vert="horz" lIns="91440" tIns="45720" rIns="91440" bIns="45720" rtlCol="0" anchor="ctr"/>
          <a:lstStyle>
            <a:defPPr>
              <a:defRPr lang="en-US"/>
            </a:defPPr>
            <a:lvl1pPr algn="ctr" rtl="0" fontAlgn="auto">
              <a:spcBef>
                <a:spcPts val="0"/>
              </a:spcBef>
              <a:spcAft>
                <a:spcPts val="0"/>
              </a:spcAft>
              <a:defRPr sz="1200" kern="1200" dirty="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2813"/>
            <a:endParaRPr lang="en-US"/>
          </a:p>
        </p:txBody>
      </p:sp>
      <p:sp>
        <p:nvSpPr>
          <p:cNvPr id="3" name="Title 2">
            <a:extLst>
              <a:ext uri="{FF2B5EF4-FFF2-40B4-BE49-F238E27FC236}">
                <a16:creationId xmlns:a16="http://schemas.microsoft.com/office/drawing/2014/main" id="{73F9EDC0-6CEE-4C5C-B772-F6ADA8BAF063}"/>
              </a:ext>
            </a:extLst>
          </p:cNvPr>
          <p:cNvSpPr>
            <a:spLocks noGrp="1"/>
          </p:cNvSpPr>
          <p:nvPr>
            <p:ph type="title"/>
          </p:nvPr>
        </p:nvSpPr>
        <p:spPr>
          <a:xfrm>
            <a:off x="2001837" y="110331"/>
            <a:ext cx="5283200" cy="1095375"/>
          </a:xfrm>
        </p:spPr>
        <p:txBody>
          <a:bodyPr/>
          <a:lstStyle/>
          <a:p>
            <a:r>
              <a:rPr lang="en-US" altLang="en-US" dirty="0"/>
              <a:t>Minimum Acreage</a:t>
            </a:r>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32309" y="1135856"/>
            <a:ext cx="8229600" cy="4348163"/>
          </a:xfrm>
        </p:spPr>
        <p:txBody>
          <a:bodyPr rtlCol="0">
            <a:normAutofit/>
          </a:bodyPr>
          <a:lstStyle/>
          <a:p>
            <a:pPr defTabSz="912416" fontAlgn="auto">
              <a:lnSpc>
                <a:spcPct val="150000"/>
              </a:lnSpc>
              <a:spcAft>
                <a:spcPts val="0"/>
              </a:spcAft>
              <a:defRPr/>
            </a:pPr>
            <a:r>
              <a:rPr lang="en-US" altLang="en-US" dirty="0"/>
              <a:t>Electricity, gas water, sewage, telephone, high speed internet access are essential to the operation of an instructional facility and must be accessible to the proposed site.  Cost associated with obtaining these utilities should be considered as part of the total site purchase.</a:t>
            </a:r>
            <a:endParaRPr lang="en-US" dirty="0"/>
          </a:p>
        </p:txBody>
      </p:sp>
      <p:sp>
        <p:nvSpPr>
          <p:cNvPr id="9220" name="Slide Number Placeholder 4"/>
          <p:cNvSpPr>
            <a:spLocks noGrp="1"/>
          </p:cNvSpPr>
          <p:nvPr>
            <p:ph type="sldNum" sz="quarter" idx="11"/>
          </p:nvPr>
        </p:nvSpPr>
        <p:spPr bwMode="auto">
          <a:xfrm>
            <a:off x="3028950" y="6356350"/>
            <a:ext cx="3086100" cy="365125"/>
          </a:xfrm>
          <a:prstGeom prst="rect">
            <a:avLst/>
          </a:prstGeom>
          <a:noFill/>
          <a:ln>
            <a:miter lim="800000"/>
            <a:headEnd/>
            <a:tailEnd/>
          </a:ln>
        </p:spPr>
        <p:txBody>
          <a:bodyPr vert="horz" lIns="91440" tIns="45720" rIns="91440" bIns="45720" rtlCol="0" anchor="ctr"/>
          <a:lstStyle>
            <a:defPPr>
              <a:defRPr lang="en-US"/>
            </a:defPPr>
            <a:lvl1pPr algn="ctr" rtl="0" fontAlgn="auto">
              <a:spcBef>
                <a:spcPts val="0"/>
              </a:spcBef>
              <a:spcAft>
                <a:spcPts val="0"/>
              </a:spcAft>
              <a:defRPr sz="1200" kern="1200" dirty="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2813"/>
            <a:endParaRPr lang="en-US"/>
          </a:p>
        </p:txBody>
      </p:sp>
      <p:sp>
        <p:nvSpPr>
          <p:cNvPr id="2" name="Title 1">
            <a:extLst>
              <a:ext uri="{FF2B5EF4-FFF2-40B4-BE49-F238E27FC236}">
                <a16:creationId xmlns:a16="http://schemas.microsoft.com/office/drawing/2014/main" id="{9D5A3E5B-1BC5-4B1B-9CC8-5E018F878527}"/>
              </a:ext>
            </a:extLst>
          </p:cNvPr>
          <p:cNvSpPr>
            <a:spLocks noGrp="1"/>
          </p:cNvSpPr>
          <p:nvPr>
            <p:ph type="title"/>
          </p:nvPr>
        </p:nvSpPr>
        <p:spPr>
          <a:xfrm>
            <a:off x="1688777" y="496387"/>
            <a:ext cx="6316663" cy="795338"/>
          </a:xfrm>
        </p:spPr>
        <p:txBody>
          <a:bodyPr>
            <a:normAutofit fontScale="90000"/>
          </a:bodyPr>
          <a:lstStyle/>
          <a:p>
            <a:pPr algn="ctr"/>
            <a:r>
              <a:rPr lang="en-US" altLang="en-US" dirty="0"/>
              <a:t>Utilities</a:t>
            </a:r>
            <a:br>
              <a:rPr lang="en-US" alt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EFF983-36BD-4E38-89FD-D677D47D79D2}"/>
              </a:ext>
            </a:extLst>
          </p:cNvPr>
          <p:cNvSpPr>
            <a:spLocks noGrp="1"/>
          </p:cNvSpPr>
          <p:nvPr>
            <p:ph type="title"/>
          </p:nvPr>
        </p:nvSpPr>
        <p:spPr>
          <a:xfrm>
            <a:off x="1937433" y="365125"/>
            <a:ext cx="5802534" cy="1325563"/>
          </a:xfrm>
        </p:spPr>
        <p:txBody>
          <a:bodyPr>
            <a:normAutofit/>
          </a:bodyPr>
          <a:lstStyle/>
          <a:p>
            <a:r>
              <a:rPr lang="en-US" dirty="0"/>
              <a:t>Required Documentation</a:t>
            </a:r>
          </a:p>
        </p:txBody>
      </p:sp>
      <p:sp>
        <p:nvSpPr>
          <p:cNvPr id="5" name="Text Placeholder 2">
            <a:extLst>
              <a:ext uri="{FF2B5EF4-FFF2-40B4-BE49-F238E27FC236}">
                <a16:creationId xmlns:a16="http://schemas.microsoft.com/office/drawing/2014/main" id="{A5032509-5950-4205-9137-7E15732C1573}"/>
              </a:ext>
            </a:extLst>
          </p:cNvPr>
          <p:cNvSpPr>
            <a:spLocks noGrp="1"/>
          </p:cNvSpPr>
          <p:nvPr>
            <p:ph idx="1"/>
          </p:nvPr>
        </p:nvSpPr>
        <p:spPr>
          <a:xfrm>
            <a:off x="926216" y="1547833"/>
            <a:ext cx="7886700" cy="4197350"/>
          </a:xfrm>
        </p:spPr>
        <p:txBody>
          <a:bodyPr>
            <a:normAutofit fontScale="92500" lnSpcReduction="10000"/>
          </a:bodyPr>
          <a:lstStyle/>
          <a:p>
            <a:pPr marL="514350" indent="-514350">
              <a:lnSpc>
                <a:spcPct val="150000"/>
              </a:lnSpc>
              <a:buFont typeface="+mj-lt"/>
              <a:buAutoNum type="arabicPeriod"/>
            </a:pPr>
            <a:r>
              <a:rPr lang="en-US" altLang="en-US" dirty="0"/>
              <a:t>Flood Plain Certificate - All site approvals must be accompanied by a letter of assurance that acreage for buildings and structures is outside the 100-year floodplain or the Costal High Hazard Area.  This letter of assurance must be from the Floodplain Management Coordinator of the Georgia Department of Natural Resources. </a:t>
            </a:r>
          </a:p>
          <a:p>
            <a:pPr marL="457200" lvl="1" indent="0">
              <a:buNone/>
            </a:pPr>
            <a:endParaRPr lang="en-US" dirty="0"/>
          </a:p>
        </p:txBody>
      </p:sp>
    </p:spTree>
    <p:extLst>
      <p:ext uri="{BB962C8B-B14F-4D97-AF65-F5344CB8AC3E}">
        <p14:creationId xmlns:p14="http://schemas.microsoft.com/office/powerpoint/2010/main" val="384021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044D01-6CF6-48AA-B736-8C1CDD7BC1FD}"/>
              </a:ext>
            </a:extLst>
          </p:cNvPr>
          <p:cNvSpPr>
            <a:spLocks noGrp="1"/>
          </p:cNvSpPr>
          <p:nvPr>
            <p:ph idx="1"/>
          </p:nvPr>
        </p:nvSpPr>
        <p:spPr>
          <a:xfrm>
            <a:off x="895350" y="1138861"/>
            <a:ext cx="7886700" cy="4197350"/>
          </a:xfrm>
        </p:spPr>
        <p:txBody>
          <a:bodyPr/>
          <a:lstStyle/>
          <a:p>
            <a:pPr eaLnBrk="1" hangingPunct="1">
              <a:buFont typeface="Arial" panose="020B0604020202020204" pitchFamily="34" charset="0"/>
              <a:buNone/>
            </a:pPr>
            <a:r>
              <a:rPr lang="en-US" altLang="en-US" dirty="0"/>
              <a:t>Contact Information for the Georgia Department of Natural Resources:</a:t>
            </a:r>
          </a:p>
          <a:p>
            <a:pPr eaLnBrk="1" hangingPunct="1">
              <a:buFont typeface="Arial" panose="020B0604020202020204" pitchFamily="34" charset="0"/>
              <a:buNone/>
            </a:pPr>
            <a:r>
              <a:rPr lang="en-US" altLang="en-US" dirty="0"/>
              <a:t>		Georgia Department of Natural Resources </a:t>
            </a:r>
          </a:p>
          <a:p>
            <a:pPr eaLnBrk="1" hangingPunct="1">
              <a:buFont typeface="Arial" panose="020B0604020202020204" pitchFamily="34" charset="0"/>
              <a:buNone/>
            </a:pPr>
            <a:r>
              <a:rPr lang="en-US" altLang="en-US" dirty="0"/>
              <a:t>		Floodplain Management Office</a:t>
            </a:r>
          </a:p>
          <a:p>
            <a:pPr eaLnBrk="1" hangingPunct="1">
              <a:buFont typeface="Arial" panose="020B0604020202020204" pitchFamily="34" charset="0"/>
              <a:buNone/>
            </a:pPr>
            <a:r>
              <a:rPr lang="en-US" altLang="en-US" dirty="0"/>
              <a:t>		4220 International Parkway, Suite 101</a:t>
            </a:r>
          </a:p>
          <a:p>
            <a:pPr eaLnBrk="1" hangingPunct="1">
              <a:buFont typeface="Arial" panose="020B0604020202020204" pitchFamily="34" charset="0"/>
              <a:buNone/>
            </a:pPr>
            <a:r>
              <a:rPr lang="en-US" altLang="en-US" dirty="0"/>
              <a:t>		Atlanta, Georgia 30354</a:t>
            </a:r>
          </a:p>
          <a:p>
            <a:pPr eaLnBrk="1" hangingPunct="1">
              <a:buFont typeface="Arial" panose="020B0604020202020204" pitchFamily="34" charset="0"/>
              <a:buNone/>
            </a:pPr>
            <a:r>
              <a:rPr lang="en-US" altLang="en-US" dirty="0"/>
              <a:t>		Phone:  404-362-1757</a:t>
            </a:r>
          </a:p>
          <a:p>
            <a:endParaRPr lang="en-US" dirty="0"/>
          </a:p>
        </p:txBody>
      </p:sp>
    </p:spTree>
    <p:extLst>
      <p:ext uri="{BB962C8B-B14F-4D97-AF65-F5344CB8AC3E}">
        <p14:creationId xmlns:p14="http://schemas.microsoft.com/office/powerpoint/2010/main" val="200255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09FD6B6-EAD3-40FC-89D2-9FC1DEA1D13C}"/>
              </a:ext>
            </a:extLst>
          </p:cNvPr>
          <p:cNvSpPr>
            <a:spLocks noGrp="1"/>
          </p:cNvSpPr>
          <p:nvPr>
            <p:ph idx="1"/>
          </p:nvPr>
        </p:nvSpPr>
        <p:spPr>
          <a:xfrm>
            <a:off x="933932" y="1080987"/>
            <a:ext cx="7886700" cy="4197350"/>
          </a:xfrm>
        </p:spPr>
        <p:txBody>
          <a:bodyPr>
            <a:normAutofit fontScale="92500" lnSpcReduction="20000"/>
          </a:bodyPr>
          <a:lstStyle/>
          <a:p>
            <a:pPr marL="514350" indent="-514350" eaLnBrk="1" hangingPunct="1">
              <a:lnSpc>
                <a:spcPct val="100000"/>
              </a:lnSpc>
              <a:buFont typeface="+mj-lt"/>
              <a:buAutoNum type="arabicPeriod" startAt="2"/>
            </a:pPr>
            <a:r>
              <a:rPr lang="en-US" altLang="en-US" dirty="0"/>
              <a:t>DOT Letter - Cooperation between the school system, the Georgia Department of Transportation and/or local road department is necessary to plan and complete road improvements related to the opening of a facility.  The school system will need to send a notification letter to the Georgia Department of Transportation, and local road department stating the proposed plans for the site and requesting that an evaluation be performed on the roadway.</a:t>
            </a:r>
          </a:p>
          <a:p>
            <a:pPr eaLnBrk="1" hangingPunct="1">
              <a:buFont typeface="Arial" panose="020B0604020202020204" pitchFamily="34" charset="0"/>
              <a:buNone/>
            </a:pPr>
            <a:r>
              <a:rPr lang="en-US" altLang="en-US" dirty="0"/>
              <a:t>	</a:t>
            </a:r>
          </a:p>
          <a:p>
            <a:endParaRPr lang="en-US" dirty="0"/>
          </a:p>
        </p:txBody>
      </p:sp>
    </p:spTree>
    <p:extLst>
      <p:ext uri="{BB962C8B-B14F-4D97-AF65-F5344CB8AC3E}">
        <p14:creationId xmlns:p14="http://schemas.microsoft.com/office/powerpoint/2010/main" val="4078762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D761325DDF64DAD57FA6E5B308A04" ma:contentTypeVersion="4" ma:contentTypeDescription="Create a new document." ma:contentTypeScope="" ma:versionID="0441c231bd1515ee6c7b5c0dce496c36">
  <xsd:schema xmlns:xsd="http://www.w3.org/2001/XMLSchema" xmlns:xs="http://www.w3.org/2001/XMLSchema" xmlns:p="http://schemas.microsoft.com/office/2006/metadata/properties" xmlns:ns1="http://schemas.microsoft.com/sharepoint/v3" xmlns:ns2="572647e8-b1b5-43e5-b4c5-14106d482f7b" xmlns:ns3="1d496aed-39d0-4758-b3cf-4e4773287716" targetNamespace="http://schemas.microsoft.com/office/2006/metadata/properties" ma:root="true" ma:fieldsID="b928ecb6671bc4c9c1d1280116565b01" ns1:_="" ns2:_="" ns3:_="">
    <xsd:import namespace="http://schemas.microsoft.com/sharepoint/v3"/>
    <xsd:import namespace="572647e8-b1b5-43e5-b4c5-14106d482f7b"/>
    <xsd:import namespace="1d496aed-39d0-4758-b3cf-4e4773287716"/>
    <xsd:element name="properties">
      <xsd:complexType>
        <xsd:sequence>
          <xsd:element name="documentManagement">
            <xsd:complexType>
              <xsd:all>
                <xsd:element ref="ns1:PublishingStartDate" minOccurs="0"/>
                <xsd:element ref="ns1:PublishingExpirationDate" minOccurs="0"/>
                <xsd:element ref="ns3:TaxCatchAll" minOccurs="0"/>
                <xsd:element ref="ns3:TaxCatchAllLabel" minOccurs="0"/>
                <xsd:element ref="ns2:Page" minOccurs="0"/>
                <xsd:element ref="ns2: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2647e8-b1b5-43e5-b4c5-14106d482f7b" elementFormDefault="qualified">
    <xsd:import namespace="http://schemas.microsoft.com/office/2006/documentManagement/types"/>
    <xsd:import namespace="http://schemas.microsoft.com/office/infopath/2007/PartnerControls"/>
    <xsd:element name="Page" ma:index="13" nillable="true" ma:displayName="Page" ma:list="{132fdbe7-c6b0-4cd6-bf9f-4ece9afdacc3}" ma:internalName="Page" ma:web="f9e61c99-8b37-4962-a864-d7fde1b0d03b">
      <xsd:simpleType>
        <xsd:restriction base="dms:Lookup"/>
      </xsd:simpleType>
    </xsd:element>
    <xsd:element name="Page_x0020_SubHeader" ma:index="14" nillable="true" ma:displayName="Page SubHeader" ma:internalName="Page_x0020_SubHead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e xmlns="572647e8-b1b5-43e5-b4c5-14106d482f7b" xsi:nil="true"/>
    <Page_x0020_SubHeader xmlns="572647e8-b1b5-43e5-b4c5-14106d482f7b" xsi:nil="true"/>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DE9FD8-4FD7-43AB-880A-2E7E0E83577A}"/>
</file>

<file path=customXml/itemProps2.xml><?xml version="1.0" encoding="utf-8"?>
<ds:datastoreItem xmlns:ds="http://schemas.openxmlformats.org/officeDocument/2006/customXml" ds:itemID="{9D102D08-9A28-4FAA-8B73-94CB21AD4D95}"/>
</file>

<file path=customXml/itemProps3.xml><?xml version="1.0" encoding="utf-8"?>
<ds:datastoreItem xmlns:ds="http://schemas.openxmlformats.org/officeDocument/2006/customXml" ds:itemID="{79C7869D-EDC4-45EE-9FB3-04C70C2B15F1}"/>
</file>

<file path=docProps/app.xml><?xml version="1.0" encoding="utf-8"?>
<Properties xmlns="http://schemas.openxmlformats.org/officeDocument/2006/extended-properties" xmlns:vt="http://schemas.openxmlformats.org/officeDocument/2006/docPropsVTypes">
  <Template/>
  <TotalTime>4216</TotalTime>
  <Words>1255</Words>
  <Application>Microsoft Office PowerPoint</Application>
  <PresentationFormat>On-screen Show (4:3)</PresentationFormat>
  <Paragraphs>100</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Office Theme</vt:lpstr>
      <vt:lpstr>Navigating the  Facilities Process</vt:lpstr>
      <vt:lpstr>Site Approval</vt:lpstr>
      <vt:lpstr>Site Application</vt:lpstr>
      <vt:lpstr>Other Application Signatures</vt:lpstr>
      <vt:lpstr>Minimum Acreage</vt:lpstr>
      <vt:lpstr>Utilities </vt:lpstr>
      <vt:lpstr>Required Documentation</vt:lpstr>
      <vt:lpstr>PowerPoint Presentation</vt:lpstr>
      <vt:lpstr>PowerPoint Presentation</vt:lpstr>
      <vt:lpstr>PowerPoint Presentation</vt:lpstr>
      <vt:lpstr>PowerPoint Presentation</vt:lpstr>
      <vt:lpstr>PowerPoint Presentation</vt:lpstr>
      <vt:lpstr>Risk Hazard Analysis</vt:lpstr>
      <vt:lpstr>PowerPoint Presentation</vt:lpstr>
      <vt:lpstr>PowerPoint Presentation</vt:lpstr>
      <vt:lpstr>PowerPoint Presentation</vt:lpstr>
      <vt:lpstr>PowerPoint Presentation</vt:lpstr>
      <vt:lpstr>PowerPoint Presentation</vt:lpstr>
      <vt:lpstr>Electronic Submission</vt:lpstr>
      <vt:lpstr>Submit Electronic Version</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Alvenease Jackson</cp:lastModifiedBy>
  <cp:revision>69</cp:revision>
  <dcterms:created xsi:type="dcterms:W3CDTF">2018-12-04T19:58:15Z</dcterms:created>
  <dcterms:modified xsi:type="dcterms:W3CDTF">2022-06-30T13:46:04Z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0x0101000CAD761325DDF64DAD57FA6E5B308A04</vt:lpwstr>
  </property>
  <property fmtid="{D5CDD505-2E9C-101B-9397-08002B2CF9AE}" pid="3" name="TaxKeyword">
    <vt:lpwstr/>
  </property>
  <property fmtid="{D5CDD505-2E9C-101B-9397-08002B2CF9AE}" pid="4" name="TaxKeywordTaxHTField">
    <vt:lpwstr/>
  </property>
</Properties>
</file>