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40"/>
  </p:notesMasterIdLst>
  <p:sldIdLst>
    <p:sldId id="256" r:id="rId5"/>
    <p:sldId id="347" r:id="rId6"/>
    <p:sldId id="260" r:id="rId7"/>
    <p:sldId id="261" r:id="rId8"/>
    <p:sldId id="269" r:id="rId9"/>
    <p:sldId id="264" r:id="rId10"/>
    <p:sldId id="265" r:id="rId11"/>
    <p:sldId id="303" r:id="rId12"/>
    <p:sldId id="306" r:id="rId13"/>
    <p:sldId id="307" r:id="rId14"/>
    <p:sldId id="310" r:id="rId15"/>
    <p:sldId id="311" r:id="rId16"/>
    <p:sldId id="272" r:id="rId17"/>
    <p:sldId id="271" r:id="rId18"/>
    <p:sldId id="308" r:id="rId19"/>
    <p:sldId id="309" r:id="rId20"/>
    <p:sldId id="312" r:id="rId21"/>
    <p:sldId id="313" r:id="rId22"/>
    <p:sldId id="275" r:id="rId23"/>
    <p:sldId id="276" r:id="rId24"/>
    <p:sldId id="277" r:id="rId25"/>
    <p:sldId id="278" r:id="rId26"/>
    <p:sldId id="314" r:id="rId27"/>
    <p:sldId id="280" r:id="rId28"/>
    <p:sldId id="283" r:id="rId29"/>
    <p:sldId id="285" r:id="rId30"/>
    <p:sldId id="286" r:id="rId31"/>
    <p:sldId id="287" r:id="rId32"/>
    <p:sldId id="290" r:id="rId33"/>
    <p:sldId id="315" r:id="rId34"/>
    <p:sldId id="292" r:id="rId35"/>
    <p:sldId id="316" r:id="rId36"/>
    <p:sldId id="317" r:id="rId37"/>
    <p:sldId id="262" r:id="rId38"/>
    <p:sldId id="34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94"/>
  </p:normalViewPr>
  <p:slideViewPr>
    <p:cSldViewPr snapToGrid="0" snapToObjects="1">
      <p:cViewPr varScale="1">
        <p:scale>
          <a:sx n="108" d="100"/>
          <a:sy n="108" d="100"/>
        </p:scale>
        <p:origin x="16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CEB40-3181-4AA8-A035-90A9697564F7}" type="datetimeFigureOut">
              <a:rPr lang="en-US" smtClean="0"/>
              <a:t>3/21/2022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BCCE1-EFC0-48D4-8DF7-7EC21C36F12F}" type="slidenum">
              <a:rPr lang="en-US" smtClean="0"/>
              <a:t>‹#›</a:t>
            </a:fld>
            <a:endParaRPr lang="en-US"/>
          </a:p>
        </p:txBody>
      </p:sp>
    </p:spTree>
    <p:extLst>
      <p:ext uri="{BB962C8B-B14F-4D97-AF65-F5344CB8AC3E}">
        <p14:creationId xmlns:p14="http://schemas.microsoft.com/office/powerpoint/2010/main" val="272447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link to Discipline Matrix in chatroom</a:t>
            </a:r>
          </a:p>
        </p:txBody>
      </p:sp>
      <p:sp>
        <p:nvSpPr>
          <p:cNvPr id="4" name="Slide Number Placeholder 3"/>
          <p:cNvSpPr>
            <a:spLocks noGrp="1"/>
          </p:cNvSpPr>
          <p:nvPr>
            <p:ph type="sldNum" sz="quarter" idx="5"/>
          </p:nvPr>
        </p:nvSpPr>
        <p:spPr/>
        <p:txBody>
          <a:bodyPr/>
          <a:lstStyle/>
          <a:p>
            <a:fld id="{922BCCE1-EFC0-48D4-8DF7-7EC21C36F12F}" type="slidenum">
              <a:rPr lang="en-US" smtClean="0"/>
              <a:t>1</a:t>
            </a:fld>
            <a:endParaRPr lang="en-US"/>
          </a:p>
        </p:txBody>
      </p:sp>
    </p:spTree>
    <p:extLst>
      <p:ext uri="{BB962C8B-B14F-4D97-AF65-F5344CB8AC3E}">
        <p14:creationId xmlns:p14="http://schemas.microsoft.com/office/powerpoint/2010/main" val="18478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explain why students may receive different discipline actions for the same incident type. </a:t>
            </a:r>
          </a:p>
          <a:p>
            <a:r>
              <a:rPr lang="en-US" dirty="0"/>
              <a:t>Example, two students are fighting: one student receives detention and the other student receives OSS.</a:t>
            </a:r>
          </a:p>
        </p:txBody>
      </p:sp>
      <p:sp>
        <p:nvSpPr>
          <p:cNvPr id="4" name="Slide Number Placeholder 3"/>
          <p:cNvSpPr>
            <a:spLocks noGrp="1"/>
          </p:cNvSpPr>
          <p:nvPr>
            <p:ph type="sldNum" sz="quarter" idx="5"/>
          </p:nvPr>
        </p:nvSpPr>
        <p:spPr/>
        <p:txBody>
          <a:bodyPr/>
          <a:lstStyle/>
          <a:p>
            <a:fld id="{922BCCE1-EFC0-48D4-8DF7-7EC21C36F12F}" type="slidenum">
              <a:rPr lang="en-US" smtClean="0"/>
              <a:t>4</a:t>
            </a:fld>
            <a:endParaRPr lang="en-US"/>
          </a:p>
        </p:txBody>
      </p:sp>
    </p:spTree>
    <p:extLst>
      <p:ext uri="{BB962C8B-B14F-4D97-AF65-F5344CB8AC3E}">
        <p14:creationId xmlns:p14="http://schemas.microsoft.com/office/powerpoint/2010/main" val="86966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these four “Other” incidents were added, over 70% of all discipline incidents reported to the state was “Other-24”.</a:t>
            </a:r>
          </a:p>
          <a:p>
            <a:r>
              <a:rPr lang="en-US" dirty="0"/>
              <a:t>We asked school districts to send us a list of local codes that were sent to GaDOE as “Other”</a:t>
            </a:r>
          </a:p>
          <a:p>
            <a:r>
              <a:rPr lang="en-US" dirty="0"/>
              <a:t>The four additional “Other” incidents were added to provide more transparency.</a:t>
            </a:r>
          </a:p>
        </p:txBody>
      </p:sp>
      <p:sp>
        <p:nvSpPr>
          <p:cNvPr id="4" name="Slide Number Placeholder 3"/>
          <p:cNvSpPr>
            <a:spLocks noGrp="1"/>
          </p:cNvSpPr>
          <p:nvPr>
            <p:ph type="sldNum" sz="quarter" idx="5"/>
          </p:nvPr>
        </p:nvSpPr>
        <p:spPr/>
        <p:txBody>
          <a:bodyPr/>
          <a:lstStyle/>
          <a:p>
            <a:fld id="{922BCCE1-EFC0-48D4-8DF7-7EC21C36F12F}" type="slidenum">
              <a:rPr lang="en-US" smtClean="0"/>
              <a:t>5</a:t>
            </a:fld>
            <a:endParaRPr lang="en-US"/>
          </a:p>
        </p:txBody>
      </p:sp>
    </p:spTree>
    <p:extLst>
      <p:ext uri="{BB962C8B-B14F-4D97-AF65-F5344CB8AC3E}">
        <p14:creationId xmlns:p14="http://schemas.microsoft.com/office/powerpoint/2010/main" val="169713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“Equivalent hours” – Length of detention may vary from district to district. </a:t>
            </a:r>
          </a:p>
        </p:txBody>
      </p:sp>
      <p:sp>
        <p:nvSpPr>
          <p:cNvPr id="4" name="Slide Number Placeholder 3"/>
          <p:cNvSpPr>
            <a:spLocks noGrp="1"/>
          </p:cNvSpPr>
          <p:nvPr>
            <p:ph type="sldNum" sz="quarter" idx="5"/>
          </p:nvPr>
        </p:nvSpPr>
        <p:spPr/>
        <p:txBody>
          <a:bodyPr/>
          <a:lstStyle/>
          <a:p>
            <a:fld id="{922BCCE1-EFC0-48D4-8DF7-7EC21C36F12F}" type="slidenum">
              <a:rPr lang="en-US" smtClean="0"/>
              <a:t>6</a:t>
            </a:fld>
            <a:endParaRPr lang="en-US"/>
          </a:p>
        </p:txBody>
      </p:sp>
    </p:spTree>
    <p:extLst>
      <p:ext uri="{BB962C8B-B14F-4D97-AF65-F5344CB8AC3E}">
        <p14:creationId xmlns:p14="http://schemas.microsoft.com/office/powerpoint/2010/main" val="20772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is removed from the classroom due to disciplinary reasons for at least half a school day, it should be reported as ISS even if it’s called “Timeout” or some other name. </a:t>
            </a:r>
          </a:p>
        </p:txBody>
      </p:sp>
      <p:sp>
        <p:nvSpPr>
          <p:cNvPr id="4" name="Slide Number Placeholder 3"/>
          <p:cNvSpPr>
            <a:spLocks noGrp="1"/>
          </p:cNvSpPr>
          <p:nvPr>
            <p:ph type="sldNum" sz="quarter" idx="5"/>
          </p:nvPr>
        </p:nvSpPr>
        <p:spPr/>
        <p:txBody>
          <a:bodyPr/>
          <a:lstStyle/>
          <a:p>
            <a:fld id="{922BCCE1-EFC0-48D4-8DF7-7EC21C36F12F}" type="slidenum">
              <a:rPr lang="en-US" smtClean="0"/>
              <a:t>7</a:t>
            </a:fld>
            <a:endParaRPr lang="en-US"/>
          </a:p>
        </p:txBody>
      </p:sp>
    </p:spTree>
    <p:extLst>
      <p:ext uri="{BB962C8B-B14F-4D97-AF65-F5344CB8AC3E}">
        <p14:creationId xmlns:p14="http://schemas.microsoft.com/office/powerpoint/2010/main" val="192678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Discipline process allows GaDOE to determine if students were given due process.</a:t>
            </a:r>
          </a:p>
        </p:txBody>
      </p:sp>
      <p:sp>
        <p:nvSpPr>
          <p:cNvPr id="4" name="Slide Number Placeholder 3"/>
          <p:cNvSpPr>
            <a:spLocks noGrp="1"/>
          </p:cNvSpPr>
          <p:nvPr>
            <p:ph type="sldNum" sz="quarter" idx="5"/>
          </p:nvPr>
        </p:nvSpPr>
        <p:spPr/>
        <p:txBody>
          <a:bodyPr/>
          <a:lstStyle/>
          <a:p>
            <a:fld id="{922BCCE1-EFC0-48D4-8DF7-7EC21C36F12F}" type="slidenum">
              <a:rPr lang="en-US" smtClean="0"/>
              <a:t>8</a:t>
            </a:fld>
            <a:endParaRPr lang="en-US"/>
          </a:p>
        </p:txBody>
      </p:sp>
    </p:spTree>
    <p:extLst>
      <p:ext uri="{BB962C8B-B14F-4D97-AF65-F5344CB8AC3E}">
        <p14:creationId xmlns:p14="http://schemas.microsoft.com/office/powerpoint/2010/main" val="325413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school districts to send us their local discipline codes that were being sent to GaDOE as “Other-24” and we mapped them to an appropriate GaDOE discipline incident category.</a:t>
            </a:r>
          </a:p>
        </p:txBody>
      </p:sp>
      <p:sp>
        <p:nvSpPr>
          <p:cNvPr id="4" name="Slide Number Placeholder 3"/>
          <p:cNvSpPr>
            <a:spLocks noGrp="1"/>
          </p:cNvSpPr>
          <p:nvPr>
            <p:ph type="sldNum" sz="quarter" idx="5"/>
          </p:nvPr>
        </p:nvSpPr>
        <p:spPr/>
        <p:txBody>
          <a:bodyPr/>
          <a:lstStyle/>
          <a:p>
            <a:fld id="{922BCCE1-EFC0-48D4-8DF7-7EC21C36F12F}" type="slidenum">
              <a:rPr lang="en-US" smtClean="0"/>
              <a:t>19</a:t>
            </a:fld>
            <a:endParaRPr lang="en-US"/>
          </a:p>
        </p:txBody>
      </p:sp>
    </p:spTree>
    <p:extLst>
      <p:ext uri="{BB962C8B-B14F-4D97-AF65-F5344CB8AC3E}">
        <p14:creationId xmlns:p14="http://schemas.microsoft.com/office/powerpoint/2010/main" val="3946909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54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48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072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2" name="TextBox 11">
            <a:extLst>
              <a:ext uri="{FF2B5EF4-FFF2-40B4-BE49-F238E27FC236}">
                <a16:creationId xmlns:a16="http://schemas.microsoft.com/office/drawing/2014/main" id="{7E868BD0-137B-A94C-A7F1-23CD1DB065EA}"/>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17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TextBox 13">
            <a:extLst>
              <a:ext uri="{FF2B5EF4-FFF2-40B4-BE49-F238E27FC236}">
                <a16:creationId xmlns:a16="http://schemas.microsoft.com/office/drawing/2014/main" id="{58CEE46F-F5FE-074B-9A69-523A4FAA0325}"/>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16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Box 15">
            <a:extLst>
              <a:ext uri="{FF2B5EF4-FFF2-40B4-BE49-F238E27FC236}">
                <a16:creationId xmlns:a16="http://schemas.microsoft.com/office/drawing/2014/main" id="{8D93A169-2A2C-7C48-BA0C-F013C613A7F7}"/>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67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71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02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2524230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617608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86492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4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48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16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48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userDrawn="1"/>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70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userDrawn="1"/>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0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46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53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userDrawn="1"/>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98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554361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72" r:id="rId20"/>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adoe.org/wholechild/Pages/Unsafe-School-Choice-Option.aspx"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gadoe.org/wholechild/Pages/Student-Discipline.aspx"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mailto:jhodges@doe.k12.ga.u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F5960-E2FA-614A-9262-A8A11E18FAFD}"/>
              </a:ext>
            </a:extLst>
          </p:cNvPr>
          <p:cNvSpPr>
            <a:spLocks noGrp="1"/>
          </p:cNvSpPr>
          <p:nvPr>
            <p:ph type="ctrTitle"/>
          </p:nvPr>
        </p:nvSpPr>
        <p:spPr>
          <a:xfrm>
            <a:off x="376970" y="1042988"/>
            <a:ext cx="8390060" cy="1721463"/>
          </a:xfrm>
        </p:spPr>
        <p:txBody>
          <a:bodyPr rtlCol="0">
            <a:normAutofit fontScale="90000"/>
          </a:bodyPr>
          <a:lstStyle/>
          <a:p>
            <a:pPr fontAlgn="auto">
              <a:spcAft>
                <a:spcPts val="0"/>
              </a:spcAft>
              <a:defRPr/>
            </a:pP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Discipline Reporting / </a:t>
            </a:r>
            <a:b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Unsafe School Choice Option (USCO)</a:t>
            </a:r>
          </a:p>
        </p:txBody>
      </p:sp>
      <p:sp>
        <p:nvSpPr>
          <p:cNvPr id="2" name="TextBox 1">
            <a:extLst>
              <a:ext uri="{FF2B5EF4-FFF2-40B4-BE49-F238E27FC236}">
                <a16:creationId xmlns:a16="http://schemas.microsoft.com/office/drawing/2014/main" id="{0BD8ABDE-6E65-42F0-A2D8-0B7BA795291A}"/>
              </a:ext>
            </a:extLst>
          </p:cNvPr>
          <p:cNvSpPr txBox="1"/>
          <p:nvPr/>
        </p:nvSpPr>
        <p:spPr>
          <a:xfrm>
            <a:off x="1807827" y="4196633"/>
            <a:ext cx="5528345" cy="1015663"/>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Jeff Hodges</a:t>
            </a:r>
          </a:p>
          <a:p>
            <a:pPr algn="ctr"/>
            <a:r>
              <a:rPr lang="en-US" sz="2000" dirty="0">
                <a:latin typeface="Times New Roman" panose="02020603050405020304" pitchFamily="18" charset="0"/>
                <a:cs typeface="Times New Roman" panose="02020603050405020304" pitchFamily="18" charset="0"/>
              </a:rPr>
              <a:t>Program Specialist, Safe and Supportive Schools</a:t>
            </a:r>
          </a:p>
          <a:p>
            <a:pPr algn="ctr"/>
            <a:r>
              <a:rPr lang="en-US" sz="2000" dirty="0">
                <a:latin typeface="Times New Roman" panose="02020603050405020304" pitchFamily="18" charset="0"/>
                <a:cs typeface="Times New Roman" panose="02020603050405020304" pitchFamily="18" charset="0"/>
              </a:rPr>
              <a:t>Office of Whole Child Supports</a:t>
            </a:r>
          </a:p>
        </p:txBody>
      </p:sp>
    </p:spTree>
  </p:cSld>
  <p:clrMapOvr>
    <a:masterClrMapping/>
  </p:clrMapOvr>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FFB41-68D8-4E3E-885F-9FDC8EB0060E}"/>
              </a:ext>
            </a:extLst>
          </p:cNvPr>
          <p:cNvSpPr>
            <a:spLocks noGrp="1"/>
          </p:cNvSpPr>
          <p:nvPr>
            <p:ph type="title"/>
          </p:nvPr>
        </p:nvSpPr>
        <p:spPr>
          <a:xfrm>
            <a:off x="1300111" y="668215"/>
            <a:ext cx="6543778" cy="1778000"/>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Unsafe School Choice Option (USCO)</a:t>
            </a:r>
          </a:p>
        </p:txBody>
      </p:sp>
    </p:spTree>
    <p:extLst>
      <p:ext uri="{BB962C8B-B14F-4D97-AF65-F5344CB8AC3E}">
        <p14:creationId xmlns:p14="http://schemas.microsoft.com/office/powerpoint/2010/main" val="168491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DEEDD6-8919-4577-9281-A0AC3C71CBAD}"/>
              </a:ext>
            </a:extLst>
          </p:cNvPr>
          <p:cNvSpPr>
            <a:spLocks noGrp="1"/>
          </p:cNvSpPr>
          <p:nvPr>
            <p:ph type="title"/>
          </p:nvPr>
        </p:nvSpPr>
        <p:spPr>
          <a:xfrm>
            <a:off x="895350" y="198073"/>
            <a:ext cx="7886700" cy="733912"/>
          </a:xfrm>
        </p:spPr>
        <p:txBody>
          <a:bodyPr>
            <a:normAutofit/>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USCO?</a:t>
            </a:r>
          </a:p>
        </p:txBody>
      </p:sp>
      <p:sp>
        <p:nvSpPr>
          <p:cNvPr id="5" name="Content Placeholder 4">
            <a:extLst>
              <a:ext uri="{FF2B5EF4-FFF2-40B4-BE49-F238E27FC236}">
                <a16:creationId xmlns:a16="http://schemas.microsoft.com/office/drawing/2014/main" id="{E7416108-7D66-424B-BD6E-2ADFF34FE298}"/>
              </a:ext>
            </a:extLst>
          </p:cNvPr>
          <p:cNvSpPr>
            <a:spLocks noGrp="1"/>
          </p:cNvSpPr>
          <p:nvPr>
            <p:ph idx="1"/>
          </p:nvPr>
        </p:nvSpPr>
        <p:spPr>
          <a:xfrm>
            <a:off x="764931" y="1090247"/>
            <a:ext cx="8299938" cy="4933014"/>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Unsafe School Choice Option provision [Section 8532, 20 U.S.C. 7912] under ESSA sets forth the following: </a:t>
            </a:r>
          </a:p>
          <a:p>
            <a:pPr marL="0" indent="0">
              <a:buNone/>
            </a:pPr>
            <a:r>
              <a:rPr lang="en-US" sz="2400" dirty="0">
                <a:latin typeface="Times New Roman" panose="02020603050405020304" pitchFamily="18" charset="0"/>
                <a:cs typeface="Times New Roman" panose="02020603050405020304" pitchFamily="18" charset="0"/>
              </a:rPr>
              <a:t>Each State receiving funds under this Act shall establish and implement a statewide policy requiring that:</a:t>
            </a:r>
          </a:p>
          <a:p>
            <a:r>
              <a:rPr lang="en-US" sz="2400" dirty="0">
                <a:latin typeface="Times New Roman" panose="02020603050405020304" pitchFamily="18" charset="0"/>
                <a:cs typeface="Times New Roman" panose="02020603050405020304" pitchFamily="18" charset="0"/>
              </a:rPr>
              <a:t>Students attending a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persistently dangerous</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a:t>
            </a:r>
            <a:r>
              <a:rPr lang="en-US" sz="2400" dirty="0">
                <a:latin typeface="Times New Roman" panose="02020603050405020304" pitchFamily="18" charset="0"/>
                <a:cs typeface="Times New Roman" panose="02020603050405020304" pitchFamily="18" charset="0"/>
              </a:rPr>
              <a:t> or; </a:t>
            </a:r>
          </a:p>
          <a:p>
            <a:r>
              <a:rPr lang="en-US" sz="2400" dirty="0">
                <a:latin typeface="Times New Roman" panose="02020603050405020304" pitchFamily="18" charset="0"/>
                <a:cs typeface="Times New Roman" panose="02020603050405020304" pitchFamily="18" charset="0"/>
              </a:rPr>
              <a:t>Students who become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victims of a violent criminal offense</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while in or on the grounds of a public elementary school or secondary school that the student attends</a:t>
            </a:r>
          </a:p>
          <a:p>
            <a:pPr marL="0" indent="0">
              <a:buNone/>
            </a:pPr>
            <a:r>
              <a:rPr lang="en-US" sz="2400" dirty="0">
                <a:latin typeface="Times New Roman" panose="02020603050405020304" pitchFamily="18" charset="0"/>
                <a:cs typeface="Times New Roman" panose="02020603050405020304" pitchFamily="18" charset="0"/>
              </a:rPr>
              <a:t>Such students must be allowed to attend a safe public elementary school or secondary school within the local educational agency, including a public charter school (school choice option).</a:t>
            </a:r>
          </a:p>
        </p:txBody>
      </p:sp>
    </p:spTree>
    <p:extLst>
      <p:ext uri="{BB962C8B-B14F-4D97-AF65-F5344CB8AC3E}">
        <p14:creationId xmlns:p14="http://schemas.microsoft.com/office/powerpoint/2010/main" val="106729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8EBE-8E72-4E73-ADFE-4AD458BF1620}"/>
              </a:ext>
            </a:extLst>
          </p:cNvPr>
          <p:cNvSpPr>
            <a:spLocks noGrp="1"/>
          </p:cNvSpPr>
          <p:nvPr>
            <p:ph type="title"/>
          </p:nvPr>
        </p:nvSpPr>
        <p:spPr>
          <a:xfrm>
            <a:off x="895350" y="171959"/>
            <a:ext cx="7886700" cy="1094134"/>
          </a:xfrm>
        </p:spPr>
        <p:txBody>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Georgia’s Definition of a Persistently Dangerous School</a:t>
            </a:r>
          </a:p>
        </p:txBody>
      </p:sp>
      <p:sp>
        <p:nvSpPr>
          <p:cNvPr id="3" name="Content Placeholder 2">
            <a:extLst>
              <a:ext uri="{FF2B5EF4-FFF2-40B4-BE49-F238E27FC236}">
                <a16:creationId xmlns:a16="http://schemas.microsoft.com/office/drawing/2014/main" id="{5D036F59-427A-4748-B21B-5074AD9F0FA4}"/>
              </a:ext>
            </a:extLst>
          </p:cNvPr>
          <p:cNvSpPr>
            <a:spLocks noGrp="1"/>
          </p:cNvSpPr>
          <p:nvPr>
            <p:ph idx="1"/>
          </p:nvPr>
        </p:nvSpPr>
        <p:spPr>
          <a:xfrm>
            <a:off x="817685" y="1424354"/>
            <a:ext cx="8238392" cy="4791807"/>
          </a:xfrm>
        </p:spPr>
        <p:txBody>
          <a:bodyPr>
            <a:normAutofit/>
          </a:bodyPr>
          <a:lstStyle/>
          <a:p>
            <a:pPr marL="0" indent="0">
              <a:buNone/>
            </a:pPr>
            <a:r>
              <a:rPr lang="en-US" sz="2600" b="1" u="sng" dirty="0">
                <a:latin typeface="Times New Roman" panose="02020603050405020304" pitchFamily="18" charset="0"/>
                <a:cs typeface="Times New Roman" panose="02020603050405020304" pitchFamily="18" charset="0"/>
              </a:rPr>
              <a:t>Persistently Dangerous School</a:t>
            </a:r>
            <a:r>
              <a:rPr lang="en-US" sz="2600" dirty="0">
                <a:latin typeface="Times New Roman" panose="02020603050405020304" pitchFamily="18" charset="0"/>
                <a:cs typeface="Times New Roman" panose="02020603050405020304" pitchFamily="18" charset="0"/>
              </a:rPr>
              <a:t> – Any school in which for </a:t>
            </a:r>
            <a:r>
              <a:rPr lang="en-US" sz="2600" dirty="0">
                <a:solidFill>
                  <a:srgbClr val="FF0000"/>
                </a:solidFill>
                <a:latin typeface="Times New Roman" panose="02020603050405020304" pitchFamily="18" charset="0"/>
                <a:cs typeface="Times New Roman" panose="02020603050405020304" pitchFamily="18" charset="0"/>
              </a:rPr>
              <a:t>three consecutive years</a:t>
            </a:r>
            <a:r>
              <a:rPr lang="en-US" sz="2600"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At least one student is found by official tribunal action to have violated a school rule related to a violent criminal offense either on campus or at a school-sanctioned event; </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At least 2% of the student body or 10 students, whichever is greater, have been found to have violated school rules related to other identified criminal offenses; </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Any combination of 1 and 2.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14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2526759" y="190450"/>
            <a:ext cx="4119563" cy="692521"/>
          </a:xfrm>
        </p:spPr>
        <p:txBody>
          <a:bodyPr>
            <a:normAutofit/>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USCO Incidents</a:t>
            </a:r>
          </a:p>
        </p:txBody>
      </p:sp>
      <p:sp>
        <p:nvSpPr>
          <p:cNvPr id="16387" name="Content Placeholder 3"/>
          <p:cNvSpPr>
            <a:spLocks noGrp="1"/>
          </p:cNvSpPr>
          <p:nvPr>
            <p:ph sz="half" idx="4294967295"/>
          </p:nvPr>
        </p:nvSpPr>
        <p:spPr>
          <a:xfrm>
            <a:off x="694592" y="1521879"/>
            <a:ext cx="4308668" cy="3657600"/>
          </a:xfrm>
        </p:spPr>
        <p:txBody>
          <a:bodyPr>
            <a:normAutofit lnSpcReduction="10000"/>
          </a:bodyPr>
          <a:lstStyle/>
          <a:p>
            <a:pPr>
              <a:defRPr/>
            </a:pPr>
            <a:r>
              <a:rPr lang="en-US" sz="2800" dirty="0">
                <a:latin typeface="Times New Roman" pitchFamily="18" charset="0"/>
                <a:cs typeface="Times New Roman" pitchFamily="18" charset="0"/>
              </a:rPr>
              <a:t>Aggravated Battery</a:t>
            </a:r>
          </a:p>
          <a:p>
            <a:pPr>
              <a:defRPr/>
            </a:pPr>
            <a:r>
              <a:rPr lang="en-US" sz="2800" dirty="0">
                <a:latin typeface="Times New Roman" pitchFamily="18" charset="0"/>
                <a:cs typeface="Times New Roman" pitchFamily="18" charset="0"/>
              </a:rPr>
              <a:t>Aggravated Child Molestation</a:t>
            </a:r>
          </a:p>
          <a:p>
            <a:pPr>
              <a:defRPr/>
            </a:pPr>
            <a:r>
              <a:rPr lang="en-US" sz="2800" dirty="0">
                <a:latin typeface="Times New Roman" pitchFamily="18" charset="0"/>
                <a:cs typeface="Times New Roman" pitchFamily="18" charset="0"/>
              </a:rPr>
              <a:t>Aggravated Sexual Battery</a:t>
            </a:r>
          </a:p>
          <a:p>
            <a:pPr>
              <a:defRPr/>
            </a:pPr>
            <a:r>
              <a:rPr lang="en-US" sz="2800" dirty="0">
                <a:latin typeface="Times New Roman" pitchFamily="18" charset="0"/>
                <a:cs typeface="Times New Roman" pitchFamily="18" charset="0"/>
              </a:rPr>
              <a:t>Aggravated Sodomy</a:t>
            </a:r>
          </a:p>
          <a:p>
            <a:pPr>
              <a:defRPr/>
            </a:pPr>
            <a:r>
              <a:rPr lang="en-US" sz="2800" dirty="0">
                <a:latin typeface="Times New Roman" pitchFamily="18" charset="0"/>
                <a:cs typeface="Times New Roman" pitchFamily="18" charset="0"/>
              </a:rPr>
              <a:t>Armed Robbery</a:t>
            </a:r>
          </a:p>
          <a:p>
            <a:pPr>
              <a:defRPr/>
            </a:pPr>
            <a:r>
              <a:rPr lang="en-US" sz="2800" dirty="0">
                <a:latin typeface="Times New Roman" pitchFamily="18" charset="0"/>
                <a:cs typeface="Times New Roman" pitchFamily="18" charset="0"/>
              </a:rPr>
              <a:t>First Degree Arson</a:t>
            </a:r>
          </a:p>
          <a:p>
            <a:pPr>
              <a:defRPr/>
            </a:pPr>
            <a:r>
              <a:rPr lang="en-US" sz="2800" dirty="0">
                <a:latin typeface="Times New Roman" pitchFamily="18" charset="0"/>
                <a:cs typeface="Times New Roman" pitchFamily="18" charset="0"/>
              </a:rPr>
              <a:t>Kidnapping</a:t>
            </a:r>
          </a:p>
        </p:txBody>
      </p:sp>
      <p:sp>
        <p:nvSpPr>
          <p:cNvPr id="17412" name="Content Placeholder 5"/>
          <p:cNvSpPr>
            <a:spLocks noGrp="1"/>
          </p:cNvSpPr>
          <p:nvPr>
            <p:ph sz="quarter" idx="4294967295"/>
          </p:nvPr>
        </p:nvSpPr>
        <p:spPr>
          <a:xfrm>
            <a:off x="5105400" y="1521879"/>
            <a:ext cx="4038600" cy="3657600"/>
          </a:xfrm>
        </p:spPr>
        <p:txBody>
          <a:bodyPr/>
          <a:lstStyle/>
          <a:p>
            <a:r>
              <a:rPr lang="en-US" altLang="en-US" sz="2800" dirty="0">
                <a:latin typeface="Times New Roman" pitchFamily="18" charset="0"/>
                <a:cs typeface="Times New Roman" pitchFamily="18" charset="0"/>
              </a:rPr>
              <a:t>Murder</a:t>
            </a:r>
          </a:p>
          <a:p>
            <a:r>
              <a:rPr lang="en-US" altLang="en-US" sz="2800" dirty="0">
                <a:latin typeface="Times New Roman" pitchFamily="18" charset="0"/>
                <a:cs typeface="Times New Roman" pitchFamily="18" charset="0"/>
              </a:rPr>
              <a:t>Rape </a:t>
            </a:r>
          </a:p>
          <a:p>
            <a:r>
              <a:rPr lang="en-US" altLang="en-US" sz="2800" dirty="0">
                <a:latin typeface="Times New Roman" pitchFamily="18" charset="0"/>
                <a:cs typeface="Times New Roman" pitchFamily="18" charset="0"/>
              </a:rPr>
              <a:t>Voluntary Manslaughter</a:t>
            </a:r>
          </a:p>
          <a:p>
            <a:r>
              <a:rPr lang="en-US" altLang="en-US" sz="2800" i="1" dirty="0">
                <a:latin typeface="Times New Roman" pitchFamily="18" charset="0"/>
                <a:cs typeface="Times New Roman" pitchFamily="18" charset="0"/>
              </a:rPr>
              <a:t>Non-felony Drugs*</a:t>
            </a:r>
          </a:p>
          <a:p>
            <a:r>
              <a:rPr lang="en-US" altLang="en-US" sz="2800" i="1" dirty="0">
                <a:latin typeface="Times New Roman" pitchFamily="18" charset="0"/>
                <a:cs typeface="Times New Roman" pitchFamily="18" charset="0"/>
              </a:rPr>
              <a:t>Felony Drugs*</a:t>
            </a:r>
          </a:p>
          <a:p>
            <a:r>
              <a:rPr lang="en-US" altLang="en-US" sz="2800" i="1" dirty="0">
                <a:latin typeface="Times New Roman" pitchFamily="18" charset="0"/>
                <a:cs typeface="Times New Roman" pitchFamily="18" charset="0"/>
              </a:rPr>
              <a:t>Felony Weapons*</a:t>
            </a:r>
          </a:p>
          <a:p>
            <a:r>
              <a:rPr lang="en-US" altLang="en-US" sz="2800" i="1" dirty="0">
                <a:latin typeface="Times New Roman" pitchFamily="18" charset="0"/>
                <a:cs typeface="Times New Roman" pitchFamily="18" charset="0"/>
              </a:rPr>
              <a:t>Terroristic Threats*</a:t>
            </a:r>
          </a:p>
        </p:txBody>
      </p:sp>
      <p:sp>
        <p:nvSpPr>
          <p:cNvPr id="17415" name="TextBox 8"/>
          <p:cNvSpPr txBox="1">
            <a:spLocks noChangeArrowheads="1"/>
          </p:cNvSpPr>
          <p:nvPr/>
        </p:nvSpPr>
        <p:spPr bwMode="auto">
          <a:xfrm>
            <a:off x="2395057" y="4990947"/>
            <a:ext cx="43538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dirty="0">
              <a:latin typeface="Times New Roman" pitchFamily="18" charset="0"/>
              <a:cs typeface="Times New Roman" pitchFamily="18" charset="0"/>
            </a:endParaRPr>
          </a:p>
          <a:p>
            <a:pPr algn="ctr" eaLnBrk="1" hangingPunct="1"/>
            <a:r>
              <a:rPr lang="en-US" altLang="en-US" sz="2400" dirty="0">
                <a:latin typeface="Times New Roman" pitchFamily="18" charset="0"/>
                <a:cs typeface="Times New Roman" pitchFamily="18" charset="0"/>
                <a:hlinkClick r:id="rId2"/>
              </a:rPr>
              <a:t>GaDOE USCO Webpage</a:t>
            </a:r>
            <a:endParaRPr lang="en-US" altLang="en-US" sz="2400" dirty="0">
              <a:latin typeface="Times New Roman" pitchFamily="18" charset="0"/>
              <a:cs typeface="Times New Roman" pitchFamily="18" charset="0"/>
            </a:endParaRPr>
          </a:p>
          <a:p>
            <a:pPr algn="ctr" eaLnBrk="1" hangingPunct="1"/>
            <a:endParaRPr lang="en-US" altLang="en-US" sz="2400" dirty="0">
              <a:latin typeface="Times New Roman" pitchFamily="18" charset="0"/>
              <a:cs typeface="Times New Roman" pitchFamily="18" charset="0"/>
            </a:endParaRPr>
          </a:p>
          <a:p>
            <a:pPr algn="ctr" eaLnBrk="1" hangingPunct="1"/>
            <a:endParaRPr lang="en-US" altLang="en-US" dirty="0"/>
          </a:p>
        </p:txBody>
      </p:sp>
    </p:spTree>
    <p:extLst>
      <p:ext uri="{BB962C8B-B14F-4D97-AF65-F5344CB8AC3E}">
        <p14:creationId xmlns:p14="http://schemas.microsoft.com/office/powerpoint/2010/main" val="126787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235685" y="181832"/>
            <a:ext cx="6672629" cy="823111"/>
          </a:xfrm>
        </p:spPr>
        <p:txBody>
          <a:bodyPr>
            <a:normAutofit fontScale="90000"/>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Unsafe School Choice Option</a:t>
            </a:r>
            <a:br>
              <a:rPr lang="en-US" altLang="en-US" dirty="0">
                <a:effectLst>
                  <a:outerShdw blurRad="38100" dist="38100" dir="2700000" algn="tl">
                    <a:srgbClr val="000000">
                      <a:alpha val="43137"/>
                    </a:srgbClr>
                  </a:outerShdw>
                </a:effectLst>
                <a:latin typeface="Times New Roman" pitchFamily="18" charset="0"/>
                <a:cs typeface="Times New Roman" pitchFamily="18" charset="0"/>
              </a:rPr>
            </a:br>
            <a:r>
              <a:rPr lang="en-US" altLang="en-US" dirty="0">
                <a:effectLst>
                  <a:outerShdw blurRad="38100" dist="38100" dir="2700000" algn="tl">
                    <a:srgbClr val="000000">
                      <a:alpha val="43137"/>
                    </a:srgbClr>
                  </a:outerShdw>
                </a:effectLst>
                <a:latin typeface="Times New Roman" pitchFamily="18" charset="0"/>
                <a:cs typeface="Times New Roman" pitchFamily="18" charset="0"/>
              </a:rPr>
              <a:t>(USCO)</a:t>
            </a:r>
          </a:p>
        </p:txBody>
      </p:sp>
      <p:sp>
        <p:nvSpPr>
          <p:cNvPr id="3" name="Content Placeholder 2"/>
          <p:cNvSpPr>
            <a:spLocks noGrp="1"/>
          </p:cNvSpPr>
          <p:nvPr>
            <p:ph idx="4294967295"/>
          </p:nvPr>
        </p:nvSpPr>
        <p:spPr>
          <a:xfrm>
            <a:off x="694592" y="1257301"/>
            <a:ext cx="8361859" cy="5007312"/>
          </a:xfrm>
        </p:spPr>
        <p:txBody>
          <a:bodyPr>
            <a:normAutofit lnSpcReduction="10000"/>
          </a:bodyPr>
          <a:lstStyle/>
          <a:p>
            <a:pPr marL="403225" indent="-403225" eaLnBrk="1" hangingPunct="1">
              <a:defRPr/>
            </a:pPr>
            <a:r>
              <a:rPr lang="en-US" sz="2800" b="1" dirty="0">
                <a:latin typeface="Times New Roman" pitchFamily="18" charset="0"/>
                <a:cs typeface="Times New Roman" pitchFamily="18" charset="0"/>
              </a:rPr>
              <a:t>Unsafe School Choice Option (USCO) incidents are separate from Student Discipline incidents</a:t>
            </a:r>
          </a:p>
          <a:p>
            <a:pPr marL="804863" lvl="1" indent="-403225" eaLnBrk="1" hangingPunct="1">
              <a:defRPr/>
            </a:pPr>
            <a:r>
              <a:rPr lang="en-US" sz="2400" dirty="0">
                <a:latin typeface="Times New Roman" pitchFamily="18" charset="0"/>
                <a:cs typeface="Times New Roman" pitchFamily="18" charset="0"/>
              </a:rPr>
              <a:t>Focuses primarily on violent crimes.</a:t>
            </a:r>
          </a:p>
          <a:p>
            <a:pPr marL="804863" lvl="1" indent="-403225" eaLnBrk="1" hangingPunct="1">
              <a:defRPr/>
            </a:pP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USCO incidents must occur on school property or at a school-sponsored activity</a:t>
            </a:r>
            <a:r>
              <a:rPr lang="en-US" sz="2400" dirty="0">
                <a:latin typeface="Times New Roman" pitchFamily="18" charset="0"/>
                <a:cs typeface="Times New Roman" pitchFamily="18" charset="0"/>
              </a:rPr>
              <a:t>.</a:t>
            </a:r>
          </a:p>
          <a:p>
            <a:pPr marL="804863" lvl="1" indent="-403225" eaLnBrk="1" hangingPunct="1">
              <a:defRPr/>
            </a:pPr>
            <a:r>
              <a:rPr lang="en-US" sz="2400" dirty="0">
                <a:latin typeface="Times New Roman" pitchFamily="18" charset="0"/>
                <a:cs typeface="Times New Roman" pitchFamily="18" charset="0"/>
              </a:rPr>
              <a:t>USCO data is based on official tribunals, hearings conducted by a disciplinary hearing officer, and official actions of the local board of education (instead of court proceedings).</a:t>
            </a:r>
          </a:p>
          <a:p>
            <a:pPr marL="804863" lvl="1" indent="-403225" eaLnBrk="1" hangingPunct="1">
              <a:defRPr/>
            </a:pPr>
            <a:r>
              <a:rPr lang="en-US" sz="2400" dirty="0">
                <a:latin typeface="Times New Roman" pitchFamily="18" charset="0"/>
                <a:cs typeface="Times New Roman" pitchFamily="18" charset="0"/>
              </a:rPr>
              <a:t>Definitions are different </a:t>
            </a:r>
          </a:p>
          <a:p>
            <a:pPr marL="1144588" lvl="2" indent="-342900" eaLnBrk="1" hangingPunct="1">
              <a:buFont typeface="Arial" pitchFamily="34" charset="0"/>
              <a:buChar char="•"/>
              <a:defRPr/>
            </a:pPr>
            <a:r>
              <a:rPr lang="en-US" sz="2000" dirty="0">
                <a:latin typeface="Times New Roman" pitchFamily="18" charset="0"/>
                <a:cs typeface="Times New Roman" pitchFamily="18" charset="0"/>
              </a:rPr>
              <a:t>Battery (Student Discipline) vs. Aggravated Battery (USCO)</a:t>
            </a:r>
          </a:p>
          <a:p>
            <a:pPr marL="1144588" lvl="2" indent="-342900" eaLnBrk="1" hangingPunct="1">
              <a:buFont typeface="Arial" pitchFamily="34" charset="0"/>
              <a:buChar char="•"/>
              <a:defRPr/>
            </a:pPr>
            <a:r>
              <a:rPr lang="en-US" sz="2000" dirty="0">
                <a:latin typeface="Times New Roman" pitchFamily="18" charset="0"/>
                <a:cs typeface="Times New Roman" pitchFamily="18" charset="0"/>
              </a:rPr>
              <a:t>Robbery (Student Discipline) vs. Armed Robbery (USCO)</a:t>
            </a:r>
          </a:p>
          <a:p>
            <a:pPr marL="1144588" lvl="2" indent="-342900" eaLnBrk="1" hangingPunct="1">
              <a:buFont typeface="Arial" pitchFamily="34" charset="0"/>
              <a:buChar char="•"/>
              <a:defRPr/>
            </a:pPr>
            <a:r>
              <a:rPr lang="en-US" sz="2000" dirty="0">
                <a:latin typeface="Times New Roman" pitchFamily="18" charset="0"/>
                <a:cs typeface="Times New Roman" pitchFamily="18" charset="0"/>
              </a:rPr>
              <a:t>Threat / Intimidation (Student Discipline) vs. Terroristic Threat (USCO)</a:t>
            </a:r>
          </a:p>
          <a:p>
            <a:pPr>
              <a:defRPr/>
            </a:pPr>
            <a:endParaRPr lang="en-US" dirty="0"/>
          </a:p>
        </p:txBody>
      </p:sp>
    </p:spTree>
    <p:extLst>
      <p:ext uri="{BB962C8B-B14F-4D97-AF65-F5344CB8AC3E}">
        <p14:creationId xmlns:p14="http://schemas.microsoft.com/office/powerpoint/2010/main" val="3320294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211B3-8938-4BF4-B9E6-1D046C1AFA32}"/>
              </a:ext>
            </a:extLst>
          </p:cNvPr>
          <p:cNvSpPr>
            <a:spLocks noGrp="1"/>
          </p:cNvSpPr>
          <p:nvPr>
            <p:ph type="title"/>
          </p:nvPr>
        </p:nvSpPr>
        <p:spPr>
          <a:xfrm>
            <a:off x="975946" y="101357"/>
            <a:ext cx="7806104" cy="918552"/>
          </a:xfrm>
        </p:spPr>
        <p:txBody>
          <a:bodyPr>
            <a:normAutofit fontScale="90000"/>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USCO Incidents</a:t>
            </a:r>
            <a:b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Location, Location, Location!</a:t>
            </a:r>
          </a:p>
        </p:txBody>
      </p:sp>
      <p:sp>
        <p:nvSpPr>
          <p:cNvPr id="3" name="Content Placeholder 2">
            <a:extLst>
              <a:ext uri="{FF2B5EF4-FFF2-40B4-BE49-F238E27FC236}">
                <a16:creationId xmlns:a16="http://schemas.microsoft.com/office/drawing/2014/main" id="{7C1E24E7-93E4-4191-8EBD-E632D15BD4BF}"/>
              </a:ext>
            </a:extLst>
          </p:cNvPr>
          <p:cNvSpPr>
            <a:spLocks noGrp="1"/>
          </p:cNvSpPr>
          <p:nvPr>
            <p:ph idx="1"/>
          </p:nvPr>
        </p:nvSpPr>
        <p:spPr>
          <a:xfrm>
            <a:off x="764931" y="1178169"/>
            <a:ext cx="8308731" cy="4845091"/>
          </a:xfrm>
        </p:spPr>
        <p:txBody>
          <a:bodyPr/>
          <a:lstStyle/>
          <a:p>
            <a:r>
              <a:rPr lang="en-US" sz="2400" u="sng" dirty="0">
                <a:solidFill>
                  <a:srgbClr val="FF0000"/>
                </a:solidFill>
                <a:latin typeface="Times New Roman" pitchFamily="18" charset="0"/>
                <a:cs typeface="Times New Roman" pitchFamily="18" charset="0"/>
              </a:rPr>
              <a:t>USCO incidents must occur on school property or at a school-sponsored activit</a:t>
            </a:r>
            <a:r>
              <a:rPr lang="en-US" sz="2400" dirty="0">
                <a:solidFill>
                  <a:srgbClr val="FF0000"/>
                </a:solidFill>
                <a:latin typeface="Times New Roman" pitchFamily="18" charset="0"/>
                <a:cs typeface="Times New Roman" pitchFamily="18" charset="0"/>
              </a:rPr>
              <a:t>y</a:t>
            </a:r>
            <a:r>
              <a:rPr lang="en-US" sz="2400" dirty="0">
                <a:latin typeface="Times New Roman" pitchFamily="18" charset="0"/>
                <a:cs typeface="Times New Roman" pitchFamily="18" charset="0"/>
              </a:rPr>
              <a:t>. Otherwise, do not report it as an USCO event!</a:t>
            </a:r>
          </a:p>
          <a:p>
            <a:r>
              <a:rPr lang="en-US" sz="2400" dirty="0">
                <a:latin typeface="Times New Roman" pitchFamily="18" charset="0"/>
                <a:cs typeface="Times New Roman" pitchFamily="18" charset="0"/>
              </a:rPr>
              <a:t>Use Incident Context and Location Codes to indicate the location, time, and sponsorship of the activity during which the incident occurred. </a:t>
            </a:r>
          </a:p>
          <a:p>
            <a:endParaRPr lang="en-US" dirty="0"/>
          </a:p>
        </p:txBody>
      </p:sp>
      <p:pic>
        <p:nvPicPr>
          <p:cNvPr id="4" name="Picture 3">
            <a:extLst>
              <a:ext uri="{FF2B5EF4-FFF2-40B4-BE49-F238E27FC236}">
                <a16:creationId xmlns:a16="http://schemas.microsoft.com/office/drawing/2014/main" id="{40D8F2ED-C47E-4C80-884D-159844DDD6C4}"/>
              </a:ext>
            </a:extLst>
          </p:cNvPr>
          <p:cNvPicPr>
            <a:picLocks noChangeAspect="1"/>
          </p:cNvPicPr>
          <p:nvPr/>
        </p:nvPicPr>
        <p:blipFill>
          <a:blip r:embed="rId2"/>
          <a:stretch>
            <a:fillRect/>
          </a:stretch>
        </p:blipFill>
        <p:spPr>
          <a:xfrm>
            <a:off x="728737" y="3660479"/>
            <a:ext cx="8300522" cy="2609485"/>
          </a:xfrm>
          <a:prstGeom prst="rect">
            <a:avLst/>
          </a:prstGeom>
        </p:spPr>
      </p:pic>
    </p:spTree>
    <p:extLst>
      <p:ext uri="{BB962C8B-B14F-4D97-AF65-F5344CB8AC3E}">
        <p14:creationId xmlns:p14="http://schemas.microsoft.com/office/powerpoint/2010/main" val="83985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7394-E788-45E9-8043-01F2391640A9}"/>
              </a:ext>
            </a:extLst>
          </p:cNvPr>
          <p:cNvSpPr>
            <a:spLocks noGrp="1"/>
          </p:cNvSpPr>
          <p:nvPr>
            <p:ph type="title"/>
          </p:nvPr>
        </p:nvSpPr>
        <p:spPr>
          <a:xfrm>
            <a:off x="1482236" y="118942"/>
            <a:ext cx="6712927" cy="786666"/>
          </a:xfrm>
        </p:spPr>
        <p:txBody>
          <a:bodyPr/>
          <a:lstStyle/>
          <a:p>
            <a:pPr algn="ctr"/>
            <a:r>
              <a:rPr lang="en-US" dirty="0">
                <a:latin typeface="Times New Roman" panose="02020603050405020304" pitchFamily="18" charset="0"/>
                <a:cs typeface="Times New Roman" panose="02020603050405020304" pitchFamily="18" charset="0"/>
              </a:rPr>
              <a:t>USCO “Gatekeeper”</a:t>
            </a:r>
          </a:p>
        </p:txBody>
      </p:sp>
      <p:sp>
        <p:nvSpPr>
          <p:cNvPr id="3" name="Content Placeholder 2">
            <a:extLst>
              <a:ext uri="{FF2B5EF4-FFF2-40B4-BE49-F238E27FC236}">
                <a16:creationId xmlns:a16="http://schemas.microsoft.com/office/drawing/2014/main" id="{9F93FB60-F642-4391-AAF2-6CBD22EDDEE8}"/>
              </a:ext>
            </a:extLst>
          </p:cNvPr>
          <p:cNvSpPr>
            <a:spLocks noGrp="1"/>
          </p:cNvSpPr>
          <p:nvPr>
            <p:ph idx="1"/>
          </p:nvPr>
        </p:nvSpPr>
        <p:spPr>
          <a:xfrm>
            <a:off x="807426" y="1139825"/>
            <a:ext cx="8160727" cy="4768606"/>
          </a:xfrm>
        </p:spPr>
        <p:txBody>
          <a:bodyPr>
            <a:normAutofit fontScale="92500"/>
          </a:bodyPr>
          <a:lstStyle/>
          <a:p>
            <a:pPr marL="0" indent="0">
              <a:buNone/>
            </a:pPr>
            <a:r>
              <a:rPr lang="en-US" dirty="0">
                <a:latin typeface="Times New Roman" panose="02020603050405020304" pitchFamily="18" charset="0"/>
                <a:cs typeface="Times New Roman" panose="02020603050405020304" pitchFamily="18" charset="0"/>
              </a:rPr>
              <a:t>Each school district should assign an USCO “gatekeeper” that is responsible for reviewing all USCO incidents before local superintendent sign-off. Gatekeepers should look for the following before reporting USCO incidents to GaDOE: </a:t>
            </a:r>
          </a:p>
          <a:p>
            <a:r>
              <a:rPr lang="en-US" dirty="0">
                <a:latin typeface="Times New Roman" panose="02020603050405020304" pitchFamily="18" charset="0"/>
                <a:cs typeface="Times New Roman" panose="02020603050405020304" pitchFamily="18" charset="0"/>
              </a:rPr>
              <a:t>USCO incidents must occur on school property or at a school-sponsored activity</a:t>
            </a:r>
          </a:p>
          <a:p>
            <a:r>
              <a:rPr lang="en-US" dirty="0">
                <a:latin typeface="Times New Roman" panose="02020603050405020304" pitchFamily="18" charset="0"/>
                <a:cs typeface="Times New Roman" panose="02020603050405020304" pitchFamily="18" charset="0"/>
              </a:rPr>
              <a:t>Students responsible for committing USCO incidents must have been found in violation by hearing officer, tribunal panel, signed a waiver admitting guilt or some other “official action” by the local board of education.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54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389105-0A3D-4D18-A0F6-A9770A44471B}"/>
              </a:ext>
            </a:extLst>
          </p:cNvPr>
          <p:cNvSpPr>
            <a:spLocks noGrp="1"/>
          </p:cNvSpPr>
          <p:nvPr>
            <p:ph type="title"/>
          </p:nvPr>
        </p:nvSpPr>
        <p:spPr>
          <a:xfrm>
            <a:off x="2409092" y="1922859"/>
            <a:ext cx="5563119" cy="753483"/>
          </a:xfrm>
        </p:spPr>
        <p:txBody>
          <a:bodyPr/>
          <a:lstStyle/>
          <a:p>
            <a:r>
              <a:rPr lang="en-US" dirty="0"/>
              <a:t>Questions about USCO?</a:t>
            </a:r>
          </a:p>
        </p:txBody>
      </p:sp>
    </p:spTree>
    <p:extLst>
      <p:ext uri="{BB962C8B-B14F-4D97-AF65-F5344CB8AC3E}">
        <p14:creationId xmlns:p14="http://schemas.microsoft.com/office/powerpoint/2010/main" val="327340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26DD6-82F7-4D5E-82B3-6EDC9F168C2C}"/>
              </a:ext>
            </a:extLst>
          </p:cNvPr>
          <p:cNvSpPr>
            <a:spLocks noGrp="1"/>
          </p:cNvSpPr>
          <p:nvPr>
            <p:ph type="title"/>
          </p:nvPr>
        </p:nvSpPr>
        <p:spPr>
          <a:xfrm>
            <a:off x="1498513" y="1230923"/>
            <a:ext cx="6146974" cy="740508"/>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Local Code Mapping</a:t>
            </a:r>
          </a:p>
        </p:txBody>
      </p:sp>
    </p:spTree>
    <p:extLst>
      <p:ext uri="{BB962C8B-B14F-4D97-AF65-F5344CB8AC3E}">
        <p14:creationId xmlns:p14="http://schemas.microsoft.com/office/powerpoint/2010/main" val="2499620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023218" y="138432"/>
            <a:ext cx="5092700" cy="700392"/>
          </a:xfrm>
          <a:prstGeom prst="rect">
            <a:avLst/>
          </a:prstGeom>
        </p:spPr>
        <p:txBody>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Disorderly Conduct</a:t>
            </a:r>
          </a:p>
        </p:txBody>
      </p:sp>
      <p:sp>
        <p:nvSpPr>
          <p:cNvPr id="3" name="Content Placeholder 2"/>
          <p:cNvSpPr>
            <a:spLocks noGrp="1"/>
          </p:cNvSpPr>
          <p:nvPr>
            <p:ph idx="4294967295"/>
          </p:nvPr>
        </p:nvSpPr>
        <p:spPr>
          <a:xfrm>
            <a:off x="782514" y="1186963"/>
            <a:ext cx="8244753" cy="4928930"/>
          </a:xfrm>
          <a:prstGeom prst="rect">
            <a:avLst/>
          </a:prstGeom>
          <a:ln>
            <a:miter lim="800000"/>
            <a:headEnd/>
            <a:tailEnd/>
          </a:ln>
        </p:spPr>
        <p:txBody>
          <a:bodyPr numCol="2">
            <a:normAutofit/>
          </a:bodyPr>
          <a:lstStyle/>
          <a:p>
            <a:pPr>
              <a:defRPr/>
            </a:pPr>
            <a:r>
              <a:rPr lang="en-US" sz="3000" dirty="0">
                <a:latin typeface="Times New Roman" pitchFamily="18" charset="0"/>
                <a:cs typeface="Times New Roman" pitchFamily="18" charset="0"/>
              </a:rPr>
              <a:t>Other/disruptive behavior</a:t>
            </a:r>
          </a:p>
          <a:p>
            <a:pPr>
              <a:defRPr/>
            </a:pPr>
            <a:r>
              <a:rPr lang="en-US" sz="3000" dirty="0">
                <a:latin typeface="Times New Roman" pitchFamily="18" charset="0"/>
                <a:cs typeface="Times New Roman" pitchFamily="18" charset="0"/>
              </a:rPr>
              <a:t>Classroom disruption</a:t>
            </a:r>
          </a:p>
          <a:p>
            <a:pPr>
              <a:defRPr/>
            </a:pPr>
            <a:r>
              <a:rPr lang="en-US" sz="3000" dirty="0">
                <a:latin typeface="Times New Roman" pitchFamily="18" charset="0"/>
                <a:cs typeface="Times New Roman" pitchFamily="18" charset="0"/>
              </a:rPr>
              <a:t>General bus misbehavior</a:t>
            </a:r>
          </a:p>
          <a:p>
            <a:pPr>
              <a:defRPr/>
            </a:pPr>
            <a:r>
              <a:rPr lang="en-US" sz="3000" dirty="0">
                <a:latin typeface="Times New Roman" pitchFamily="18" charset="0"/>
                <a:cs typeface="Times New Roman" pitchFamily="18" charset="0"/>
              </a:rPr>
              <a:t>Behavior that endangers others (level 3)</a:t>
            </a:r>
          </a:p>
          <a:p>
            <a:pPr>
              <a:defRPr/>
            </a:pPr>
            <a:r>
              <a:rPr lang="en-US" sz="3000" dirty="0">
                <a:latin typeface="Times New Roman" pitchFamily="18" charset="0"/>
                <a:cs typeface="Times New Roman" pitchFamily="18" charset="0"/>
              </a:rPr>
              <a:t>General disruption of school environment</a:t>
            </a:r>
          </a:p>
          <a:p>
            <a:pPr>
              <a:defRPr/>
            </a:pPr>
            <a:r>
              <a:rPr lang="en-US" sz="3000" dirty="0">
                <a:latin typeface="Times New Roman" pitchFamily="18" charset="0"/>
                <a:cs typeface="Times New Roman" pitchFamily="18" charset="0"/>
              </a:rPr>
              <a:t>Bus conduct violation</a:t>
            </a:r>
          </a:p>
          <a:p>
            <a:pPr>
              <a:defRPr/>
            </a:pPr>
            <a:r>
              <a:rPr lang="en-US" sz="3000" dirty="0">
                <a:latin typeface="Times New Roman" pitchFamily="18" charset="0"/>
                <a:cs typeface="Times New Roman" pitchFamily="18" charset="0"/>
              </a:rPr>
              <a:t>Inciting prohibited behaviors</a:t>
            </a:r>
          </a:p>
          <a:p>
            <a:pPr>
              <a:defRPr/>
            </a:pPr>
            <a:r>
              <a:rPr lang="en-US" sz="3000" dirty="0">
                <a:latin typeface="Times New Roman" pitchFamily="18" charset="0"/>
                <a:cs typeface="Times New Roman" pitchFamily="18" charset="0"/>
              </a:rPr>
              <a:t>Behavior detrimental to learning</a:t>
            </a:r>
          </a:p>
          <a:p>
            <a:pPr>
              <a:defRPr/>
            </a:pPr>
            <a:r>
              <a:rPr lang="en-US" sz="3000" dirty="0">
                <a:latin typeface="Times New Roman" pitchFamily="18" charset="0"/>
                <a:cs typeface="Times New Roman" pitchFamily="18" charset="0"/>
              </a:rPr>
              <a:t>Disruption of school operations</a:t>
            </a:r>
          </a:p>
          <a:p>
            <a:pPr>
              <a:defRPr/>
            </a:pPr>
            <a:endParaRPr lang="en-US" sz="3000" dirty="0">
              <a:latin typeface="Times New Roman" pitchFamily="18" charset="0"/>
              <a:cs typeface="Times New Roman" pitchFamily="18" charset="0"/>
            </a:endParaRPr>
          </a:p>
          <a:p>
            <a:pPr>
              <a:defRPr/>
            </a:pP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07403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CE14-BE48-4819-9B43-8DB7AD08A311}"/>
              </a:ext>
            </a:extLst>
          </p:cNvPr>
          <p:cNvSpPr>
            <a:spLocks noGrp="1"/>
          </p:cNvSpPr>
          <p:nvPr>
            <p:ph type="title"/>
          </p:nvPr>
        </p:nvSpPr>
        <p:spPr>
          <a:xfrm>
            <a:off x="895350" y="222252"/>
            <a:ext cx="7805738" cy="906462"/>
          </a:xfrm>
        </p:spPr>
        <p:txBody>
          <a:bodyPr>
            <a:normAutofit/>
          </a:bodyPr>
          <a:lstStyle/>
          <a:p>
            <a:pPr algn="ct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Agenda</a:t>
            </a:r>
          </a:p>
        </p:txBody>
      </p:sp>
      <p:sp>
        <p:nvSpPr>
          <p:cNvPr id="3" name="Content Placeholder 2">
            <a:extLst>
              <a:ext uri="{FF2B5EF4-FFF2-40B4-BE49-F238E27FC236}">
                <a16:creationId xmlns:a16="http://schemas.microsoft.com/office/drawing/2014/main" id="{9F41C55D-13B1-49C7-B196-80D1588042F2}"/>
              </a:ext>
            </a:extLst>
          </p:cNvPr>
          <p:cNvSpPr>
            <a:spLocks noGrp="1"/>
          </p:cNvSpPr>
          <p:nvPr>
            <p:ph idx="1"/>
          </p:nvPr>
        </p:nvSpPr>
        <p:spPr>
          <a:xfrm>
            <a:off x="895350" y="1212605"/>
            <a:ext cx="8158162" cy="4894546"/>
          </a:xfrm>
        </p:spPr>
        <p:txBody>
          <a:bodyPr>
            <a:normAutofit lnSpcReduction="10000"/>
          </a:bodyPr>
          <a:lstStyle/>
          <a:p>
            <a:r>
              <a:rPr lang="en-US" dirty="0">
                <a:latin typeface="Times New Roman" panose="02020603050405020304" pitchFamily="18" charset="0"/>
                <a:cs typeface="Times New Roman" panose="02020603050405020304" pitchFamily="18" charset="0"/>
              </a:rPr>
              <a:t>Discipline Matrix</a:t>
            </a:r>
          </a:p>
          <a:p>
            <a:r>
              <a:rPr lang="en-US" dirty="0">
                <a:latin typeface="Times New Roman" panose="02020603050405020304" pitchFamily="18" charset="0"/>
                <a:cs typeface="Times New Roman" panose="02020603050405020304" pitchFamily="18" charset="0"/>
              </a:rPr>
              <a:t>How to Report “Other” Discipline Incident Types</a:t>
            </a:r>
          </a:p>
          <a:p>
            <a:r>
              <a:rPr lang="en-US" dirty="0">
                <a:latin typeface="Times New Roman" panose="02020603050405020304" pitchFamily="18" charset="0"/>
                <a:cs typeface="Times New Roman" panose="02020603050405020304" pitchFamily="18" charset="0"/>
              </a:rPr>
              <a:t>Detention &amp; ISS Reporting</a:t>
            </a:r>
          </a:p>
          <a:p>
            <a:r>
              <a:rPr lang="en-US" dirty="0">
                <a:latin typeface="Times New Roman" panose="02020603050405020304" pitchFamily="18" charset="0"/>
                <a:cs typeface="Times New Roman" panose="02020603050405020304" pitchFamily="18" charset="0"/>
              </a:rPr>
              <a:t>Discipline Process</a:t>
            </a:r>
          </a:p>
          <a:p>
            <a:r>
              <a:rPr lang="en-US" dirty="0">
                <a:latin typeface="Times New Roman" panose="02020603050405020304" pitchFamily="18" charset="0"/>
                <a:cs typeface="Times New Roman" panose="02020603050405020304" pitchFamily="18" charset="0"/>
              </a:rPr>
              <a:t>Event Identifier</a:t>
            </a:r>
          </a:p>
          <a:p>
            <a:r>
              <a:rPr lang="en-US" dirty="0">
                <a:latin typeface="Times New Roman" panose="02020603050405020304" pitchFamily="18" charset="0"/>
                <a:cs typeface="Times New Roman" panose="02020603050405020304" pitchFamily="18" charset="0"/>
              </a:rPr>
              <a:t>Unsafe School Choice Option (USCO)</a:t>
            </a:r>
          </a:p>
          <a:p>
            <a:r>
              <a:rPr lang="en-US" dirty="0">
                <a:latin typeface="Times New Roman" panose="02020603050405020304" pitchFamily="18" charset="0"/>
                <a:cs typeface="Times New Roman" panose="02020603050405020304" pitchFamily="18" charset="0"/>
              </a:rPr>
              <a:t>Local Discipline Code Mapping to GaDOE</a:t>
            </a:r>
          </a:p>
          <a:p>
            <a:r>
              <a:rPr lang="en-US" dirty="0">
                <a:latin typeface="Times New Roman" panose="02020603050405020304" pitchFamily="18" charset="0"/>
                <a:cs typeface="Times New Roman" panose="02020603050405020304" pitchFamily="18" charset="0"/>
              </a:rPr>
              <a:t>Student Discipline Reporting Examples</a:t>
            </a:r>
          </a:p>
          <a:p>
            <a:r>
              <a:rPr lang="en-US" dirty="0">
                <a:latin typeface="Times New Roman" panose="02020603050405020304" pitchFamily="18" charset="0"/>
                <a:cs typeface="Times New Roman" panose="02020603050405020304" pitchFamily="18" charset="0"/>
              </a:rPr>
              <a:t>How Discipline Data is Used</a:t>
            </a:r>
          </a:p>
        </p:txBody>
      </p:sp>
    </p:spTree>
    <p:extLst>
      <p:ext uri="{BB962C8B-B14F-4D97-AF65-F5344CB8AC3E}">
        <p14:creationId xmlns:p14="http://schemas.microsoft.com/office/powerpoint/2010/main" val="43140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72217" y="8792"/>
            <a:ext cx="5199565" cy="940777"/>
          </a:xfrm>
        </p:spPr>
        <p:txBody>
          <a:bodyPr>
            <a:normAutofit/>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Other - Student Incivility</a:t>
            </a:r>
          </a:p>
        </p:txBody>
      </p:sp>
      <p:sp>
        <p:nvSpPr>
          <p:cNvPr id="3" name="Content Placeholder 2"/>
          <p:cNvSpPr>
            <a:spLocks noGrp="1"/>
          </p:cNvSpPr>
          <p:nvPr>
            <p:ph idx="1"/>
          </p:nvPr>
        </p:nvSpPr>
        <p:spPr>
          <a:xfrm>
            <a:off x="817685" y="1134208"/>
            <a:ext cx="8110436" cy="4968215"/>
          </a:xfrm>
          <a:ln>
            <a:miter lim="800000"/>
            <a:headEnd/>
            <a:tailEnd/>
          </a:ln>
        </p:spPr>
        <p:txBody>
          <a:bodyPr numCol="2">
            <a:normAutofit fontScale="92500" lnSpcReduction="10000"/>
          </a:bodyPr>
          <a:lstStyle/>
          <a:p>
            <a:pPr>
              <a:defRPr/>
            </a:pPr>
            <a:r>
              <a:rPr lang="en-US" dirty="0">
                <a:latin typeface="Times New Roman" pitchFamily="18" charset="0"/>
                <a:cs typeface="Times New Roman" pitchFamily="18" charset="0"/>
              </a:rPr>
              <a:t>Disrespectful conduct</a:t>
            </a:r>
          </a:p>
          <a:p>
            <a:pPr>
              <a:defRPr/>
            </a:pPr>
            <a:r>
              <a:rPr lang="en-US" dirty="0">
                <a:latin typeface="Times New Roman" pitchFamily="18" charset="0"/>
                <a:cs typeface="Times New Roman" pitchFamily="18" charset="0"/>
              </a:rPr>
              <a:t>Insubordinate conduct</a:t>
            </a:r>
          </a:p>
          <a:p>
            <a:pPr>
              <a:defRPr/>
            </a:pPr>
            <a:r>
              <a:rPr lang="en-US" dirty="0">
                <a:latin typeface="Times New Roman" pitchFamily="18" charset="0"/>
                <a:cs typeface="Times New Roman" pitchFamily="18" charset="0"/>
              </a:rPr>
              <a:t>Giving false/misleading information</a:t>
            </a:r>
          </a:p>
          <a:p>
            <a:pPr>
              <a:defRPr/>
            </a:pPr>
            <a:r>
              <a:rPr lang="en-US" dirty="0">
                <a:latin typeface="Times New Roman" pitchFamily="18" charset="0"/>
                <a:cs typeface="Times New Roman" pitchFamily="18" charset="0"/>
              </a:rPr>
              <a:t>Profane/vulgar/obscene/ insulting act</a:t>
            </a:r>
          </a:p>
          <a:p>
            <a:pPr>
              <a:defRPr/>
            </a:pPr>
            <a:r>
              <a:rPr lang="en-US" dirty="0">
                <a:latin typeface="Times New Roman" pitchFamily="18" charset="0"/>
                <a:cs typeface="Times New Roman" pitchFamily="18" charset="0"/>
              </a:rPr>
              <a:t>Failure to report event to teacher/administrator</a:t>
            </a:r>
          </a:p>
          <a:p>
            <a:pPr>
              <a:defRPr/>
            </a:pPr>
            <a:r>
              <a:rPr lang="en-US" dirty="0">
                <a:latin typeface="Times New Roman" pitchFamily="18" charset="0"/>
                <a:cs typeface="Times New Roman" pitchFamily="18" charset="0"/>
              </a:rPr>
              <a:t>Disrespect</a:t>
            </a:r>
          </a:p>
          <a:p>
            <a:pPr>
              <a:defRPr/>
            </a:pPr>
            <a:r>
              <a:rPr lang="en-US" dirty="0">
                <a:latin typeface="Times New Roman" pitchFamily="18" charset="0"/>
                <a:cs typeface="Times New Roman" pitchFamily="18" charset="0"/>
              </a:rPr>
              <a:t>Inappropriate behavior or comments</a:t>
            </a:r>
          </a:p>
          <a:p>
            <a:pPr>
              <a:defRPr/>
            </a:pPr>
            <a:r>
              <a:rPr lang="en-US" dirty="0">
                <a:latin typeface="Times New Roman" pitchFamily="18" charset="0"/>
                <a:cs typeface="Times New Roman" pitchFamily="18" charset="0"/>
              </a:rPr>
              <a:t>Insubordination, blatant disrespect</a:t>
            </a:r>
          </a:p>
          <a:p>
            <a:pPr>
              <a:defRPr/>
            </a:pPr>
            <a:r>
              <a:rPr lang="en-US" dirty="0">
                <a:latin typeface="Times New Roman" pitchFamily="18" charset="0"/>
                <a:cs typeface="Times New Roman" pitchFamily="18" charset="0"/>
              </a:rPr>
              <a:t>Profanity</a:t>
            </a:r>
          </a:p>
          <a:p>
            <a:pPr>
              <a:defRPr/>
            </a:pPr>
            <a:r>
              <a:rPr lang="en-US" dirty="0">
                <a:latin typeface="Times New Roman" pitchFamily="18" charset="0"/>
                <a:cs typeface="Times New Roman" pitchFamily="18" charset="0"/>
              </a:rPr>
              <a:t>Other – disrespect/defiance</a:t>
            </a:r>
          </a:p>
          <a:p>
            <a:pPr>
              <a:defRPr/>
            </a:pPr>
            <a:r>
              <a:rPr lang="en-US" dirty="0">
                <a:latin typeface="Times New Roman" pitchFamily="18" charset="0"/>
                <a:cs typeface="Times New Roman" pitchFamily="18" charset="0"/>
              </a:rPr>
              <a:t>Other – giving false information</a:t>
            </a:r>
          </a:p>
          <a:p>
            <a:pPr>
              <a:defRPr/>
            </a:pPr>
            <a:r>
              <a:rPr lang="en-US" dirty="0">
                <a:latin typeface="Times New Roman" pitchFamily="18" charset="0"/>
                <a:cs typeface="Times New Roman" pitchFamily="18" charset="0"/>
              </a:rPr>
              <a:t>Other – profanity</a:t>
            </a:r>
          </a:p>
          <a:p>
            <a:pPr>
              <a:defRPr/>
            </a:pPr>
            <a:r>
              <a:rPr lang="en-US" dirty="0">
                <a:latin typeface="Times New Roman" pitchFamily="18" charset="0"/>
                <a:cs typeface="Times New Roman" pitchFamily="18" charset="0"/>
              </a:rPr>
              <a:t>Refusal to do classwork</a:t>
            </a:r>
          </a:p>
          <a:p>
            <a:pPr>
              <a:defRPr/>
            </a:pPr>
            <a:r>
              <a:rPr lang="en-US" dirty="0">
                <a:latin typeface="Times New Roman" pitchFamily="18" charset="0"/>
                <a:cs typeface="Times New Roman" pitchFamily="18" charset="0"/>
              </a:rPr>
              <a:t>Willful and persistent disobedience</a:t>
            </a:r>
          </a:p>
        </p:txBody>
      </p:sp>
    </p:spTree>
    <p:extLst>
      <p:ext uri="{BB962C8B-B14F-4D97-AF65-F5344CB8AC3E}">
        <p14:creationId xmlns:p14="http://schemas.microsoft.com/office/powerpoint/2010/main" val="254441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750180" y="3040"/>
            <a:ext cx="5633908" cy="914400"/>
          </a:xfrm>
        </p:spPr>
        <p:txBody>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Other - Attendance Related </a:t>
            </a:r>
          </a:p>
        </p:txBody>
      </p:sp>
      <p:sp>
        <p:nvSpPr>
          <p:cNvPr id="3" name="Content Placeholder 2"/>
          <p:cNvSpPr>
            <a:spLocks noGrp="1"/>
          </p:cNvSpPr>
          <p:nvPr>
            <p:ph idx="4294967295"/>
          </p:nvPr>
        </p:nvSpPr>
        <p:spPr>
          <a:xfrm>
            <a:off x="791308" y="1415564"/>
            <a:ext cx="8245686" cy="3961028"/>
          </a:xfrm>
          <a:ln>
            <a:miter lim="800000"/>
            <a:headEnd/>
            <a:tailEnd/>
          </a:ln>
        </p:spPr>
        <p:txBody>
          <a:bodyPr numCol="2"/>
          <a:lstStyle/>
          <a:p>
            <a:pPr>
              <a:defRPr/>
            </a:pPr>
            <a:r>
              <a:rPr lang="en-US" sz="3200" dirty="0" err="1">
                <a:latin typeface="Times New Roman" pitchFamily="18" charset="0"/>
                <a:cs typeface="Times New Roman" pitchFamily="18" charset="0"/>
              </a:rPr>
              <a:t>Tardies</a:t>
            </a:r>
            <a:endParaRPr lang="en-US" sz="3200" dirty="0">
              <a:latin typeface="Times New Roman" pitchFamily="18" charset="0"/>
              <a:cs typeface="Times New Roman" pitchFamily="18" charset="0"/>
            </a:endParaRPr>
          </a:p>
          <a:p>
            <a:pPr>
              <a:defRPr/>
            </a:pPr>
            <a:r>
              <a:rPr lang="en-US" sz="3200" dirty="0">
                <a:latin typeface="Times New Roman" pitchFamily="18" charset="0"/>
                <a:cs typeface="Times New Roman" pitchFamily="18" charset="0"/>
              </a:rPr>
              <a:t>Truancy</a:t>
            </a:r>
          </a:p>
          <a:p>
            <a:pPr>
              <a:defRPr/>
            </a:pPr>
            <a:r>
              <a:rPr lang="en-US" sz="3200" dirty="0">
                <a:latin typeface="Times New Roman" pitchFamily="18" charset="0"/>
                <a:cs typeface="Times New Roman" pitchFamily="18" charset="0"/>
              </a:rPr>
              <a:t>Failure to serve detention</a:t>
            </a:r>
          </a:p>
          <a:p>
            <a:pPr>
              <a:defRPr/>
            </a:pPr>
            <a:r>
              <a:rPr lang="en-US" sz="3200" dirty="0">
                <a:latin typeface="Times New Roman" pitchFamily="18" charset="0"/>
                <a:cs typeface="Times New Roman" pitchFamily="18" charset="0"/>
              </a:rPr>
              <a:t>Failure to serve Saturday School</a:t>
            </a:r>
          </a:p>
          <a:p>
            <a:pPr>
              <a:defRPr/>
            </a:pPr>
            <a:r>
              <a:rPr lang="en-US" sz="3200" dirty="0">
                <a:latin typeface="Times New Roman" pitchFamily="18" charset="0"/>
                <a:cs typeface="Times New Roman" pitchFamily="18" charset="0"/>
              </a:rPr>
              <a:t>Skipping class</a:t>
            </a:r>
          </a:p>
          <a:p>
            <a:pPr>
              <a:defRPr/>
            </a:pPr>
            <a:r>
              <a:rPr lang="en-US" sz="3200" dirty="0">
                <a:latin typeface="Times New Roman" pitchFamily="18" charset="0"/>
                <a:cs typeface="Times New Roman" pitchFamily="18" charset="0"/>
              </a:rPr>
              <a:t>Skipping school</a:t>
            </a:r>
          </a:p>
          <a:p>
            <a:pPr>
              <a:defRPr/>
            </a:pPr>
            <a:r>
              <a:rPr lang="en-US" sz="3200" dirty="0">
                <a:latin typeface="Times New Roman" pitchFamily="18" charset="0"/>
                <a:cs typeface="Times New Roman" pitchFamily="18" charset="0"/>
              </a:rPr>
              <a:t>Leaving campus without authorization</a:t>
            </a:r>
          </a:p>
          <a:p>
            <a:pPr>
              <a:defRPr/>
            </a:pPr>
            <a:r>
              <a:rPr lang="en-US" sz="3200" dirty="0">
                <a:latin typeface="Times New Roman" pitchFamily="18" charset="0"/>
                <a:cs typeface="Times New Roman" pitchFamily="18" charset="0"/>
              </a:rPr>
              <a:t>Leaving class without authorization</a:t>
            </a:r>
          </a:p>
          <a:p>
            <a:pPr>
              <a:defRPr/>
            </a:pPr>
            <a:r>
              <a:rPr lang="en-US" sz="3200" dirty="0">
                <a:latin typeface="Times New Roman" pitchFamily="18" charset="0"/>
                <a:cs typeface="Times New Roman" pitchFamily="18" charset="0"/>
              </a:rPr>
              <a:t>Refusal to serve ISS</a:t>
            </a: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0829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1277547" y="133133"/>
            <a:ext cx="6627813" cy="990600"/>
          </a:xfrm>
        </p:spPr>
        <p:txBody>
          <a:bodyPr>
            <a:normAutofit fontScale="90000"/>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Other – Possession of Unapproved Items</a:t>
            </a:r>
          </a:p>
        </p:txBody>
      </p:sp>
      <p:sp>
        <p:nvSpPr>
          <p:cNvPr id="23555" name="Content Placeholder 2"/>
          <p:cNvSpPr>
            <a:spLocks noGrp="1"/>
          </p:cNvSpPr>
          <p:nvPr>
            <p:ph idx="4294967295"/>
          </p:nvPr>
        </p:nvSpPr>
        <p:spPr>
          <a:xfrm>
            <a:off x="773723" y="1908803"/>
            <a:ext cx="8224360" cy="2169268"/>
          </a:xfrm>
        </p:spPr>
        <p:txBody>
          <a:bodyPr>
            <a:normAutofit fontScale="92500"/>
          </a:bodyPr>
          <a:lstStyle/>
          <a:p>
            <a:r>
              <a:rPr lang="en-US" altLang="en-US" dirty="0">
                <a:latin typeface="Times New Roman" pitchFamily="18" charset="0"/>
                <a:cs typeface="Times New Roman" pitchFamily="18" charset="0"/>
              </a:rPr>
              <a:t>Possession/use electronic or communication device</a:t>
            </a:r>
          </a:p>
          <a:p>
            <a:r>
              <a:rPr lang="en-US" altLang="en-US" dirty="0">
                <a:latin typeface="Times New Roman" pitchFamily="18" charset="0"/>
                <a:cs typeface="Times New Roman" pitchFamily="18" charset="0"/>
              </a:rPr>
              <a:t>Use/display of cell phone</a:t>
            </a:r>
          </a:p>
          <a:p>
            <a:r>
              <a:rPr lang="en-US" altLang="en-US" dirty="0">
                <a:latin typeface="Times New Roman" pitchFamily="18" charset="0"/>
                <a:cs typeface="Times New Roman" pitchFamily="18" charset="0"/>
              </a:rPr>
              <a:t>Possession/use/exchange of items inappropriate for school</a:t>
            </a:r>
          </a:p>
          <a:p>
            <a:r>
              <a:rPr lang="en-US" altLang="en-US" u="sng" dirty="0">
                <a:latin typeface="Times New Roman" pitchFamily="18" charset="0"/>
                <a:cs typeface="Times New Roman" pitchFamily="18" charset="0"/>
              </a:rPr>
              <a:t>Do not use this code for reporting weapons</a:t>
            </a:r>
            <a:r>
              <a:rPr lang="en-US" altLang="en-US" dirty="0">
                <a:latin typeface="Times New Roman" pitchFamily="18" charset="0"/>
                <a:cs typeface="Times New Roman" pitchFamily="18" charset="0"/>
              </a:rPr>
              <a:t>!</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525285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98FD-0941-42D6-B018-B18FC0E93C01}"/>
              </a:ext>
            </a:extLst>
          </p:cNvPr>
          <p:cNvSpPr>
            <a:spLocks noGrp="1"/>
          </p:cNvSpPr>
          <p:nvPr>
            <p:ph type="title"/>
          </p:nvPr>
        </p:nvSpPr>
        <p:spPr>
          <a:xfrm>
            <a:off x="1604021" y="1380393"/>
            <a:ext cx="5935958" cy="643792"/>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Reporting Examples</a:t>
            </a:r>
          </a:p>
        </p:txBody>
      </p:sp>
    </p:spTree>
    <p:extLst>
      <p:ext uri="{BB962C8B-B14F-4D97-AF65-F5344CB8AC3E}">
        <p14:creationId xmlns:p14="http://schemas.microsoft.com/office/powerpoint/2010/main" val="264220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3032918" y="102374"/>
            <a:ext cx="3078163" cy="990600"/>
          </a:xfrm>
        </p:spPr>
        <p:txBody>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Example #1</a:t>
            </a:r>
          </a:p>
        </p:txBody>
      </p:sp>
      <p:sp>
        <p:nvSpPr>
          <p:cNvPr id="25603" name="Content Placeholder 2"/>
          <p:cNvSpPr>
            <a:spLocks noGrp="1"/>
          </p:cNvSpPr>
          <p:nvPr>
            <p:ph idx="4294967295"/>
          </p:nvPr>
        </p:nvSpPr>
        <p:spPr>
          <a:xfrm>
            <a:off x="800099" y="1712068"/>
            <a:ext cx="8159075" cy="4046708"/>
          </a:xfrm>
        </p:spPr>
        <p:txBody>
          <a:bodyPr/>
          <a:lstStyle/>
          <a:p>
            <a:pPr marL="0" indent="0">
              <a:buNone/>
            </a:pPr>
            <a:r>
              <a:rPr lang="en-US" altLang="en-US" b="1" dirty="0">
                <a:latin typeface="Times New Roman" pitchFamily="18" charset="0"/>
                <a:cs typeface="Times New Roman" pitchFamily="18" charset="0"/>
              </a:rPr>
              <a:t>A student uses a school computer to change his grade in Language Arts from an F to C.  How would you code this incident?</a:t>
            </a:r>
          </a:p>
          <a:p>
            <a:pPr lvl="1"/>
            <a:r>
              <a:rPr lang="en-US" altLang="en-US" dirty="0">
                <a:latin typeface="Times New Roman" pitchFamily="18" charset="0"/>
                <a:cs typeface="Times New Roman" pitchFamily="18" charset="0"/>
              </a:rPr>
              <a:t>Student Incivility</a:t>
            </a:r>
          </a:p>
          <a:p>
            <a:pPr lvl="1"/>
            <a:r>
              <a:rPr lang="en-US" altLang="en-US" dirty="0">
                <a:latin typeface="Times New Roman" pitchFamily="18" charset="0"/>
                <a:cs typeface="Times New Roman" pitchFamily="18" charset="0"/>
              </a:rPr>
              <a:t>Computer Trespassing</a:t>
            </a:r>
          </a:p>
          <a:p>
            <a:pPr lvl="1"/>
            <a:r>
              <a:rPr lang="en-US" altLang="en-US" dirty="0">
                <a:latin typeface="Times New Roman" pitchFamily="18" charset="0"/>
                <a:cs typeface="Times New Roman" pitchFamily="18" charset="0"/>
              </a:rPr>
              <a:t>Academic Dishonesty </a:t>
            </a:r>
          </a:p>
          <a:p>
            <a:pPr lvl="1"/>
            <a:r>
              <a:rPr lang="en-US" altLang="en-US" dirty="0">
                <a:latin typeface="Times New Roman" pitchFamily="18" charset="0"/>
                <a:cs typeface="Times New Roman" pitchFamily="18" charset="0"/>
              </a:rPr>
              <a:t>Non-State Reportable Offense</a:t>
            </a:r>
          </a:p>
          <a:p>
            <a:pPr>
              <a:buFont typeface="Arial" charset="0"/>
              <a:buNone/>
            </a:pPr>
            <a:endParaRPr lang="en-US" altLang="en-US" dirty="0"/>
          </a:p>
          <a:p>
            <a:endParaRPr lang="en-US" altLang="en-US" dirty="0"/>
          </a:p>
          <a:p>
            <a:endParaRPr lang="en-US" altLang="en-US" dirty="0"/>
          </a:p>
        </p:txBody>
      </p:sp>
      <p:sp>
        <p:nvSpPr>
          <p:cNvPr id="6" name="Rectangle 5"/>
          <p:cNvSpPr/>
          <p:nvPr/>
        </p:nvSpPr>
        <p:spPr>
          <a:xfrm>
            <a:off x="1573823" y="3349869"/>
            <a:ext cx="2743200" cy="794115"/>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8416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2965450" y="72363"/>
            <a:ext cx="3213100" cy="780491"/>
          </a:xfrm>
        </p:spPr>
        <p:txBody>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Example #2</a:t>
            </a:r>
          </a:p>
        </p:txBody>
      </p:sp>
      <p:sp>
        <p:nvSpPr>
          <p:cNvPr id="28675" name="Content Placeholder 2"/>
          <p:cNvSpPr>
            <a:spLocks noGrp="1"/>
          </p:cNvSpPr>
          <p:nvPr>
            <p:ph idx="4294967295"/>
          </p:nvPr>
        </p:nvSpPr>
        <p:spPr>
          <a:xfrm>
            <a:off x="808891" y="914400"/>
            <a:ext cx="8168117" cy="5449382"/>
          </a:xfrm>
        </p:spPr>
        <p:txBody>
          <a:bodyPr/>
          <a:lstStyle/>
          <a:p>
            <a:pPr marL="0" indent="0">
              <a:buNone/>
            </a:pPr>
            <a:r>
              <a:rPr lang="en-US" altLang="en-US" b="1" dirty="0">
                <a:latin typeface="Times New Roman" pitchFamily="18" charset="0"/>
                <a:cs typeface="Times New Roman" pitchFamily="18" charset="0"/>
              </a:rPr>
              <a:t>A student brings a knife to school and uses it to steal another student’s lunch. How would you code this incident? </a:t>
            </a:r>
          </a:p>
          <a:p>
            <a:pPr lvl="1"/>
            <a:r>
              <a:rPr lang="en-US" altLang="en-US" dirty="0">
                <a:latin typeface="Times New Roman" pitchFamily="18" charset="0"/>
                <a:cs typeface="Times New Roman" pitchFamily="18" charset="0"/>
              </a:rPr>
              <a:t>Threat / Intimidation</a:t>
            </a:r>
          </a:p>
          <a:p>
            <a:pPr lvl="1"/>
            <a:r>
              <a:rPr lang="en-US" altLang="en-US" dirty="0">
                <a:latin typeface="Times New Roman" pitchFamily="18" charset="0"/>
                <a:cs typeface="Times New Roman" pitchFamily="18" charset="0"/>
              </a:rPr>
              <a:t>Robbery </a:t>
            </a:r>
          </a:p>
          <a:p>
            <a:pPr lvl="1"/>
            <a:r>
              <a:rPr lang="en-US" altLang="en-US" dirty="0">
                <a:latin typeface="Times New Roman" pitchFamily="18" charset="0"/>
                <a:cs typeface="Times New Roman" pitchFamily="18" charset="0"/>
              </a:rPr>
              <a:t>Weapon - Knife</a:t>
            </a:r>
          </a:p>
          <a:p>
            <a:pPr lvl="1"/>
            <a:r>
              <a:rPr lang="en-US" altLang="en-US" dirty="0">
                <a:latin typeface="Times New Roman" pitchFamily="18" charset="0"/>
                <a:cs typeface="Times New Roman" pitchFamily="18" charset="0"/>
              </a:rPr>
              <a:t>Non-State Reportable Offense</a:t>
            </a:r>
          </a:p>
          <a:p>
            <a:pPr>
              <a:buFont typeface="Arial" charset="0"/>
              <a:buNone/>
            </a:pPr>
            <a:endParaRPr lang="en-US" altLang="en-US" dirty="0"/>
          </a:p>
          <a:p>
            <a:endParaRPr lang="en-US" altLang="en-US" dirty="0"/>
          </a:p>
          <a:p>
            <a:endParaRPr lang="en-US" altLang="en-US" dirty="0"/>
          </a:p>
        </p:txBody>
      </p:sp>
      <p:sp>
        <p:nvSpPr>
          <p:cNvPr id="6" name="Rectangle 5"/>
          <p:cNvSpPr/>
          <p:nvPr/>
        </p:nvSpPr>
        <p:spPr>
          <a:xfrm>
            <a:off x="1547446" y="2532185"/>
            <a:ext cx="2031024" cy="773724"/>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txBox="1">
            <a:spLocks/>
          </p:cNvSpPr>
          <p:nvPr/>
        </p:nvSpPr>
        <p:spPr bwMode="auto">
          <a:xfrm>
            <a:off x="6019800" y="2667000"/>
            <a:ext cx="1905000" cy="2286000"/>
          </a:xfrm>
          <a:prstGeom prst="rect">
            <a:avLst/>
          </a:prstGeom>
          <a:noFill/>
          <a:ln w="9525">
            <a:noFill/>
            <a:miter lim="800000"/>
            <a:headEnd/>
            <a:tailEnd/>
          </a:ln>
        </p:spPr>
        <p:txBody>
          <a:bodyPr/>
          <a:lstStyle/>
          <a:p>
            <a:pPr marL="282575" lvl="1" indent="-282575" eaLnBrk="0" hangingPunct="0">
              <a:spcBef>
                <a:spcPct val="20000"/>
              </a:spcBef>
              <a:defRPr/>
            </a:pPr>
            <a:endParaRPr lang="en-US" sz="2400" dirty="0">
              <a:latin typeface="Times New Roman" pitchFamily="18" charset="0"/>
              <a:cs typeface="Times New Roman" pitchFamily="18" charset="0"/>
            </a:endParaRPr>
          </a:p>
          <a:p>
            <a:pPr marL="342900" indent="-342900" eaLnBrk="0" hangingPunct="0">
              <a:spcBef>
                <a:spcPct val="20000"/>
              </a:spcBef>
              <a:buFont typeface="Arial" charset="0"/>
              <a:buNone/>
              <a:defRPr/>
            </a:pPr>
            <a:endParaRPr lang="en-US" sz="3200" dirty="0">
              <a:latin typeface="+mn-lt"/>
              <a:cs typeface="+mn-cs"/>
            </a:endParaRPr>
          </a:p>
          <a:p>
            <a:pPr marL="342900" indent="-342900" eaLnBrk="0" hangingPunct="0">
              <a:spcBef>
                <a:spcPct val="20000"/>
              </a:spcBef>
              <a:buFont typeface="Arial" charset="0"/>
              <a:buChar char="•"/>
              <a:defRPr/>
            </a:pPr>
            <a:endParaRPr lang="en-US" sz="3200" dirty="0">
              <a:latin typeface="+mn-lt"/>
              <a:cs typeface="+mn-cs"/>
            </a:endParaRPr>
          </a:p>
          <a:p>
            <a:pPr marL="342900" indent="-342900" eaLnBrk="0" hangingPunct="0">
              <a:spcBef>
                <a:spcPct val="20000"/>
              </a:spcBef>
              <a:buFont typeface="Arial" charset="0"/>
              <a:buChar char="•"/>
              <a:defRPr/>
            </a:pPr>
            <a:endParaRPr lang="en-US" sz="3200" dirty="0">
              <a:latin typeface="+mn-lt"/>
              <a:cs typeface="+mn-cs"/>
            </a:endParaRPr>
          </a:p>
        </p:txBody>
      </p:sp>
      <p:sp>
        <p:nvSpPr>
          <p:cNvPr id="11" name="TextBox 10"/>
          <p:cNvSpPr txBox="1">
            <a:spLocks noChangeArrowheads="1"/>
          </p:cNvSpPr>
          <p:nvPr/>
        </p:nvSpPr>
        <p:spPr bwMode="auto">
          <a:xfrm>
            <a:off x="3216549" y="4127718"/>
            <a:ext cx="3352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dirty="0">
                <a:latin typeface="Times New Roman" pitchFamily="18" charset="0"/>
                <a:cs typeface="Times New Roman" pitchFamily="18" charset="0"/>
              </a:rPr>
              <a:t>This could be coded as an </a:t>
            </a:r>
            <a:r>
              <a:rPr lang="en-US" altLang="en-US" sz="2800" u="sng" dirty="0">
                <a:latin typeface="Times New Roman" pitchFamily="18" charset="0"/>
                <a:cs typeface="Times New Roman" pitchFamily="18" charset="0"/>
              </a:rPr>
              <a:t>USCO</a:t>
            </a:r>
            <a:r>
              <a:rPr lang="en-US" altLang="en-US" sz="2800" dirty="0">
                <a:latin typeface="Times New Roman" pitchFamily="18" charset="0"/>
                <a:cs typeface="Times New Roman" pitchFamily="18" charset="0"/>
              </a:rPr>
              <a:t> violation: </a:t>
            </a:r>
          </a:p>
          <a:p>
            <a:pPr algn="ctr" eaLnBrk="1" hangingPunct="1"/>
            <a:r>
              <a:rPr lang="en-US" altLang="en-US" sz="2800" b="1" u="sng" dirty="0">
                <a:solidFill>
                  <a:srgbClr val="FF0000"/>
                </a:solidFill>
                <a:latin typeface="Times New Roman" pitchFamily="18" charset="0"/>
                <a:cs typeface="Times New Roman" pitchFamily="18" charset="0"/>
              </a:rPr>
              <a:t>Armed Robbery</a:t>
            </a:r>
          </a:p>
        </p:txBody>
      </p:sp>
    </p:spTree>
    <p:extLst>
      <p:ext uri="{BB962C8B-B14F-4D97-AF65-F5344CB8AC3E}">
        <p14:creationId xmlns:p14="http://schemas.microsoft.com/office/powerpoint/2010/main" val="271113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2654300" y="119163"/>
            <a:ext cx="3835400" cy="990600"/>
          </a:xfrm>
        </p:spPr>
        <p:txBody>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Example #3</a:t>
            </a:r>
          </a:p>
        </p:txBody>
      </p:sp>
      <p:sp>
        <p:nvSpPr>
          <p:cNvPr id="30723" name="Content Placeholder 2"/>
          <p:cNvSpPr>
            <a:spLocks noGrp="1"/>
          </p:cNvSpPr>
          <p:nvPr>
            <p:ph idx="4294967295"/>
          </p:nvPr>
        </p:nvSpPr>
        <p:spPr>
          <a:xfrm>
            <a:off x="756137" y="1521069"/>
            <a:ext cx="8238705" cy="4683322"/>
          </a:xfrm>
        </p:spPr>
        <p:txBody>
          <a:bodyPr/>
          <a:lstStyle/>
          <a:p>
            <a:pPr marL="0" indent="0">
              <a:buNone/>
            </a:pPr>
            <a:r>
              <a:rPr lang="en-US" altLang="en-US" b="1" dirty="0">
                <a:latin typeface="Times New Roman" pitchFamily="18" charset="0"/>
                <a:cs typeface="Times New Roman" pitchFamily="18" charset="0"/>
              </a:rPr>
              <a:t>A student enters a classroom and steals a calculator (worth approx. $10.00).  How would you code this incident?</a:t>
            </a:r>
          </a:p>
          <a:p>
            <a:pPr lvl="1"/>
            <a:r>
              <a:rPr lang="en-US" altLang="en-US" dirty="0">
                <a:latin typeface="Times New Roman" pitchFamily="18" charset="0"/>
                <a:cs typeface="Times New Roman" pitchFamily="18" charset="0"/>
              </a:rPr>
              <a:t>Larceny / Theft</a:t>
            </a:r>
          </a:p>
          <a:p>
            <a:pPr lvl="1"/>
            <a:r>
              <a:rPr lang="en-US" altLang="en-US" dirty="0">
                <a:latin typeface="Times New Roman" pitchFamily="18" charset="0"/>
                <a:cs typeface="Times New Roman" pitchFamily="18" charset="0"/>
              </a:rPr>
              <a:t>Breaking and Entering / Burglary</a:t>
            </a:r>
          </a:p>
          <a:p>
            <a:pPr lvl="1"/>
            <a:r>
              <a:rPr lang="en-US" altLang="en-US" dirty="0">
                <a:latin typeface="Times New Roman" pitchFamily="18" charset="0"/>
                <a:cs typeface="Times New Roman" pitchFamily="18" charset="0"/>
              </a:rPr>
              <a:t>Robbery</a:t>
            </a:r>
          </a:p>
          <a:p>
            <a:pPr lvl="1"/>
            <a:r>
              <a:rPr lang="en-US" altLang="en-US" dirty="0">
                <a:latin typeface="Times New Roman" pitchFamily="18" charset="0"/>
                <a:cs typeface="Times New Roman" pitchFamily="18" charset="0"/>
              </a:rPr>
              <a:t>Non-State Reportable Offense</a:t>
            </a:r>
          </a:p>
          <a:p>
            <a:pPr>
              <a:buFont typeface="Arial" charset="0"/>
              <a:buNone/>
            </a:pPr>
            <a:endParaRPr lang="en-US" altLang="en-US" dirty="0"/>
          </a:p>
          <a:p>
            <a:endParaRPr lang="en-US" altLang="en-US" dirty="0"/>
          </a:p>
          <a:p>
            <a:endParaRPr lang="en-US" altLang="en-US" dirty="0"/>
          </a:p>
        </p:txBody>
      </p:sp>
      <p:sp>
        <p:nvSpPr>
          <p:cNvPr id="6" name="Rectangle 5"/>
          <p:cNvSpPr/>
          <p:nvPr/>
        </p:nvSpPr>
        <p:spPr>
          <a:xfrm>
            <a:off x="1532794" y="3774807"/>
            <a:ext cx="3725006" cy="460240"/>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532794" y="2573035"/>
            <a:ext cx="1931376" cy="505839"/>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56272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928937" y="104681"/>
            <a:ext cx="3286125" cy="700595"/>
          </a:xfrm>
        </p:spPr>
        <p:txBody>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Example #4</a:t>
            </a:r>
          </a:p>
        </p:txBody>
      </p:sp>
      <p:sp>
        <p:nvSpPr>
          <p:cNvPr id="31747" name="Content Placeholder 2"/>
          <p:cNvSpPr>
            <a:spLocks noGrp="1"/>
          </p:cNvSpPr>
          <p:nvPr>
            <p:ph idx="4294967295"/>
          </p:nvPr>
        </p:nvSpPr>
        <p:spPr>
          <a:xfrm>
            <a:off x="764931" y="975946"/>
            <a:ext cx="8281792" cy="5150580"/>
          </a:xfrm>
        </p:spPr>
        <p:txBody>
          <a:bodyPr>
            <a:normAutofit/>
          </a:bodyPr>
          <a:lstStyle/>
          <a:p>
            <a:r>
              <a:rPr lang="en-US" altLang="en-US" sz="2400" b="1" dirty="0">
                <a:latin typeface="Times New Roman" pitchFamily="18" charset="0"/>
                <a:cs typeface="Times New Roman" pitchFamily="18" charset="0"/>
              </a:rPr>
              <a:t>A student takes Ritalin for ADHD.  His medication is kept at his school and the school nurse distributes the medicine to him.  Today his Mother put his medication in his book bag because he plans to spend the night with a friend.  The medication falls out of his book bag and is confiscated by a teacher.  How would you code this incident?</a:t>
            </a:r>
          </a:p>
          <a:p>
            <a:pPr lvl="1"/>
            <a:r>
              <a:rPr lang="en-US" altLang="en-US" dirty="0">
                <a:latin typeface="Times New Roman" pitchFamily="18" charset="0"/>
                <a:cs typeface="Times New Roman" pitchFamily="18" charset="0"/>
              </a:rPr>
              <a:t>Student Incivility</a:t>
            </a:r>
          </a:p>
          <a:p>
            <a:pPr lvl="1"/>
            <a:r>
              <a:rPr lang="en-US" altLang="en-US" dirty="0">
                <a:latin typeface="Times New Roman" pitchFamily="18" charset="0"/>
                <a:cs typeface="Times New Roman" pitchFamily="18" charset="0"/>
              </a:rPr>
              <a:t>Disorderly Conduct</a:t>
            </a:r>
          </a:p>
          <a:p>
            <a:pPr lvl="1"/>
            <a:r>
              <a:rPr lang="en-US" altLang="en-US" dirty="0">
                <a:latin typeface="Times New Roman" pitchFamily="18" charset="0"/>
                <a:cs typeface="Times New Roman" pitchFamily="18" charset="0"/>
              </a:rPr>
              <a:t>Drugs – Except Alcohol and Tobacco  </a:t>
            </a:r>
          </a:p>
          <a:p>
            <a:pPr lvl="1"/>
            <a:r>
              <a:rPr lang="en-US" altLang="en-US" dirty="0">
                <a:latin typeface="Times New Roman" pitchFamily="18" charset="0"/>
                <a:cs typeface="Times New Roman" pitchFamily="18" charset="0"/>
              </a:rPr>
              <a:t>Non-State Reportable Offense</a:t>
            </a:r>
          </a:p>
          <a:p>
            <a:pPr>
              <a:buFont typeface="Arial" charset="0"/>
              <a:buNone/>
            </a:pPr>
            <a:endParaRPr lang="en-US" altLang="en-US" dirty="0"/>
          </a:p>
          <a:p>
            <a:endParaRPr lang="en-US" altLang="en-US" dirty="0"/>
          </a:p>
          <a:p>
            <a:endParaRPr lang="en-US" altLang="en-US" dirty="0"/>
          </a:p>
        </p:txBody>
      </p:sp>
      <p:sp>
        <p:nvSpPr>
          <p:cNvPr id="6" name="Rectangle 5"/>
          <p:cNvSpPr/>
          <p:nvPr/>
        </p:nvSpPr>
        <p:spPr>
          <a:xfrm>
            <a:off x="1503485" y="3862135"/>
            <a:ext cx="4615961" cy="344268"/>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6919546" y="3188241"/>
            <a:ext cx="16764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282575" indent="-282575"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spcBef>
                <a:spcPct val="20000"/>
              </a:spcBef>
              <a:buFont typeface="Arial" charset="0"/>
              <a:buChar char="–"/>
            </a:pPr>
            <a:r>
              <a:rPr lang="en-US" altLang="en-US" sz="2400" dirty="0">
                <a:latin typeface="Times New Roman" pitchFamily="18" charset="0"/>
                <a:cs typeface="Times New Roman" pitchFamily="18" charset="0"/>
              </a:rPr>
              <a:t>Level 1 </a:t>
            </a:r>
          </a:p>
          <a:p>
            <a:pPr lvl="1">
              <a:spcBef>
                <a:spcPct val="20000"/>
              </a:spcBef>
              <a:buFont typeface="Arial" charset="0"/>
              <a:buChar char="–"/>
            </a:pPr>
            <a:r>
              <a:rPr lang="en-US" altLang="en-US" sz="2400" dirty="0">
                <a:latin typeface="Times New Roman" pitchFamily="18" charset="0"/>
                <a:cs typeface="Times New Roman" pitchFamily="18" charset="0"/>
              </a:rPr>
              <a:t>Level 2</a:t>
            </a:r>
          </a:p>
          <a:p>
            <a:pPr lvl="1">
              <a:spcBef>
                <a:spcPct val="20000"/>
              </a:spcBef>
              <a:buFont typeface="Arial" charset="0"/>
              <a:buChar char="–"/>
            </a:pPr>
            <a:r>
              <a:rPr lang="en-US" altLang="en-US" sz="2400" dirty="0">
                <a:latin typeface="Times New Roman" pitchFamily="18" charset="0"/>
                <a:cs typeface="Times New Roman" pitchFamily="18" charset="0"/>
              </a:rPr>
              <a:t>Level 3</a:t>
            </a:r>
          </a:p>
        </p:txBody>
      </p:sp>
      <p:sp>
        <p:nvSpPr>
          <p:cNvPr id="10" name="Rectangle 9"/>
          <p:cNvSpPr/>
          <p:nvPr/>
        </p:nvSpPr>
        <p:spPr>
          <a:xfrm>
            <a:off x="7288823" y="3200400"/>
            <a:ext cx="931985" cy="457200"/>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59848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2619375" y="99329"/>
            <a:ext cx="3905250" cy="607548"/>
          </a:xfrm>
        </p:spPr>
        <p:txBody>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Example #5</a:t>
            </a:r>
          </a:p>
        </p:txBody>
      </p:sp>
      <p:sp>
        <p:nvSpPr>
          <p:cNvPr id="32771" name="Content Placeholder 2"/>
          <p:cNvSpPr>
            <a:spLocks noGrp="1"/>
          </p:cNvSpPr>
          <p:nvPr>
            <p:ph idx="4294967295"/>
          </p:nvPr>
        </p:nvSpPr>
        <p:spPr>
          <a:xfrm>
            <a:off x="729762" y="1066914"/>
            <a:ext cx="8278050" cy="3793787"/>
          </a:xfrm>
        </p:spPr>
        <p:txBody>
          <a:bodyPr/>
          <a:lstStyle/>
          <a:p>
            <a:r>
              <a:rPr lang="en-US" altLang="en-US" sz="2400" b="1" dirty="0">
                <a:latin typeface="Times New Roman" pitchFamily="18" charset="0"/>
                <a:cs typeface="Times New Roman" pitchFamily="18" charset="0"/>
              </a:rPr>
              <a:t>A student takes Ritalin for ADHD.  His medication is kept at his school and the school nurse distributes the medicine to him.  Today his Mother put his medication in his book bag because he plans to spend the night with a friend.  He takes the medication out of his book bag </a:t>
            </a:r>
            <a:r>
              <a:rPr lang="en-US" altLang="en-US" sz="2400" b="1" u="sng" dirty="0">
                <a:latin typeface="Times New Roman" pitchFamily="18" charset="0"/>
                <a:cs typeface="Times New Roman" pitchFamily="18" charset="0"/>
              </a:rPr>
              <a:t>and gives one of the pills to a friend</a:t>
            </a:r>
            <a:r>
              <a:rPr lang="en-US" altLang="en-US" sz="2400" b="1" dirty="0">
                <a:latin typeface="Times New Roman" pitchFamily="18" charset="0"/>
                <a:cs typeface="Times New Roman" pitchFamily="18" charset="0"/>
              </a:rPr>
              <a:t>.  How would you code this incident?</a:t>
            </a:r>
          </a:p>
          <a:p>
            <a:pPr lvl="1"/>
            <a:r>
              <a:rPr lang="en-US" altLang="en-US" dirty="0">
                <a:latin typeface="Times New Roman" pitchFamily="18" charset="0"/>
                <a:cs typeface="Times New Roman" pitchFamily="18" charset="0"/>
              </a:rPr>
              <a:t>Student Incivility</a:t>
            </a:r>
          </a:p>
          <a:p>
            <a:pPr lvl="1"/>
            <a:r>
              <a:rPr lang="en-US" altLang="en-US" dirty="0">
                <a:latin typeface="Times New Roman" pitchFamily="18" charset="0"/>
                <a:cs typeface="Times New Roman" pitchFamily="18" charset="0"/>
              </a:rPr>
              <a:t>Disorderly Conduct</a:t>
            </a:r>
          </a:p>
          <a:p>
            <a:pPr lvl="1"/>
            <a:r>
              <a:rPr lang="en-US" altLang="en-US" dirty="0">
                <a:latin typeface="Times New Roman" pitchFamily="18" charset="0"/>
                <a:cs typeface="Times New Roman" pitchFamily="18" charset="0"/>
              </a:rPr>
              <a:t>Drugs – Except Alcohol and Tobacco  </a:t>
            </a:r>
          </a:p>
          <a:p>
            <a:pPr lvl="1"/>
            <a:r>
              <a:rPr lang="en-US" altLang="en-US" dirty="0">
                <a:latin typeface="Times New Roman" pitchFamily="18" charset="0"/>
                <a:cs typeface="Times New Roman" pitchFamily="18" charset="0"/>
              </a:rPr>
              <a:t>Non-State Reportable Offense</a:t>
            </a:r>
          </a:p>
          <a:p>
            <a:pPr>
              <a:buFont typeface="Arial" charset="0"/>
              <a:buNone/>
            </a:pPr>
            <a:endParaRPr lang="en-US" altLang="en-US" dirty="0"/>
          </a:p>
          <a:p>
            <a:endParaRPr lang="en-US" altLang="en-US" dirty="0"/>
          </a:p>
          <a:p>
            <a:endParaRPr lang="en-US" altLang="en-US" dirty="0"/>
          </a:p>
        </p:txBody>
      </p:sp>
      <p:sp>
        <p:nvSpPr>
          <p:cNvPr id="6" name="Rectangle 5"/>
          <p:cNvSpPr/>
          <p:nvPr/>
        </p:nvSpPr>
        <p:spPr>
          <a:xfrm>
            <a:off x="1414253" y="3884308"/>
            <a:ext cx="4696401" cy="373451"/>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6795145" y="3511262"/>
            <a:ext cx="16764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282575" indent="-282575"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spcBef>
                <a:spcPct val="20000"/>
              </a:spcBef>
              <a:buFont typeface="Arial" charset="0"/>
              <a:buChar char="–"/>
            </a:pPr>
            <a:r>
              <a:rPr lang="en-US" altLang="en-US" sz="2400" dirty="0">
                <a:latin typeface="Times New Roman" pitchFamily="18" charset="0"/>
                <a:cs typeface="Times New Roman" pitchFamily="18" charset="0"/>
              </a:rPr>
              <a:t>Level 1 </a:t>
            </a:r>
          </a:p>
          <a:p>
            <a:pPr lvl="1">
              <a:spcBef>
                <a:spcPct val="20000"/>
              </a:spcBef>
              <a:buFont typeface="Arial" charset="0"/>
              <a:buChar char="–"/>
            </a:pPr>
            <a:r>
              <a:rPr lang="en-US" altLang="en-US" sz="2400" dirty="0">
                <a:latin typeface="Times New Roman" pitchFamily="18" charset="0"/>
                <a:cs typeface="Times New Roman" pitchFamily="18" charset="0"/>
              </a:rPr>
              <a:t>Level 2</a:t>
            </a:r>
          </a:p>
          <a:p>
            <a:pPr lvl="1">
              <a:spcBef>
                <a:spcPct val="20000"/>
              </a:spcBef>
              <a:buFont typeface="Arial" charset="0"/>
              <a:buChar char="–"/>
            </a:pPr>
            <a:r>
              <a:rPr lang="en-US" altLang="en-US" sz="2400" dirty="0">
                <a:latin typeface="Times New Roman" pitchFamily="18" charset="0"/>
                <a:cs typeface="Times New Roman" pitchFamily="18" charset="0"/>
              </a:rPr>
              <a:t>Level 3</a:t>
            </a:r>
          </a:p>
        </p:txBody>
      </p:sp>
      <p:sp>
        <p:nvSpPr>
          <p:cNvPr id="10" name="Rectangle 9"/>
          <p:cNvSpPr/>
          <p:nvPr/>
        </p:nvSpPr>
        <p:spPr>
          <a:xfrm>
            <a:off x="7112978" y="4422530"/>
            <a:ext cx="1037492" cy="370191"/>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26421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2994818" y="58894"/>
            <a:ext cx="3154363" cy="708094"/>
          </a:xfrm>
        </p:spPr>
        <p:txBody>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Example #6</a:t>
            </a:r>
          </a:p>
        </p:txBody>
      </p:sp>
      <p:sp>
        <p:nvSpPr>
          <p:cNvPr id="35843" name="Content Placeholder 2"/>
          <p:cNvSpPr>
            <a:spLocks noGrp="1"/>
          </p:cNvSpPr>
          <p:nvPr>
            <p:ph idx="4294967295"/>
          </p:nvPr>
        </p:nvSpPr>
        <p:spPr>
          <a:xfrm>
            <a:off x="722155" y="1397451"/>
            <a:ext cx="8351507" cy="3121796"/>
          </a:xfrm>
        </p:spPr>
        <p:txBody>
          <a:bodyPr/>
          <a:lstStyle/>
          <a:p>
            <a:pPr marL="0" indent="0">
              <a:buNone/>
            </a:pPr>
            <a:r>
              <a:rPr lang="en-US" altLang="en-US" b="1" dirty="0">
                <a:latin typeface="Times New Roman" pitchFamily="18" charset="0"/>
                <a:cs typeface="Times New Roman" pitchFamily="18" charset="0"/>
              </a:rPr>
              <a:t>A student brings a lighter to school buried within his pocket and another student sees it and tells the teacher.  How is this incident coded?</a:t>
            </a:r>
          </a:p>
          <a:p>
            <a:pPr lvl="1"/>
            <a:r>
              <a:rPr lang="en-US" altLang="en-US" dirty="0">
                <a:latin typeface="Times New Roman" pitchFamily="18" charset="0"/>
                <a:cs typeface="Times New Roman" pitchFamily="18" charset="0"/>
              </a:rPr>
              <a:t>Arson</a:t>
            </a:r>
          </a:p>
          <a:p>
            <a:pPr lvl="1"/>
            <a:r>
              <a:rPr lang="en-US" altLang="en-US" dirty="0">
                <a:latin typeface="Times New Roman" pitchFamily="18" charset="0"/>
                <a:cs typeface="Times New Roman" pitchFamily="18" charset="0"/>
              </a:rPr>
              <a:t>Weapon - Other</a:t>
            </a:r>
          </a:p>
          <a:p>
            <a:pPr lvl="1"/>
            <a:r>
              <a:rPr lang="en-US" altLang="en-US" dirty="0">
                <a:latin typeface="Times New Roman" pitchFamily="18" charset="0"/>
                <a:cs typeface="Times New Roman" pitchFamily="18" charset="0"/>
              </a:rPr>
              <a:t>Other - Possession of Unapproved Item</a:t>
            </a:r>
          </a:p>
          <a:p>
            <a:pPr lvl="1"/>
            <a:r>
              <a:rPr lang="en-US" altLang="en-US" dirty="0">
                <a:latin typeface="Times New Roman" pitchFamily="18" charset="0"/>
                <a:cs typeface="Times New Roman" pitchFamily="18" charset="0"/>
              </a:rPr>
              <a:t>Non-State Reportable Offense</a:t>
            </a:r>
          </a:p>
          <a:p>
            <a:pPr marL="457200" lvl="1" indent="0">
              <a:buNone/>
            </a:pPr>
            <a:endParaRPr lang="en-US" altLang="en-US" dirty="0">
              <a:latin typeface="Times New Roman" pitchFamily="18" charset="0"/>
              <a:cs typeface="Times New Roman" pitchFamily="18" charset="0"/>
            </a:endParaRPr>
          </a:p>
          <a:p>
            <a:endParaRPr lang="en-US" altLang="en-US" dirty="0"/>
          </a:p>
        </p:txBody>
      </p:sp>
      <p:sp>
        <p:nvSpPr>
          <p:cNvPr id="6" name="Rectangle 5"/>
          <p:cNvSpPr/>
          <p:nvPr/>
        </p:nvSpPr>
        <p:spPr>
          <a:xfrm>
            <a:off x="1485900" y="3429000"/>
            <a:ext cx="4888523" cy="340468"/>
          </a:xfrm>
          <a:prstGeom prst="rect">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a:t>
            </a:r>
          </a:p>
        </p:txBody>
      </p:sp>
    </p:spTree>
    <p:extLst>
      <p:ext uri="{BB962C8B-B14F-4D97-AF65-F5344CB8AC3E}">
        <p14:creationId xmlns:p14="http://schemas.microsoft.com/office/powerpoint/2010/main" val="2521080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001949" y="203906"/>
            <a:ext cx="7140101" cy="749030"/>
          </a:xfrm>
        </p:spPr>
        <p:txBody>
          <a:bodyPr>
            <a:normAutofit/>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What is the Discipline Matrix?</a:t>
            </a:r>
          </a:p>
        </p:txBody>
      </p:sp>
      <p:sp>
        <p:nvSpPr>
          <p:cNvPr id="5123" name="Content Placeholder 2"/>
          <p:cNvSpPr>
            <a:spLocks noGrp="1"/>
          </p:cNvSpPr>
          <p:nvPr>
            <p:ph idx="4294967295"/>
          </p:nvPr>
        </p:nvSpPr>
        <p:spPr>
          <a:xfrm>
            <a:off x="782515" y="1336430"/>
            <a:ext cx="8283663" cy="4796485"/>
          </a:xfrm>
        </p:spPr>
        <p:txBody>
          <a:bodyPr>
            <a:normAutofit/>
          </a:bodyPr>
          <a:lstStyle/>
          <a:p>
            <a:r>
              <a:rPr lang="en-US" altLang="en-US" dirty="0">
                <a:latin typeface="Times New Roman" pitchFamily="18" charset="0"/>
                <a:cs typeface="Times New Roman" pitchFamily="18" charset="0"/>
              </a:rPr>
              <a:t>Serves as a guidance tool for school systems</a:t>
            </a:r>
          </a:p>
          <a:p>
            <a:pPr>
              <a:buFont typeface="Arial" charset="0"/>
              <a:buNone/>
            </a:pPr>
            <a:endParaRPr lang="en-US" altLang="en-US" sz="1200" dirty="0">
              <a:latin typeface="Times New Roman" pitchFamily="18" charset="0"/>
              <a:cs typeface="Times New Roman" pitchFamily="18" charset="0"/>
            </a:endParaRPr>
          </a:p>
          <a:p>
            <a:r>
              <a:rPr lang="en-US" altLang="en-US" dirty="0">
                <a:latin typeface="Times New Roman" pitchFamily="18" charset="0"/>
                <a:cs typeface="Times New Roman" pitchFamily="18" charset="0"/>
              </a:rPr>
              <a:t>May be aligned with student codes of conduct</a:t>
            </a:r>
          </a:p>
          <a:p>
            <a:endParaRPr lang="en-US" altLang="en-US" sz="1200" dirty="0">
              <a:latin typeface="Times New Roman" pitchFamily="18" charset="0"/>
              <a:cs typeface="Times New Roman" pitchFamily="18" charset="0"/>
            </a:endParaRPr>
          </a:p>
          <a:p>
            <a:r>
              <a:rPr lang="en-US" altLang="en-US" dirty="0">
                <a:latin typeface="Times New Roman" pitchFamily="18" charset="0"/>
                <a:cs typeface="Times New Roman" pitchFamily="18" charset="0"/>
              </a:rPr>
              <a:t>Discipline Matrix includes:</a:t>
            </a:r>
          </a:p>
          <a:p>
            <a:pPr lvl="1">
              <a:buFont typeface="Wingdings" panose="05000000000000000000" pitchFamily="2" charset="2"/>
              <a:buChar char="ü"/>
            </a:pPr>
            <a:r>
              <a:rPr lang="en-US" altLang="en-US" sz="2800" dirty="0">
                <a:latin typeface="Times New Roman" pitchFamily="18" charset="0"/>
                <a:cs typeface="Times New Roman" pitchFamily="18" charset="0"/>
              </a:rPr>
              <a:t>Discipline Incident Types </a:t>
            </a:r>
          </a:p>
          <a:p>
            <a:pPr lvl="1">
              <a:buFont typeface="Wingdings" panose="05000000000000000000" pitchFamily="2" charset="2"/>
              <a:buChar char="ü"/>
            </a:pPr>
            <a:r>
              <a:rPr lang="en-US" altLang="en-US" sz="2800" dirty="0">
                <a:latin typeface="Times New Roman" pitchFamily="18" charset="0"/>
                <a:cs typeface="Times New Roman" pitchFamily="18" charset="0"/>
              </a:rPr>
              <a:t>Incident definitions were revised to provide more clarity</a:t>
            </a:r>
          </a:p>
          <a:p>
            <a:pPr lvl="1">
              <a:buFont typeface="Wingdings" panose="05000000000000000000" pitchFamily="2" charset="2"/>
              <a:buChar char="ü"/>
            </a:pPr>
            <a:r>
              <a:rPr lang="en-US" altLang="en-US" sz="2800" dirty="0">
                <a:latin typeface="Times New Roman" pitchFamily="18" charset="0"/>
                <a:cs typeface="Times New Roman" pitchFamily="18" charset="0"/>
              </a:rPr>
              <a:t>Specific examples are available</a:t>
            </a:r>
          </a:p>
          <a:p>
            <a:pPr lvl="1">
              <a:buFont typeface="Wingdings" panose="05000000000000000000" pitchFamily="2" charset="2"/>
              <a:buChar char="ü"/>
            </a:pPr>
            <a:r>
              <a:rPr lang="en-US" altLang="en-US" sz="2800" dirty="0">
                <a:latin typeface="Times New Roman" pitchFamily="18" charset="0"/>
                <a:cs typeface="Times New Roman" pitchFamily="18" charset="0"/>
              </a:rPr>
              <a:t>Three-tiered discipline incident severity levels</a:t>
            </a:r>
            <a:endParaRPr lang="en-US" altLang="en-US" dirty="0"/>
          </a:p>
        </p:txBody>
      </p:sp>
    </p:spTree>
    <p:extLst>
      <p:ext uri="{BB962C8B-B14F-4D97-AF65-F5344CB8AC3E}">
        <p14:creationId xmlns:p14="http://schemas.microsoft.com/office/powerpoint/2010/main" val="2021594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E44B-ACBB-4294-B719-F43753F756D6}"/>
              </a:ext>
            </a:extLst>
          </p:cNvPr>
          <p:cNvSpPr>
            <a:spLocks noGrp="1"/>
          </p:cNvSpPr>
          <p:nvPr>
            <p:ph type="ctrTitle"/>
          </p:nvPr>
        </p:nvSpPr>
        <p:spPr>
          <a:xfrm>
            <a:off x="1024304" y="1934307"/>
            <a:ext cx="7095392" cy="889855"/>
          </a:xfrm>
        </p:spPr>
        <p:txBody>
          <a:bodyPr>
            <a:normAutofit/>
          </a:bodyPr>
          <a:lstStyle/>
          <a:p>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Discipline Data is Used</a:t>
            </a:r>
          </a:p>
        </p:txBody>
      </p:sp>
    </p:spTree>
    <p:extLst>
      <p:ext uri="{BB962C8B-B14F-4D97-AF65-F5344CB8AC3E}">
        <p14:creationId xmlns:p14="http://schemas.microsoft.com/office/powerpoint/2010/main" val="1549472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1443307" y="155640"/>
            <a:ext cx="6316663" cy="807397"/>
          </a:xfrm>
        </p:spPr>
        <p:txBody>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Uses of Discipline Data</a:t>
            </a:r>
          </a:p>
        </p:txBody>
      </p:sp>
      <p:sp>
        <p:nvSpPr>
          <p:cNvPr id="37891" name="Content Placeholder 2"/>
          <p:cNvSpPr>
            <a:spLocks noGrp="1"/>
          </p:cNvSpPr>
          <p:nvPr>
            <p:ph idx="4294967295"/>
          </p:nvPr>
        </p:nvSpPr>
        <p:spPr>
          <a:xfrm>
            <a:off x="791308" y="1201439"/>
            <a:ext cx="8246600" cy="4689407"/>
          </a:xfrm>
        </p:spPr>
        <p:txBody>
          <a:bodyPr>
            <a:normAutofit lnSpcReduction="10000"/>
          </a:bodyPr>
          <a:lstStyle/>
          <a:p>
            <a:r>
              <a:rPr lang="en-US" altLang="en-US" sz="3200" dirty="0">
                <a:latin typeface="Times New Roman" pitchFamily="18" charset="0"/>
                <a:cs typeface="Times New Roman" pitchFamily="18" charset="0"/>
              </a:rPr>
              <a:t>Accountability – CCRPI</a:t>
            </a:r>
          </a:p>
          <a:p>
            <a:pPr lvl="1"/>
            <a:r>
              <a:rPr lang="en-US" alt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 Climate Star Rating</a:t>
            </a:r>
          </a:p>
          <a:p>
            <a:pPr lvl="2"/>
            <a:r>
              <a:rPr lang="en-US" altLang="en-US" sz="3200" dirty="0">
                <a:latin typeface="Times New Roman" pitchFamily="18" charset="0"/>
                <a:cs typeface="Times New Roman" pitchFamily="18" charset="0"/>
              </a:rPr>
              <a:t>Student Discipline Data / Weighted Suspension Rate</a:t>
            </a:r>
          </a:p>
          <a:p>
            <a:r>
              <a:rPr lang="en-US" altLang="en-US" sz="3200" dirty="0">
                <a:latin typeface="Times New Roman" pitchFamily="18" charset="0"/>
                <a:cs typeface="Times New Roman" pitchFamily="18" charset="0"/>
              </a:rPr>
              <a:t>GaDOE data review to identify trends and anomalies </a:t>
            </a:r>
          </a:p>
          <a:p>
            <a:r>
              <a:rPr lang="en-US" altLang="en-US" sz="3200" dirty="0">
                <a:latin typeface="Times New Roman" pitchFamily="18" charset="0"/>
                <a:cs typeface="Times New Roman" pitchFamily="18" charset="0"/>
              </a:rPr>
              <a:t>Annual Discipline Report to U.S. ED</a:t>
            </a:r>
          </a:p>
          <a:p>
            <a:r>
              <a:rPr lang="en-US" altLang="en-US" sz="3200" dirty="0">
                <a:latin typeface="Times New Roman" pitchFamily="18" charset="0"/>
                <a:cs typeface="Times New Roman" pitchFamily="18" charset="0"/>
              </a:rPr>
              <a:t>Legislative Reporting</a:t>
            </a:r>
          </a:p>
          <a:p>
            <a:r>
              <a:rPr lang="en-US" altLang="en-US" sz="3200" dirty="0">
                <a:latin typeface="Times New Roman" pitchFamily="18" charset="0"/>
                <a:cs typeface="Times New Roman" pitchFamily="18" charset="0"/>
              </a:rPr>
              <a:t>External Requests for Data by </a:t>
            </a:r>
            <a:r>
              <a:rPr lang="en-US" alt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media</a:t>
            </a:r>
            <a:r>
              <a:rPr lang="en-US" altLang="en-US" sz="3200" dirty="0">
                <a:latin typeface="Times New Roman" pitchFamily="18" charset="0"/>
                <a:cs typeface="Times New Roman" pitchFamily="18" charset="0"/>
              </a:rPr>
              <a:t> and others</a:t>
            </a:r>
          </a:p>
        </p:txBody>
      </p:sp>
    </p:spTree>
    <p:extLst>
      <p:ext uri="{BB962C8B-B14F-4D97-AF65-F5344CB8AC3E}">
        <p14:creationId xmlns:p14="http://schemas.microsoft.com/office/powerpoint/2010/main" val="754472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523F-CE46-4549-8859-B28837EE7BB8}"/>
              </a:ext>
            </a:extLst>
          </p:cNvPr>
          <p:cNvSpPr>
            <a:spLocks noGrp="1"/>
          </p:cNvSpPr>
          <p:nvPr>
            <p:ph type="title"/>
          </p:nvPr>
        </p:nvSpPr>
        <p:spPr>
          <a:xfrm>
            <a:off x="895350" y="198073"/>
            <a:ext cx="7886700" cy="716328"/>
          </a:xfrm>
        </p:spPr>
        <p:txBody>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Accurate Discipline Reporting</a:t>
            </a:r>
          </a:p>
        </p:txBody>
      </p:sp>
      <p:sp>
        <p:nvSpPr>
          <p:cNvPr id="3" name="Content Placeholder 2">
            <a:extLst>
              <a:ext uri="{FF2B5EF4-FFF2-40B4-BE49-F238E27FC236}">
                <a16:creationId xmlns:a16="http://schemas.microsoft.com/office/drawing/2014/main" id="{326CD340-E551-4E5B-AACA-D9BC235C53E4}"/>
              </a:ext>
            </a:extLst>
          </p:cNvPr>
          <p:cNvSpPr>
            <a:spLocks noGrp="1"/>
          </p:cNvSpPr>
          <p:nvPr>
            <p:ph idx="1"/>
          </p:nvPr>
        </p:nvSpPr>
        <p:spPr>
          <a:xfrm>
            <a:off x="729762" y="1327639"/>
            <a:ext cx="8308730" cy="4598376"/>
          </a:xfrm>
        </p:spPr>
        <p:txBody>
          <a:bodyPr/>
          <a:lstStyle/>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Be mindful that the media and others are carefully reviewing your student discipline data.</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Be mindful that when signing off on student discipline data, local superintendents are acknowledging that </a:t>
            </a:r>
            <a:r>
              <a:rPr lang="en-US" u="sng" dirty="0">
                <a:latin typeface="Times New Roman" panose="02020603050405020304" pitchFamily="18" charset="0"/>
                <a:cs typeface="Times New Roman" panose="02020603050405020304" pitchFamily="18" charset="0"/>
              </a:rPr>
              <a:t>falsifying, misrepresenting or omitting information may result in criminal, civil, or administrative penalties, including disciplinary action under the Code of Ethics for Educators</a:t>
            </a:r>
            <a:r>
              <a:rPr lang="en-US" dirty="0">
                <a:latin typeface="Times New Roman" panose="02020603050405020304" pitchFamily="18" charset="0"/>
                <a:cs typeface="Times New Roman" panose="02020603050405020304" pitchFamily="18" charset="0"/>
              </a:rPr>
              <a:t> (Georgia Professional Standards Commission).</a:t>
            </a:r>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359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9E3839-8FB1-4222-A795-71C937DE820B}"/>
              </a:ext>
            </a:extLst>
          </p:cNvPr>
          <p:cNvSpPr>
            <a:spLocks noGrp="1"/>
          </p:cNvSpPr>
          <p:nvPr>
            <p:ph type="title"/>
          </p:nvPr>
        </p:nvSpPr>
        <p:spPr>
          <a:xfrm>
            <a:off x="1650756" y="65658"/>
            <a:ext cx="6375888" cy="769082"/>
          </a:xfrm>
        </p:spPr>
        <p:txBody>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Accurate Discipline Reporting</a:t>
            </a:r>
            <a:endParaRPr lang="en-US" dirty="0"/>
          </a:p>
        </p:txBody>
      </p:sp>
      <p:sp>
        <p:nvSpPr>
          <p:cNvPr id="5" name="Content Placeholder 4">
            <a:extLst>
              <a:ext uri="{FF2B5EF4-FFF2-40B4-BE49-F238E27FC236}">
                <a16:creationId xmlns:a16="http://schemas.microsoft.com/office/drawing/2014/main" id="{CD4E40B2-A390-465F-A0CC-D79056FE22F0}"/>
              </a:ext>
            </a:extLst>
          </p:cNvPr>
          <p:cNvSpPr>
            <a:spLocks noGrp="1"/>
          </p:cNvSpPr>
          <p:nvPr>
            <p:ph idx="1"/>
          </p:nvPr>
        </p:nvSpPr>
        <p:spPr>
          <a:xfrm>
            <a:off x="782515" y="1274886"/>
            <a:ext cx="8212016" cy="4607168"/>
          </a:xfrm>
        </p:spPr>
        <p:txBody>
          <a:bodyPr/>
          <a:lstStyle/>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Be mindful of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public perceptions</a:t>
            </a:r>
            <a:r>
              <a:rPr lang="en-US" dirty="0">
                <a:latin typeface="Times New Roman" panose="02020603050405020304" pitchFamily="18" charset="0"/>
                <a:cs typeface="Times New Roman" panose="02020603050405020304" pitchFamily="18" charset="0"/>
              </a:rPr>
              <a:t> about student discipline</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For example, have you reviewed your </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Georgia Student Health Survey</a:t>
            </a:r>
            <a:r>
              <a:rPr lang="en-US" dirty="0">
                <a:latin typeface="Times New Roman" panose="02020603050405020304" pitchFamily="18" charset="0"/>
                <a:cs typeface="Times New Roman" panose="02020603050405020304" pitchFamily="18" charset="0"/>
              </a:rPr>
              <a:t> (GSHS) results? If GSHS results show that students are reporting a bullying problem at your school/district but the school/district has reported zero bullying incidents, this might raise questions about your discipline reporting. </a:t>
            </a:r>
          </a:p>
        </p:txBody>
      </p:sp>
    </p:spTree>
    <p:extLst>
      <p:ext uri="{BB962C8B-B14F-4D97-AF65-F5344CB8AC3E}">
        <p14:creationId xmlns:p14="http://schemas.microsoft.com/office/powerpoint/2010/main" val="3740252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438712" y="211913"/>
            <a:ext cx="6266576" cy="970502"/>
          </a:xfrm>
        </p:spPr>
        <p:txBody>
          <a:bodyPr>
            <a:normAutofit fontScale="90000"/>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Student Discipline Reporting Resources</a:t>
            </a:r>
          </a:p>
        </p:txBody>
      </p:sp>
      <p:sp>
        <p:nvSpPr>
          <p:cNvPr id="4099" name="Content Placeholder 2"/>
          <p:cNvSpPr>
            <a:spLocks noGrp="1"/>
          </p:cNvSpPr>
          <p:nvPr>
            <p:ph idx="4294967295"/>
          </p:nvPr>
        </p:nvSpPr>
        <p:spPr>
          <a:xfrm>
            <a:off x="756138" y="1548414"/>
            <a:ext cx="8287193" cy="4192963"/>
          </a:xfrm>
        </p:spPr>
        <p:txBody>
          <a:bodyPr>
            <a:normAutofit fontScale="92500" lnSpcReduction="10000"/>
          </a:bodyPr>
          <a:lstStyle/>
          <a:p>
            <a:pPr>
              <a:defRPr/>
            </a:pPr>
            <a:r>
              <a:rPr lang="en-US" dirty="0">
                <a:latin typeface="Times New Roman" pitchFamily="18" charset="0"/>
                <a:cs typeface="Times New Roman" pitchFamily="18" charset="0"/>
              </a:rPr>
              <a:t>Discipline Matrix</a:t>
            </a:r>
          </a:p>
          <a:p>
            <a:pPr>
              <a:defRPr/>
            </a:pPr>
            <a:r>
              <a:rPr lang="en-US" dirty="0">
                <a:latin typeface="Times New Roman" pitchFamily="18" charset="0"/>
                <a:cs typeface="Times New Roman" pitchFamily="18" charset="0"/>
              </a:rPr>
              <a:t>Discipline Matrix Rationale</a:t>
            </a:r>
          </a:p>
          <a:p>
            <a:pPr>
              <a:defRPr/>
            </a:pPr>
            <a:r>
              <a:rPr lang="en-US" dirty="0">
                <a:latin typeface="Times New Roman" pitchFamily="18" charset="0"/>
                <a:cs typeface="Times New Roman" pitchFamily="18" charset="0"/>
              </a:rPr>
              <a:t>Discipline Matrix Quick Reference Guide</a:t>
            </a:r>
          </a:p>
          <a:p>
            <a:pPr>
              <a:defRPr/>
            </a:pPr>
            <a:r>
              <a:rPr lang="en-US" dirty="0">
                <a:latin typeface="Times New Roman" pitchFamily="18" charset="0"/>
                <a:cs typeface="Times New Roman" pitchFamily="18" charset="0"/>
              </a:rPr>
              <a:t>Student Discipline Reporting PowerPoint Presentation</a:t>
            </a:r>
          </a:p>
          <a:p>
            <a:pPr>
              <a:defRPr/>
            </a:pPr>
            <a:r>
              <a:rPr lang="en-US" dirty="0">
                <a:latin typeface="Times New Roman" pitchFamily="18" charset="0"/>
                <a:cs typeface="Times New Roman" pitchFamily="18" charset="0"/>
              </a:rPr>
              <a:t>Webinar: Guidelines for Reporting Discipline Data</a:t>
            </a:r>
          </a:p>
          <a:p>
            <a:pPr>
              <a:defRPr/>
            </a:pPr>
            <a:r>
              <a:rPr lang="en-US" dirty="0">
                <a:latin typeface="Times New Roman" pitchFamily="18" charset="0"/>
                <a:cs typeface="Times New Roman" pitchFamily="18" charset="0"/>
              </a:rPr>
              <a:t>Model Code of Conduct</a:t>
            </a:r>
          </a:p>
          <a:p>
            <a:pPr>
              <a:defRPr/>
            </a:pPr>
            <a:r>
              <a:rPr lang="en-US" dirty="0">
                <a:latin typeface="Times New Roman" pitchFamily="18" charset="0"/>
                <a:cs typeface="Times New Roman" pitchFamily="18" charset="0"/>
              </a:rPr>
              <a:t>U.S. Department of Education School Climate and Discipline Resources</a:t>
            </a:r>
          </a:p>
          <a:p>
            <a:pPr marL="0" indent="0">
              <a:buNone/>
              <a:defRPr/>
            </a:pPr>
            <a:endParaRPr lang="en-US" sz="900" dirty="0">
              <a:latin typeface="Times New Roman" pitchFamily="18" charset="0"/>
              <a:cs typeface="Times New Roman" pitchFamily="18" charset="0"/>
            </a:endParaRPr>
          </a:p>
          <a:p>
            <a:pPr marL="0" indent="0" algn="ctr">
              <a:buNone/>
              <a:defRPr/>
            </a:pPr>
            <a:r>
              <a:rPr lang="en-US" dirty="0">
                <a:latin typeface="Times New Roman" pitchFamily="18" charset="0"/>
                <a:cs typeface="Times New Roman" pitchFamily="18" charset="0"/>
                <a:hlinkClick r:id="rId2"/>
              </a:rPr>
              <a:t>GaDOE Student Discipline Website</a:t>
            </a:r>
            <a:endParaRPr lang="en-US" dirty="0">
              <a:latin typeface="Times New Roman" pitchFamily="18" charset="0"/>
              <a:cs typeface="Times New Roman" pitchFamily="18" charset="0"/>
            </a:endParaRPr>
          </a:p>
          <a:p>
            <a:pPr>
              <a:buFont typeface="Arial" charset="0"/>
              <a:buNone/>
              <a:defRPr/>
            </a:pPr>
            <a:endParaRPr lang="en-US" sz="1200" dirty="0">
              <a:latin typeface="Times New Roman" pitchFamily="18" charset="0"/>
              <a:cs typeface="Times New Roman" pitchFamily="18" charset="0"/>
              <a:hlinkClick r:id="" action="ppaction://noaction"/>
            </a:endParaRPr>
          </a:p>
          <a:p>
            <a:pPr>
              <a:buFont typeface="Arial" charset="0"/>
              <a:buNone/>
              <a:defRPr/>
            </a:pPr>
            <a:endParaRPr lang="en-US" sz="1200" dirty="0">
              <a:latin typeface="Times New Roman" pitchFamily="18" charset="0"/>
              <a:cs typeface="Times New Roman" pitchFamily="18" charset="0"/>
              <a:hlinkClick r:id="" action="ppaction://noaction"/>
            </a:endParaRPr>
          </a:p>
          <a:p>
            <a:pPr marL="0" indent="0">
              <a:buNone/>
              <a:defRPr/>
            </a:pPr>
            <a:endParaRPr lang="en-US" dirty="0"/>
          </a:p>
        </p:txBody>
      </p:sp>
    </p:spTree>
    <p:extLst>
      <p:ext uri="{BB962C8B-B14F-4D97-AF65-F5344CB8AC3E}">
        <p14:creationId xmlns:p14="http://schemas.microsoft.com/office/powerpoint/2010/main" val="187007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12F2-4607-4273-835E-7D3E4D8B1A3F}"/>
              </a:ext>
            </a:extLst>
          </p:cNvPr>
          <p:cNvSpPr>
            <a:spLocks noGrp="1"/>
          </p:cNvSpPr>
          <p:nvPr>
            <p:ph type="ctrTitle"/>
          </p:nvPr>
        </p:nvSpPr>
        <p:spPr>
          <a:xfrm>
            <a:off x="934964" y="1359755"/>
            <a:ext cx="7846879" cy="750399"/>
          </a:xfrm>
        </p:spPr>
        <p:txBody>
          <a:bodyPr/>
          <a:lstStyle/>
          <a:p>
            <a:r>
              <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QUESTIONS??</a:t>
            </a:r>
            <a:endParaRPr lang="en-US" dirty="0">
              <a:solidFill>
                <a:schemeClr val="tx1"/>
              </a:solidFill>
            </a:endParaRPr>
          </a:p>
        </p:txBody>
      </p:sp>
      <p:sp>
        <p:nvSpPr>
          <p:cNvPr id="3" name="Subtitle 2">
            <a:extLst>
              <a:ext uri="{FF2B5EF4-FFF2-40B4-BE49-F238E27FC236}">
                <a16:creationId xmlns:a16="http://schemas.microsoft.com/office/drawing/2014/main" id="{21F67415-AA8C-43BE-9663-523EACDE79B7}"/>
              </a:ext>
            </a:extLst>
          </p:cNvPr>
          <p:cNvSpPr>
            <a:spLocks noGrp="1"/>
          </p:cNvSpPr>
          <p:nvPr>
            <p:ph type="subTitle" idx="1"/>
          </p:nvPr>
        </p:nvSpPr>
        <p:spPr>
          <a:xfrm>
            <a:off x="934964" y="3429000"/>
            <a:ext cx="7913874" cy="1826077"/>
          </a:xfrm>
        </p:spPr>
        <p:txBody>
          <a:bodyPr/>
          <a:lstStyle/>
          <a:p>
            <a:r>
              <a:rPr lang="en-US" altLang="en-US" dirty="0">
                <a:solidFill>
                  <a:schemeClr val="tx1"/>
                </a:solidFill>
                <a:latin typeface="Times New Roman" pitchFamily="18" charset="0"/>
                <a:cs typeface="Times New Roman" pitchFamily="18" charset="0"/>
              </a:rPr>
              <a:t>Jeff Hodges: </a:t>
            </a:r>
            <a:r>
              <a:rPr lang="en-US" altLang="en-US" dirty="0">
                <a:solidFill>
                  <a:schemeClr val="tx1"/>
                </a:solidFill>
                <a:latin typeface="Times New Roman" pitchFamily="18" charset="0"/>
                <a:cs typeface="Times New Roman" pitchFamily="18" charset="0"/>
                <a:hlinkClick r:id="rId2"/>
              </a:rPr>
              <a:t>jhodges@doe.k12.ga.us</a:t>
            </a:r>
            <a:endParaRPr lang="en-US" altLang="en-US" dirty="0">
              <a:solidFill>
                <a:schemeClr val="tx1"/>
              </a:solidFill>
              <a:latin typeface="Times New Roman" pitchFamily="18" charset="0"/>
              <a:cs typeface="Times New Roman" pitchFamily="18" charset="0"/>
            </a:endParaRPr>
          </a:p>
          <a:p>
            <a:endParaRPr lang="en-US" altLang="en-US" dirty="0">
              <a:solidFill>
                <a:schemeClr val="tx1"/>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207550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49195" y="145913"/>
            <a:ext cx="7245610" cy="836579"/>
          </a:xfrm>
        </p:spPr>
        <p:txBody>
          <a:bodyPr>
            <a:normAutofit/>
          </a:bodyPr>
          <a:lstStyle/>
          <a:p>
            <a:pPr algn="ctr" eaLnBrk="1" hangingPunct="1"/>
            <a:r>
              <a:rPr lang="en-US" altLang="en-US" dirty="0">
                <a:effectLst>
                  <a:outerShdw blurRad="38100" dist="38100" dir="2700000" algn="tl">
                    <a:srgbClr val="000000">
                      <a:alpha val="43137"/>
                    </a:srgbClr>
                  </a:outerShdw>
                </a:effectLst>
                <a:latin typeface="Times New Roman" pitchFamily="18" charset="0"/>
                <a:cs typeface="Times New Roman" pitchFamily="18" charset="0"/>
              </a:rPr>
              <a:t>Rationale for Discipline Matrix</a:t>
            </a:r>
          </a:p>
        </p:txBody>
      </p:sp>
      <p:sp>
        <p:nvSpPr>
          <p:cNvPr id="3" name="Content Placeholder 2"/>
          <p:cNvSpPr>
            <a:spLocks noGrp="1"/>
          </p:cNvSpPr>
          <p:nvPr>
            <p:ph idx="4294967295"/>
          </p:nvPr>
        </p:nvSpPr>
        <p:spPr>
          <a:xfrm>
            <a:off x="817684" y="1424354"/>
            <a:ext cx="8220808" cy="5002823"/>
          </a:xfrm>
        </p:spPr>
        <p:txBody>
          <a:bodyPr rtlCol="0">
            <a:normAutofit/>
          </a:bodyPr>
          <a:lstStyle/>
          <a:p>
            <a:pPr marL="0" indent="1588" eaLnBrk="1" fontAlgn="auto" hangingPunct="1">
              <a:spcAft>
                <a:spcPts val="0"/>
              </a:spcAft>
              <a:defRPr/>
            </a:pPr>
            <a:r>
              <a:rPr lang="en-US" dirty="0">
                <a:latin typeface="Times New Roman" pitchFamily="18" charset="0"/>
                <a:cs typeface="Times New Roman" pitchFamily="18" charset="0"/>
              </a:rPr>
              <a:t>Improve Data Accuracy and Reliability</a:t>
            </a:r>
          </a:p>
          <a:p>
            <a:pPr marL="0" indent="1588" eaLnBrk="1" fontAlgn="auto" hangingPunct="1">
              <a:spcAft>
                <a:spcPts val="0"/>
              </a:spcAft>
              <a:defRPr/>
            </a:pPr>
            <a:endParaRPr lang="en-US" sz="800" dirty="0">
              <a:latin typeface="Times New Roman" pitchFamily="18" charset="0"/>
              <a:cs typeface="Times New Roman" pitchFamily="18" charset="0"/>
            </a:endParaRPr>
          </a:p>
          <a:p>
            <a:pPr marL="0" indent="1588" eaLnBrk="1" fontAlgn="auto" hangingPunct="1">
              <a:spcAft>
                <a:spcPts val="0"/>
              </a:spcAft>
              <a:defRPr/>
            </a:pPr>
            <a:r>
              <a:rPr lang="en-US" dirty="0">
                <a:latin typeface="Times New Roman" pitchFamily="18" charset="0"/>
                <a:cs typeface="Times New Roman" pitchFamily="18" charset="0"/>
              </a:rPr>
              <a:t>Improve Transparency in Data Reporting</a:t>
            </a:r>
          </a:p>
          <a:p>
            <a:pPr marL="0" indent="1588" eaLnBrk="1" fontAlgn="auto" hangingPunct="1">
              <a:spcAft>
                <a:spcPts val="0"/>
              </a:spcAft>
              <a:defRPr/>
            </a:pPr>
            <a:endParaRPr lang="en-US" sz="800" dirty="0">
              <a:latin typeface="Times New Roman" pitchFamily="18" charset="0"/>
              <a:cs typeface="Times New Roman" pitchFamily="18" charset="0"/>
            </a:endParaRPr>
          </a:p>
          <a:p>
            <a:pPr marL="0" indent="1588" eaLnBrk="1" fontAlgn="auto" hangingPunct="1">
              <a:spcAft>
                <a:spcPts val="0"/>
              </a:spcAft>
              <a:defRPr/>
            </a:pPr>
            <a:r>
              <a:rPr lang="en-US" dirty="0">
                <a:latin typeface="Times New Roman" pitchFamily="18" charset="0"/>
                <a:cs typeface="Times New Roman" pitchFamily="18" charset="0"/>
              </a:rPr>
              <a:t>Address Concerns about the Disproportionate Use of Discipline Actions</a:t>
            </a:r>
          </a:p>
          <a:p>
            <a:pPr marL="0" indent="1588" eaLnBrk="1" fontAlgn="auto" hangingPunct="1">
              <a:spcAft>
                <a:spcPts val="0"/>
              </a:spcAft>
              <a:defRPr/>
            </a:pPr>
            <a:endParaRPr lang="en-US" sz="800" dirty="0">
              <a:latin typeface="Times New Roman" pitchFamily="18" charset="0"/>
              <a:cs typeface="Times New Roman" pitchFamily="18" charset="0"/>
            </a:endParaRPr>
          </a:p>
          <a:p>
            <a:pPr marL="0" indent="1588" eaLnBrk="1" fontAlgn="auto" hangingPunct="1">
              <a:spcAft>
                <a:spcPts val="0"/>
              </a:spcAft>
              <a:defRPr/>
            </a:pPr>
            <a:r>
              <a:rPr lang="en-US" dirty="0">
                <a:latin typeface="Times New Roman" pitchFamily="18" charset="0"/>
                <a:cs typeface="Times New Roman" pitchFamily="18" charset="0"/>
              </a:rPr>
              <a:t>Improve Ambiguous Categorical Definitions and the Correlation Between Discipline Incidents and Discipline Actions</a:t>
            </a:r>
          </a:p>
          <a:p>
            <a:pPr eaLnBrk="1" fontAlgn="auto" hangingPunct="1">
              <a:spcAft>
                <a:spcPts val="0"/>
              </a:spcAft>
              <a:buFont typeface="Arial" pitchFamily="34" charset="0"/>
              <a:buChar char="•"/>
              <a:defRP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9686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310481" y="226906"/>
            <a:ext cx="6523038" cy="629174"/>
          </a:xfrm>
        </p:spPr>
        <p:txBody>
          <a:bodyPr>
            <a:normAutofit fontScale="90000"/>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Reporting “Other” Discipline Incident Types</a:t>
            </a:r>
          </a:p>
        </p:txBody>
      </p:sp>
      <p:sp>
        <p:nvSpPr>
          <p:cNvPr id="3" name="Content Placeholder 2"/>
          <p:cNvSpPr>
            <a:spLocks noGrp="1"/>
          </p:cNvSpPr>
          <p:nvPr>
            <p:ph idx="4294967295"/>
          </p:nvPr>
        </p:nvSpPr>
        <p:spPr>
          <a:xfrm>
            <a:off x="729762" y="1295696"/>
            <a:ext cx="8313569" cy="4706224"/>
          </a:xfrm>
        </p:spPr>
        <p:txBody>
          <a:bodyPr>
            <a:normAutofit/>
          </a:bodyPr>
          <a:lstStyle/>
          <a:p>
            <a:pPr marL="0" indent="-55562">
              <a:buNone/>
              <a:defRPr/>
            </a:pPr>
            <a:r>
              <a:rPr lang="en-US" sz="3200" dirty="0">
                <a:latin typeface="Times New Roman" pitchFamily="18" charset="0"/>
                <a:cs typeface="Times New Roman" pitchFamily="18" charset="0"/>
              </a:rPr>
              <a:t>Discipline incident types preceded by “</a:t>
            </a:r>
            <a:r>
              <a:rPr lang="en-US" sz="3200" b="1" dirty="0">
                <a:latin typeface="Times New Roman" pitchFamily="18" charset="0"/>
                <a:cs typeface="Times New Roman" pitchFamily="18" charset="0"/>
              </a:rPr>
              <a:t>Other</a:t>
            </a:r>
            <a:r>
              <a:rPr lang="en-US" sz="3200" dirty="0">
                <a:latin typeface="Times New Roman" pitchFamily="18" charset="0"/>
                <a:cs typeface="Times New Roman" pitchFamily="18" charset="0"/>
              </a:rPr>
              <a:t>” should be treated the same as “Other (24)” and </a:t>
            </a:r>
            <a:r>
              <a:rPr lang="en-US" sz="3200" dirty="0">
                <a:solidFill>
                  <a:srgbClr val="FF0000"/>
                </a:solidFill>
                <a:latin typeface="Times New Roman" pitchFamily="18" charset="0"/>
                <a:cs typeface="Times New Roman" pitchFamily="18" charset="0"/>
              </a:rPr>
              <a:t>should only reported to GaDOE if it involves a state reportable discipline action</a:t>
            </a:r>
            <a:r>
              <a:rPr lang="en-US" sz="3200" dirty="0">
                <a:latin typeface="Times New Roman" pitchFamily="18" charset="0"/>
                <a:cs typeface="Times New Roman" pitchFamily="18" charset="0"/>
              </a:rPr>
              <a:t>. “Other” discipline incident types include:</a:t>
            </a:r>
          </a:p>
          <a:p>
            <a:pPr marL="804863" lvl="1" indent="-403225" eaLnBrk="1" hangingPunct="1">
              <a:buFont typeface="Arial" charset="0"/>
              <a:buNone/>
              <a:defRPr/>
            </a:pPr>
            <a:endParaRPr lang="en-US" sz="800" dirty="0">
              <a:latin typeface="Times New Roman" pitchFamily="18" charset="0"/>
              <a:cs typeface="Times New Roman" pitchFamily="18" charset="0"/>
            </a:endParaRPr>
          </a:p>
          <a:p>
            <a:pPr marL="401638" lvl="1" indent="0">
              <a:buNone/>
              <a:defRPr/>
            </a:pPr>
            <a:r>
              <a:rPr lang="en-US" altLang="en-US" b="1" u="sng" dirty="0">
                <a:latin typeface="Times New Roman" pitchFamily="18" charset="0"/>
                <a:cs typeface="Times New Roman" pitchFamily="18" charset="0"/>
              </a:rPr>
              <a:t>Other Incident - (24)</a:t>
            </a:r>
          </a:p>
          <a:p>
            <a:pPr marL="401638" lvl="1" indent="0">
              <a:buNone/>
              <a:defRPr/>
            </a:pPr>
            <a:r>
              <a:rPr lang="en-US" altLang="en-US" b="1" u="sng" dirty="0">
                <a:latin typeface="Times New Roman" pitchFamily="18" charset="0"/>
                <a:cs typeface="Times New Roman" pitchFamily="18" charset="0"/>
              </a:rPr>
              <a:t>Other - Attendance-Related (30)</a:t>
            </a:r>
          </a:p>
          <a:p>
            <a:pPr marL="401638" lvl="1" indent="0">
              <a:buNone/>
              <a:defRPr/>
            </a:pPr>
            <a:r>
              <a:rPr lang="en-US" altLang="en-US" b="1" u="sng" dirty="0">
                <a:latin typeface="Times New Roman" pitchFamily="18" charset="0"/>
                <a:cs typeface="Times New Roman" pitchFamily="18" charset="0"/>
              </a:rPr>
              <a:t>Other - Dress Code Violation (31)</a:t>
            </a:r>
            <a:endParaRPr lang="en-US" altLang="en-US" dirty="0">
              <a:latin typeface="Times New Roman" pitchFamily="18" charset="0"/>
              <a:cs typeface="Times New Roman" pitchFamily="18" charset="0"/>
            </a:endParaRPr>
          </a:p>
          <a:p>
            <a:pPr marL="401638" lvl="1" indent="0">
              <a:buNone/>
              <a:defRPr/>
            </a:pPr>
            <a:r>
              <a:rPr lang="en-US" b="1" u="sng" dirty="0">
                <a:latin typeface="Times New Roman" pitchFamily="18" charset="0"/>
                <a:cs typeface="Times New Roman" pitchFamily="18" charset="0"/>
              </a:rPr>
              <a:t>Other - Student Incivility (33)</a:t>
            </a:r>
          </a:p>
          <a:p>
            <a:pPr marL="401638" lvl="1" indent="0">
              <a:buNone/>
              <a:defRPr/>
            </a:pPr>
            <a:r>
              <a:rPr lang="en-US" b="1" u="sng" dirty="0">
                <a:latin typeface="Times New Roman" pitchFamily="18" charset="0"/>
                <a:cs typeface="Times New Roman" pitchFamily="18" charset="0"/>
              </a:rPr>
              <a:t>Other - Possession of Unapproved Items (34)</a:t>
            </a:r>
            <a:endParaRPr lang="en-US" sz="2400" dirty="0">
              <a:latin typeface="Times New Roman" pitchFamily="18" charset="0"/>
              <a:cs typeface="Times New Roman" pitchFamily="18" charset="0"/>
            </a:endParaRPr>
          </a:p>
          <a:p>
            <a:pPr marL="742950" indent="-742950" eaLnBrk="1" hangingPunct="1">
              <a:buFont typeface="Arial" charset="0"/>
              <a:buNone/>
              <a:defRPr/>
            </a:pPr>
            <a:endParaRPr lang="en-US" sz="2800" dirty="0">
              <a:latin typeface="Times New Roman" pitchFamily="18" charset="0"/>
              <a:cs typeface="Times New Roman" pitchFamily="18" charset="0"/>
            </a:endParaRPr>
          </a:p>
          <a:p>
            <a:pPr>
              <a:defRPr/>
            </a:pPr>
            <a:endParaRPr lang="en-US" dirty="0"/>
          </a:p>
        </p:txBody>
      </p:sp>
    </p:spTree>
    <p:extLst>
      <p:ext uri="{BB962C8B-B14F-4D97-AF65-F5344CB8AC3E}">
        <p14:creationId xmlns:p14="http://schemas.microsoft.com/office/powerpoint/2010/main" val="376745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323013" y="155487"/>
            <a:ext cx="6511955" cy="838200"/>
          </a:xfrm>
        </p:spPr>
        <p:txBody>
          <a:bodyPr>
            <a:normAutofit/>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Reporting Detention</a:t>
            </a:r>
          </a:p>
        </p:txBody>
      </p:sp>
      <p:sp>
        <p:nvSpPr>
          <p:cNvPr id="8195" name="Content Placeholder 2"/>
          <p:cNvSpPr>
            <a:spLocks noGrp="1"/>
          </p:cNvSpPr>
          <p:nvPr>
            <p:ph idx="4294967295"/>
          </p:nvPr>
        </p:nvSpPr>
        <p:spPr>
          <a:xfrm>
            <a:off x="852853" y="1292469"/>
            <a:ext cx="8291147" cy="5109623"/>
          </a:xfrm>
        </p:spPr>
        <p:txBody>
          <a:bodyPr/>
          <a:lstStyle/>
          <a:p>
            <a:pPr marL="514350" indent="-514350">
              <a:buFont typeface="Arial" charset="0"/>
              <a:buNone/>
              <a:defRPr/>
            </a:pPr>
            <a:endParaRPr lang="en-US" sz="1200" dirty="0">
              <a:latin typeface="Times New Roman" pitchFamily="18" charset="0"/>
              <a:cs typeface="Times New Roman" pitchFamily="18" charset="0"/>
            </a:endParaRPr>
          </a:p>
          <a:p>
            <a:pPr marL="0" indent="0">
              <a:buNone/>
              <a:defRPr/>
            </a:pPr>
            <a:r>
              <a:rPr lang="en-US" b="1" u="sng" dirty="0">
                <a:latin typeface="Times New Roman" pitchFamily="18" charset="0"/>
                <a:cs typeface="Times New Roman" pitchFamily="18" charset="0"/>
              </a:rPr>
              <a:t>Detention</a:t>
            </a:r>
            <a:r>
              <a:rPr lang="en-US" dirty="0">
                <a:latin typeface="Times New Roman" pitchFamily="18" charset="0"/>
                <a:cs typeface="Times New Roman" pitchFamily="18" charset="0"/>
              </a:rPr>
              <a:t>- Disciplinary action consisting of the assignment of students to a certain area of the school outside of regular school hours (before school, after school, on a non-school day) </a:t>
            </a:r>
            <a:r>
              <a:rPr lang="en-US"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for two days or the equivalent hours</a:t>
            </a:r>
            <a:r>
              <a:rPr lang="en-US" dirty="0">
                <a:latin typeface="Times New Roman" pitchFamily="18" charset="0"/>
                <a:cs typeface="Times New Roman" pitchFamily="18" charset="0"/>
              </a:rPr>
              <a:t>. </a:t>
            </a:r>
          </a:p>
          <a:p>
            <a:pPr marL="914400" lvl="1" indent="-514350">
              <a:defRPr/>
            </a:pPr>
            <a:r>
              <a:rPr lang="en-US" sz="2800" u="sng" dirty="0">
                <a:latin typeface="Times New Roman" pitchFamily="18" charset="0"/>
                <a:cs typeface="Times New Roman" pitchFamily="18" charset="0"/>
              </a:rPr>
              <a:t>Does not include lunch-based detention or any single day detention</a:t>
            </a:r>
            <a:r>
              <a:rPr lang="en-US" sz="2800" dirty="0">
                <a:latin typeface="Times New Roman" pitchFamily="18" charset="0"/>
                <a:cs typeface="Times New Roman" pitchFamily="18" charset="0"/>
              </a:rPr>
              <a:t>.</a:t>
            </a:r>
          </a:p>
          <a:p>
            <a:pPr marL="914400" lvl="1" indent="-514350">
              <a:defRPr/>
            </a:pPr>
            <a:r>
              <a:rPr lang="en-US" sz="2800" dirty="0">
                <a:latin typeface="Times New Roman" pitchFamily="18" charset="0"/>
                <a:cs typeface="Times New Roman" pitchFamily="18" charset="0"/>
              </a:rPr>
              <a:t>May include Saturday school detention so long as the single Saturday school detention is the </a:t>
            </a:r>
            <a:r>
              <a:rPr lang="en-US" sz="2800" u="sng" dirty="0">
                <a:latin typeface="Times New Roman" pitchFamily="18" charset="0"/>
                <a:cs typeface="Times New Roman" pitchFamily="18" charset="0"/>
              </a:rPr>
              <a:t>equivalent to two regular day detention periods</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11612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890762" y="95287"/>
            <a:ext cx="7362475" cy="982662"/>
          </a:xfrm>
        </p:spPr>
        <p:txBody>
          <a:bodyPr>
            <a:normAutofit/>
          </a:bodyPr>
          <a:lstStyle/>
          <a:p>
            <a:pPr algn="ctr"/>
            <a:r>
              <a:rPr lang="en-US" altLang="en-US" dirty="0">
                <a:effectLst>
                  <a:outerShdw blurRad="38100" dist="38100" dir="2700000" algn="tl">
                    <a:srgbClr val="000000">
                      <a:alpha val="43137"/>
                    </a:srgbClr>
                  </a:outerShdw>
                </a:effectLst>
                <a:latin typeface="Times New Roman" pitchFamily="18" charset="0"/>
                <a:cs typeface="Times New Roman" pitchFamily="18" charset="0"/>
              </a:rPr>
              <a:t>Reporting ISS</a:t>
            </a:r>
          </a:p>
        </p:txBody>
      </p:sp>
      <p:sp>
        <p:nvSpPr>
          <p:cNvPr id="8195" name="Content Placeholder 2"/>
          <p:cNvSpPr>
            <a:spLocks noGrp="1"/>
          </p:cNvSpPr>
          <p:nvPr>
            <p:ph idx="4294967295"/>
          </p:nvPr>
        </p:nvSpPr>
        <p:spPr>
          <a:xfrm>
            <a:off x="703385" y="1222695"/>
            <a:ext cx="8365114" cy="4412609"/>
          </a:xfrm>
        </p:spPr>
        <p:txBody>
          <a:bodyPr>
            <a:normAutofit/>
          </a:bodyPr>
          <a:lstStyle/>
          <a:p>
            <a:pPr marL="57150" indent="0">
              <a:buFont typeface="Arial" charset="0"/>
              <a:buNone/>
              <a:defRPr/>
            </a:pPr>
            <a:endParaRPr lang="en-US" sz="800" b="1" u="sng" dirty="0">
              <a:latin typeface="Times New Roman" pitchFamily="18" charset="0"/>
              <a:cs typeface="Times New Roman" pitchFamily="18" charset="0"/>
            </a:endParaRPr>
          </a:p>
          <a:p>
            <a:pPr marL="57150" indent="0">
              <a:buFont typeface="Arial" charset="0"/>
              <a:buNone/>
              <a:defRPr/>
            </a:pPr>
            <a:r>
              <a:rPr lang="en-US" sz="3200" b="1" u="sng" dirty="0">
                <a:latin typeface="Times New Roman" pitchFamily="18" charset="0"/>
                <a:cs typeface="Times New Roman" pitchFamily="18" charset="0"/>
              </a:rPr>
              <a:t>ISS</a:t>
            </a:r>
            <a:r>
              <a:rPr lang="en-US" sz="3200" dirty="0">
                <a:latin typeface="Times New Roman" pitchFamily="18" charset="0"/>
                <a:cs typeface="Times New Roman" pitchFamily="18" charset="0"/>
              </a:rPr>
              <a:t>- Temporary removal of a student from his or her regular classroom(s) </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for at least half a school day</a:t>
            </a:r>
            <a:r>
              <a:rPr lang="en-US" sz="3200" dirty="0">
                <a:latin typeface="Times New Roman" pitchFamily="18" charset="0"/>
                <a:cs typeface="Times New Roman" pitchFamily="18" charset="0"/>
              </a:rPr>
              <a:t>.  Student remains under the direct supervision of school personnel.  (Direct supervision means school personnel are physically in the same location as students under their supervision.)</a:t>
            </a:r>
          </a:p>
          <a:p>
            <a:pPr marL="971550" lvl="1" indent="-514350">
              <a:defRPr/>
            </a:pPr>
            <a:r>
              <a:rPr lang="en-US" sz="3200" dirty="0">
                <a:latin typeface="Times New Roman" pitchFamily="18" charset="0"/>
                <a:cs typeface="Times New Roman" pitchFamily="18" charset="0"/>
              </a:rPr>
              <a:t>Does not include provisions for special needs students with IEPs</a:t>
            </a:r>
          </a:p>
          <a:p>
            <a:pPr marL="571500" indent="-514350">
              <a:defRPr/>
            </a:pPr>
            <a:endParaRPr lang="en-US" dirty="0">
              <a:latin typeface="Times New Roman" pitchFamily="18" charset="0"/>
              <a:cs typeface="Times New Roman" pitchFamily="18" charset="0"/>
            </a:endParaRPr>
          </a:p>
          <a:p>
            <a:pPr marL="0" indent="0">
              <a:buFont typeface="Arial" charset="0"/>
              <a:buNone/>
              <a:defRPr/>
            </a:pPr>
            <a:endParaRPr lang="en-US" dirty="0"/>
          </a:p>
        </p:txBody>
      </p:sp>
    </p:spTree>
    <p:extLst>
      <p:ext uri="{BB962C8B-B14F-4D97-AF65-F5344CB8AC3E}">
        <p14:creationId xmlns:p14="http://schemas.microsoft.com/office/powerpoint/2010/main" val="54192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82DB-BA39-4519-A3C9-BAEA0A5C2504}"/>
              </a:ext>
            </a:extLst>
          </p:cNvPr>
          <p:cNvSpPr>
            <a:spLocks noGrp="1"/>
          </p:cNvSpPr>
          <p:nvPr>
            <p:ph type="title"/>
          </p:nvPr>
        </p:nvSpPr>
        <p:spPr>
          <a:xfrm>
            <a:off x="895350" y="184601"/>
            <a:ext cx="7817827" cy="663574"/>
          </a:xfrm>
        </p:spPr>
        <p:txBody>
          <a:bodyPr/>
          <a:lstStyle/>
          <a:p>
            <a:pPr algn="ctr"/>
            <a:r>
              <a:rPr lang="en-US" dirty="0">
                <a:latin typeface="Times New Roman" panose="02020603050405020304" pitchFamily="18" charset="0"/>
                <a:cs typeface="Times New Roman" panose="02020603050405020304" pitchFamily="18" charset="0"/>
              </a:rPr>
              <a:t>Discipline Process</a:t>
            </a:r>
          </a:p>
        </p:txBody>
      </p:sp>
      <p:sp>
        <p:nvSpPr>
          <p:cNvPr id="3" name="Content Placeholder 2">
            <a:extLst>
              <a:ext uri="{FF2B5EF4-FFF2-40B4-BE49-F238E27FC236}">
                <a16:creationId xmlns:a16="http://schemas.microsoft.com/office/drawing/2014/main" id="{84BA2957-6F12-4A2E-99E2-9C7765710066}"/>
              </a:ext>
            </a:extLst>
          </p:cNvPr>
          <p:cNvSpPr>
            <a:spLocks noGrp="1"/>
          </p:cNvSpPr>
          <p:nvPr>
            <p:ph idx="1"/>
          </p:nvPr>
        </p:nvSpPr>
        <p:spPr>
          <a:xfrm>
            <a:off x="764931" y="1046285"/>
            <a:ext cx="8282354" cy="5046784"/>
          </a:xfrm>
        </p:spPr>
        <p:txBody>
          <a:bodyPr/>
          <a:lstStyle/>
          <a:p>
            <a:pPr marL="0" indent="0">
              <a:buNone/>
            </a:pPr>
            <a:r>
              <a:rPr lang="en-US" b="1" dirty="0">
                <a:latin typeface="Times New Roman" panose="02020603050405020304" pitchFamily="18" charset="0"/>
                <a:cs typeface="Times New Roman" panose="02020603050405020304" pitchFamily="18" charset="0"/>
              </a:rPr>
              <a:t>Discipline Process</a:t>
            </a:r>
            <a:r>
              <a:rPr lang="en-US" dirty="0">
                <a:latin typeface="Times New Roman" panose="02020603050405020304" pitchFamily="18" charset="0"/>
                <a:cs typeface="Times New Roman" panose="02020603050405020304" pitchFamily="18" charset="0"/>
              </a:rPr>
              <a:t> identifies the procedural options available to a student who receives out-of-school suspension (greater than 10 days), expulsion, or assignment to an alternative school (for disruptive students). </a:t>
            </a:r>
          </a:p>
          <a:p>
            <a:pPr marL="0" indent="0" algn="ctr">
              <a:buNone/>
            </a:pPr>
            <a:r>
              <a:rPr lang="en-US" sz="2400" dirty="0">
                <a:latin typeface="Times New Roman" panose="02020603050405020304" pitchFamily="18" charset="0"/>
                <a:cs typeface="Times New Roman" panose="02020603050405020304" pitchFamily="18" charset="0"/>
              </a:rPr>
              <a:t>Valid values are: </a:t>
            </a:r>
            <a:r>
              <a:rPr lang="en-US" sz="2400" b="1" dirty="0">
                <a:latin typeface="Times New Roman" panose="02020603050405020304" pitchFamily="18" charset="0"/>
                <a:cs typeface="Times New Roman" panose="02020603050405020304" pitchFamily="18" charset="0"/>
              </a:rPr>
              <a:t>01</a:t>
            </a:r>
            <a:r>
              <a:rPr lang="en-US" sz="2400" dirty="0">
                <a:latin typeface="Times New Roman" panose="02020603050405020304" pitchFamily="18" charset="0"/>
                <a:cs typeface="Times New Roman" panose="02020603050405020304" pitchFamily="18" charset="0"/>
              </a:rPr>
              <a:t> - Tribunal/Hearing; </a:t>
            </a:r>
            <a:r>
              <a:rPr lang="en-US" sz="2400" b="1" dirty="0">
                <a:latin typeface="Times New Roman" panose="02020603050405020304" pitchFamily="18" charset="0"/>
                <a:cs typeface="Times New Roman" panose="02020603050405020304" pitchFamily="18" charset="0"/>
              </a:rPr>
              <a:t>02</a:t>
            </a:r>
            <a:r>
              <a:rPr lang="en-US" sz="2400" dirty="0">
                <a:latin typeface="Times New Roman" panose="02020603050405020304" pitchFamily="18" charset="0"/>
                <a:cs typeface="Times New Roman" panose="02020603050405020304" pitchFamily="18" charset="0"/>
              </a:rPr>
              <a:t> – Waiver, </a:t>
            </a:r>
            <a:r>
              <a:rPr lang="en-US" sz="2400" b="1" dirty="0">
                <a:latin typeface="Times New Roman" panose="02020603050405020304" pitchFamily="18" charset="0"/>
                <a:cs typeface="Times New Roman" panose="02020603050405020304" pitchFamily="18" charset="0"/>
              </a:rPr>
              <a:t>03</a:t>
            </a:r>
            <a:r>
              <a:rPr lang="en-US" sz="2400" dirty="0">
                <a:latin typeface="Times New Roman" panose="02020603050405020304" pitchFamily="18" charset="0"/>
                <a:cs typeface="Times New Roman" panose="02020603050405020304" pitchFamily="18" charset="0"/>
              </a:rPr>
              <a:t> – Neither; Blank - N/A</a:t>
            </a:r>
          </a:p>
          <a:p>
            <a:endParaRPr lang="en-US" dirty="0"/>
          </a:p>
        </p:txBody>
      </p:sp>
      <p:pic>
        <p:nvPicPr>
          <p:cNvPr id="5" name="Picture 4">
            <a:extLst>
              <a:ext uri="{FF2B5EF4-FFF2-40B4-BE49-F238E27FC236}">
                <a16:creationId xmlns:a16="http://schemas.microsoft.com/office/drawing/2014/main" id="{5374DE4C-BC29-4F82-BC5D-120F0701EAD5}"/>
              </a:ext>
            </a:extLst>
          </p:cNvPr>
          <p:cNvPicPr>
            <a:picLocks noChangeAspect="1"/>
          </p:cNvPicPr>
          <p:nvPr/>
        </p:nvPicPr>
        <p:blipFill>
          <a:blip r:embed="rId3"/>
          <a:stretch>
            <a:fillRect/>
          </a:stretch>
        </p:blipFill>
        <p:spPr>
          <a:xfrm>
            <a:off x="764931" y="4355281"/>
            <a:ext cx="8282354" cy="1644675"/>
          </a:xfrm>
          <a:prstGeom prst="rect">
            <a:avLst/>
          </a:prstGeom>
        </p:spPr>
      </p:pic>
    </p:spTree>
    <p:extLst>
      <p:ext uri="{BB962C8B-B14F-4D97-AF65-F5344CB8AC3E}">
        <p14:creationId xmlns:p14="http://schemas.microsoft.com/office/powerpoint/2010/main" val="344624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E753-0F08-4E5F-AAB5-8A0B3C7CD483}"/>
              </a:ext>
            </a:extLst>
          </p:cNvPr>
          <p:cNvSpPr>
            <a:spLocks noGrp="1"/>
          </p:cNvSpPr>
          <p:nvPr>
            <p:ph type="title"/>
          </p:nvPr>
        </p:nvSpPr>
        <p:spPr>
          <a:xfrm>
            <a:off x="628650" y="101357"/>
            <a:ext cx="7886700" cy="1068020"/>
          </a:xfrm>
        </p:spPr>
        <p:txBody>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Event Identifier </a:t>
            </a:r>
          </a:p>
        </p:txBody>
      </p:sp>
      <p:sp>
        <p:nvSpPr>
          <p:cNvPr id="3" name="Content Placeholder 2">
            <a:extLst>
              <a:ext uri="{FF2B5EF4-FFF2-40B4-BE49-F238E27FC236}">
                <a16:creationId xmlns:a16="http://schemas.microsoft.com/office/drawing/2014/main" id="{1EB96A31-0A92-476F-8803-5D796A029E0B}"/>
              </a:ext>
            </a:extLst>
          </p:cNvPr>
          <p:cNvSpPr>
            <a:spLocks noGrp="1"/>
          </p:cNvSpPr>
          <p:nvPr>
            <p:ph idx="1"/>
          </p:nvPr>
        </p:nvSpPr>
        <p:spPr>
          <a:xfrm>
            <a:off x="764932" y="1169377"/>
            <a:ext cx="8280888" cy="483683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Event Identifier</a:t>
            </a:r>
            <a:r>
              <a:rPr lang="en-US" dirty="0">
                <a:latin typeface="Times New Roman" panose="02020603050405020304" pitchFamily="18" charset="0"/>
                <a:cs typeface="Times New Roman" panose="02020603050405020304" pitchFamily="18" charset="0"/>
              </a:rPr>
              <a:t> – A sequence number (or some local number) that </a:t>
            </a:r>
            <a:r>
              <a:rPr lang="en-US" u="sng" dirty="0">
                <a:latin typeface="Times New Roman" panose="02020603050405020304" pitchFamily="18" charset="0"/>
                <a:cs typeface="Times New Roman" panose="02020603050405020304" pitchFamily="18" charset="0"/>
              </a:rPr>
              <a:t>uniquely identifies the event that caused disciplinary action(s) for one or more students</a:t>
            </a:r>
            <a:r>
              <a:rPr lang="en-US" dirty="0">
                <a:latin typeface="Times New Roman" panose="02020603050405020304" pitchFamily="18" charset="0"/>
                <a:cs typeface="Times New Roman" panose="02020603050405020304" pitchFamily="18" charset="0"/>
              </a:rPr>
              <a:t>. </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Event identifier allows one or more students to be tied to a single incident in one or more records</a:t>
            </a:r>
            <a:r>
              <a:rPr lang="en-US" dirty="0">
                <a:latin typeface="Times New Roman" panose="02020603050405020304" pitchFamily="18" charset="0"/>
                <a:cs typeface="Times New Roman" panose="02020603050405020304" pitchFamily="18" charset="0"/>
              </a:rPr>
              <a:t>. The event identifier is only required when more than one student is involved in an event. </a:t>
            </a:r>
          </a:p>
          <a:p>
            <a:pPr marL="0" indent="0">
              <a:buNone/>
            </a:pPr>
            <a:endParaRPr lang="en-US" sz="800" dirty="0">
              <a:latin typeface="Times New Roman" panose="02020603050405020304" pitchFamily="18" charset="0"/>
              <a:cs typeface="Times New Roman" panose="02020603050405020304" pitchFamily="18" charset="0"/>
            </a:endParaRPr>
          </a:p>
          <a:p>
            <a:pPr marL="0" indent="0">
              <a:buNone/>
            </a:pPr>
            <a:r>
              <a:rPr lang="en-US" b="1" dirty="0">
                <a:solidFill>
                  <a:srgbClr val="FF0000"/>
                </a:solidFill>
                <a:latin typeface="Times New Roman" panose="02020603050405020304" pitchFamily="18" charset="0"/>
                <a:cs typeface="Times New Roman" panose="02020603050405020304" pitchFamily="18" charset="0"/>
              </a:rPr>
              <a:t>Event identifier is especially useful for Unsafe School Choice Option (USCO) incidents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6278121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6c247bae-e40d-40c7-91b3-26f1e466c40a">2012</Year>
    <Program_x0020_Type xmlns="6c247bae-e40d-40c7-91b3-26f1e466c40a">
      <Value>Program Concentration</Value>
    </Program_x0020_Type>
    <TaxCatchAll xmlns="1d496aed-39d0-4758-b3cf-4e4773287716"/>
    <Document_x0020_Type xmlns="6c247bae-e40d-40c7-91b3-26f1e466c40a">Accountability</Document_x0020_Type>
    <PublishingExpirationDate xmlns="http://schemas.microsoft.com/sharepoint/v3" xsi:nil="true"/>
    <PublishingStartDate xmlns="http://schemas.microsoft.com/sharepoint/v3" xsi:nil="true"/>
    <Page_x0020_SubHeader xmlns="6c247bae-e40d-40c7-91b3-26f1e466c40a" xsi:nil="true"/>
    <Page xmlns="6c247bae-e40d-40c7-91b3-26f1e466c4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6FFD8429131A4E96CC84417E693C27" ma:contentTypeVersion="1" ma:contentTypeDescription="Create a new document." ma:contentTypeScope="" ma:versionID="3fc816121a4c3cf1491cbda3583c0570">
  <xsd:schema xmlns:xsd="http://www.w3.org/2001/XMLSchema" xmlns:xs="http://www.w3.org/2001/XMLSchema" xmlns:p="http://schemas.microsoft.com/office/2006/metadata/properties" xmlns:ns1="http://schemas.microsoft.com/sharepoint/v3" xmlns:ns2="1d496aed-39d0-4758-b3cf-4e4773287716" xmlns:ns3="6c247bae-e40d-40c7-91b3-26f1e466c40a" targetNamespace="http://schemas.microsoft.com/office/2006/metadata/properties" ma:root="true" ma:fieldsID="7b4c650046825c147a29901d76b925ac" ns1:_="" ns2:_="" ns3:_="">
    <xsd:import namespace="http://schemas.microsoft.com/sharepoint/v3"/>
    <xsd:import namespace="1d496aed-39d0-4758-b3cf-4e4773287716"/>
    <xsd:import namespace="6c247bae-e40d-40c7-91b3-26f1e466c40a"/>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2" ma:web="b1898e29-fee5-4c33-85ce-dc384e63ddeb">
      <xsd:simpleType>
        <xsd:restriction base="dms:Lookup"/>
      </xsd:simpleType>
    </xsd:element>
    <xsd:element name="Page_x0020_SubHeader" ma:index="13" nillable="true" ma:displayName="Page SubHeader" ma:internalName="Page_x0020_SubHeader2">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452ACC-DE88-46CD-970B-53920CD2D147}"/>
</file>

<file path=customXml/itemProps2.xml><?xml version="1.0" encoding="utf-8"?>
<ds:datastoreItem xmlns:ds="http://schemas.openxmlformats.org/officeDocument/2006/customXml" ds:itemID="{71255FFB-99D1-40E8-8077-1D516A3953EE}"/>
</file>

<file path=customXml/itemProps3.xml><?xml version="1.0" encoding="utf-8"?>
<ds:datastoreItem xmlns:ds="http://schemas.openxmlformats.org/officeDocument/2006/customXml" ds:itemID="{26BE9A8E-9249-43E3-9173-8265C88C69F5}"/>
</file>

<file path=docProps/app.xml><?xml version="1.0" encoding="utf-8"?>
<Properties xmlns="http://schemas.openxmlformats.org/officeDocument/2006/extended-properties" xmlns:vt="http://schemas.openxmlformats.org/officeDocument/2006/docPropsVTypes">
  <Template/>
  <TotalTime>1622</TotalTime>
  <Words>1994</Words>
  <Application>Microsoft Office PowerPoint</Application>
  <PresentationFormat>On-screen Show (4:3)</PresentationFormat>
  <Paragraphs>244</Paragraphs>
  <Slides>35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Times New Roman</vt:lpstr>
      <vt:lpstr>Wingdings</vt:lpstr>
      <vt:lpstr>1_Office Theme</vt:lpstr>
      <vt:lpstr>Student Discipline Reporting /  Unsafe School Choice Option (USCO)</vt:lpstr>
      <vt:lpstr>Agenda</vt:lpstr>
      <vt:lpstr>What is the Discipline Matrix?</vt:lpstr>
      <vt:lpstr>Rationale for Discipline Matrix</vt:lpstr>
      <vt:lpstr>Reporting “Other” Discipline Incident Types</vt:lpstr>
      <vt:lpstr>Reporting Detention</vt:lpstr>
      <vt:lpstr>Reporting ISS</vt:lpstr>
      <vt:lpstr>Discipline Process</vt:lpstr>
      <vt:lpstr>Event Identifier </vt:lpstr>
      <vt:lpstr>Unsafe School Choice Option (USCO)</vt:lpstr>
      <vt:lpstr>What is USCO?</vt:lpstr>
      <vt:lpstr>Georgia’s Definition of a Persistently Dangerous School</vt:lpstr>
      <vt:lpstr>USCO Incidents</vt:lpstr>
      <vt:lpstr>Unsafe School Choice Option (USCO)</vt:lpstr>
      <vt:lpstr>USCO Incidents Location, Location, Location!</vt:lpstr>
      <vt:lpstr>USCO “Gatekeeper”</vt:lpstr>
      <vt:lpstr>Questions about USCO?</vt:lpstr>
      <vt:lpstr>Local Code Mapping</vt:lpstr>
      <vt:lpstr>Disorderly Conduct</vt:lpstr>
      <vt:lpstr>Other - Student Incivility</vt:lpstr>
      <vt:lpstr>Other - Attendance Related </vt:lpstr>
      <vt:lpstr>Other – Possession of Unapproved Items</vt:lpstr>
      <vt:lpstr>Reporting Examples</vt:lpstr>
      <vt:lpstr>Example #1</vt:lpstr>
      <vt:lpstr>Example #2</vt:lpstr>
      <vt:lpstr>Example #3</vt:lpstr>
      <vt:lpstr>Example #4</vt:lpstr>
      <vt:lpstr>Example #5</vt:lpstr>
      <vt:lpstr>Example #6</vt:lpstr>
      <vt:lpstr>How Discipline Data is Used</vt:lpstr>
      <vt:lpstr>Uses of Discipline Data</vt:lpstr>
      <vt:lpstr>Accurate Discipline Reporting</vt:lpstr>
      <vt:lpstr>Accurate Discipline Reporting</vt:lpstr>
      <vt:lpstr>Student Discipline Reporting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Jason Clay</dc:creator>
  <cp:lastModifiedBy>Jeffrey Hodges</cp:lastModifiedBy>
  <cp:revision>31</cp:revision>
  <dcterms:created xsi:type="dcterms:W3CDTF">2019-04-12T17:52:43Z</dcterms:created>
  <dcterms:modified xsi:type="dcterms:W3CDTF">2022-03-22T13:43:50Z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0x010100566FFD8429131A4E96CC84417E693C27</vt:lpwstr>
  </property>
</Properties>
</file>