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1"/>
  </p:notesMasterIdLst>
  <p:sldIdLst>
    <p:sldId id="257" r:id="rId5"/>
    <p:sldId id="258" r:id="rId6"/>
    <p:sldId id="259" r:id="rId7"/>
    <p:sldId id="260" r:id="rId8"/>
    <p:sldId id="261" r:id="rId9"/>
    <p:sldId id="262" r:id="rId10"/>
    <p:sldId id="263" r:id="rId11"/>
    <p:sldId id="264" r:id="rId12"/>
    <p:sldId id="350" r:id="rId13"/>
    <p:sldId id="266" r:id="rId14"/>
    <p:sldId id="267" r:id="rId15"/>
    <p:sldId id="268" r:id="rId16"/>
    <p:sldId id="269" r:id="rId17"/>
    <p:sldId id="270" r:id="rId18"/>
    <p:sldId id="271" r:id="rId19"/>
    <p:sldId id="347" r:id="rId20"/>
    <p:sldId id="273" r:id="rId21"/>
    <p:sldId id="274" r:id="rId22"/>
    <p:sldId id="275" r:id="rId23"/>
    <p:sldId id="279" r:id="rId24"/>
    <p:sldId id="280" r:id="rId25"/>
    <p:sldId id="281" r:id="rId26"/>
    <p:sldId id="282" r:id="rId27"/>
    <p:sldId id="283" r:id="rId28"/>
    <p:sldId id="284" r:id="rId29"/>
    <p:sldId id="285" r:id="rId30"/>
    <p:sldId id="286" r:id="rId31"/>
    <p:sldId id="287" r:id="rId32"/>
    <p:sldId id="288" r:id="rId33"/>
    <p:sldId id="289" r:id="rId34"/>
    <p:sldId id="351"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52"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48"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9" r:id="rId89"/>
    <p:sldId id="345"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60AC3"/>
    <a:srgbClr val="FFDED5"/>
    <a:srgbClr val="FFCC99"/>
    <a:srgbClr val="FFCCCC"/>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9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F21B69-6E96-4B98-B5CE-68B59789A350}"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CE4659-8401-45E8-818B-B627479D4F3D}" type="slidenum">
              <a:rPr lang="en-US" smtClean="0"/>
              <a:pPr>
                <a:defRPr/>
              </a:pPr>
              <a:t>46</a:t>
            </a:fld>
            <a:endParaRPr lang="en-US" dirty="0"/>
          </a:p>
        </p:txBody>
      </p:sp>
    </p:spTree>
    <p:extLst>
      <p:ext uri="{BB962C8B-B14F-4D97-AF65-F5344CB8AC3E}">
        <p14:creationId xmlns:p14="http://schemas.microsoft.com/office/powerpoint/2010/main" val="36699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F8FEC866-6975-42CD-8923-5BE8BBD19C53}" type="slidenum">
              <a:rPr lang="en-US" smtClean="0"/>
              <a:pPr>
                <a:defRPr/>
              </a:pPr>
              <a:t>56</a:t>
            </a:fld>
            <a:endParaRPr lang="en-US" dirty="0" smtClean="0"/>
          </a:p>
        </p:txBody>
      </p:sp>
      <p:sp>
        <p:nvSpPr>
          <p:cNvPr id="66563" name="Rectangle 2"/>
          <p:cNvSpPr>
            <a:spLocks noGrp="1" noRot="1" noChangeAspect="1" noChangeArrowheads="1" noTextEdit="1"/>
          </p:cNvSpPr>
          <p:nvPr>
            <p:ph type="sldImg"/>
          </p:nvPr>
        </p:nvSpPr>
        <p:spPr bwMode="auto">
          <a:xfrm>
            <a:off x="1144588" y="687388"/>
            <a:ext cx="4573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95AAE7F-D047-4AB0-84FE-CB0F4AF5470A}" type="slidenum">
              <a:rPr lang="en-US" smtClean="0"/>
              <a:pPr>
                <a:defRPr/>
              </a:pPr>
              <a:t>76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F21B69-6E96-4B98-B5CE-68B59789A350}"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91B1CB-BCA4-437A-9B37-6AA81C30C4B7}"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p:txBody>
          <a:bodyPr/>
          <a:lstStyle/>
          <a:p>
            <a:pPr>
              <a:defRPr/>
            </a:pPr>
            <a:fld id="{7969A9DC-C446-44BA-ADEA-B049BDB3653E}" type="slidenum">
              <a:rPr lang="en-US" smtClean="0"/>
              <a:pPr>
                <a:defRPr/>
              </a:pPr>
              <a:t>30</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83BB2F-9CF9-477E-8771-4560AE48C727}" type="slidenum">
              <a:rPr lang="en-US" smtClean="0"/>
              <a:pPr>
                <a:defRPr/>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83BB2F-9CF9-477E-8771-4560AE48C727}" type="slidenum">
              <a:rPr lang="en-US" smtClean="0"/>
              <a:pPr>
                <a:defRPr/>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B1CBB874-8E2A-4C57-9743-2B9CCA87AA7F}" type="slidenum">
              <a:rPr lang="en-US" smtClean="0"/>
              <a:pPr>
                <a:defRPr/>
              </a:pPr>
              <a:t>34</a:t>
            </a:fld>
            <a:endParaRPr lang="en-US" smtClean="0"/>
          </a:p>
        </p:txBody>
      </p:sp>
      <p:sp>
        <p:nvSpPr>
          <p:cNvPr id="39939" name="Rectangle 2"/>
          <p:cNvSpPr>
            <a:spLocks noGrp="1" noRot="1" noChangeAspect="1" noChangeArrowheads="1" noTextEdit="1"/>
          </p:cNvSpPr>
          <p:nvPr>
            <p:ph type="sldImg"/>
          </p:nvPr>
        </p:nvSpPr>
        <p:spPr bwMode="auto">
          <a:xfrm>
            <a:off x="1144588"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9082A94F-BDE8-4E94-A1CF-867B75564688}" type="slidenum">
              <a:rPr lang="en-US" smtClean="0"/>
              <a:pPr>
                <a:defRPr/>
              </a:pPr>
              <a:t>37</a:t>
            </a:fld>
            <a:endParaRPr lang="en-US" smtClean="0"/>
          </a:p>
        </p:txBody>
      </p:sp>
      <p:sp>
        <p:nvSpPr>
          <p:cNvPr id="40963" name="Rectangle 2"/>
          <p:cNvSpPr>
            <a:spLocks noGrp="1" noRot="1" noChangeAspect="1" noChangeArrowheads="1" noTextEdit="1"/>
          </p:cNvSpPr>
          <p:nvPr>
            <p:ph type="sldImg"/>
          </p:nvPr>
        </p:nvSpPr>
        <p:spPr bwMode="auto">
          <a:xfrm>
            <a:off x="1144588"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60B29EB-714E-4D62-98E3-B366988CEDBB}" type="slidenum">
              <a:rPr lang="en-US" smtClean="0"/>
              <a:pPr>
                <a:defRPr/>
              </a:pPr>
              <a:t>45</a:t>
            </a:fld>
            <a:endParaRPr lang="en-US" smtClean="0"/>
          </a:p>
        </p:txBody>
      </p:sp>
      <p:sp>
        <p:nvSpPr>
          <p:cNvPr id="41987" name="Rectangle 2"/>
          <p:cNvSpPr>
            <a:spLocks noGrp="1" noRot="1" noChangeAspect="1" noChangeArrowheads="1" noTextEdit="1"/>
          </p:cNvSpPr>
          <p:nvPr>
            <p:ph type="sldImg"/>
          </p:nvPr>
        </p:nvSpPr>
        <p:spPr bwMode="auto">
          <a:xfrm>
            <a:off x="1144588"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2/4/2015</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WA-High-School-Resources.aspx" TargetMode="External"/><Relationship Id="rId2" Type="http://schemas.openxmlformats.org/officeDocument/2006/relationships/hyperlink" Target="https://www.gadoe.org/Curriculum-Instruction-and-Assessment/Assessment/Pages/GHSGT-Resources.asp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lai823@ug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ortalSupport@doe.k12.ga.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lai823@uga.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WA-High-School-Resource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gcap.tsars.uga.edu/material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slai823@uga.ed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hyperlink" Target="http://www.gapsc.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default.asp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default.aspx" TargetMode="External"/><Relationship Id="rId2" Type="http://schemas.openxmlformats.org/officeDocument/2006/relationships/hyperlink" Target="https://gcap.tsars.uga.edu/materials/"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slai823@uga.edu" TargetMode="External"/><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00100" y="1530284"/>
            <a:ext cx="7543800" cy="1066800"/>
          </a:xfrm>
        </p:spPr>
        <p:txBody>
          <a:bodyPr>
            <a:normAutofit fontScale="90000"/>
          </a:bodyPr>
          <a:lstStyle/>
          <a:p>
            <a:r>
              <a:rPr lang="en-US" sz="4800" dirty="0" smtClean="0"/>
              <a:t/>
            </a:r>
            <a:br>
              <a:rPr lang="en-US" sz="4800" dirty="0" smtClean="0"/>
            </a:br>
            <a:r>
              <a:rPr lang="en-US" sz="3200" dirty="0" smtClean="0"/>
              <a:t>Spring 2015 Pre-Administration Webinar</a:t>
            </a:r>
            <a:br>
              <a:rPr lang="en-US" sz="3200" dirty="0" smtClean="0"/>
            </a:br>
            <a:r>
              <a:rPr lang="en-US" sz="2800" dirty="0" smtClean="0"/>
              <a:t>Georgia High School Graduation Test </a:t>
            </a:r>
            <a:br>
              <a:rPr lang="en-US" sz="2800" dirty="0" smtClean="0"/>
            </a:br>
            <a:r>
              <a:rPr lang="en-US" sz="2800" dirty="0" smtClean="0"/>
              <a:t>and </a:t>
            </a:r>
            <a:br>
              <a:rPr lang="en-US" sz="2800" dirty="0" smtClean="0"/>
            </a:br>
            <a:r>
              <a:rPr lang="en-US" sz="2800" dirty="0" smtClean="0"/>
              <a:t>Georgia High School Writing Test</a:t>
            </a:r>
            <a:endParaRPr lang="en-US" dirty="0" smtClean="0"/>
          </a:p>
        </p:txBody>
      </p:sp>
      <p:sp>
        <p:nvSpPr>
          <p:cNvPr id="3075" name="TextBox 5"/>
          <p:cNvSpPr txBox="1">
            <a:spLocks noChangeArrowheads="1"/>
          </p:cNvSpPr>
          <p:nvPr/>
        </p:nvSpPr>
        <p:spPr bwMode="auto">
          <a:xfrm>
            <a:off x="76200" y="4243697"/>
            <a:ext cx="8991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FF"/>
                </a:solidFill>
              </a:rPr>
              <a:t>Webinar Etiquette</a:t>
            </a:r>
          </a:p>
          <a:p>
            <a:pPr algn="ctr" eaLnBrk="1" hangingPunct="1"/>
            <a:endParaRPr lang="en-US" sz="1200" dirty="0">
              <a:solidFill>
                <a:srgbClr val="0000FF"/>
              </a:solidFill>
            </a:endParaRPr>
          </a:p>
          <a:p>
            <a:pPr eaLnBrk="1" hangingPunct="1">
              <a:buFontTx/>
              <a:buChar char="•"/>
            </a:pPr>
            <a:r>
              <a:rPr lang="en-US" sz="1200" dirty="0"/>
              <a:t>Please use the Audio </a:t>
            </a:r>
            <a:r>
              <a:rPr lang="en-US" sz="1200" dirty="0" smtClean="0"/>
              <a:t>Sound Check Setup on the sidebar to </a:t>
            </a:r>
            <a:r>
              <a:rPr lang="en-US" sz="1200" dirty="0"/>
              <a:t>configure and </a:t>
            </a:r>
            <a:r>
              <a:rPr lang="en-US" sz="1200" dirty="0" smtClean="0"/>
              <a:t>test </a:t>
            </a:r>
            <a:r>
              <a:rPr lang="en-US" sz="1200" dirty="0"/>
              <a:t>your audio settings before the presentation begins.</a:t>
            </a:r>
          </a:p>
          <a:p>
            <a:pPr eaLnBrk="1" hangingPunct="1">
              <a:buFontTx/>
              <a:buChar char="•"/>
            </a:pPr>
            <a:r>
              <a:rPr lang="en-US" sz="1200" dirty="0" smtClean="0"/>
              <a:t>Due </a:t>
            </a:r>
            <a:r>
              <a:rPr lang="en-US" sz="1200" dirty="0"/>
              <a:t>to the number of participants, we request that questions be submitted via </a:t>
            </a:r>
            <a:r>
              <a:rPr lang="en-US" sz="1200" dirty="0" smtClean="0"/>
              <a:t>the Question/Chat box.</a:t>
            </a:r>
            <a:endParaRPr lang="en-US" sz="1200" dirty="0"/>
          </a:p>
          <a:p>
            <a:pPr eaLnBrk="1" hangingPunct="1">
              <a:buFontTx/>
              <a:buChar char="•"/>
            </a:pPr>
            <a:r>
              <a:rPr lang="en-US" sz="1200" dirty="0" smtClean="0"/>
              <a:t>The PowerPoint is posted on the </a:t>
            </a:r>
            <a:r>
              <a:rPr lang="en-US" sz="1200" dirty="0" err="1" smtClean="0"/>
              <a:t>GaDOE</a:t>
            </a:r>
            <a:r>
              <a:rPr lang="en-US" sz="1200" dirty="0" smtClean="0"/>
              <a:t> website at the following links.</a:t>
            </a:r>
          </a:p>
          <a:p>
            <a:pPr lvl="1" eaLnBrk="1" hangingPunct="1">
              <a:buFontTx/>
              <a:buChar char="•"/>
            </a:pPr>
            <a:r>
              <a:rPr lang="en-US" sz="1200" dirty="0">
                <a:hlinkClick r:id="rId2"/>
              </a:rPr>
              <a:t>http://</a:t>
            </a:r>
            <a:r>
              <a:rPr lang="en-US" sz="1200" dirty="0" smtClean="0">
                <a:hlinkClick r:id="rId2"/>
              </a:rPr>
              <a:t>www.gadoe.org/Curriculum-Instruction-and-Assessment/Assessment/Pages/GHSGT-Resources.aspx</a:t>
            </a:r>
            <a:endParaRPr lang="en-US" sz="1200" dirty="0" smtClean="0"/>
          </a:p>
          <a:p>
            <a:pPr lvl="1" eaLnBrk="1" hangingPunct="1">
              <a:buFontTx/>
              <a:buChar char="•"/>
            </a:pPr>
            <a:r>
              <a:rPr lang="en-US" sz="1200" dirty="0">
                <a:hlinkClick r:id="rId3"/>
              </a:rPr>
              <a:t>http://</a:t>
            </a:r>
            <a:r>
              <a:rPr lang="en-US" sz="1200" dirty="0" smtClean="0">
                <a:hlinkClick r:id="rId3"/>
              </a:rPr>
              <a:t>www.gadoe.org/Curriculum-Instruction-and-Assessment/Assessment/Pages/WA-High-School-Resources.aspx</a:t>
            </a:r>
            <a:r>
              <a:rPr lang="en-US" sz="1200" dirty="0" smtClean="0"/>
              <a:t> </a:t>
            </a:r>
          </a:p>
          <a:p>
            <a:pPr eaLnBrk="1" hangingPunct="1">
              <a:buFontTx/>
              <a:buChar char="•"/>
            </a:pPr>
            <a:r>
              <a:rPr lang="en-US" sz="1200" dirty="0" smtClean="0"/>
              <a:t>A recording link of the webinar will be sent via email to those who registered for the webinar.  </a:t>
            </a:r>
            <a:endParaRPr lang="en-US" sz="1200" dirty="0">
              <a:solidFill>
                <a:srgbClr val="FF0000"/>
              </a:solidFill>
            </a:endParaRPr>
          </a:p>
          <a:p>
            <a:pPr eaLnBrk="1" hangingPunct="1">
              <a:buFont typeface="Arial" charset="0"/>
              <a:buChar char="•"/>
            </a:pPr>
            <a:endParaRPr lang="en-US" sz="1200" dirty="0"/>
          </a:p>
          <a:p>
            <a:pPr algn="ctr" eaLnBrk="1" hangingPunct="1"/>
            <a:r>
              <a:rPr lang="en-US" sz="1200" b="1" dirty="0" smtClean="0">
                <a:solidFill>
                  <a:srgbClr val="FF0000"/>
                </a:solidFill>
                <a:latin typeface="Calibri" pitchFamily="34" charset="0"/>
              </a:rPr>
              <a:t>We will begin at the scheduled time.</a:t>
            </a:r>
            <a:endParaRPr lang="en-US" sz="1200" b="1" dirty="0">
              <a:solidFill>
                <a:srgbClr val="FF0000"/>
              </a:solidFill>
              <a:latin typeface="Calibri" pitchFamily="34" charset="0"/>
            </a:endParaRPr>
          </a:p>
          <a:p>
            <a:pPr eaLnBrk="1" hangingPunct="1">
              <a:buFont typeface="Arial" charset="0"/>
              <a:buChar char="•"/>
            </a:pPr>
            <a:endParaRPr lang="en-US" sz="1400" dirty="0"/>
          </a:p>
        </p:txBody>
      </p:sp>
      <p:sp>
        <p:nvSpPr>
          <p:cNvPr id="3076" name="Rectangle 3"/>
          <p:cNvSpPr>
            <a:spLocks noChangeArrowheads="1"/>
          </p:cNvSpPr>
          <p:nvPr/>
        </p:nvSpPr>
        <p:spPr bwMode="auto">
          <a:xfrm>
            <a:off x="1771650" y="2634792"/>
            <a:ext cx="56007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t>2015 Retest </a:t>
            </a:r>
            <a:r>
              <a:rPr lang="en-US" sz="2000" b="1" dirty="0"/>
              <a:t>Administration </a:t>
            </a:r>
            <a:r>
              <a:rPr lang="en-US" sz="2000" b="1" dirty="0" smtClean="0"/>
              <a:t>Dates</a:t>
            </a:r>
            <a:endParaRPr lang="en-US" b="1" dirty="0" smtClean="0"/>
          </a:p>
          <a:p>
            <a:pPr algn="ctr"/>
            <a:r>
              <a:rPr lang="en-US" dirty="0"/>
              <a:t/>
            </a:r>
            <a:br>
              <a:rPr lang="en-US" dirty="0"/>
            </a:br>
            <a:r>
              <a:rPr lang="en-US" dirty="0" smtClean="0"/>
              <a:t>GHSWT:  February 25, 2015 </a:t>
            </a:r>
            <a:r>
              <a:rPr lang="en-US" sz="1200" dirty="0" smtClean="0"/>
              <a:t>(Make-up on February 26, 2015)</a:t>
            </a:r>
          </a:p>
          <a:p>
            <a:pPr algn="ctr"/>
            <a:r>
              <a:rPr lang="en-US" dirty="0" smtClean="0"/>
              <a:t>GHSGT:  March 16-27, 2015</a:t>
            </a:r>
          </a:p>
          <a:p>
            <a:pPr algn="ctr"/>
            <a:r>
              <a:rPr lang="en-US" dirty="0"/>
              <a:t>GHSWT:  </a:t>
            </a:r>
            <a:r>
              <a:rPr lang="en-US" dirty="0" smtClean="0"/>
              <a:t>June 17, </a:t>
            </a:r>
            <a:r>
              <a:rPr lang="en-US" dirty="0"/>
              <a:t>2015</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975255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3983" y="334016"/>
            <a:ext cx="6202170" cy="1325563"/>
          </a:xfrm>
        </p:spPr>
        <p:txBody>
          <a:bodyPr/>
          <a:lstStyle/>
          <a:p>
            <a:pPr algn="ctr"/>
            <a:r>
              <a:rPr lang="en-US" dirty="0" smtClean="0"/>
              <a:t>Planning for Time</a:t>
            </a:r>
          </a:p>
        </p:txBody>
      </p:sp>
      <p:sp>
        <p:nvSpPr>
          <p:cNvPr id="9219" name="Content Placeholder 2"/>
          <p:cNvSpPr>
            <a:spLocks noGrp="1"/>
          </p:cNvSpPr>
          <p:nvPr>
            <p:ph idx="1"/>
          </p:nvPr>
        </p:nvSpPr>
        <p:spPr>
          <a:xfrm>
            <a:off x="457200" y="1676400"/>
            <a:ext cx="8229600" cy="4525963"/>
          </a:xfrm>
        </p:spPr>
        <p:txBody>
          <a:bodyPr/>
          <a:lstStyle/>
          <a:p>
            <a:pPr>
              <a:buFont typeface="Arial" charset="0"/>
              <a:buNone/>
            </a:pPr>
            <a:r>
              <a:rPr lang="en-US" sz="2000" dirty="0" smtClean="0"/>
              <a:t>For planning purposes, students are expected to complete the tests in the following times:</a:t>
            </a:r>
          </a:p>
          <a:p>
            <a:r>
              <a:rPr lang="en-US" sz="2000" dirty="0" smtClean="0"/>
              <a:t>English Language Arts in 60 minutes,</a:t>
            </a:r>
          </a:p>
          <a:p>
            <a:r>
              <a:rPr lang="en-US" sz="2000" dirty="0" smtClean="0"/>
              <a:t>Mathematics in 60 – 90 minutes, </a:t>
            </a:r>
            <a:endParaRPr lang="en-US" sz="2000" dirty="0" smtClean="0">
              <a:solidFill>
                <a:srgbClr val="FF0000"/>
              </a:solidFill>
            </a:endParaRPr>
          </a:p>
          <a:p>
            <a:r>
              <a:rPr lang="en-US" sz="2000" dirty="0" smtClean="0"/>
              <a:t>Science in 90 minutes, and</a:t>
            </a:r>
          </a:p>
          <a:p>
            <a:r>
              <a:rPr lang="en-US" sz="2000" dirty="0" smtClean="0"/>
              <a:t>Social Studies in 90 minutes.</a:t>
            </a:r>
          </a:p>
          <a:p>
            <a:pPr>
              <a:buFont typeface="Arial" charset="0"/>
              <a:buNone/>
            </a:pPr>
            <a:r>
              <a:rPr lang="en-US" sz="2000" b="1" dirty="0" smtClean="0"/>
              <a:t>However, all students may have up to three (3) hours to complete each GHSGT.</a:t>
            </a:r>
          </a:p>
          <a:p>
            <a:pPr>
              <a:buFont typeface="Arial" charset="0"/>
              <a:buNone/>
            </a:pPr>
            <a:r>
              <a:rPr lang="en-US" sz="2000" dirty="0" smtClean="0"/>
              <a:t>School coordinators may choose to move those students requiring more time to another room.  Although most students have been able to complete the GHSGT in the recommended times, it is essential that ALL students be given adequate opportunity to do their best work.</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310340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6009588" cy="1143000"/>
          </a:xfrm>
        </p:spPr>
        <p:txBody>
          <a:bodyPr/>
          <a:lstStyle/>
          <a:p>
            <a:pPr algn="ctr"/>
            <a:r>
              <a:rPr lang="en-US" dirty="0" smtClean="0"/>
              <a:t>Make-Ups</a:t>
            </a:r>
          </a:p>
        </p:txBody>
      </p:sp>
      <p:sp>
        <p:nvSpPr>
          <p:cNvPr id="10243" name="Content Placeholder 2"/>
          <p:cNvSpPr>
            <a:spLocks noGrp="1"/>
          </p:cNvSpPr>
          <p:nvPr>
            <p:ph idx="1"/>
          </p:nvPr>
        </p:nvSpPr>
        <p:spPr>
          <a:xfrm>
            <a:off x="183037" y="1681899"/>
            <a:ext cx="8229600" cy="4473804"/>
          </a:xfrm>
        </p:spPr>
        <p:txBody>
          <a:bodyPr/>
          <a:lstStyle/>
          <a:p>
            <a:r>
              <a:rPr lang="en-US" sz="2400" dirty="0" smtClean="0"/>
              <a:t>Make-up days should be scheduled within your system’s test administration week.</a:t>
            </a:r>
          </a:p>
          <a:p>
            <a:r>
              <a:rPr lang="en-US" sz="2400" dirty="0" smtClean="0"/>
              <a:t>The purpose of the make-up days is to administer the tests to students who are unexpectedly absent during the regularly scheduled administration.</a:t>
            </a:r>
          </a:p>
          <a:p>
            <a:r>
              <a:rPr lang="en-US" sz="2400" dirty="0" smtClean="0"/>
              <a:t>Make-up days are not alternate testing dates for students whose activities conflict with the regular test administration dates.</a:t>
            </a:r>
          </a:p>
          <a:p>
            <a:r>
              <a:rPr lang="en-US" sz="2400" dirty="0" smtClean="0"/>
              <a:t>Make-up days should be scheduled within your system’s test administration week. Therefore, any student who cannot take the test(s) during this period will need to take the test(s) at the next scheduled administration.</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08249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2677" y="368431"/>
            <a:ext cx="6019014" cy="914400"/>
          </a:xfrm>
        </p:spPr>
        <p:txBody>
          <a:bodyPr/>
          <a:lstStyle/>
          <a:p>
            <a:pPr algn="ctr"/>
            <a:r>
              <a:rPr lang="en-US" dirty="0" smtClean="0"/>
              <a:t>Who Tests?</a:t>
            </a:r>
          </a:p>
        </p:txBody>
      </p:sp>
      <p:sp>
        <p:nvSpPr>
          <p:cNvPr id="11267" name="Content Placeholder 2"/>
          <p:cNvSpPr>
            <a:spLocks noGrp="1"/>
          </p:cNvSpPr>
          <p:nvPr>
            <p:ph idx="1"/>
          </p:nvPr>
        </p:nvSpPr>
        <p:spPr>
          <a:xfrm>
            <a:off x="87198" y="1669330"/>
            <a:ext cx="8686800" cy="4525963"/>
          </a:xfrm>
        </p:spPr>
        <p:txBody>
          <a:bodyPr/>
          <a:lstStyle/>
          <a:p>
            <a:r>
              <a:rPr lang="en-US" sz="2000" dirty="0" smtClean="0"/>
              <a:t>All students who entered grade nine for the first time after July 1, 1991 through June 30, 2011, must pass the GHSGT in order to earn a high school diploma. School systems are responsible for notifying students and parents of the requirements for obtaining a high school diploma. </a:t>
            </a:r>
          </a:p>
          <a:p>
            <a:r>
              <a:rPr lang="en-US" sz="2000" dirty="0" smtClean="0"/>
              <a:t>Individuals who have already left school with a Certificate of Performance or a Special Education diploma may present themselves for testing or re-testing. </a:t>
            </a:r>
            <a:r>
              <a:rPr lang="en-US" sz="2000" b="1" dirty="0" smtClean="0"/>
              <a:t>Re-test students must pre-register in advance of the test </a:t>
            </a:r>
            <a:r>
              <a:rPr lang="en-US" sz="2000" dirty="0" smtClean="0"/>
              <a:t>administration so that the System Test Coordinator will know how many retest materials will be needed. Examiners are responsible for verifying student identity. </a:t>
            </a:r>
          </a:p>
          <a:p>
            <a:r>
              <a:rPr lang="en-US" sz="2000" b="1" dirty="0" smtClean="0"/>
              <a:t>Be certain to require photo identification of any “unfamiliar” students.</a:t>
            </a:r>
          </a:p>
          <a:p>
            <a:endParaRPr lang="en-US" sz="2000" b="1" dirty="0"/>
          </a:p>
          <a:p>
            <a:pPr marL="0" lvl="1" indent="0" algn="ctr">
              <a:buNone/>
            </a:pPr>
            <a:r>
              <a:rPr lang="en-US" sz="2000" b="1" u="sng" dirty="0" smtClean="0"/>
              <a:t>Please Note:</a:t>
            </a:r>
            <a:r>
              <a:rPr lang="en-US" sz="2000" b="1" dirty="0" smtClean="0"/>
              <a:t>  </a:t>
            </a:r>
            <a:r>
              <a:rPr lang="en-US" sz="2000" dirty="0" smtClean="0"/>
              <a:t>Students </a:t>
            </a:r>
            <a:r>
              <a:rPr lang="en-US" sz="2000" dirty="0"/>
              <a:t>who enrolled in grade 9 for the first time on or after July 1, 2011, </a:t>
            </a:r>
            <a:r>
              <a:rPr lang="en-US" sz="2000" b="1" u="sng" dirty="0">
                <a:solidFill>
                  <a:srgbClr val="FF0000"/>
                </a:solidFill>
              </a:rPr>
              <a:t>SHOULD NOT</a:t>
            </a:r>
            <a:r>
              <a:rPr lang="en-US" sz="2000" b="1" dirty="0">
                <a:solidFill>
                  <a:srgbClr val="FF0000"/>
                </a:solidFill>
              </a:rPr>
              <a:t> </a:t>
            </a:r>
            <a:r>
              <a:rPr lang="en-US" sz="2000" dirty="0"/>
              <a:t>be assessed using the </a:t>
            </a:r>
            <a:r>
              <a:rPr lang="en-US" sz="2000" dirty="0" smtClean="0"/>
              <a:t>GHSGT.  </a:t>
            </a:r>
            <a:r>
              <a:rPr lang="en-US" sz="2000" dirty="0"/>
              <a:t>This cohort is not required to pass the GHSGTs for diploma eligibility.</a:t>
            </a:r>
          </a:p>
          <a:p>
            <a:endParaRPr lang="en-US" sz="2000" b="1"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108837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 y="424992"/>
            <a:ext cx="6259055" cy="792162"/>
          </a:xfrm>
          <a:noFill/>
        </p:spPr>
        <p:txBody>
          <a:bodyPr/>
          <a:lstStyle/>
          <a:p>
            <a:pPr algn="ctr"/>
            <a:r>
              <a:rPr lang="en-US" dirty="0"/>
              <a:t>Who Tests?</a:t>
            </a:r>
          </a:p>
        </p:txBody>
      </p:sp>
      <p:sp>
        <p:nvSpPr>
          <p:cNvPr id="3" name="Content Placeholder 2"/>
          <p:cNvSpPr>
            <a:spLocks noGrp="1"/>
          </p:cNvSpPr>
          <p:nvPr>
            <p:ph idx="1"/>
          </p:nvPr>
        </p:nvSpPr>
        <p:spPr>
          <a:xfrm>
            <a:off x="-1" y="1826443"/>
            <a:ext cx="9012025" cy="1887718"/>
          </a:xfrm>
        </p:spPr>
        <p:txBody>
          <a:bodyPr>
            <a:normAutofit fontScale="85000" lnSpcReduction="10000"/>
          </a:bodyPr>
          <a:lstStyle/>
          <a:p>
            <a:pPr marL="0" indent="0">
              <a:buNone/>
            </a:pPr>
            <a:r>
              <a:rPr lang="en-US" sz="2400" dirty="0"/>
              <a:t>Please note the </a:t>
            </a:r>
            <a:r>
              <a:rPr lang="en-US" sz="2400" dirty="0" err="1" smtClean="0"/>
              <a:t>GaDOE</a:t>
            </a:r>
            <a:r>
              <a:rPr lang="en-US" sz="2400" dirty="0" smtClean="0"/>
              <a:t> </a:t>
            </a:r>
            <a:r>
              <a:rPr lang="en-US" sz="2400" dirty="0"/>
              <a:t>webpage to help with the </a:t>
            </a:r>
            <a:r>
              <a:rPr lang="en-US" sz="2400" dirty="0" smtClean="0"/>
              <a:t>pre-registration </a:t>
            </a:r>
            <a:r>
              <a:rPr lang="en-US" sz="2400" dirty="0"/>
              <a:t>process in your school system.  If your </a:t>
            </a:r>
            <a:r>
              <a:rPr lang="en-US" sz="2400" dirty="0" smtClean="0"/>
              <a:t>school system </a:t>
            </a:r>
            <a:r>
              <a:rPr lang="en-US" sz="2400" dirty="0"/>
              <a:t>has not implemented a pre-registration process, your system </a:t>
            </a:r>
            <a:r>
              <a:rPr lang="en-US" sz="2400" dirty="0" smtClean="0"/>
              <a:t>should do so as soon as possible. </a:t>
            </a:r>
            <a:endParaRPr lang="en-US" sz="2400" dirty="0"/>
          </a:p>
          <a:p>
            <a:pPr lvl="1"/>
            <a:r>
              <a:rPr lang="en-US" sz="2000" dirty="0" smtClean="0"/>
              <a:t>See pages 8 and 10 in the Coordinator’s Manual </a:t>
            </a:r>
          </a:p>
          <a:p>
            <a:pPr lvl="1"/>
            <a:r>
              <a:rPr lang="en-US" sz="2000" dirty="0" smtClean="0"/>
              <a:t>See the GHSGT section in the Student Assessment Handbook </a:t>
            </a:r>
          </a:p>
          <a:p>
            <a:pPr lvl="1"/>
            <a:r>
              <a:rPr lang="en-US" sz="2000" dirty="0" smtClean="0"/>
              <a:t>State </a:t>
            </a:r>
            <a:r>
              <a:rPr lang="en-US" sz="2000" dirty="0"/>
              <a:t>Board rule (160-3-1-.07) requires that districts/schools have a pre-registration process for the GHSGT and GHSWT for those wanting to retest at the next administration window</a:t>
            </a:r>
            <a:r>
              <a:rPr lang="en-US" sz="2000" dirty="0" smtClean="0"/>
              <a:t>.</a:t>
            </a:r>
            <a:endParaRPr lang="en-US" sz="1200" dirty="0"/>
          </a:p>
        </p:txBody>
      </p:sp>
      <p:sp>
        <p:nvSpPr>
          <p:cNvPr id="5" name="Date Placeholder 4"/>
          <p:cNvSpPr>
            <a:spLocks noGrp="1"/>
          </p:cNvSpPr>
          <p:nvPr>
            <p:ph type="dt" sz="half" idx="2"/>
          </p:nvPr>
        </p:nvSpPr>
        <p:spPr/>
        <p:txBody>
          <a:bodyPr/>
          <a:lstStyle/>
          <a:p>
            <a:r>
              <a:rPr lang="en-US" smtClean="0"/>
              <a:t>2/4/2015</a:t>
            </a:r>
            <a:endParaRPr lang="en-US" dirty="0"/>
          </a:p>
        </p:txBody>
      </p:sp>
      <p:sp>
        <p:nvSpPr>
          <p:cNvPr id="8" name="Slide Number Placeholder 7"/>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531" y="3748475"/>
            <a:ext cx="4967653" cy="2900614"/>
          </a:xfrm>
          <a:prstGeom prst="rect">
            <a:avLst/>
          </a:prstGeom>
          <a:noFill/>
          <a:ln w="28575">
            <a:solidFill>
              <a:srgbClr val="FF006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5296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3695" y="113122"/>
            <a:ext cx="6816918" cy="1546457"/>
          </a:xfrm>
        </p:spPr>
        <p:txBody>
          <a:bodyPr>
            <a:normAutofit/>
          </a:bodyPr>
          <a:lstStyle/>
          <a:p>
            <a:pPr algn="ctr" eaLnBrk="1" hangingPunct="1"/>
            <a:r>
              <a:rPr lang="en-US" sz="3600" dirty="0" smtClean="0"/>
              <a:t>Who Tests?</a:t>
            </a:r>
            <a:br>
              <a:rPr lang="en-US" sz="3600" dirty="0" smtClean="0"/>
            </a:br>
            <a:r>
              <a:rPr lang="en-US" sz="2800" dirty="0" smtClean="0"/>
              <a:t>Impact of the Secondary Assessment Transition Plan </a:t>
            </a:r>
          </a:p>
        </p:txBody>
      </p:sp>
      <p:sp>
        <p:nvSpPr>
          <p:cNvPr id="3" name="Content Placeholder 2"/>
          <p:cNvSpPr>
            <a:spLocks noGrp="1"/>
          </p:cNvSpPr>
          <p:nvPr>
            <p:ph idx="1"/>
          </p:nvPr>
        </p:nvSpPr>
        <p:spPr>
          <a:xfrm>
            <a:off x="188536" y="1781666"/>
            <a:ext cx="8814062" cy="4440025"/>
          </a:xfrm>
        </p:spPr>
        <p:txBody>
          <a:bodyPr/>
          <a:lstStyle/>
          <a:p>
            <a:pPr eaLnBrk="1" hangingPunct="1">
              <a:defRPr/>
            </a:pPr>
            <a:r>
              <a:rPr lang="en-US" sz="2400" dirty="0" smtClean="0"/>
              <a:t>Students who entered grade nine for the first time between </a:t>
            </a:r>
            <a:r>
              <a:rPr lang="en-US" sz="2400" dirty="0" smtClean="0"/>
              <a:t>        July </a:t>
            </a:r>
            <a:r>
              <a:rPr lang="en-US" sz="2400" dirty="0" smtClean="0"/>
              <a:t>1, 2008 and June 30, 2011</a:t>
            </a:r>
          </a:p>
          <a:p>
            <a:pPr eaLnBrk="1" hangingPunct="1">
              <a:buFont typeface="Arial" charset="0"/>
              <a:buNone/>
              <a:defRPr/>
            </a:pPr>
            <a:endParaRPr lang="en-US" sz="1200" dirty="0" smtClean="0"/>
          </a:p>
          <a:p>
            <a:pPr marL="342900" lvl="1" indent="-342900" eaLnBrk="1" hangingPunct="1">
              <a:buFont typeface="Arial" charset="0"/>
              <a:buNone/>
              <a:defRPr/>
            </a:pPr>
            <a:r>
              <a:rPr lang="en-US" sz="2400" dirty="0" smtClean="0"/>
              <a:t>Testing Rule Amendments for this cohort include:</a:t>
            </a:r>
          </a:p>
          <a:p>
            <a:pPr lvl="1" eaLnBrk="1" hangingPunct="1">
              <a:defRPr/>
            </a:pPr>
            <a:r>
              <a:rPr lang="en-US" sz="2000" dirty="0" smtClean="0"/>
              <a:t>Flexibility – allowing a passing score on one of the two EOCTs in each content area to serve as an alternate demonstration of proficiency and stand in lieu of the requirement to pass the corresponding content area GHSGT. </a:t>
            </a:r>
          </a:p>
          <a:p>
            <a:pPr lvl="1" eaLnBrk="1" hangingPunct="1">
              <a:defRPr/>
            </a:pPr>
            <a:r>
              <a:rPr lang="en-US" sz="2000" dirty="0" smtClean="0"/>
              <a:t>Retaining the requirement to pass the Georgia High School Writing Test.</a:t>
            </a:r>
          </a:p>
          <a:p>
            <a:pPr eaLnBrk="1" hangingPunct="1">
              <a:buFont typeface="Arial" charset="0"/>
              <a:buNone/>
              <a:defRPr/>
            </a:pPr>
            <a:r>
              <a:rPr lang="en-US" sz="2400" dirty="0" smtClean="0"/>
              <a:t>Statewide Passing Score Rule amendments include:</a:t>
            </a:r>
          </a:p>
          <a:p>
            <a:pPr marL="742950" lvl="2" indent="-342900" eaLnBrk="1" hangingPunct="1">
              <a:defRPr/>
            </a:pPr>
            <a:r>
              <a:rPr lang="en-US" sz="2000" dirty="0" smtClean="0"/>
              <a:t>Retaining the contribution of the EOCT to the course grade at 15%. </a:t>
            </a:r>
          </a:p>
          <a:p>
            <a:pPr eaLnBrk="1" hangingPunct="1">
              <a:defRPr/>
            </a:pPr>
            <a:endParaRPr lang="en-US" sz="2800" dirty="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49292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6944" y="339365"/>
            <a:ext cx="6113282" cy="912829"/>
          </a:xfrm>
        </p:spPr>
        <p:txBody>
          <a:bodyPr/>
          <a:lstStyle/>
          <a:p>
            <a:pPr algn="ctr"/>
            <a:r>
              <a:rPr lang="en-US" dirty="0" smtClean="0"/>
              <a:t>Who Tests?</a:t>
            </a:r>
          </a:p>
        </p:txBody>
      </p:sp>
      <p:sp>
        <p:nvSpPr>
          <p:cNvPr id="13315" name="Content Placeholder 2"/>
          <p:cNvSpPr>
            <a:spLocks noGrp="1"/>
          </p:cNvSpPr>
          <p:nvPr>
            <p:ph idx="1"/>
          </p:nvPr>
        </p:nvSpPr>
        <p:spPr>
          <a:xfrm>
            <a:off x="152400" y="1809946"/>
            <a:ext cx="8763000" cy="4392890"/>
          </a:xfrm>
          <a:noFill/>
        </p:spPr>
        <p:txBody>
          <a:bodyPr>
            <a:normAutofit lnSpcReduction="10000"/>
          </a:bodyPr>
          <a:lstStyle/>
          <a:p>
            <a:pPr>
              <a:buFont typeface="Arial" charset="0"/>
              <a:buNone/>
            </a:pPr>
            <a:r>
              <a:rPr lang="en-US" sz="2000" dirty="0" smtClean="0"/>
              <a:t>The 2014-2015 GHSGT Retests should be administered to the following categories of students:</a:t>
            </a:r>
          </a:p>
          <a:p>
            <a:pPr>
              <a:buFont typeface="Wingdings" panose="05000000000000000000" pitchFamily="2" charset="2"/>
              <a:buChar char="§"/>
            </a:pPr>
            <a:r>
              <a:rPr lang="en-US" sz="1400" dirty="0" smtClean="0"/>
              <a:t>Individuals </a:t>
            </a:r>
            <a:r>
              <a:rPr lang="en-US" sz="1400" dirty="0"/>
              <a:t>who are subject to the GHSGT requirement, have exited high school with a Certificate of Performance or Special Education Diploma, and have returned to retest. </a:t>
            </a:r>
          </a:p>
          <a:p>
            <a:pPr>
              <a:buFont typeface="Wingdings" panose="05000000000000000000" pitchFamily="2" charset="2"/>
              <a:buChar char="§"/>
            </a:pPr>
            <a:r>
              <a:rPr lang="en-US" sz="1400" dirty="0" smtClean="0"/>
              <a:t>Students </a:t>
            </a:r>
            <a:r>
              <a:rPr lang="en-US" sz="1400" dirty="0"/>
              <a:t>currently in high school (entered grade nine for the first time prior to July 1, 2008) who have taken but not passed one or more of the GHSGTs. </a:t>
            </a:r>
          </a:p>
          <a:p>
            <a:pPr>
              <a:buFont typeface="Wingdings" panose="05000000000000000000" pitchFamily="2" charset="2"/>
              <a:buChar char="§"/>
            </a:pPr>
            <a:r>
              <a:rPr lang="en-US" sz="1400" dirty="0" smtClean="0"/>
              <a:t>Students </a:t>
            </a:r>
            <a:r>
              <a:rPr lang="en-US" sz="1400" dirty="0"/>
              <a:t>currently in high school (who entered grade nine for the first time between July 1, 2008, and June 30, 2011) who have taken but not passed the GHSGT and who have not achieved a passing score on one of the corresponding content area Georgia EOCTs. </a:t>
            </a:r>
          </a:p>
          <a:p>
            <a:pPr>
              <a:buFont typeface="Wingdings" panose="05000000000000000000" pitchFamily="2" charset="2"/>
              <a:buChar char="§"/>
            </a:pPr>
            <a:r>
              <a:rPr lang="en-US" sz="1400" dirty="0" smtClean="0"/>
              <a:t>Students </a:t>
            </a:r>
            <a:r>
              <a:rPr lang="en-US" sz="1400" dirty="0"/>
              <a:t>who entered grade nine for the first time prior to July 1, 2011, who are enrolled in grade eleven, and who have not yet taken the GHSGT. These students shall test for the first time during the spring administration. These students are only required to test in the GHSGT content area in which they have not achieved a passing score on one of the corresponding content area Georgia EOCTs and they enrolled in grade nine for the first time between July 1, 2008 and June 30, 2011. </a:t>
            </a:r>
          </a:p>
          <a:p>
            <a:pPr>
              <a:buFont typeface="Wingdings" panose="05000000000000000000" pitchFamily="2" charset="2"/>
              <a:buChar char="§"/>
            </a:pPr>
            <a:r>
              <a:rPr lang="en-US" sz="1400" dirty="0" smtClean="0"/>
              <a:t>Students </a:t>
            </a:r>
            <a:r>
              <a:rPr lang="en-US" sz="1400" dirty="0"/>
              <a:t>who enroll in grade twelve (e.g. a move-in from out of state) who have not yet taken the GHSGT and who are subject to the GHSGT requirement. These students may test for the first time at their first opportunity. These students (if enrolled in grade nine for the first time between July 1, 2008 and June 30, 2011) are only required to test in the GHSGT content area in which they have not achieved a passing score on one of the corresponding content area Georgia EOCTs. </a:t>
            </a:r>
          </a:p>
          <a:p>
            <a:pPr lvl="1"/>
            <a:endParaRPr lang="en-US" sz="1400" dirty="0" smtClean="0"/>
          </a:p>
          <a:p>
            <a:pPr>
              <a:buFont typeface="Arial" charset="0"/>
              <a:buNone/>
            </a:pPr>
            <a:endParaRPr lang="en-US"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141286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
        <p:nvSpPr>
          <p:cNvPr id="7" name="TextBox 4"/>
          <p:cNvSpPr txBox="1">
            <a:spLocks noChangeArrowheads="1"/>
          </p:cNvSpPr>
          <p:nvPr/>
        </p:nvSpPr>
        <p:spPr bwMode="auto">
          <a:xfrm>
            <a:off x="0" y="76200"/>
            <a:ext cx="9144000" cy="584200"/>
          </a:xfrm>
          <a:prstGeom prst="rect">
            <a:avLst/>
          </a:prstGeom>
          <a:solidFill>
            <a:srgbClr val="FFDED5"/>
          </a:solidFill>
          <a:ln w="9525">
            <a:noFill/>
            <a:miter lim="800000"/>
            <a:headEnd/>
            <a:tailEnd/>
          </a:ln>
        </p:spPr>
        <p:txBody>
          <a:bodyPr wrap="square">
            <a:spAutoFit/>
          </a:bodyPr>
          <a:lstStyle/>
          <a:p>
            <a:pPr algn="ctr">
              <a:defRPr/>
            </a:pPr>
            <a:r>
              <a:rPr lang="en-US" sz="3200" b="1" dirty="0">
                <a:latin typeface="+mn-lt"/>
              </a:rPr>
              <a:t>Secondary Assessment Transition Plan</a:t>
            </a:r>
          </a:p>
        </p:txBody>
      </p:sp>
      <p:graphicFrame>
        <p:nvGraphicFramePr>
          <p:cNvPr id="6" name="Table 5"/>
          <p:cNvGraphicFramePr>
            <a:graphicFrameLocks noGrp="1"/>
          </p:cNvGraphicFramePr>
          <p:nvPr>
            <p:extLst>
              <p:ext uri="{D42A27DB-BD31-4B8C-83A1-F6EECF244321}">
                <p14:modId xmlns:p14="http://schemas.microsoft.com/office/powerpoint/2010/main" val="2246596636"/>
              </p:ext>
            </p:extLst>
          </p:nvPr>
        </p:nvGraphicFramePr>
        <p:xfrm>
          <a:off x="1" y="593889"/>
          <a:ext cx="9144000" cy="6264113"/>
        </p:xfrm>
        <a:graphic>
          <a:graphicData uri="http://schemas.openxmlformats.org/drawingml/2006/table">
            <a:tbl>
              <a:tblPr firstRow="1" firstCol="1"/>
              <a:tblGrid>
                <a:gridCol w="897328"/>
                <a:gridCol w="2061147"/>
                <a:gridCol w="2062537"/>
                <a:gridCol w="2061841"/>
                <a:gridCol w="2061147"/>
              </a:tblGrid>
              <a:tr h="330189">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latin typeface="Times New Roman" pitchFamily="18" charset="0"/>
                          <a:ea typeface="Calibri"/>
                          <a:cs typeface="Times New Roman" pitchFamily="18" charset="0"/>
                        </a:rPr>
                        <a:t>Ninth Graders</a:t>
                      </a:r>
                      <a:endParaRPr lang="en-US" sz="18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latin typeface="Times New Roman" pitchFamily="18" charset="0"/>
                          <a:ea typeface="Calibri"/>
                          <a:cs typeface="Times New Roman" pitchFamily="18" charset="0"/>
                        </a:rPr>
                        <a:t>Tenth Graders</a:t>
                      </a:r>
                      <a:endParaRPr lang="en-US" sz="18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latin typeface="Times New Roman" pitchFamily="18" charset="0"/>
                          <a:ea typeface="Calibri"/>
                          <a:cs typeface="Times New Roman" pitchFamily="18" charset="0"/>
                        </a:rPr>
                        <a:t>Eleventh Graders</a:t>
                      </a:r>
                      <a:endParaRPr lang="en-US" sz="18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a:solidFill>
                            <a:schemeClr val="tx1"/>
                          </a:solidFill>
                          <a:latin typeface="Times New Roman" pitchFamily="18" charset="0"/>
                          <a:ea typeface="Calibri"/>
                          <a:cs typeface="Times New Roman" pitchFamily="18" charset="0"/>
                        </a:rPr>
                        <a:t>Twelfth Graders</a:t>
                      </a:r>
                      <a:endParaRPr lang="en-US" sz="1800" dirty="0">
                        <a:solidFill>
                          <a:schemeClr val="tx1"/>
                        </a:solidFill>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22538">
                <a:tc>
                  <a:txBody>
                    <a:bodyPr/>
                    <a:lstStyle/>
                    <a:p>
                      <a:pPr marL="0" marR="0" algn="ctr">
                        <a:lnSpc>
                          <a:spcPct val="115000"/>
                        </a:lnSpc>
                        <a:spcBef>
                          <a:spcPts val="0"/>
                        </a:spcBef>
                        <a:spcAft>
                          <a:spcPts val="0"/>
                        </a:spcAft>
                      </a:pPr>
                      <a:r>
                        <a:rPr lang="en-US" sz="2000" b="0" dirty="0" smtClean="0">
                          <a:solidFill>
                            <a:schemeClr val="tx1"/>
                          </a:solidFill>
                          <a:latin typeface="Times New Roman" pitchFamily="18" charset="0"/>
                          <a:ea typeface="Calibri"/>
                          <a:cs typeface="Times New Roman" pitchFamily="18" charset="0"/>
                        </a:rPr>
                        <a:t>2011 / 2012</a:t>
                      </a:r>
                      <a:endParaRPr lang="en-US" sz="2400" b="0" dirty="0">
                        <a:solidFill>
                          <a:schemeClr val="tx1"/>
                        </a:solidFill>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15</a:t>
                      </a:r>
                      <a:r>
                        <a:rPr lang="en-US" sz="1200" dirty="0" smtClean="0">
                          <a:latin typeface="Times New Roman" pitchFamily="18" charset="0"/>
                          <a:ea typeface="Calibri"/>
                          <a:cs typeface="Times New Roman" pitchFamily="18" charset="0"/>
                        </a:rPr>
                        <a:t>% of course grade</a:t>
                      </a:r>
                    </a:p>
                    <a:p>
                      <a:pPr marL="0" marR="0">
                        <a:lnSpc>
                          <a:spcPct val="115000"/>
                        </a:lnSpc>
                        <a:spcBef>
                          <a:spcPts val="0"/>
                        </a:spcBef>
                        <a:spcAft>
                          <a:spcPts val="0"/>
                        </a:spcAft>
                      </a:pPr>
                      <a:endParaRPr lang="en-US" sz="1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dirty="0" smtClean="0">
                          <a:latin typeface="Times New Roman" pitchFamily="18" charset="0"/>
                          <a:ea typeface="Calibri"/>
                          <a:cs typeface="Times New Roman" pitchFamily="18" charset="0"/>
                        </a:rPr>
                        <a:t>[Pass </a:t>
                      </a:r>
                      <a:r>
                        <a:rPr lang="en-US" sz="1000" dirty="0">
                          <a:latin typeface="Times New Roman" pitchFamily="18" charset="0"/>
                          <a:ea typeface="Calibri"/>
                          <a:cs typeface="Times New Roman" pitchFamily="18" charset="0"/>
                        </a:rPr>
                        <a:t>one EOCT in each of the four content areas </a:t>
                      </a:r>
                      <a:r>
                        <a:rPr lang="en-US" sz="1000" u="sng" dirty="0">
                          <a:latin typeface="Times New Roman" pitchFamily="18" charset="0"/>
                          <a:ea typeface="Calibri"/>
                          <a:cs typeface="Times New Roman" pitchFamily="18" charset="0"/>
                        </a:rPr>
                        <a:t>or</a:t>
                      </a:r>
                      <a:r>
                        <a:rPr lang="en-US" sz="1000" dirty="0">
                          <a:latin typeface="Times New Roman" pitchFamily="18" charset="0"/>
                          <a:ea typeface="Calibri"/>
                          <a:cs typeface="Times New Roman" pitchFamily="18" charset="0"/>
                        </a:rPr>
                        <a:t> pass the corresponding subject test of </a:t>
                      </a:r>
                      <a:r>
                        <a:rPr lang="en-US" sz="100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8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c>
                  <a:txBody>
                    <a:bodyPr/>
                    <a:lstStyle/>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EOCT = 15% of course grade </a:t>
                      </a:r>
                    </a:p>
                    <a:p>
                      <a:pPr marL="0" marR="0">
                        <a:lnSpc>
                          <a:spcPct val="115000"/>
                        </a:lnSpc>
                        <a:spcBef>
                          <a:spcPts val="0"/>
                        </a:spcBef>
                        <a:spcAft>
                          <a:spcPts val="0"/>
                        </a:spcAft>
                      </a:pPr>
                      <a:endParaRPr lang="en-US" sz="9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dirty="0" smtClean="0">
                          <a:latin typeface="Times New Roman" pitchFamily="18" charset="0"/>
                          <a:ea typeface="Calibri"/>
                          <a:cs typeface="Times New Roman" pitchFamily="18" charset="0"/>
                        </a:rPr>
                        <a:t>[Pass one EOCT in each of the four content areas </a:t>
                      </a:r>
                      <a:r>
                        <a:rPr lang="en-US" sz="1000" u="sng" dirty="0" smtClean="0">
                          <a:latin typeface="Times New Roman" pitchFamily="18" charset="0"/>
                          <a:ea typeface="Calibri"/>
                          <a:cs typeface="Times New Roman" pitchFamily="18" charset="0"/>
                        </a:rPr>
                        <a:t>or</a:t>
                      </a:r>
                      <a:r>
                        <a:rPr lang="en-US" sz="1000" dirty="0" smtClean="0">
                          <a:latin typeface="Times New Roman" pitchFamily="18" charset="0"/>
                          <a:ea typeface="Calibri"/>
                          <a:cs typeface="Times New Roman" pitchFamily="18" charset="0"/>
                        </a:rPr>
                        <a:t> pass the corresponding subject test of GHSGT]</a:t>
                      </a:r>
                    </a:p>
                    <a:p>
                      <a:pPr marL="0" marR="0">
                        <a:lnSpc>
                          <a:spcPct val="115000"/>
                        </a:lnSpc>
                        <a:spcBef>
                          <a:spcPts val="0"/>
                        </a:spcBef>
                        <a:spcAft>
                          <a:spcPts val="0"/>
                        </a:spcAft>
                      </a:pPr>
                      <a:endParaRPr lang="en-US" sz="9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GHSWT</a:t>
                      </a:r>
                      <a:endParaRPr lang="en-US" sz="1200" dirty="0">
                        <a:latin typeface="Times New Roman" pitchFamily="18" charset="0"/>
                        <a:ea typeface="Calibri"/>
                        <a:cs typeface="Times New Roman" pitchFamily="18"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c>
                  <a:txBody>
                    <a:bodyPr/>
                    <a:lstStyle/>
                    <a:p>
                      <a:pPr marL="0" marR="0">
                        <a:lnSpc>
                          <a:spcPct val="115000"/>
                        </a:lnSpc>
                        <a:spcBef>
                          <a:spcPts val="0"/>
                        </a:spcBef>
                        <a:spcAft>
                          <a:spcPts val="0"/>
                        </a:spcAft>
                      </a:pPr>
                      <a:r>
                        <a:rPr lang="en-US" sz="1200" b="0" dirty="0" smtClean="0">
                          <a:solidFill>
                            <a:schemeClr val="tx1"/>
                          </a:solidFill>
                          <a:latin typeface="Times New Roman" pitchFamily="18" charset="0"/>
                          <a:ea typeface="Calibri"/>
                          <a:cs typeface="Times New Roman" pitchFamily="18" charset="0"/>
                        </a:rPr>
                        <a:t>EOCT </a:t>
                      </a:r>
                      <a:r>
                        <a:rPr lang="en-US" sz="1200" b="0" dirty="0">
                          <a:solidFill>
                            <a:schemeClr val="tx1"/>
                          </a:solidFill>
                          <a:latin typeface="Times New Roman" pitchFamily="18" charset="0"/>
                          <a:ea typeface="Calibri"/>
                          <a:cs typeface="Times New Roman" pitchFamily="18" charset="0"/>
                        </a:rPr>
                        <a:t>= </a:t>
                      </a:r>
                      <a:r>
                        <a:rPr lang="en-US" sz="1200" b="0" dirty="0" smtClean="0">
                          <a:solidFill>
                            <a:schemeClr val="tx1"/>
                          </a:solidFill>
                          <a:latin typeface="Times New Roman" pitchFamily="18" charset="0"/>
                          <a:ea typeface="Calibri"/>
                          <a:cs typeface="Times New Roman" pitchFamily="18" charset="0"/>
                        </a:rPr>
                        <a:t>15% of course grade</a:t>
                      </a:r>
                    </a:p>
                    <a:p>
                      <a:pPr marL="0" marR="0">
                        <a:lnSpc>
                          <a:spcPct val="115000"/>
                        </a:lnSpc>
                        <a:spcBef>
                          <a:spcPts val="0"/>
                        </a:spcBef>
                        <a:spcAft>
                          <a:spcPts val="0"/>
                        </a:spcAft>
                      </a:pPr>
                      <a:endParaRPr lang="en-US" sz="900" b="0" dirty="0">
                        <a:solidFill>
                          <a:schemeClr val="tx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b="0" dirty="0" smtClean="0">
                          <a:solidFill>
                            <a:schemeClr val="tx1"/>
                          </a:solidFill>
                          <a:latin typeface="Times New Roman" pitchFamily="18" charset="0"/>
                          <a:ea typeface="Calibri"/>
                          <a:cs typeface="Times New Roman" pitchFamily="18" charset="0"/>
                        </a:rPr>
                        <a:t>[Pass </a:t>
                      </a:r>
                      <a:r>
                        <a:rPr lang="en-US" sz="1000" b="0" dirty="0">
                          <a:solidFill>
                            <a:schemeClr val="tx1"/>
                          </a:solidFill>
                          <a:latin typeface="Times New Roman" pitchFamily="18" charset="0"/>
                          <a:ea typeface="Calibri"/>
                          <a:cs typeface="Times New Roman" pitchFamily="18" charset="0"/>
                        </a:rPr>
                        <a:t>one EOCT in each of the four content areas </a:t>
                      </a:r>
                      <a:r>
                        <a:rPr lang="en-US" sz="1000" b="0" u="sng" dirty="0">
                          <a:solidFill>
                            <a:schemeClr val="tx1"/>
                          </a:solidFill>
                          <a:latin typeface="Times New Roman" pitchFamily="18" charset="0"/>
                          <a:ea typeface="Calibri"/>
                          <a:cs typeface="Times New Roman" pitchFamily="18" charset="0"/>
                        </a:rPr>
                        <a:t>or</a:t>
                      </a:r>
                      <a:r>
                        <a:rPr lang="en-US" sz="1000" b="0" dirty="0">
                          <a:solidFill>
                            <a:schemeClr val="tx1"/>
                          </a:solidFill>
                          <a:latin typeface="Times New Roman" pitchFamily="18" charset="0"/>
                          <a:ea typeface="Calibri"/>
                          <a:cs typeface="Times New Roman" pitchFamily="18" charset="0"/>
                        </a:rPr>
                        <a:t> pass the corresponding subject test of </a:t>
                      </a:r>
                      <a:r>
                        <a:rPr lang="en-US" sz="1000" b="0" dirty="0" smtClean="0">
                          <a:solidFill>
                            <a:schemeClr val="tx1"/>
                          </a:solidFill>
                          <a:latin typeface="Times New Roman" pitchFamily="18" charset="0"/>
                          <a:ea typeface="Calibri"/>
                          <a:cs typeface="Times New Roman" pitchFamily="18" charset="0"/>
                        </a:rPr>
                        <a:t>GHSGT]</a:t>
                      </a:r>
                      <a:endParaRPr lang="en-US" sz="1000" b="0" dirty="0">
                        <a:solidFill>
                          <a:schemeClr val="tx1"/>
                        </a:solidFill>
                        <a:latin typeface="Times New Roman" pitchFamily="18" charset="0"/>
                        <a:ea typeface="Calibri"/>
                        <a:cs typeface="Times New Roman" pitchFamily="18" charset="0"/>
                      </a:endParaRPr>
                    </a:p>
                    <a:p>
                      <a:pPr marL="0" marR="0">
                        <a:lnSpc>
                          <a:spcPct val="115000"/>
                        </a:lnSpc>
                        <a:spcBef>
                          <a:spcPts val="0"/>
                        </a:spcBef>
                        <a:spcAft>
                          <a:spcPts val="0"/>
                        </a:spcAft>
                      </a:pPr>
                      <a:endParaRPr lang="en-US" sz="1000" b="0" dirty="0" smtClean="0">
                        <a:solidFill>
                          <a:schemeClr val="tx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b="0" dirty="0" smtClean="0">
                          <a:solidFill>
                            <a:schemeClr val="tx1"/>
                          </a:solidFill>
                          <a:latin typeface="Times New Roman" pitchFamily="18" charset="0"/>
                          <a:ea typeface="Calibri"/>
                          <a:cs typeface="Times New Roman" pitchFamily="18" charset="0"/>
                        </a:rPr>
                        <a:t>Pass </a:t>
                      </a:r>
                      <a:r>
                        <a:rPr lang="en-US" sz="1200" b="0" dirty="0">
                          <a:solidFill>
                            <a:schemeClr val="tx1"/>
                          </a:solidFill>
                          <a:latin typeface="Times New Roman" pitchFamily="18" charset="0"/>
                          <a:ea typeface="Calibri"/>
                          <a:cs typeface="Times New Roman" pitchFamily="18" charset="0"/>
                        </a:rPr>
                        <a:t>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r>
              <a:tr h="1520038">
                <a:tc>
                  <a:txBody>
                    <a:bodyPr/>
                    <a:lstStyle/>
                    <a:p>
                      <a:pPr marL="0" marR="0" algn="ctr">
                        <a:lnSpc>
                          <a:spcPct val="115000"/>
                        </a:lnSpc>
                        <a:spcBef>
                          <a:spcPts val="0"/>
                        </a:spcBef>
                        <a:spcAft>
                          <a:spcPts val="0"/>
                        </a:spcAft>
                      </a:pPr>
                      <a:r>
                        <a:rPr lang="en-US" sz="2000" b="0" dirty="0" smtClean="0">
                          <a:latin typeface="Times New Roman" pitchFamily="18" charset="0"/>
                          <a:ea typeface="Calibri"/>
                          <a:cs typeface="Times New Roman" pitchFamily="18" charset="0"/>
                        </a:rPr>
                        <a:t>2012 / 2013</a:t>
                      </a:r>
                      <a:endParaRPr lang="en-US" sz="2000" b="0"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15</a:t>
                      </a:r>
                      <a:r>
                        <a:rPr lang="en-US" sz="1200" dirty="0" smtClean="0">
                          <a:latin typeface="Times New Roman" pitchFamily="18" charset="0"/>
                          <a:ea typeface="Calibri"/>
                          <a:cs typeface="Times New Roman" pitchFamily="18" charset="0"/>
                        </a:rPr>
                        <a:t>% of course grade</a:t>
                      </a:r>
                    </a:p>
                    <a:p>
                      <a:pPr marL="0" marR="0">
                        <a:lnSpc>
                          <a:spcPct val="115000"/>
                        </a:lnSpc>
                        <a:spcBef>
                          <a:spcPts val="0"/>
                        </a:spcBef>
                        <a:spcAft>
                          <a:spcPts val="0"/>
                        </a:spcAft>
                      </a:pPr>
                      <a:endParaRPr lang="en-US" sz="9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dirty="0" smtClean="0">
                          <a:latin typeface="Times New Roman" pitchFamily="18" charset="0"/>
                          <a:ea typeface="Calibri"/>
                          <a:cs typeface="Times New Roman" pitchFamily="18" charset="0"/>
                        </a:rPr>
                        <a:t>[Pass </a:t>
                      </a:r>
                      <a:r>
                        <a:rPr lang="en-US" sz="1000" dirty="0">
                          <a:latin typeface="Times New Roman" pitchFamily="18" charset="0"/>
                          <a:ea typeface="Calibri"/>
                          <a:cs typeface="Times New Roman" pitchFamily="18" charset="0"/>
                        </a:rPr>
                        <a:t>one EOCT in each of the four content areas </a:t>
                      </a:r>
                      <a:r>
                        <a:rPr lang="en-US" sz="1000" u="sng" dirty="0">
                          <a:latin typeface="Times New Roman" pitchFamily="18" charset="0"/>
                          <a:ea typeface="Calibri"/>
                          <a:cs typeface="Times New Roman" pitchFamily="18" charset="0"/>
                        </a:rPr>
                        <a:t>or</a:t>
                      </a:r>
                      <a:r>
                        <a:rPr lang="en-US" sz="1000" dirty="0">
                          <a:latin typeface="Times New Roman" pitchFamily="18" charset="0"/>
                          <a:ea typeface="Calibri"/>
                          <a:cs typeface="Times New Roman" pitchFamily="18" charset="0"/>
                        </a:rPr>
                        <a:t> pass the corresponding subject test of </a:t>
                      </a:r>
                      <a:r>
                        <a:rPr lang="en-US" sz="100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9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c>
                  <a:txBody>
                    <a:bodyPr/>
                    <a:lstStyle/>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EOCT = 15</a:t>
                      </a:r>
                      <a:r>
                        <a:rPr lang="en-US" sz="1200" b="0" dirty="0" smtClean="0">
                          <a:latin typeface="Times New Roman" pitchFamily="18" charset="0"/>
                          <a:ea typeface="Calibri"/>
                          <a:cs typeface="Times New Roman" pitchFamily="18" charset="0"/>
                        </a:rPr>
                        <a:t>% of course grade </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b="0" dirty="0" smtClean="0">
                          <a:latin typeface="Times New Roman" pitchFamily="18" charset="0"/>
                          <a:ea typeface="Calibri"/>
                          <a:cs typeface="Times New Roman" pitchFamily="18" charset="0"/>
                        </a:rPr>
                        <a:t>[Pass </a:t>
                      </a:r>
                      <a:r>
                        <a:rPr lang="en-US" sz="1000" b="0" dirty="0">
                          <a:latin typeface="Times New Roman" pitchFamily="18" charset="0"/>
                          <a:ea typeface="Calibri"/>
                          <a:cs typeface="Times New Roman" pitchFamily="18" charset="0"/>
                        </a:rPr>
                        <a:t>one EOCT in each of the four content areas </a:t>
                      </a:r>
                      <a:r>
                        <a:rPr lang="en-US" sz="1000" b="0" u="sng" dirty="0">
                          <a:latin typeface="Times New Roman" pitchFamily="18" charset="0"/>
                          <a:ea typeface="Calibri"/>
                          <a:cs typeface="Times New Roman" pitchFamily="18" charset="0"/>
                        </a:rPr>
                        <a:t>or</a:t>
                      </a:r>
                      <a:r>
                        <a:rPr lang="en-US" sz="1000" b="0" dirty="0">
                          <a:latin typeface="Times New Roman" pitchFamily="18" charset="0"/>
                          <a:ea typeface="Calibri"/>
                          <a:cs typeface="Times New Roman" pitchFamily="18" charset="0"/>
                        </a:rPr>
                        <a:t> pass the corresponding subject test of </a:t>
                      </a:r>
                      <a:r>
                        <a:rPr lang="en-US" sz="1000" b="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r>
              <a:tr h="1520038">
                <a:tc>
                  <a:txBody>
                    <a:bodyPr/>
                    <a:lstStyle/>
                    <a:p>
                      <a:pPr marL="0" marR="0" algn="ctr">
                        <a:lnSpc>
                          <a:spcPct val="115000"/>
                        </a:lnSpc>
                        <a:spcBef>
                          <a:spcPts val="0"/>
                        </a:spcBef>
                        <a:spcAft>
                          <a:spcPts val="0"/>
                        </a:spcAft>
                      </a:pPr>
                      <a:r>
                        <a:rPr lang="en-US" sz="2000" b="0" dirty="0" smtClean="0">
                          <a:latin typeface="Times New Roman" pitchFamily="18" charset="0"/>
                          <a:ea typeface="Calibri"/>
                          <a:cs typeface="Times New Roman" pitchFamily="18" charset="0"/>
                        </a:rPr>
                        <a:t>2013 / 2014</a:t>
                      </a:r>
                      <a:endParaRPr lang="en-US" sz="2000" b="0"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a:t>
                      </a:r>
                      <a:r>
                        <a:rPr lang="en-US" sz="1200" dirty="0" smtClean="0">
                          <a:latin typeface="Times New Roman" pitchFamily="18" charset="0"/>
                          <a:ea typeface="Calibri"/>
                          <a:cs typeface="Times New Roman" pitchFamily="18" charset="0"/>
                        </a:rPr>
                        <a:t>grade</a:t>
                      </a:r>
                      <a:endParaRPr lang="en-US" sz="1200"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a:latin typeface="Times New Roman" pitchFamily="18" charset="0"/>
                          <a:ea typeface="Calibri"/>
                          <a:cs typeface="Times New Roman" pitchFamily="18" charset="0"/>
                        </a:rPr>
                        <a:t>EOCT = </a:t>
                      </a:r>
                      <a:r>
                        <a:rPr lang="en-US" sz="1200" dirty="0" smtClean="0">
                          <a:latin typeface="Times New Roman" pitchFamily="18" charset="0"/>
                          <a:ea typeface="Calibri"/>
                          <a:cs typeface="Times New Roman" pitchFamily="18" charset="0"/>
                        </a:rPr>
                        <a:t>20% </a:t>
                      </a:r>
                      <a:r>
                        <a:rPr lang="en-US" sz="1200" dirty="0">
                          <a:latin typeface="Times New Roman" pitchFamily="18" charset="0"/>
                          <a:ea typeface="Calibri"/>
                          <a:cs typeface="Times New Roman" pitchFamily="18" charset="0"/>
                        </a:rPr>
                        <a:t>of course grade</a:t>
                      </a:r>
                    </a:p>
                    <a:p>
                      <a:pPr marL="0" marR="0">
                        <a:lnSpc>
                          <a:spcPct val="115000"/>
                        </a:lnSpc>
                        <a:spcBef>
                          <a:spcPts val="0"/>
                        </a:spcBef>
                        <a:spcAft>
                          <a:spcPts val="0"/>
                        </a:spcAft>
                      </a:pPr>
                      <a:endParaRPr lang="en-US" sz="1200" dirty="0" smtClean="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dirty="0" smtClean="0">
                          <a:latin typeface="Times New Roman" pitchFamily="18" charset="0"/>
                          <a:ea typeface="Calibri"/>
                          <a:cs typeface="Times New Roman" pitchFamily="18" charset="0"/>
                        </a:rPr>
                        <a:t>Pass </a:t>
                      </a:r>
                      <a:r>
                        <a:rPr lang="en-US" sz="1200" dirty="0">
                          <a:latin typeface="Times New Roman" pitchFamily="18" charset="0"/>
                          <a:ea typeface="Calibri"/>
                          <a:cs typeface="Times New Roman" pitchFamily="18" charset="0"/>
                        </a:rPr>
                        <a:t>the GHSWT</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EOCT = 15</a:t>
                      </a:r>
                      <a:r>
                        <a:rPr lang="en-US" sz="1200" b="0" dirty="0" smtClean="0">
                          <a:latin typeface="Times New Roman" pitchFamily="18" charset="0"/>
                          <a:ea typeface="Calibri"/>
                          <a:cs typeface="Times New Roman" pitchFamily="18" charset="0"/>
                        </a:rPr>
                        <a:t>% of course grade</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000" b="0" dirty="0" smtClean="0">
                          <a:latin typeface="Times New Roman" pitchFamily="18" charset="0"/>
                          <a:ea typeface="Calibri"/>
                          <a:cs typeface="Times New Roman" pitchFamily="18" charset="0"/>
                        </a:rPr>
                        <a:t>[Pass </a:t>
                      </a:r>
                      <a:r>
                        <a:rPr lang="en-US" sz="1000" b="0" dirty="0">
                          <a:latin typeface="Times New Roman" pitchFamily="18" charset="0"/>
                          <a:ea typeface="Calibri"/>
                          <a:cs typeface="Times New Roman" pitchFamily="18" charset="0"/>
                        </a:rPr>
                        <a:t>one EOCT in each of the four content areas </a:t>
                      </a:r>
                      <a:r>
                        <a:rPr lang="en-US" sz="1000" b="0" u="sng" dirty="0">
                          <a:latin typeface="Times New Roman" pitchFamily="18" charset="0"/>
                          <a:ea typeface="Calibri"/>
                          <a:cs typeface="Times New Roman" pitchFamily="18" charset="0"/>
                        </a:rPr>
                        <a:t>or</a:t>
                      </a:r>
                      <a:r>
                        <a:rPr lang="en-US" sz="1000" b="0" dirty="0">
                          <a:latin typeface="Times New Roman" pitchFamily="18" charset="0"/>
                          <a:ea typeface="Calibri"/>
                          <a:cs typeface="Times New Roman" pitchFamily="18" charset="0"/>
                        </a:rPr>
                        <a:t> pass the corresponding subject test of </a:t>
                      </a:r>
                      <a:r>
                        <a:rPr lang="en-US" sz="1000" b="0" dirty="0" smtClean="0">
                          <a:latin typeface="Times New Roman" pitchFamily="18" charset="0"/>
                          <a:ea typeface="Calibri"/>
                          <a:cs typeface="Times New Roman" pitchFamily="18" charset="0"/>
                        </a:rPr>
                        <a:t>GHSGT]</a:t>
                      </a:r>
                    </a:p>
                    <a:p>
                      <a:pPr marL="0" marR="0">
                        <a:lnSpc>
                          <a:spcPct val="115000"/>
                        </a:lnSpc>
                        <a:spcBef>
                          <a:spcPts val="0"/>
                        </a:spcBef>
                        <a:spcAft>
                          <a:spcPts val="0"/>
                        </a:spcAft>
                      </a:pPr>
                      <a:endParaRPr lang="en-US" sz="900" b="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1200" b="0" dirty="0">
                          <a:latin typeface="Times New Roman" pitchFamily="18" charset="0"/>
                          <a:ea typeface="Calibri"/>
                          <a:cs typeface="Times New Roman" pitchFamily="18" charset="0"/>
                        </a:rPr>
                        <a:t>Pass GHSWT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D5"/>
                    </a:solidFill>
                  </a:tcPr>
                </a:tc>
              </a:tr>
              <a:tr h="1371310">
                <a:tc>
                  <a:txBody>
                    <a:bodyPr/>
                    <a:lstStyle/>
                    <a:p>
                      <a:pPr marL="0" marR="0" algn="ctr">
                        <a:lnSpc>
                          <a:spcPct val="115000"/>
                        </a:lnSpc>
                        <a:spcBef>
                          <a:spcPts val="0"/>
                        </a:spcBef>
                        <a:spcAft>
                          <a:spcPts val="0"/>
                        </a:spcAft>
                      </a:pPr>
                      <a:r>
                        <a:rPr lang="en-US" sz="2000" b="1" dirty="0" smtClean="0">
                          <a:latin typeface="Times New Roman" pitchFamily="18" charset="0"/>
                          <a:ea typeface="Calibri"/>
                          <a:cs typeface="Times New Roman" pitchFamily="18" charset="0"/>
                        </a:rPr>
                        <a:t>2014 / 2015</a:t>
                      </a:r>
                      <a:endParaRPr lang="en-US" sz="2000" b="1" dirty="0">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b="1" dirty="0" smtClean="0">
                          <a:latin typeface="Times New Roman" pitchFamily="18" charset="0"/>
                          <a:ea typeface="Calibri"/>
                          <a:cs typeface="Times New Roman" pitchFamily="18" charset="0"/>
                        </a:rPr>
                        <a:t>EOC/EOCT </a:t>
                      </a:r>
                      <a:r>
                        <a:rPr lang="en-US" sz="1200" b="1" dirty="0">
                          <a:latin typeface="Times New Roman" pitchFamily="18" charset="0"/>
                          <a:ea typeface="Calibri"/>
                          <a:cs typeface="Times New Roman" pitchFamily="18" charset="0"/>
                        </a:rPr>
                        <a:t>= </a:t>
                      </a:r>
                      <a:r>
                        <a:rPr lang="en-US" sz="1200" b="1" dirty="0" smtClean="0">
                          <a:latin typeface="Times New Roman" pitchFamily="18" charset="0"/>
                          <a:ea typeface="Calibri"/>
                          <a:cs typeface="Times New Roman" pitchFamily="18" charset="0"/>
                        </a:rPr>
                        <a:t>20% of course grade</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b="1" dirty="0" smtClean="0">
                          <a:latin typeface="Times New Roman" pitchFamily="18" charset="0"/>
                          <a:ea typeface="Calibri"/>
                          <a:cs typeface="Times New Roman" pitchFamily="18" charset="0"/>
                        </a:rPr>
                        <a:t>EOC/EOCT = 20% of course grade</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b="1" dirty="0" smtClean="0">
                          <a:latin typeface="Times New Roman" pitchFamily="18" charset="0"/>
                          <a:ea typeface="Calibri"/>
                          <a:cs typeface="Times New Roman" pitchFamily="18" charset="0"/>
                        </a:rPr>
                        <a:t>EOC/EOCT = 20% of course grade</a:t>
                      </a:r>
                    </a:p>
                    <a:p>
                      <a:pPr marL="0" marR="0" algn="l">
                        <a:lnSpc>
                          <a:spcPct val="115000"/>
                        </a:lnSpc>
                        <a:spcBef>
                          <a:spcPts val="0"/>
                        </a:spcBef>
                        <a:spcAft>
                          <a:spcPts val="0"/>
                        </a:spcAft>
                      </a:pPr>
                      <a:endParaRPr lang="en-US" sz="1200" b="1" dirty="0" smtClean="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200" b="1" dirty="0" smtClean="0">
                          <a:latin typeface="Times New Roman" pitchFamily="18" charset="0"/>
                          <a:ea typeface="Calibri"/>
                          <a:cs typeface="Times New Roman" pitchFamily="18" charset="0"/>
                        </a:rPr>
                        <a:t>Pass</a:t>
                      </a:r>
                      <a:r>
                        <a:rPr lang="en-US" sz="1200" b="1" baseline="0" dirty="0" smtClean="0">
                          <a:latin typeface="Times New Roman" pitchFamily="18" charset="0"/>
                          <a:ea typeface="Calibri"/>
                          <a:cs typeface="Times New Roman" pitchFamily="18" charset="0"/>
                        </a:rPr>
                        <a:t> the GHSWT</a:t>
                      </a:r>
                      <a:endParaRPr lang="en-US" sz="1200" b="1" dirty="0">
                        <a:solidFill>
                          <a:srgbClr val="FF0000"/>
                        </a:solidFill>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200" b="1" dirty="0" smtClean="0">
                          <a:latin typeface="Times New Roman" pitchFamily="18" charset="0"/>
                          <a:ea typeface="Calibri"/>
                          <a:cs typeface="Times New Roman" pitchFamily="18" charset="0"/>
                        </a:rPr>
                        <a:t>EOC/EOCT = 20% of course grade</a:t>
                      </a:r>
                    </a:p>
                    <a:p>
                      <a:pPr marL="0" marR="0" algn="l">
                        <a:lnSpc>
                          <a:spcPct val="115000"/>
                        </a:lnSpc>
                        <a:spcBef>
                          <a:spcPts val="0"/>
                        </a:spcBef>
                        <a:spcAft>
                          <a:spcPts val="0"/>
                        </a:spcAft>
                      </a:pPr>
                      <a:endParaRPr lang="en-US" sz="1200" b="1" dirty="0" smtClean="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200" b="1" dirty="0" smtClean="0">
                          <a:latin typeface="Times New Roman" pitchFamily="18" charset="0"/>
                          <a:ea typeface="Calibri"/>
                          <a:cs typeface="Times New Roman" pitchFamily="18" charset="0"/>
                        </a:rPr>
                        <a:t>Pass</a:t>
                      </a:r>
                      <a:r>
                        <a:rPr lang="en-US" sz="1200" b="1" baseline="0" dirty="0" smtClean="0">
                          <a:latin typeface="Times New Roman" pitchFamily="18" charset="0"/>
                          <a:ea typeface="Calibri"/>
                          <a:cs typeface="Times New Roman" pitchFamily="18" charset="0"/>
                        </a:rPr>
                        <a:t> the GHSWT</a:t>
                      </a:r>
                      <a:endParaRPr lang="en-US" sz="1200" b="1" dirty="0" smtClean="0">
                        <a:solidFill>
                          <a:srgbClr val="FF0000"/>
                        </a:solidFill>
                        <a:latin typeface="Times New Roman" pitchFamily="18" charset="0"/>
                        <a:ea typeface="Calibri"/>
                        <a:cs typeface="Times New Roman" pitchFamily="18" charset="0"/>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989965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 y="141403"/>
            <a:ext cx="6758233" cy="1348032"/>
          </a:xfrm>
        </p:spPr>
        <p:txBody>
          <a:bodyPr>
            <a:normAutofit/>
          </a:bodyPr>
          <a:lstStyle/>
          <a:p>
            <a:pPr algn="ctr"/>
            <a:r>
              <a:rPr lang="en-US" sz="3600" dirty="0" smtClean="0"/>
              <a:t>2014 Fall &amp; Winter GHSGT Documents Scored</a:t>
            </a:r>
            <a:r>
              <a:rPr lang="en-US" sz="1600" dirty="0" smtClean="0"/>
              <a:t/>
            </a:r>
            <a:br>
              <a:rPr lang="en-US" sz="1600" dirty="0" smtClean="0"/>
            </a:br>
            <a:r>
              <a:rPr lang="en-US" sz="1200" dirty="0" smtClean="0"/>
              <a:t>Approximately 460 high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92289956"/>
              </p:ext>
            </p:extLst>
          </p:nvPr>
        </p:nvGraphicFramePr>
        <p:xfrm>
          <a:off x="124119" y="1864936"/>
          <a:ext cx="8915401" cy="4038600"/>
        </p:xfrm>
        <a:graphic>
          <a:graphicData uri="http://schemas.openxmlformats.org/drawingml/2006/table">
            <a:tbl>
              <a:tblPr firstRow="1" bandRow="1">
                <a:tableStyleId>{5C22544A-7EE6-4342-B048-85BDC9FD1C3A}</a:tableStyleId>
              </a:tblPr>
              <a:tblGrid>
                <a:gridCol w="1752601"/>
                <a:gridCol w="1813559"/>
                <a:gridCol w="1660106"/>
                <a:gridCol w="1921422"/>
                <a:gridCol w="1767713"/>
              </a:tblGrid>
              <a:tr h="1173546">
                <a:tc>
                  <a:txBody>
                    <a:bodyPr/>
                    <a:lstStyle/>
                    <a:p>
                      <a:pPr algn="ctr"/>
                      <a:r>
                        <a:rPr lang="en-US" sz="1800" dirty="0" smtClean="0"/>
                        <a:t>GHSGT Content</a:t>
                      </a:r>
                      <a:endParaRPr lang="en-US" sz="1800" dirty="0"/>
                    </a:p>
                  </a:txBody>
                  <a:tcPr marT="45712" marB="45712" anchor="ctr"/>
                </a:tc>
                <a:tc>
                  <a:txBody>
                    <a:bodyPr/>
                    <a:lstStyle/>
                    <a:p>
                      <a:pPr algn="ctr"/>
                      <a:r>
                        <a:rPr lang="en-US" sz="1800" dirty="0" smtClean="0"/>
                        <a:t>ELA</a:t>
                      </a:r>
                      <a:endParaRPr lang="en-US" sz="1800" dirty="0"/>
                    </a:p>
                  </a:txBody>
                  <a:tcPr marT="45712" marB="45712" anchor="ctr"/>
                </a:tc>
                <a:tc>
                  <a:txBody>
                    <a:bodyPr/>
                    <a:lstStyle/>
                    <a:p>
                      <a:pPr algn="ctr"/>
                      <a:r>
                        <a:rPr lang="en-US" sz="1800" dirty="0" smtClean="0"/>
                        <a:t>Mathematics</a:t>
                      </a:r>
                      <a:endParaRPr lang="en-US" sz="1800" dirty="0"/>
                    </a:p>
                  </a:txBody>
                  <a:tcPr marT="45712" marB="45712" anchor="ctr"/>
                </a:tc>
                <a:tc>
                  <a:txBody>
                    <a:bodyPr/>
                    <a:lstStyle/>
                    <a:p>
                      <a:pPr algn="ctr"/>
                      <a:r>
                        <a:rPr lang="en-US" sz="1800" dirty="0" smtClean="0"/>
                        <a:t>Science</a:t>
                      </a:r>
                      <a:endParaRPr lang="en-US" sz="1800" dirty="0"/>
                    </a:p>
                  </a:txBody>
                  <a:tcPr marT="45712" marB="45712" anchor="ctr"/>
                </a:tc>
                <a:tc>
                  <a:txBody>
                    <a:bodyPr/>
                    <a:lstStyle/>
                    <a:p>
                      <a:pPr algn="ctr"/>
                      <a:r>
                        <a:rPr lang="en-US" sz="1800" dirty="0" smtClean="0"/>
                        <a:t>Social Studies</a:t>
                      </a:r>
                      <a:endParaRPr lang="en-US" sz="1800" dirty="0"/>
                    </a:p>
                  </a:txBody>
                  <a:tcPr marT="45712" marB="45712" anchor="ctr"/>
                </a:tc>
              </a:tr>
              <a:tr h="1341054">
                <a:tc>
                  <a:txBody>
                    <a:bodyPr/>
                    <a:lstStyle/>
                    <a:p>
                      <a:pPr algn="ctr"/>
                      <a:r>
                        <a:rPr lang="en-US" sz="1800" i="0" dirty="0" smtClean="0">
                          <a:solidFill>
                            <a:schemeClr val="tx1"/>
                          </a:solidFill>
                        </a:rPr>
                        <a:t>Fall 2014  GHSGT Scored</a:t>
                      </a:r>
                      <a:endParaRPr lang="en-US" sz="1800"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1,297</a:t>
                      </a:r>
                    </a:p>
                    <a:p>
                      <a:pPr algn="ctr"/>
                      <a:endParaRPr lang="en-US" sz="1800" i="0" dirty="0" smtClean="0">
                        <a:solidFill>
                          <a:schemeClr val="tx1"/>
                        </a:solidFill>
                      </a:endParaRPr>
                    </a:p>
                    <a:p>
                      <a:pPr algn="ctr"/>
                      <a:r>
                        <a:rPr lang="en-US" sz="1800" b="1" i="0" dirty="0" smtClean="0">
                          <a:solidFill>
                            <a:schemeClr val="tx1"/>
                          </a:solidFill>
                        </a:rPr>
                        <a:t>T:  &lt;10</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3,248</a:t>
                      </a:r>
                    </a:p>
                    <a:p>
                      <a:pPr algn="ctr"/>
                      <a:endParaRPr lang="en-US" sz="1800" i="0" dirty="0" smtClean="0">
                        <a:solidFill>
                          <a:schemeClr val="tx1"/>
                        </a:solidFill>
                      </a:endParaRPr>
                    </a:p>
                    <a:p>
                      <a:pPr algn="ctr"/>
                      <a:r>
                        <a:rPr lang="en-US" sz="1800" b="1" i="0" dirty="0" smtClean="0">
                          <a:solidFill>
                            <a:schemeClr val="tx1"/>
                          </a:solidFill>
                        </a:rPr>
                        <a:t>Q:</a:t>
                      </a:r>
                      <a:r>
                        <a:rPr lang="en-US" sz="1800" b="1" i="0" baseline="0" dirty="0" smtClean="0">
                          <a:solidFill>
                            <a:schemeClr val="tx1"/>
                          </a:solidFill>
                        </a:rPr>
                        <a:t>  78</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1,311</a:t>
                      </a:r>
                    </a:p>
                    <a:p>
                      <a:pPr algn="ctr"/>
                      <a:endParaRPr lang="en-US" sz="1800" i="0" dirty="0" smtClean="0">
                        <a:solidFill>
                          <a:schemeClr val="tx1"/>
                        </a:solidFill>
                      </a:endParaRPr>
                    </a:p>
                    <a:p>
                      <a:pPr algn="ctr"/>
                      <a:r>
                        <a:rPr lang="en-US" sz="1800" b="1" i="0" dirty="0" smtClean="0">
                          <a:solidFill>
                            <a:schemeClr val="tx1"/>
                          </a:solidFill>
                        </a:rPr>
                        <a:t>T:  147</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3,057</a:t>
                      </a:r>
                    </a:p>
                    <a:p>
                      <a:pPr algn="ctr"/>
                      <a:endParaRPr lang="en-US" sz="1800" i="0" dirty="0" smtClean="0">
                        <a:solidFill>
                          <a:schemeClr val="tx1"/>
                        </a:solidFill>
                      </a:endParaRPr>
                    </a:p>
                    <a:p>
                      <a:pPr algn="ctr"/>
                      <a:r>
                        <a:rPr lang="en-US" sz="1800" b="1" i="0" dirty="0" smtClean="0">
                          <a:solidFill>
                            <a:schemeClr val="tx1"/>
                          </a:solidFill>
                        </a:rPr>
                        <a:t>T:  110</a:t>
                      </a:r>
                      <a:endParaRPr lang="en-US" sz="1800" b="1" i="0" dirty="0">
                        <a:solidFill>
                          <a:schemeClr val="tx1"/>
                        </a:solidFill>
                      </a:endParaRPr>
                    </a:p>
                  </a:txBody>
                  <a:tcPr marT="45654" marB="45654" anchor="ctr">
                    <a:solidFill>
                      <a:schemeClr val="accent1">
                        <a:lumMod val="20000"/>
                        <a:lumOff val="80000"/>
                      </a:schemeClr>
                    </a:solidFill>
                  </a:tcPr>
                </a:tc>
              </a:tr>
              <a:tr h="1524000">
                <a:tc>
                  <a:txBody>
                    <a:bodyPr/>
                    <a:lstStyle/>
                    <a:p>
                      <a:pPr algn="ctr"/>
                      <a:r>
                        <a:rPr lang="en-US" sz="1800" i="0" dirty="0" smtClean="0">
                          <a:solidFill>
                            <a:schemeClr val="tx1"/>
                          </a:solidFill>
                        </a:rPr>
                        <a:t>Winter 2014 GHSGT Scored</a:t>
                      </a:r>
                      <a:endParaRPr lang="en-US" sz="1800"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1,166</a:t>
                      </a:r>
                    </a:p>
                    <a:p>
                      <a:pPr algn="ctr"/>
                      <a:endParaRPr lang="en-US" sz="1800" i="0" dirty="0" smtClean="0">
                        <a:solidFill>
                          <a:schemeClr val="tx1"/>
                        </a:solidFill>
                      </a:endParaRPr>
                    </a:p>
                    <a:p>
                      <a:pPr algn="ctr"/>
                      <a:r>
                        <a:rPr lang="en-US" sz="1800" b="1" i="0" dirty="0" smtClean="0">
                          <a:solidFill>
                            <a:schemeClr val="tx1"/>
                          </a:solidFill>
                        </a:rPr>
                        <a:t>T:  &lt;10</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2,951</a:t>
                      </a:r>
                    </a:p>
                    <a:p>
                      <a:pPr algn="ctr"/>
                      <a:endParaRPr lang="en-US" sz="1800" i="0" dirty="0" smtClean="0">
                        <a:solidFill>
                          <a:schemeClr val="tx1"/>
                        </a:solidFill>
                      </a:endParaRPr>
                    </a:p>
                    <a:p>
                      <a:pPr algn="ctr"/>
                      <a:r>
                        <a:rPr lang="en-US" sz="1800" b="1" i="0" dirty="0" smtClean="0">
                          <a:solidFill>
                            <a:schemeClr val="tx1"/>
                          </a:solidFill>
                        </a:rPr>
                        <a:t>Q:</a:t>
                      </a:r>
                      <a:r>
                        <a:rPr lang="en-US" sz="1800" b="1" i="0" baseline="0" dirty="0" smtClean="0">
                          <a:solidFill>
                            <a:schemeClr val="tx1"/>
                          </a:solidFill>
                        </a:rPr>
                        <a:t>  93</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1,035</a:t>
                      </a:r>
                    </a:p>
                    <a:p>
                      <a:pPr algn="ctr"/>
                      <a:endParaRPr lang="en-US" sz="1800" i="0" dirty="0" smtClean="0">
                        <a:solidFill>
                          <a:schemeClr val="tx1"/>
                        </a:solidFill>
                      </a:endParaRPr>
                    </a:p>
                    <a:p>
                      <a:pPr algn="ctr"/>
                      <a:r>
                        <a:rPr lang="en-US" sz="1800" b="1" i="0" dirty="0" smtClean="0">
                          <a:solidFill>
                            <a:schemeClr val="tx1"/>
                          </a:solidFill>
                        </a:rPr>
                        <a:t>T:  213</a:t>
                      </a:r>
                      <a:endParaRPr lang="en-US" sz="1800" b="1" i="0" dirty="0">
                        <a:solidFill>
                          <a:schemeClr val="tx1"/>
                        </a:solidFill>
                      </a:endParaRPr>
                    </a:p>
                  </a:txBody>
                  <a:tcPr marT="45654" marB="45654" anchor="ctr">
                    <a:solidFill>
                      <a:schemeClr val="accent1">
                        <a:lumMod val="20000"/>
                        <a:lumOff val="80000"/>
                      </a:schemeClr>
                    </a:solidFill>
                  </a:tcPr>
                </a:tc>
                <a:tc>
                  <a:txBody>
                    <a:bodyPr/>
                    <a:lstStyle/>
                    <a:p>
                      <a:pPr algn="ctr"/>
                      <a:r>
                        <a:rPr lang="en-US" sz="1800" i="0" dirty="0" smtClean="0">
                          <a:solidFill>
                            <a:schemeClr val="tx1"/>
                          </a:solidFill>
                        </a:rPr>
                        <a:t>GPS:  2,650</a:t>
                      </a:r>
                    </a:p>
                    <a:p>
                      <a:pPr algn="ctr"/>
                      <a:endParaRPr lang="en-US" sz="1800" i="0" dirty="0" smtClean="0">
                        <a:solidFill>
                          <a:schemeClr val="tx1"/>
                        </a:solidFill>
                      </a:endParaRPr>
                    </a:p>
                    <a:p>
                      <a:pPr algn="ctr"/>
                      <a:r>
                        <a:rPr lang="en-US" sz="1800" b="1" i="0" dirty="0" smtClean="0">
                          <a:solidFill>
                            <a:schemeClr val="tx1"/>
                          </a:solidFill>
                        </a:rPr>
                        <a:t>T:  146</a:t>
                      </a:r>
                      <a:endParaRPr lang="en-US" sz="1800" b="1" i="0" dirty="0">
                        <a:solidFill>
                          <a:schemeClr val="tx1"/>
                        </a:solidFill>
                      </a:endParaRPr>
                    </a:p>
                  </a:txBody>
                  <a:tcPr marT="45654" marB="45654" anchor="ctr">
                    <a:solidFill>
                      <a:schemeClr val="accent1">
                        <a:lumMod val="20000"/>
                        <a:lumOff val="80000"/>
                      </a:schemeClr>
                    </a:solidFill>
                  </a:tcPr>
                </a:tc>
              </a:tr>
            </a:tbl>
          </a:graphicData>
        </a:graphic>
      </p:graphicFrame>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348750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8" y="226244"/>
            <a:ext cx="6589336" cy="990600"/>
          </a:xfrm>
        </p:spPr>
        <p:txBody>
          <a:bodyPr/>
          <a:lstStyle/>
          <a:p>
            <a:pPr algn="ctr"/>
            <a:r>
              <a:rPr lang="en-US" dirty="0" smtClean="0"/>
              <a:t>Booklet Overages</a:t>
            </a:r>
            <a:endParaRPr lang="en-US" dirty="0"/>
          </a:p>
        </p:txBody>
      </p:sp>
      <p:sp>
        <p:nvSpPr>
          <p:cNvPr id="3" name="Content Placeholder 2"/>
          <p:cNvSpPr>
            <a:spLocks noGrp="1"/>
          </p:cNvSpPr>
          <p:nvPr>
            <p:ph idx="1"/>
          </p:nvPr>
        </p:nvSpPr>
        <p:spPr>
          <a:xfrm>
            <a:off x="76593" y="1649691"/>
            <a:ext cx="8915400" cy="4525963"/>
          </a:xfrm>
        </p:spPr>
        <p:txBody>
          <a:bodyPr>
            <a:normAutofit fontScale="92500" lnSpcReduction="10000"/>
          </a:bodyPr>
          <a:lstStyle/>
          <a:p>
            <a:pPr marL="0" indent="0">
              <a:buNone/>
            </a:pPr>
            <a:r>
              <a:rPr lang="en-US" sz="2800" dirty="0" smtClean="0"/>
              <a:t>All booklets are shipped by system and </a:t>
            </a:r>
            <a:r>
              <a:rPr lang="en-US" sz="2800" b="1" u="sng" dirty="0" smtClean="0"/>
              <a:t>not</a:t>
            </a:r>
            <a:r>
              <a:rPr lang="en-US" sz="2800" dirty="0" smtClean="0"/>
              <a:t> by school</a:t>
            </a:r>
          </a:p>
          <a:p>
            <a:pPr marL="0" indent="0">
              <a:buNone/>
            </a:pPr>
            <a:endParaRPr lang="en-US" sz="1200" dirty="0" smtClean="0"/>
          </a:p>
          <a:p>
            <a:r>
              <a:rPr lang="en-US" sz="2400" dirty="0" smtClean="0"/>
              <a:t>GPS Booklets</a:t>
            </a:r>
          </a:p>
          <a:p>
            <a:pPr lvl="1"/>
            <a:r>
              <a:rPr lang="en-US" sz="2000" dirty="0" smtClean="0"/>
              <a:t>Systems will have </a:t>
            </a:r>
            <a:r>
              <a:rPr lang="en-US" sz="2000" dirty="0"/>
              <a:t>a 10% overage and then are rounded up to the nearest multiple of </a:t>
            </a:r>
            <a:r>
              <a:rPr lang="en-US" sz="2000" dirty="0" smtClean="0"/>
              <a:t>five </a:t>
            </a:r>
          </a:p>
          <a:p>
            <a:r>
              <a:rPr lang="en-US" sz="2400" dirty="0" smtClean="0"/>
              <a:t>QCC and Transitional Booklets</a:t>
            </a:r>
          </a:p>
          <a:p>
            <a:pPr lvl="1"/>
            <a:r>
              <a:rPr lang="en-US" sz="2000" dirty="0" smtClean="0"/>
              <a:t>Systems </a:t>
            </a:r>
            <a:r>
              <a:rPr lang="en-US" sz="2000" dirty="0"/>
              <a:t>will receive have a 10% overage and then are rounded up to the nearest multiple of five</a:t>
            </a:r>
            <a:endParaRPr lang="en-US" sz="2000" dirty="0" smtClean="0"/>
          </a:p>
          <a:p>
            <a:pPr lvl="1"/>
            <a:r>
              <a:rPr lang="en-US" sz="2000" dirty="0" smtClean="0"/>
              <a:t>ELA will not receive an overage, only single booklets will be sent out based on how many students tested in the Fall and Winter administrations </a:t>
            </a:r>
            <a:r>
              <a:rPr lang="en-US" sz="1400" i="1" dirty="0">
                <a:solidFill>
                  <a:srgbClr val="0000FF"/>
                </a:solidFill>
              </a:rPr>
              <a:t>(please note:  the most one school tested of the </a:t>
            </a:r>
            <a:r>
              <a:rPr lang="en-US" sz="1400" i="1" dirty="0" smtClean="0">
                <a:solidFill>
                  <a:srgbClr val="0000FF"/>
                </a:solidFill>
              </a:rPr>
              <a:t>&lt;10 </a:t>
            </a:r>
            <a:r>
              <a:rPr lang="en-US" sz="1400" i="1" dirty="0">
                <a:solidFill>
                  <a:srgbClr val="0000FF"/>
                </a:solidFill>
              </a:rPr>
              <a:t>students tested during the </a:t>
            </a:r>
            <a:r>
              <a:rPr lang="en-US" sz="1400" i="1" dirty="0" smtClean="0">
                <a:solidFill>
                  <a:srgbClr val="0000FF"/>
                </a:solidFill>
              </a:rPr>
              <a:t>Fall and Winter </a:t>
            </a:r>
            <a:r>
              <a:rPr lang="en-US" sz="1400" i="1" dirty="0">
                <a:solidFill>
                  <a:srgbClr val="0000FF"/>
                </a:solidFill>
              </a:rPr>
              <a:t>2014 </a:t>
            </a:r>
            <a:r>
              <a:rPr lang="en-US" sz="1400" i="1" dirty="0" smtClean="0">
                <a:solidFill>
                  <a:srgbClr val="0000FF"/>
                </a:solidFill>
              </a:rPr>
              <a:t>administrations </a:t>
            </a:r>
            <a:r>
              <a:rPr lang="en-US" sz="1400" i="1" dirty="0">
                <a:solidFill>
                  <a:srgbClr val="0000FF"/>
                </a:solidFill>
              </a:rPr>
              <a:t>were 2 </a:t>
            </a:r>
            <a:r>
              <a:rPr lang="en-US" sz="1400" i="1" dirty="0" smtClean="0">
                <a:solidFill>
                  <a:srgbClr val="0000FF"/>
                </a:solidFill>
              </a:rPr>
              <a:t>former students</a:t>
            </a:r>
            <a:r>
              <a:rPr lang="en-US" sz="1400" i="1" dirty="0">
                <a:solidFill>
                  <a:srgbClr val="0000FF"/>
                </a:solidFill>
              </a:rPr>
              <a:t>, all other schools tested only 1 </a:t>
            </a:r>
            <a:r>
              <a:rPr lang="en-US" sz="1400" i="1" dirty="0" smtClean="0">
                <a:solidFill>
                  <a:srgbClr val="0000FF"/>
                </a:solidFill>
              </a:rPr>
              <a:t>student.  This has been true for many years of administrations .)</a:t>
            </a:r>
          </a:p>
          <a:p>
            <a:r>
              <a:rPr lang="en-US" sz="2400" dirty="0" smtClean="0"/>
              <a:t>BST Materials</a:t>
            </a:r>
          </a:p>
          <a:p>
            <a:pPr lvl="1"/>
            <a:r>
              <a:rPr lang="en-US" sz="2000" dirty="0" smtClean="0"/>
              <a:t>Requests for materials may be made via email to Michael Huneke (</a:t>
            </a:r>
            <a:r>
              <a:rPr lang="en-US" sz="2000" dirty="0" smtClean="0">
                <a:hlinkClick r:id="rId2"/>
              </a:rPr>
              <a:t>mhuneke@doe.k12.ga.us</a:t>
            </a:r>
            <a:r>
              <a:rPr lang="en-US" sz="2000" dirty="0" smtClean="0"/>
              <a:t>) </a:t>
            </a:r>
            <a:endParaRPr lang="en-US" sz="1800" b="1" u="sng" dirty="0" smtClean="0">
              <a:solidFill>
                <a:srgbClr val="FF0000"/>
              </a:solidFill>
            </a:endParaRPr>
          </a:p>
        </p:txBody>
      </p:sp>
      <p:sp>
        <p:nvSpPr>
          <p:cNvPr id="6" name="Date Placeholder 5"/>
          <p:cNvSpPr>
            <a:spLocks noGrp="1"/>
          </p:cNvSpPr>
          <p:nvPr>
            <p:ph type="dt" sz="half" idx="2"/>
          </p:nvPr>
        </p:nvSpPr>
        <p:spPr/>
        <p:txBody>
          <a:bodyPr/>
          <a:lstStyle/>
          <a:p>
            <a:r>
              <a:rPr lang="en-US" smtClean="0"/>
              <a:t>2/4/2015</a:t>
            </a:r>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2312888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4842" y="152400"/>
            <a:ext cx="6730738" cy="1143000"/>
          </a:xfrm>
        </p:spPr>
        <p:txBody>
          <a:bodyPr>
            <a:normAutofit/>
          </a:bodyPr>
          <a:lstStyle/>
          <a:p>
            <a:pPr algn="ctr"/>
            <a:r>
              <a:rPr lang="en-US" dirty="0" smtClean="0"/>
              <a:t>QCC Form Phase Out </a:t>
            </a:r>
            <a:br>
              <a:rPr lang="en-US" dirty="0" smtClean="0"/>
            </a:br>
            <a:r>
              <a:rPr lang="en-US" sz="3200" dirty="0" smtClean="0"/>
              <a:t>ELA, Science and Social Studies</a:t>
            </a:r>
          </a:p>
        </p:txBody>
      </p:sp>
      <p:sp>
        <p:nvSpPr>
          <p:cNvPr id="18435" name="Content Placeholder 2"/>
          <p:cNvSpPr>
            <a:spLocks noGrp="1"/>
          </p:cNvSpPr>
          <p:nvPr>
            <p:ph idx="1"/>
          </p:nvPr>
        </p:nvSpPr>
        <p:spPr>
          <a:xfrm>
            <a:off x="142974" y="1671376"/>
            <a:ext cx="8839200" cy="4525962"/>
          </a:xfrm>
        </p:spPr>
        <p:txBody>
          <a:bodyPr>
            <a:normAutofit lnSpcReduction="10000"/>
          </a:bodyPr>
          <a:lstStyle/>
          <a:p>
            <a:pPr>
              <a:buFont typeface="Arial" charset="0"/>
              <a:buNone/>
            </a:pPr>
            <a:r>
              <a:rPr lang="en-US" sz="1600" dirty="0" smtClean="0"/>
              <a:t>Effective with the Fall 2011 administration QCC forms will no longer be offered. Students who originally tested using the QCC forms in English/Language Arts, Science, and Social Studies should be tested using the transitional form of the GHSGT (Form T).  </a:t>
            </a:r>
          </a:p>
          <a:p>
            <a:pPr>
              <a:buFont typeface="Arial" charset="0"/>
              <a:buNone/>
            </a:pPr>
            <a:endParaRPr lang="en-US" sz="1000" dirty="0" smtClean="0"/>
          </a:p>
          <a:p>
            <a:pPr>
              <a:buFont typeface="Arial" charset="0"/>
              <a:buNone/>
            </a:pPr>
            <a:r>
              <a:rPr lang="en-US" sz="1600" dirty="0" smtClean="0"/>
              <a:t>As you will recall, the transitional GHSGT forms are developed based on a carefully constructed blueprint built to ensure students have had an opportunity to learn the content and skills assessed regardless of the curriculum under which they were instructed (whether it was the QCC or the Georgia Performance Standards (GPS)). In other words, the transitional forms are dually aligned to both the QCC and the GPS. Importantly, these forms are scored and reported on the QCC scale and are statistically equated (of equivalent difficulty) to the QCC forms. </a:t>
            </a:r>
          </a:p>
          <a:p>
            <a:pPr>
              <a:buFont typeface="Arial" charset="0"/>
              <a:buNone/>
            </a:pPr>
            <a:endParaRPr lang="en-US" sz="1000" dirty="0" smtClean="0"/>
          </a:p>
          <a:p>
            <a:pPr>
              <a:buFont typeface="Arial" charset="0"/>
              <a:buNone/>
            </a:pPr>
            <a:r>
              <a:rPr lang="en-US" sz="1600" dirty="0" smtClean="0"/>
              <a:t>We are confident that no student will be placed at a disadvantage for the following reasons: (a) the transitional forms are aligned to the QCC; (b) the transitional forms are statistically equated to the QCC forms; and (c) remediation opportunities are likely based on the GPS (as the QCC is no longer used as the basis of instruction in our state).  </a:t>
            </a:r>
          </a:p>
          <a:p>
            <a:pPr>
              <a:buFont typeface="Arial" charset="0"/>
              <a:buNone/>
            </a:pPr>
            <a:endParaRPr lang="en-US" sz="1000" dirty="0" smtClean="0"/>
          </a:p>
          <a:p>
            <a:pPr>
              <a:buFont typeface="Arial" charset="0"/>
              <a:buNone/>
            </a:pPr>
            <a:r>
              <a:rPr lang="en-US" sz="1600" dirty="0" smtClean="0"/>
              <a:t>Please note that QCC forms will continue to be available for the Mathematics GHSGT for those students who received mathematics instruction based on the QCC and who originally tested on the QCC version.</a:t>
            </a:r>
          </a:p>
          <a:p>
            <a:endParaRPr lang="en-US"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131624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6768445" cy="949752"/>
          </a:xfrm>
        </p:spPr>
        <p:txBody>
          <a:bodyPr>
            <a:normAutofit fontScale="90000"/>
          </a:bodyPr>
          <a:lstStyle/>
          <a:p>
            <a:pPr algn="ctr" eaLnBrk="1" hangingPunct="1"/>
            <a:r>
              <a:rPr lang="en-US" sz="3600" dirty="0" smtClean="0"/>
              <a:t>GHSGT</a:t>
            </a:r>
            <a:r>
              <a:rPr lang="en-US" sz="3200" dirty="0" smtClean="0"/>
              <a:t/>
            </a:r>
            <a:br>
              <a:rPr lang="en-US" sz="3200" dirty="0" smtClean="0"/>
            </a:br>
            <a:r>
              <a:rPr lang="en-US" sz="3200" dirty="0" smtClean="0"/>
              <a:t>Important Reminders and </a:t>
            </a:r>
            <a:br>
              <a:rPr lang="en-US" sz="3200" dirty="0" smtClean="0"/>
            </a:br>
            <a:r>
              <a:rPr lang="en-US" sz="3200" dirty="0" smtClean="0"/>
              <a:t>What’s New in 2014-2015</a:t>
            </a:r>
          </a:p>
        </p:txBody>
      </p:sp>
      <p:sp>
        <p:nvSpPr>
          <p:cNvPr id="5123" name="Content Placeholder 2"/>
          <p:cNvSpPr>
            <a:spLocks noGrp="1"/>
          </p:cNvSpPr>
          <p:nvPr>
            <p:ph idx="1"/>
          </p:nvPr>
        </p:nvSpPr>
        <p:spPr>
          <a:xfrm>
            <a:off x="76200" y="1396739"/>
            <a:ext cx="8991600" cy="4800600"/>
          </a:xfrm>
        </p:spPr>
        <p:txBody>
          <a:bodyPr>
            <a:normAutofit lnSpcReduction="10000"/>
          </a:bodyPr>
          <a:lstStyle/>
          <a:p>
            <a:pPr eaLnBrk="1" hangingPunct="1"/>
            <a:r>
              <a:rPr lang="en-US" sz="1800" b="1" dirty="0"/>
              <a:t>New:  </a:t>
            </a:r>
            <a:r>
              <a:rPr lang="en-US" sz="1800" dirty="0"/>
              <a:t>In 2014-2015 there are only 3 administrations (Fall, Winter and Spring) </a:t>
            </a:r>
          </a:p>
          <a:p>
            <a:pPr eaLnBrk="1" hangingPunct="1"/>
            <a:r>
              <a:rPr lang="en-US" sz="1800" b="1" dirty="0"/>
              <a:t>New:  </a:t>
            </a:r>
            <a:r>
              <a:rPr lang="en-US" sz="1800" dirty="0"/>
              <a:t>Georgia Center for Assessment (GCA) is the new vendor for the GHSGT and booklets will be returned to GCA after each </a:t>
            </a:r>
            <a:r>
              <a:rPr lang="en-US" sz="1800" dirty="0" smtClean="0"/>
              <a:t>administration.</a:t>
            </a:r>
          </a:p>
          <a:p>
            <a:pPr eaLnBrk="1" hangingPunct="1"/>
            <a:r>
              <a:rPr lang="en-US" sz="1800" b="1" dirty="0" smtClean="0"/>
              <a:t>New</a:t>
            </a:r>
            <a:r>
              <a:rPr lang="en-US" sz="1800" b="1" dirty="0"/>
              <a:t>:  </a:t>
            </a:r>
            <a:r>
              <a:rPr lang="en-US" sz="1800" dirty="0"/>
              <a:t>Enrollment counts and additional orders are now managed through </a:t>
            </a:r>
            <a:r>
              <a:rPr lang="en-US" sz="1800" dirty="0" err="1" smtClean="0"/>
              <a:t>TestTime</a:t>
            </a:r>
            <a:r>
              <a:rPr lang="en-US" sz="1800" dirty="0" smtClean="0"/>
              <a:t>.</a:t>
            </a:r>
          </a:p>
          <a:p>
            <a:pPr eaLnBrk="1" hangingPunct="1"/>
            <a:r>
              <a:rPr lang="en-US" sz="1800" b="1" dirty="0" smtClean="0"/>
              <a:t>New:  </a:t>
            </a:r>
            <a:r>
              <a:rPr lang="en-US" sz="1800" dirty="0" smtClean="0"/>
              <a:t>FTE numbers will not </a:t>
            </a:r>
            <a:r>
              <a:rPr lang="en-US" sz="1800" dirty="0"/>
              <a:t>be </a:t>
            </a:r>
            <a:r>
              <a:rPr lang="en-US" sz="1800" dirty="0" smtClean="0"/>
              <a:t>collected.</a:t>
            </a:r>
            <a:endParaRPr lang="en-US" sz="1800" dirty="0"/>
          </a:p>
          <a:p>
            <a:pPr eaLnBrk="1" hangingPunct="1"/>
            <a:r>
              <a:rPr lang="en-US" sz="1800" b="1" dirty="0" smtClean="0"/>
              <a:t>Reminder</a:t>
            </a:r>
            <a:r>
              <a:rPr lang="en-US" sz="1800" b="1" dirty="0"/>
              <a:t>: </a:t>
            </a:r>
            <a:r>
              <a:rPr lang="en-US" sz="1800" dirty="0" smtClean="0"/>
              <a:t>Students </a:t>
            </a:r>
            <a:r>
              <a:rPr lang="en-US" sz="1800" dirty="0"/>
              <a:t>who enrolled in grade 9 for the first time on or after July 1, 2011, </a:t>
            </a:r>
            <a:r>
              <a:rPr lang="en-US" sz="1800" b="1" u="sng" dirty="0">
                <a:solidFill>
                  <a:srgbClr val="FF0000"/>
                </a:solidFill>
              </a:rPr>
              <a:t>SHOULD NOT</a:t>
            </a:r>
            <a:r>
              <a:rPr lang="en-US" sz="1800" b="1" dirty="0">
                <a:solidFill>
                  <a:srgbClr val="FF0000"/>
                </a:solidFill>
              </a:rPr>
              <a:t> </a:t>
            </a:r>
            <a:r>
              <a:rPr lang="en-US" sz="1800" dirty="0"/>
              <a:t>be assessed </a:t>
            </a:r>
            <a:r>
              <a:rPr lang="en-US" sz="1800" dirty="0" smtClean="0"/>
              <a:t>the GHSGT.  </a:t>
            </a:r>
            <a:r>
              <a:rPr lang="en-US" sz="1800" dirty="0"/>
              <a:t>This cohort is not required to pass the GHSGTs for diploma eligibility.</a:t>
            </a:r>
          </a:p>
          <a:p>
            <a:pPr eaLnBrk="1" hangingPunct="1"/>
            <a:r>
              <a:rPr lang="en-US" sz="1800" b="1" dirty="0" smtClean="0"/>
              <a:t>Reminder</a:t>
            </a:r>
            <a:r>
              <a:rPr lang="en-US" sz="1800" b="1" dirty="0"/>
              <a:t>: </a:t>
            </a:r>
            <a:r>
              <a:rPr lang="en-US" sz="1800" b="1" dirty="0" smtClean="0"/>
              <a:t> </a:t>
            </a:r>
            <a:r>
              <a:rPr lang="en-US" sz="1800" dirty="0" smtClean="0"/>
              <a:t>Enrollment counts will be prepopulated but the STC may change the number if needed by </a:t>
            </a:r>
            <a:r>
              <a:rPr lang="en-US" sz="1800" dirty="0"/>
              <a:t>emailing Stephanie A. Lai, Ph.D</a:t>
            </a:r>
            <a:r>
              <a:rPr lang="en-US" sz="1800" dirty="0" smtClean="0"/>
              <a:t>. </a:t>
            </a:r>
            <a:r>
              <a:rPr lang="en-US" sz="1800" dirty="0"/>
              <a:t>with GCA at </a:t>
            </a:r>
            <a:r>
              <a:rPr lang="en-US" sz="1800" dirty="0" smtClean="0">
                <a:hlinkClick r:id="rId3"/>
              </a:rPr>
              <a:t>slai823@uga.edu</a:t>
            </a:r>
            <a:r>
              <a:rPr lang="en-US" sz="1800" dirty="0" smtClean="0"/>
              <a:t> </a:t>
            </a:r>
            <a:r>
              <a:rPr lang="en-US" sz="1800" b="1" u="sng" dirty="0" smtClean="0"/>
              <a:t>and</a:t>
            </a:r>
            <a:r>
              <a:rPr lang="en-US" sz="1800" dirty="0" smtClean="0"/>
              <a:t> receiving GaDOE approval (see next slide for more details).</a:t>
            </a:r>
          </a:p>
          <a:p>
            <a:pPr eaLnBrk="1" hangingPunct="1"/>
            <a:r>
              <a:rPr lang="en-US" sz="1800" b="1" dirty="0"/>
              <a:t>Reminder</a:t>
            </a:r>
            <a:r>
              <a:rPr lang="en-US" sz="1800" b="1" dirty="0" smtClean="0"/>
              <a:t>:  </a:t>
            </a:r>
            <a:r>
              <a:rPr lang="en-US" sz="1800" dirty="0" smtClean="0"/>
              <a:t>Material orders are carefully monitored.  Only materials </a:t>
            </a:r>
            <a:r>
              <a:rPr lang="en-US" sz="1800" b="1" u="sng" dirty="0" smtClean="0"/>
              <a:t>needed</a:t>
            </a:r>
            <a:r>
              <a:rPr lang="en-US" sz="1800" dirty="0" smtClean="0"/>
              <a:t> should be ordered.  Materials may be transferred from one high school to another within a system.  Please place only one extra order for your system when materials are needed after initial shipment arrives.</a:t>
            </a:r>
          </a:p>
          <a:p>
            <a:pPr eaLnBrk="1" hangingPunct="1"/>
            <a:r>
              <a:rPr lang="en-US" sz="1800" b="1" dirty="0"/>
              <a:t>Reminder: </a:t>
            </a:r>
            <a:r>
              <a:rPr lang="en-US" sz="1800" dirty="0" smtClean="0"/>
              <a:t>Rescore and Special Administration costs are $40 per content area, per answer document.</a:t>
            </a:r>
          </a:p>
          <a:p>
            <a:pPr eaLnBrk="1" hangingPunct="1"/>
            <a:endParaRPr lang="en-US" sz="2000" b="1"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1973979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 y="169682"/>
            <a:ext cx="6759019" cy="1291472"/>
          </a:xfrm>
        </p:spPr>
        <p:txBody>
          <a:bodyPr>
            <a:normAutofit fontScale="90000"/>
          </a:bodyPr>
          <a:lstStyle/>
          <a:p>
            <a:pPr algn="ctr"/>
            <a:r>
              <a:rPr lang="en-US" sz="3600" dirty="0" smtClean="0"/>
              <a:t>BST, GHSGT </a:t>
            </a:r>
            <a:r>
              <a:rPr lang="en-US" sz="3600" dirty="0"/>
              <a:t>and GHSWT </a:t>
            </a:r>
            <a:r>
              <a:rPr lang="en-US" sz="3600" dirty="0" smtClean="0"/>
              <a:t>Forms</a:t>
            </a:r>
            <a:r>
              <a:rPr lang="en-US" dirty="0" smtClean="0"/>
              <a:t/>
            </a:r>
            <a:br>
              <a:rPr lang="en-US" dirty="0" smtClean="0"/>
            </a:br>
            <a:r>
              <a:rPr lang="en-US" sz="1600" b="0" dirty="0"/>
              <a:t>Dates are based on when students entered grade 9 for the first time</a:t>
            </a:r>
            <a:r>
              <a:rPr lang="en-US" sz="1600" b="0" dirty="0" smtClean="0"/>
              <a:t>:</a:t>
            </a:r>
            <a:r>
              <a:rPr lang="en-US" sz="1300" b="0" dirty="0" smtClean="0"/>
              <a:t/>
            </a:r>
            <a:br>
              <a:rPr lang="en-US" sz="1300" b="0" dirty="0" smtClean="0"/>
            </a:br>
            <a:r>
              <a:rPr lang="en-US" sz="1300" b="0" dirty="0" smtClean="0"/>
              <a:t/>
            </a:r>
            <a:br>
              <a:rPr lang="en-US" sz="1300" b="0" dirty="0" smtClean="0"/>
            </a:br>
            <a:r>
              <a:rPr lang="en-US" sz="1300" b="0" dirty="0" smtClean="0"/>
              <a:t>*Contact Michael Huneke for BST materials at </a:t>
            </a:r>
            <a:r>
              <a:rPr lang="en-US" sz="1300" b="0" dirty="0" smtClean="0">
                <a:hlinkClick r:id="rId2"/>
              </a:rPr>
              <a:t>mhuneke@doe.k12.ga.us</a:t>
            </a:r>
            <a:r>
              <a:rPr lang="en-US" sz="1300" b="0" dirty="0" smtClean="0"/>
              <a:t> when needed</a:t>
            </a:r>
            <a:r>
              <a:rPr lang="en-US" sz="2000" b="0" dirty="0"/>
              <a:t/>
            </a:r>
            <a:br>
              <a:rPr lang="en-US" sz="2000" b="0" dirty="0"/>
            </a:br>
            <a:endParaRPr lang="en-US" sz="2000" b="0" dirty="0"/>
          </a:p>
        </p:txBody>
      </p:sp>
      <p:sp>
        <p:nvSpPr>
          <p:cNvPr id="5" name="Date Placeholder 4"/>
          <p:cNvSpPr>
            <a:spLocks noGrp="1"/>
          </p:cNvSpPr>
          <p:nvPr>
            <p:ph type="dt" sz="half" idx="2"/>
          </p:nvPr>
        </p:nvSpPr>
        <p:spPr/>
        <p:txBody>
          <a:bodyPr/>
          <a:lstStyle/>
          <a:p>
            <a:r>
              <a:rPr lang="en-US" smtClean="0"/>
              <a:t>2/4/2015</a:t>
            </a:r>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20</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92671"/>
              </p:ext>
            </p:extLst>
          </p:nvPr>
        </p:nvGraphicFramePr>
        <p:xfrm>
          <a:off x="0" y="1523998"/>
          <a:ext cx="9144000" cy="5334001"/>
        </p:xfrm>
        <a:graphic>
          <a:graphicData uri="http://schemas.openxmlformats.org/drawingml/2006/table">
            <a:tbl>
              <a:tblPr firstRow="1" bandRow="1">
                <a:tableStyleId>{5C22544A-7EE6-4342-B048-85BDC9FD1C3A}</a:tableStyleId>
              </a:tblPr>
              <a:tblGrid>
                <a:gridCol w="2286000"/>
                <a:gridCol w="2286000"/>
                <a:gridCol w="2286000"/>
                <a:gridCol w="2286000"/>
              </a:tblGrid>
              <a:tr h="746014">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Subject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latin typeface="Times New Roman"/>
                          <a:ea typeface="Times New Roman"/>
                          <a:cs typeface="Times New Roman"/>
                        </a:rPr>
                        <a:t>BST *</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QCC/Transitional</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GPS</a:t>
                      </a:r>
                      <a:endParaRPr lang="en-US" sz="2000" dirty="0">
                        <a:effectLst/>
                        <a:latin typeface="Calibri"/>
                        <a:ea typeface="Calibri"/>
                        <a:cs typeface="Times New Roman"/>
                      </a:endParaRPr>
                    </a:p>
                  </a:txBody>
                  <a:tcPr marL="68580" marR="68580" marT="0" marB="0" anchor="ctr"/>
                </a:tc>
              </a:tr>
              <a:tr h="1007119">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English Language Arts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30, 2005</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(Transitional)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2005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95217">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Mathematics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30, 2008</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(QCC)</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2008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95217">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Science</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NA</a:t>
                      </a:r>
                      <a:endParaRPr lang="en-US" sz="16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1994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30, 2005</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(Transitional)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2005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95217">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Social Studies</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NA</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1993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30, 2007</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(Transitional)</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2007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30, 2011</a:t>
                      </a:r>
                      <a:endParaRPr lang="en-US" sz="1600" dirty="0">
                        <a:effectLst/>
                        <a:latin typeface="Calibri"/>
                        <a:ea typeface="Calibri"/>
                        <a:cs typeface="Times New Roman"/>
                      </a:endParaRPr>
                    </a:p>
                  </a:txBody>
                  <a:tcPr marL="68580" marR="68580" marT="0" marB="0" anchor="ctr"/>
                </a:tc>
              </a:tr>
              <a:tr h="895217">
                <a:tc>
                  <a:txBody>
                    <a:bodyPr/>
                    <a:lstStyle/>
                    <a:p>
                      <a:pPr marL="0" marR="0" algn="ctr">
                        <a:lnSpc>
                          <a:spcPct val="115000"/>
                        </a:lnSpc>
                        <a:spcBef>
                          <a:spcPts val="0"/>
                        </a:spcBef>
                        <a:spcAft>
                          <a:spcPts val="0"/>
                        </a:spcAft>
                      </a:pPr>
                      <a:r>
                        <a:rPr lang="en-US" sz="1800" b="0" dirty="0">
                          <a:effectLst/>
                          <a:latin typeface="Times New Roman"/>
                          <a:ea typeface="Times New Roman"/>
                          <a:cs typeface="Times New Roman"/>
                        </a:rPr>
                        <a:t>Writing</a:t>
                      </a:r>
                      <a:endParaRPr lang="en-US" sz="18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1987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30, 2005</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i="1" dirty="0">
                          <a:effectLst/>
                          <a:latin typeface="Times New Roman"/>
                          <a:ea typeface="Times New Roman"/>
                          <a:cs typeface="Times New Roman"/>
                        </a:rPr>
                        <a:t>(QCC)</a:t>
                      </a:r>
                      <a:endParaRPr lang="en-US" sz="1600" dirty="0">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latin typeface="Times New Roman"/>
                          <a:ea typeface="Times New Roman"/>
                          <a:cs typeface="Times New Roman"/>
                        </a:rPr>
                        <a:t>July 1, 2005 – </a:t>
                      </a:r>
                      <a:r>
                        <a:rPr lang="en-US" sz="1600" baseline="0" dirty="0" smtClean="0">
                          <a:effectLst/>
                          <a:latin typeface="Times New Roman"/>
                          <a:ea typeface="Times New Roman"/>
                          <a:cs typeface="Times New Roman"/>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Times New Roman"/>
                          <a:ea typeface="Times New Roman"/>
                          <a:cs typeface="Times New Roman"/>
                        </a:rPr>
                        <a:t>June 30, 2013</a:t>
                      </a:r>
                      <a:endParaRPr lang="en-US" sz="1100" b="1" i="1" dirty="0" smtClean="0">
                        <a:solidFill>
                          <a:srgbClr val="7030A0"/>
                        </a:solidFill>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045209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8" y="103695"/>
            <a:ext cx="6759019" cy="1420305"/>
          </a:xfrm>
        </p:spPr>
        <p:txBody>
          <a:bodyPr rtlCol="0">
            <a:noAutofit/>
          </a:bodyPr>
          <a:lstStyle/>
          <a:p>
            <a:pPr algn="ctr" eaLnBrk="1" fontAlgn="auto" hangingPunct="1">
              <a:spcAft>
                <a:spcPts val="0"/>
              </a:spcAft>
              <a:defRPr/>
            </a:pPr>
            <a:r>
              <a:rPr lang="en-US" sz="2800" dirty="0" smtClean="0">
                <a:solidFill>
                  <a:schemeClr val="bg2">
                    <a:lumMod val="10000"/>
                  </a:schemeClr>
                </a:solidFill>
              </a:rPr>
              <a:t>Test Score Ranges and Cut Scores </a:t>
            </a:r>
            <a:br>
              <a:rPr lang="en-US" sz="2800" dirty="0" smtClean="0">
                <a:solidFill>
                  <a:schemeClr val="bg2">
                    <a:lumMod val="10000"/>
                  </a:schemeClr>
                </a:solidFill>
              </a:rPr>
            </a:br>
            <a:r>
              <a:rPr lang="en-US" sz="2800" dirty="0" smtClean="0">
                <a:solidFill>
                  <a:schemeClr val="bg2">
                    <a:lumMod val="10000"/>
                  </a:schemeClr>
                </a:solidFill>
              </a:rPr>
              <a:t>Georgia High School Graduation Test</a:t>
            </a:r>
            <a:br>
              <a:rPr lang="en-US" sz="2800" dirty="0" smtClean="0">
                <a:solidFill>
                  <a:schemeClr val="bg2">
                    <a:lumMod val="10000"/>
                  </a:schemeClr>
                </a:solidFill>
              </a:rPr>
            </a:br>
            <a:endParaRPr lang="en-US" sz="2800" dirty="0" smtClean="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15647254"/>
              </p:ext>
            </p:extLst>
          </p:nvPr>
        </p:nvGraphicFramePr>
        <p:xfrm>
          <a:off x="533400" y="1447800"/>
          <a:ext cx="7619998" cy="4376888"/>
        </p:xfrm>
        <a:graphic>
          <a:graphicData uri="http://schemas.openxmlformats.org/drawingml/2006/table">
            <a:tbl>
              <a:tblPr/>
              <a:tblGrid>
                <a:gridCol w="1219200"/>
                <a:gridCol w="1256086"/>
                <a:gridCol w="1182314"/>
                <a:gridCol w="1292971"/>
                <a:gridCol w="1326624"/>
                <a:gridCol w="1342803"/>
              </a:tblGrid>
              <a:tr h="556176">
                <a:tc>
                  <a:txBody>
                    <a:bodyPr/>
                    <a:lstStyle/>
                    <a:p>
                      <a:pPr algn="ctr" fontAlgn="ctr"/>
                      <a:r>
                        <a:rPr lang="en-US" sz="1800" b="1" i="0" u="none" strike="noStrike" dirty="0">
                          <a:solidFill>
                            <a:srgbClr val="000000"/>
                          </a:solidFill>
                          <a:latin typeface="Calibri"/>
                        </a:rPr>
                        <a:t>GPS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Below Proficiency </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Basic Proficiency </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Advanced Proficiency </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latin typeface="Calibri"/>
                        </a:rPr>
                        <a:t> </a:t>
                      </a:r>
                      <a:r>
                        <a:rPr lang="en-US" sz="1800" b="1" i="0" u="none" strike="noStrike" dirty="0">
                          <a:solidFill>
                            <a:srgbClr val="000000"/>
                          </a:solidFill>
                          <a:latin typeface="Calibri"/>
                        </a:rPr>
                        <a:t>Honors</a:t>
                      </a:r>
                      <a:r>
                        <a:rPr lang="en-US" sz="1800" b="0" i="0" u="none" strike="noStrike" dirty="0">
                          <a:solidFill>
                            <a:srgbClr val="000000"/>
                          </a:solidFill>
                          <a:latin typeface="Calibri"/>
                        </a:rPr>
                        <a:t>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434275">
                <a:tc>
                  <a:txBody>
                    <a:bodyPr/>
                    <a:lstStyle/>
                    <a:p>
                      <a:pPr algn="ctr" fontAlgn="b"/>
                      <a:r>
                        <a:rPr lang="en-US" sz="1400" b="0" i="0" u="none" strike="noStrike" dirty="0">
                          <a:solidFill>
                            <a:srgbClr val="000000"/>
                          </a:solidFill>
                          <a:latin typeface="Calibri"/>
                        </a:rPr>
                        <a:t>English/Lang. Arts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235 to 274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275 to 350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ctr" fontAlgn="b"/>
                      <a:r>
                        <a:rPr lang="en-US" sz="1400" b="0" i="0" u="none" strike="noStrike" dirty="0">
                          <a:solidFill>
                            <a:srgbClr val="000000"/>
                          </a:solidFill>
                          <a:latin typeface="Calibri"/>
                        </a:rPr>
                        <a:t>Mathematics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235 to 284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285 to 400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ctr" fontAlgn="b"/>
                      <a:r>
                        <a:rPr lang="en-US" sz="1400" b="0" i="0" u="none" strike="noStrike">
                          <a:solidFill>
                            <a:srgbClr val="000000"/>
                          </a:solidFill>
                          <a:latin typeface="Calibri"/>
                        </a:rPr>
                        <a:t>Science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235 to 274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275 to 370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ctr" fontAlgn="b"/>
                      <a:r>
                        <a:rPr lang="en-US" sz="1400" b="0" i="0" u="none" strike="noStrike">
                          <a:solidFill>
                            <a:srgbClr val="000000"/>
                          </a:solidFill>
                          <a:latin typeface="Calibri"/>
                        </a:rPr>
                        <a:t>Social Studies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100 to 199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latin typeface="Calibri"/>
                        </a:rPr>
                        <a:t>200 to 234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235 to 274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Calibri"/>
                        </a:rPr>
                        <a:t>275 to 450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latin typeface="Calibri"/>
                      </a:endParaRPr>
                    </a:p>
                  </a:txBody>
                  <a:tcPr marL="7620" marR="7620" marT="7619" marB="0" anchor="b">
                    <a:lnL w="6350" cap="flat" cmpd="sng" algn="ctr">
                      <a:solidFill>
                        <a:srgbClr val="000000"/>
                      </a:solidFill>
                      <a:prstDash val="solid"/>
                      <a:round/>
                      <a:headEnd type="none" w="med" len="med"/>
                      <a:tailEnd type="none" w="med" len="med"/>
                    </a:lnL>
                    <a:lnR>
                      <a:noFill/>
                    </a:lnR>
                    <a:lnT>
                      <a:noFill/>
                    </a:lnT>
                    <a:lnB>
                      <a:noFill/>
                    </a:lnB>
                  </a:tcPr>
                </a:tc>
              </a:tr>
              <a:tr h="253180">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7620" marR="7620" marT="7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7620" marR="7620" marT="7619" marB="0" anchor="b">
                    <a:lnL>
                      <a:noFill/>
                    </a:lnL>
                    <a:lnR>
                      <a:noFill/>
                    </a:lnR>
                    <a:lnT>
                      <a:noFill/>
                    </a:lnT>
                    <a:lnB w="6350" cap="flat" cmpd="sng" algn="ctr">
                      <a:solidFill>
                        <a:srgbClr val="000000"/>
                      </a:solidFill>
                      <a:prstDash val="solid"/>
                      <a:round/>
                      <a:headEnd type="none" w="med" len="med"/>
                      <a:tailEnd type="none" w="med" len="med"/>
                    </a:lnB>
                  </a:tcPr>
                </a:tc>
              </a:tr>
              <a:tr h="474714">
                <a:tc>
                  <a:txBody>
                    <a:bodyPr/>
                    <a:lstStyle/>
                    <a:p>
                      <a:pPr algn="ctr" fontAlgn="ctr"/>
                      <a:r>
                        <a:rPr lang="en-US" sz="1400" b="1" i="0" u="none" strike="noStrike" dirty="0">
                          <a:solidFill>
                            <a:srgbClr val="000000"/>
                          </a:solidFill>
                          <a:latin typeface="Calibri"/>
                        </a:rPr>
                        <a:t>Transitional and QCC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latin typeface="Calibri"/>
                        </a:rPr>
                        <a:t>Does Not Meet or Fail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latin typeface="Calibri"/>
                        </a:rPr>
                        <a:t>Pass </a:t>
                      </a:r>
                      <a:r>
                        <a:rPr lang="en-US" sz="1000" b="0" i="0" u="none" strike="noStrike" dirty="0">
                          <a:solidFill>
                            <a:srgbClr val="000000"/>
                          </a:solidFill>
                          <a:latin typeface="Calibri"/>
                        </a:rPr>
                        <a:t>(Student Accountability)</a:t>
                      </a:r>
                      <a:endParaRPr lang="en-US" sz="1000" b="1" i="0"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latin typeface="Calibri"/>
                        </a:rPr>
                        <a:t>Pass Plus</a:t>
                      </a:r>
                      <a:r>
                        <a:rPr lang="en-US" sz="1400" b="0" i="0" u="none" strike="noStrike" dirty="0">
                          <a:solidFill>
                            <a:srgbClr val="000000"/>
                          </a:solidFill>
                          <a:latin typeface="Calibri"/>
                        </a:rPr>
                        <a:t>  </a:t>
                      </a:r>
                      <a:r>
                        <a:rPr lang="en-US" sz="1000" b="0" i="0" u="none" strike="noStrike" dirty="0">
                          <a:solidFill>
                            <a:srgbClr val="000000"/>
                          </a:solidFill>
                          <a:latin typeface="Calibri"/>
                        </a:rPr>
                        <a:t>(Student Accountability)</a:t>
                      </a:r>
                      <a:endParaRPr lang="en-US" sz="1000" b="1" i="0"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1" u="none" strike="noStrike" dirty="0">
                          <a:solidFill>
                            <a:srgbClr val="000000"/>
                          </a:solidFill>
                          <a:latin typeface="Calibri"/>
                        </a:rPr>
                        <a:t>Proficient  </a:t>
                      </a:r>
                      <a:r>
                        <a:rPr lang="en-US" sz="1000" b="0" i="1" u="none" strike="noStrike" dirty="0">
                          <a:solidFill>
                            <a:srgbClr val="000000"/>
                          </a:solidFill>
                          <a:latin typeface="Calibri"/>
                        </a:rPr>
                        <a:t>(School Accountability)</a:t>
                      </a:r>
                      <a:endParaRPr lang="en-US" sz="1000" b="1" i="1"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1" u="none" strike="noStrike" dirty="0">
                          <a:solidFill>
                            <a:srgbClr val="000000"/>
                          </a:solidFill>
                          <a:latin typeface="Calibri"/>
                        </a:rPr>
                        <a:t>Advanced </a:t>
                      </a:r>
                      <a:r>
                        <a:rPr lang="en-US" sz="1400" b="0" i="1" u="none" strike="noStrike" dirty="0">
                          <a:solidFill>
                            <a:srgbClr val="000000"/>
                          </a:solidFill>
                          <a:latin typeface="Calibri"/>
                        </a:rPr>
                        <a:t> </a:t>
                      </a:r>
                      <a:r>
                        <a:rPr lang="en-US" sz="1000" b="0" i="1" u="none" strike="noStrike" dirty="0">
                          <a:solidFill>
                            <a:srgbClr val="000000"/>
                          </a:solidFill>
                          <a:latin typeface="Calibri"/>
                        </a:rPr>
                        <a:t>(School Accountability)</a:t>
                      </a:r>
                      <a:endParaRPr lang="en-US" sz="1000" b="1" i="1" u="none" strike="noStrike" dirty="0">
                        <a:solidFill>
                          <a:srgbClr val="000000"/>
                        </a:solidFill>
                        <a:latin typeface="Calibri"/>
                      </a:endParaRP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74714">
                <a:tc>
                  <a:txBody>
                    <a:bodyPr/>
                    <a:lstStyle/>
                    <a:p>
                      <a:pPr algn="ctr" fontAlgn="ctr"/>
                      <a:r>
                        <a:rPr lang="en-US" sz="1400" b="0" i="0" u="none" strike="noStrike" dirty="0">
                          <a:solidFill>
                            <a:srgbClr val="000000"/>
                          </a:solidFill>
                          <a:latin typeface="Calibri"/>
                        </a:rPr>
                        <a:t>English/Lang. Arts </a:t>
                      </a:r>
                      <a:r>
                        <a:rPr lang="en-US" sz="1000" b="0" i="0" u="none" strike="noStrike" dirty="0">
                          <a:solidFill>
                            <a:srgbClr val="000000"/>
                          </a:solidFill>
                          <a:latin typeface="Calibri"/>
                        </a:rPr>
                        <a:t>(Transitional)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500 to 537</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538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511 to 537</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538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4714">
                <a:tc>
                  <a:txBody>
                    <a:bodyPr/>
                    <a:lstStyle/>
                    <a:p>
                      <a:pPr algn="ctr" fontAlgn="ctr"/>
                      <a:r>
                        <a:rPr lang="en-US" sz="1400" b="0" i="0" u="none" strike="noStrike" dirty="0">
                          <a:solidFill>
                            <a:srgbClr val="000000"/>
                          </a:solidFill>
                          <a:latin typeface="Calibri"/>
                        </a:rPr>
                        <a:t>Mathematics </a:t>
                      </a:r>
                      <a:r>
                        <a:rPr lang="en-US" sz="1000" b="0" i="0" u="none" strike="noStrike" dirty="0">
                          <a:solidFill>
                            <a:srgbClr val="000000"/>
                          </a:solidFill>
                          <a:latin typeface="Calibri"/>
                        </a:rPr>
                        <a:t>(QCC)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500 to 534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535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516 to 524</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525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4714">
                <a:tc>
                  <a:txBody>
                    <a:bodyPr/>
                    <a:lstStyle/>
                    <a:p>
                      <a:pPr algn="ctr" fontAlgn="ctr"/>
                      <a:r>
                        <a:rPr lang="en-US" sz="1400" b="0" i="0" u="none" strike="noStrike" dirty="0">
                          <a:solidFill>
                            <a:srgbClr val="000000"/>
                          </a:solidFill>
                          <a:latin typeface="Calibri"/>
                        </a:rPr>
                        <a:t>Science </a:t>
                      </a:r>
                      <a:r>
                        <a:rPr lang="en-US" sz="1000" b="0" i="0" u="none" strike="noStrike" dirty="0">
                          <a:solidFill>
                            <a:srgbClr val="000000"/>
                          </a:solidFill>
                          <a:latin typeface="Calibri"/>
                        </a:rPr>
                        <a:t>(Transitional)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500 to 530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531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4714">
                <a:tc>
                  <a:txBody>
                    <a:bodyPr/>
                    <a:lstStyle/>
                    <a:p>
                      <a:pPr algn="ctr" fontAlgn="ctr"/>
                      <a:r>
                        <a:rPr lang="en-US" sz="1400" b="0" i="0" u="none" strike="noStrike" dirty="0">
                          <a:solidFill>
                            <a:srgbClr val="000000"/>
                          </a:solidFill>
                          <a:latin typeface="Calibri"/>
                        </a:rPr>
                        <a:t>Social Studies </a:t>
                      </a:r>
                      <a:r>
                        <a:rPr lang="en-US" sz="1000" b="0" i="0" u="none" strike="noStrike" dirty="0">
                          <a:solidFill>
                            <a:srgbClr val="000000"/>
                          </a:solidFill>
                          <a:latin typeface="Calibri"/>
                        </a:rPr>
                        <a:t>(Transitional)</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Below 500</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500 to 525</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526 or Above</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1" u="none" strike="noStrike" dirty="0">
                          <a:solidFill>
                            <a:srgbClr val="000000"/>
                          </a:solidFill>
                          <a:latin typeface="Calibri"/>
                        </a:rPr>
                        <a:t>--</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2922561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2/4/2015</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10"/>
            <a:ext cx="5238750" cy="687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TextBox 8"/>
          <p:cNvSpPr txBox="1">
            <a:spLocks noChangeArrowheads="1"/>
          </p:cNvSpPr>
          <p:nvPr/>
        </p:nvSpPr>
        <p:spPr bwMode="auto">
          <a:xfrm>
            <a:off x="5281308" y="363258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Note:  </a:t>
            </a:r>
            <a:r>
              <a:rPr lang="en-US" sz="1600" i="1" dirty="0" smtClean="0"/>
              <a:t>The black timing tracks on the edge must be clean of stray marks to be able to be scanned.</a:t>
            </a:r>
            <a:endParaRPr lang="en-US" sz="1600" i="1" dirty="0"/>
          </a:p>
        </p:txBody>
      </p:sp>
      <p:sp>
        <p:nvSpPr>
          <p:cNvPr id="13" name="5-Point Star 12"/>
          <p:cNvSpPr/>
          <p:nvPr/>
        </p:nvSpPr>
        <p:spPr>
          <a:xfrm>
            <a:off x="1066800" y="204281"/>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3485745" y="204281"/>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5317786" y="1757396"/>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7" name="TextBox 16"/>
          <p:cNvSpPr txBox="1">
            <a:spLocks noChangeArrowheads="1"/>
          </p:cNvSpPr>
          <p:nvPr/>
        </p:nvSpPr>
        <p:spPr bwMode="auto">
          <a:xfrm>
            <a:off x="5548008" y="16764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for all students</a:t>
            </a:r>
          </a:p>
        </p:txBody>
      </p:sp>
      <p:sp>
        <p:nvSpPr>
          <p:cNvPr id="18" name="5-Point Star 17"/>
          <p:cNvSpPr/>
          <p:nvPr/>
        </p:nvSpPr>
        <p:spPr>
          <a:xfrm>
            <a:off x="5317786" y="2208416"/>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5-Point Star 19"/>
          <p:cNvSpPr/>
          <p:nvPr/>
        </p:nvSpPr>
        <p:spPr>
          <a:xfrm>
            <a:off x="1220822" y="3962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5-Point Star 20"/>
          <p:cNvSpPr/>
          <p:nvPr/>
        </p:nvSpPr>
        <p:spPr>
          <a:xfrm>
            <a:off x="1608306" y="3962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5-Point Star 21"/>
          <p:cNvSpPr/>
          <p:nvPr/>
        </p:nvSpPr>
        <p:spPr>
          <a:xfrm>
            <a:off x="3429000" y="5105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92" name="TextBox 22"/>
          <p:cNvSpPr txBox="1">
            <a:spLocks noChangeArrowheads="1"/>
          </p:cNvSpPr>
          <p:nvPr/>
        </p:nvSpPr>
        <p:spPr bwMode="auto">
          <a:xfrm>
            <a:off x="5562598" y="2121983"/>
            <a:ext cx="34525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when </a:t>
            </a:r>
            <a:r>
              <a:rPr lang="en-US" sz="1400" dirty="0" smtClean="0"/>
              <a:t>applicable</a:t>
            </a:r>
          </a:p>
          <a:p>
            <a:pPr marL="628650" lvl="1" indent="-171450" eaLnBrk="1" hangingPunct="1">
              <a:buFont typeface="Arial" panose="020B0604020202020204" pitchFamily="34" charset="0"/>
              <a:buChar char="•"/>
            </a:pPr>
            <a:r>
              <a:rPr lang="en-US" sz="1100" dirty="0" smtClean="0"/>
              <a:t>SDU A</a:t>
            </a:r>
            <a:r>
              <a:rPr lang="en-US" sz="1100" dirty="0"/>
              <a:t>:  Code as Directed by page 9 in the Coordinator’s Manual</a:t>
            </a:r>
          </a:p>
          <a:p>
            <a:pPr marL="628650" lvl="1" indent="-171450" eaLnBrk="1" hangingPunct="1">
              <a:buFont typeface="Arial" panose="020B0604020202020204" pitchFamily="34" charset="0"/>
              <a:buChar char="•"/>
            </a:pPr>
            <a:r>
              <a:rPr lang="en-US" sz="1100" dirty="0" smtClean="0"/>
              <a:t>SDU B</a:t>
            </a:r>
            <a:r>
              <a:rPr lang="en-US" sz="1100" dirty="0"/>
              <a:t>:  Code as Directed by GaDOE</a:t>
            </a:r>
          </a:p>
          <a:p>
            <a:pPr marL="628650" lvl="1" indent="-171450" eaLnBrk="1" hangingPunct="1">
              <a:buFont typeface="Arial" panose="020B0604020202020204" pitchFamily="34" charset="0"/>
              <a:buChar char="•"/>
            </a:pPr>
            <a:r>
              <a:rPr lang="en-US" sz="1100" dirty="0" smtClean="0"/>
              <a:t>SRC</a:t>
            </a:r>
            <a:r>
              <a:rPr lang="en-US" sz="1100" dirty="0"/>
              <a:t>, Accommodations &amp; Participation:  Code as Directed in the Coordinator’s Manual starting on page </a:t>
            </a:r>
            <a:r>
              <a:rPr lang="en-US" sz="1100" dirty="0" smtClean="0"/>
              <a:t>24</a:t>
            </a:r>
            <a:endParaRPr lang="en-US" sz="1400" dirty="0"/>
          </a:p>
        </p:txBody>
      </p:sp>
      <p:sp>
        <p:nvSpPr>
          <p:cNvPr id="24" name="5-Point Star 23"/>
          <p:cNvSpPr/>
          <p:nvPr/>
        </p:nvSpPr>
        <p:spPr>
          <a:xfrm>
            <a:off x="2286000" y="51054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5-Point Star 24"/>
          <p:cNvSpPr/>
          <p:nvPr/>
        </p:nvSpPr>
        <p:spPr>
          <a:xfrm>
            <a:off x="2743200" y="6045679"/>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4370962" y="2226013"/>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4142362" y="2575128"/>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5-Point Star 29"/>
          <p:cNvSpPr/>
          <p:nvPr/>
        </p:nvSpPr>
        <p:spPr>
          <a:xfrm>
            <a:off x="4051173" y="133950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5-Point Star 30"/>
          <p:cNvSpPr/>
          <p:nvPr/>
        </p:nvSpPr>
        <p:spPr>
          <a:xfrm>
            <a:off x="2819400" y="133950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5-Point Star 31"/>
          <p:cNvSpPr/>
          <p:nvPr/>
        </p:nvSpPr>
        <p:spPr>
          <a:xfrm>
            <a:off x="1454285" y="671209"/>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5-Point Star 32"/>
          <p:cNvSpPr/>
          <p:nvPr/>
        </p:nvSpPr>
        <p:spPr>
          <a:xfrm>
            <a:off x="152400" y="671209"/>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5-Point Star 33"/>
          <p:cNvSpPr/>
          <p:nvPr/>
        </p:nvSpPr>
        <p:spPr>
          <a:xfrm>
            <a:off x="3810000" y="2209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5-Point Star 35"/>
          <p:cNvSpPr/>
          <p:nvPr/>
        </p:nvSpPr>
        <p:spPr>
          <a:xfrm>
            <a:off x="2845279" y="3505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5-Point Star 36"/>
          <p:cNvSpPr/>
          <p:nvPr/>
        </p:nvSpPr>
        <p:spPr>
          <a:xfrm>
            <a:off x="2971800" y="2971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TextBox 26"/>
          <p:cNvSpPr txBox="1"/>
          <p:nvPr/>
        </p:nvSpPr>
        <p:spPr>
          <a:xfrm>
            <a:off x="3956726" y="3463534"/>
            <a:ext cx="1023836" cy="1554272"/>
          </a:xfrm>
          <a:prstGeom prst="rect">
            <a:avLst/>
          </a:prstGeom>
          <a:solidFill>
            <a:srgbClr val="FFFF00">
              <a:alpha val="50000"/>
            </a:srgbClr>
          </a:solidFill>
        </p:spPr>
        <p:txBody>
          <a:bodyPr wrap="square" rtlCol="0">
            <a:spAutoFit/>
          </a:bodyPr>
          <a:lstStyle/>
          <a:p>
            <a:pPr algn="ctr"/>
            <a:endParaRPr lang="en-US" b="1" dirty="0" smtClean="0">
              <a:solidFill>
                <a:srgbClr val="FF0000"/>
              </a:solidFill>
            </a:endParaRPr>
          </a:p>
          <a:p>
            <a:pPr algn="ctr"/>
            <a:r>
              <a:rPr lang="en-US" b="1" dirty="0" smtClean="0">
                <a:solidFill>
                  <a:srgbClr val="FF0000"/>
                </a:solidFill>
              </a:rPr>
              <a:t>Do Not Bubble FTE</a:t>
            </a:r>
          </a:p>
          <a:p>
            <a:pPr algn="ctr"/>
            <a:endParaRPr lang="en-US" sz="800" b="1" dirty="0" smtClean="0">
              <a:solidFill>
                <a:srgbClr val="FF0000"/>
              </a:solidFill>
            </a:endParaRPr>
          </a:p>
          <a:p>
            <a:pPr algn="ctr"/>
            <a:endParaRPr lang="en-US" sz="1500" b="1" dirty="0">
              <a:solidFill>
                <a:srgbClr val="FF0000"/>
              </a:solidFill>
            </a:endParaRPr>
          </a:p>
        </p:txBody>
      </p:sp>
      <p:sp>
        <p:nvSpPr>
          <p:cNvPr id="6" name="Slide Number Placeholder 5"/>
          <p:cNvSpPr>
            <a:spLocks noGrp="1"/>
          </p:cNvSpPr>
          <p:nvPr>
            <p:ph type="sldNum" sz="quarter" idx="4"/>
          </p:nvPr>
        </p:nvSpPr>
        <p:spPr/>
        <p:txBody>
          <a:bodyPr/>
          <a:lstStyle/>
          <a:p>
            <a:fld id="{B63E4CEF-BB1E-48C7-AE93-F39F6AA99AD7}" type="slidenum">
              <a:rPr lang="en-US" smtClean="0"/>
              <a:pPr/>
              <a:t>22</a:t>
            </a:fld>
            <a:endParaRPr lang="en-US" dirty="0"/>
          </a:p>
        </p:txBody>
      </p:sp>
      <p:sp>
        <p:nvSpPr>
          <p:cNvPr id="24579" name="TextBox 4"/>
          <p:cNvSpPr txBox="1">
            <a:spLocks noChangeArrowheads="1"/>
          </p:cNvSpPr>
          <p:nvPr/>
        </p:nvSpPr>
        <p:spPr bwMode="auto">
          <a:xfrm>
            <a:off x="5181600" y="541"/>
            <a:ext cx="3962400" cy="1384300"/>
          </a:xfrm>
          <a:prstGeom prst="rect">
            <a:avLst/>
          </a:prstGeom>
          <a:solidFill>
            <a:srgbClr val="FFDED5"/>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t>GHSGT</a:t>
            </a:r>
          </a:p>
          <a:p>
            <a:pPr algn="ctr" eaLnBrk="1" hangingPunct="1"/>
            <a:r>
              <a:rPr lang="en-US" sz="2800" b="1" dirty="0"/>
              <a:t>ANSWER DOCUMENT PAGE 1</a:t>
            </a:r>
          </a:p>
        </p:txBody>
      </p:sp>
      <p:sp>
        <p:nvSpPr>
          <p:cNvPr id="5" name="TextBox 4"/>
          <p:cNvSpPr txBox="1"/>
          <p:nvPr/>
        </p:nvSpPr>
        <p:spPr>
          <a:xfrm>
            <a:off x="5265559" y="4559586"/>
            <a:ext cx="3918045" cy="2308324"/>
          </a:xfrm>
          <a:prstGeom prst="rect">
            <a:avLst/>
          </a:prstGeom>
          <a:solidFill>
            <a:srgbClr val="FFC000"/>
          </a:solidFill>
        </p:spPr>
        <p:txBody>
          <a:bodyPr wrap="square" rtlCol="0">
            <a:spAutoFit/>
          </a:bodyPr>
          <a:lstStyle/>
          <a:p>
            <a:pPr algn="ctr"/>
            <a:r>
              <a:rPr lang="en-US" sz="1600" b="1" dirty="0" smtClean="0">
                <a:solidFill>
                  <a:srgbClr val="0000FF"/>
                </a:solidFill>
              </a:rPr>
              <a:t>Old answer documents will not scan!  The answer document must be BLUE and the pre-id watermark should be absent (see image to the left)!</a:t>
            </a:r>
          </a:p>
          <a:p>
            <a:pPr algn="ctr"/>
            <a:endParaRPr lang="en-US" sz="1600" b="1" dirty="0">
              <a:solidFill>
                <a:srgbClr val="0000FF"/>
              </a:solidFill>
            </a:endParaRPr>
          </a:p>
          <a:p>
            <a:pPr algn="ctr"/>
            <a:r>
              <a:rPr lang="en-US" sz="1600" b="1" u="sng" dirty="0" smtClean="0">
                <a:solidFill>
                  <a:srgbClr val="0000FF"/>
                </a:solidFill>
              </a:rPr>
              <a:t>DO NOT USE OLD ANSWER DOCUMENTS!</a:t>
            </a:r>
          </a:p>
          <a:p>
            <a:pPr algn="ctr"/>
            <a:endParaRPr lang="en-US" sz="1600" b="1" u="sng" dirty="0">
              <a:solidFill>
                <a:srgbClr val="0000FF"/>
              </a:solidFill>
            </a:endParaRPr>
          </a:p>
          <a:p>
            <a:pPr algn="ctr"/>
            <a:endParaRPr lang="en-US" sz="1600" b="1" u="sng" dirty="0">
              <a:solidFill>
                <a:srgbClr val="0000FF"/>
              </a:solidFill>
            </a:endParaRPr>
          </a:p>
        </p:txBody>
      </p:sp>
    </p:spTree>
    <p:extLst>
      <p:ext uri="{BB962C8B-B14F-4D97-AF65-F5344CB8AC3E}">
        <p14:creationId xmlns:p14="http://schemas.microsoft.com/office/powerpoint/2010/main" val="419536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Box 15"/>
          <p:cNvSpPr txBox="1">
            <a:spLocks noChangeArrowheads="1"/>
          </p:cNvSpPr>
          <p:nvPr/>
        </p:nvSpPr>
        <p:spPr bwMode="auto">
          <a:xfrm>
            <a:off x="1684867" y="1029862"/>
            <a:ext cx="4250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Marking </a:t>
            </a:r>
            <a:r>
              <a:rPr lang="en-US" sz="1400" b="1" dirty="0">
                <a:solidFill>
                  <a:srgbClr val="FF0000"/>
                </a:solidFill>
              </a:rPr>
              <a:t>both</a:t>
            </a:r>
            <a:r>
              <a:rPr lang="en-US" sz="1400" b="1" dirty="0"/>
              <a:t> Form Number and Form Letter will result in an Invalid Form Number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56" y="1676399"/>
            <a:ext cx="6915150" cy="454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itle 1"/>
          <p:cNvSpPr>
            <a:spLocks noGrp="1"/>
          </p:cNvSpPr>
          <p:nvPr>
            <p:ph type="title"/>
          </p:nvPr>
        </p:nvSpPr>
        <p:spPr>
          <a:xfrm>
            <a:off x="-1" y="46038"/>
            <a:ext cx="7022969" cy="904773"/>
          </a:xfrm>
        </p:spPr>
        <p:txBody>
          <a:bodyPr>
            <a:noAutofit/>
          </a:bodyPr>
          <a:lstStyle/>
          <a:p>
            <a:pPr algn="ctr" eaLnBrk="1" hangingPunct="1"/>
            <a:r>
              <a:rPr lang="en-US" sz="3400" dirty="0" smtClean="0"/>
              <a:t>Answer Document – Top of Pg. 2</a:t>
            </a:r>
          </a:p>
        </p:txBody>
      </p:sp>
      <p:sp>
        <p:nvSpPr>
          <p:cNvPr id="6" name="TextBox 5"/>
          <p:cNvSpPr txBox="1"/>
          <p:nvPr/>
        </p:nvSpPr>
        <p:spPr>
          <a:xfrm rot="10800000" flipV="1">
            <a:off x="1219200" y="2514600"/>
            <a:ext cx="1295400" cy="1815882"/>
          </a:xfrm>
          <a:prstGeom prst="rect">
            <a:avLst/>
          </a:prstGeom>
          <a:noFill/>
          <a:scene3d>
            <a:camera prst="isometricRightUp"/>
            <a:lightRig rig="threePt" dir="t"/>
          </a:scene3d>
        </p:spPr>
        <p:txBody>
          <a:bodyPr>
            <a:spAutoFit/>
            <a:scene3d>
              <a:camera prst="isometricLeftDown"/>
              <a:lightRig rig="threePt" dir="t"/>
            </a:scene3d>
          </a:bodyPr>
          <a:lstStyle/>
          <a:p>
            <a:pPr>
              <a:defRPr/>
            </a:pPr>
            <a:r>
              <a:rPr lang="en-US" sz="2800" dirty="0">
                <a:ln>
                  <a:solidFill>
                    <a:srgbClr val="FF0000"/>
                  </a:solidFill>
                </a:ln>
              </a:rPr>
              <a:t>Mark one!  Notice:  No “Q”</a:t>
            </a:r>
          </a:p>
        </p:txBody>
      </p:sp>
      <p:sp>
        <p:nvSpPr>
          <p:cNvPr id="25606" name="TextBox 6"/>
          <p:cNvSpPr txBox="1">
            <a:spLocks noChangeArrowheads="1"/>
          </p:cNvSpPr>
          <p:nvPr/>
        </p:nvSpPr>
        <p:spPr bwMode="auto">
          <a:xfrm>
            <a:off x="3334966" y="2734959"/>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Examiner or STC Completes</a:t>
            </a:r>
          </a:p>
        </p:txBody>
      </p:sp>
      <p:cxnSp>
        <p:nvCxnSpPr>
          <p:cNvPr id="9" name="Straight Arrow Connector 8"/>
          <p:cNvCxnSpPr/>
          <p:nvPr/>
        </p:nvCxnSpPr>
        <p:spPr>
          <a:xfrm rot="5400000" flipH="1" flipV="1">
            <a:off x="5239966" y="2619071"/>
            <a:ext cx="304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39966" y="2619071"/>
            <a:ext cx="1219200"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9" name="TextBox 9"/>
          <p:cNvSpPr txBox="1">
            <a:spLocks noChangeArrowheads="1"/>
          </p:cNvSpPr>
          <p:nvPr/>
        </p:nvSpPr>
        <p:spPr bwMode="auto">
          <a:xfrm>
            <a:off x="-62825" y="5576139"/>
            <a:ext cx="1040049" cy="646331"/>
          </a:xfrm>
          <a:prstGeom prst="rect">
            <a:avLst/>
          </a:prstGeom>
          <a:noFill/>
          <a:ln w="9525">
            <a:noFill/>
            <a:miter lim="800000"/>
            <a:headEnd/>
            <a:tailEnd/>
          </a:ln>
        </p:spPr>
        <p:txBody>
          <a:bodyPr wrap="square">
            <a:spAutoFit/>
          </a:bodyPr>
          <a:lstStyle/>
          <a:p>
            <a:pPr algn="ctr">
              <a:defRPr/>
            </a:pPr>
            <a:r>
              <a:rPr lang="en-US" dirty="0">
                <a:ln>
                  <a:solidFill>
                    <a:srgbClr val="FF0000"/>
                  </a:solidFill>
                </a:ln>
                <a:solidFill>
                  <a:srgbClr val="FF0000"/>
                </a:solidFill>
              </a:rPr>
              <a:t>Student Marks</a:t>
            </a:r>
          </a:p>
        </p:txBody>
      </p:sp>
      <p:cxnSp>
        <p:nvCxnSpPr>
          <p:cNvPr id="14" name="Straight Arrow Connector 13"/>
          <p:cNvCxnSpPr>
            <a:stCxn id="25609" idx="0"/>
          </p:cNvCxnSpPr>
          <p:nvPr/>
        </p:nvCxnSpPr>
        <p:spPr>
          <a:xfrm flipV="1">
            <a:off x="457200" y="5309439"/>
            <a:ext cx="748624" cy="2667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1638300" y="2514600"/>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1380067" y="1132824"/>
            <a:ext cx="3048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1092200" y="810705"/>
            <a:ext cx="5147733" cy="961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5" name="TextBox 18"/>
          <p:cNvSpPr txBox="1">
            <a:spLocks noChangeArrowheads="1"/>
          </p:cNvSpPr>
          <p:nvPr/>
        </p:nvSpPr>
        <p:spPr bwMode="auto">
          <a:xfrm>
            <a:off x="7620000" y="2347609"/>
            <a:ext cx="144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ELA, Science, and Social Studies are all similar</a:t>
            </a:r>
          </a:p>
        </p:txBody>
      </p:sp>
      <p:cxnSp>
        <p:nvCxnSpPr>
          <p:cNvPr id="17" name="Straight Arrow Connector 16"/>
          <p:cNvCxnSpPr/>
          <p:nvPr/>
        </p:nvCxnSpPr>
        <p:spPr>
          <a:xfrm flipV="1">
            <a:off x="6883940" y="2743199"/>
            <a:ext cx="0" cy="286544"/>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5565843" y="2970310"/>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0070C0"/>
                </a:solidFill>
              </a:rPr>
              <a:t>Not on Science Section</a:t>
            </a:r>
            <a:endParaRPr lang="en-US" sz="1400" dirty="0">
              <a:solidFill>
                <a:srgbClr val="0070C0"/>
              </a:solidFill>
            </a:endParaRPr>
          </a:p>
        </p:txBody>
      </p:sp>
      <p:sp>
        <p:nvSpPr>
          <p:cNvPr id="21" name="Oval 20"/>
          <p:cNvSpPr/>
          <p:nvPr/>
        </p:nvSpPr>
        <p:spPr>
          <a:xfrm>
            <a:off x="457200" y="2020787"/>
            <a:ext cx="2438400" cy="251460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2260513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1056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33400" y="1524000"/>
            <a:ext cx="2438400" cy="251460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6"/>
          <p:cNvSpPr/>
          <p:nvPr/>
        </p:nvSpPr>
        <p:spPr>
          <a:xfrm>
            <a:off x="2590800" y="2286000"/>
            <a:ext cx="12192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3" name="TextBox 7"/>
          <p:cNvSpPr txBox="1">
            <a:spLocks noChangeArrowheads="1"/>
          </p:cNvSpPr>
          <p:nvPr/>
        </p:nvSpPr>
        <p:spPr bwMode="auto">
          <a:xfrm>
            <a:off x="3886200" y="2126623"/>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t>Mathematics is the only section with “Q”</a:t>
            </a:r>
            <a:endParaRPr lang="en-US" b="1" dirty="0"/>
          </a:p>
        </p:txBody>
      </p:sp>
      <p:sp>
        <p:nvSpPr>
          <p:cNvPr id="9" name="TextBox 9"/>
          <p:cNvSpPr txBox="1">
            <a:spLocks noChangeArrowheads="1"/>
          </p:cNvSpPr>
          <p:nvPr/>
        </p:nvSpPr>
        <p:spPr bwMode="auto">
          <a:xfrm>
            <a:off x="-76200" y="5620434"/>
            <a:ext cx="1066800" cy="646331"/>
          </a:xfrm>
          <a:prstGeom prst="rect">
            <a:avLst/>
          </a:prstGeom>
          <a:noFill/>
          <a:ln w="9525">
            <a:noFill/>
            <a:miter lim="800000"/>
            <a:headEnd/>
            <a:tailEnd/>
          </a:ln>
        </p:spPr>
        <p:txBody>
          <a:bodyPr wrap="square">
            <a:spAutoFit/>
          </a:bodyPr>
          <a:lstStyle/>
          <a:p>
            <a:pPr algn="ctr">
              <a:defRPr/>
            </a:pPr>
            <a:r>
              <a:rPr lang="en-US" dirty="0">
                <a:ln>
                  <a:solidFill>
                    <a:srgbClr val="FF0000"/>
                  </a:solidFill>
                </a:ln>
                <a:solidFill>
                  <a:srgbClr val="FF0000"/>
                </a:solidFill>
              </a:rPr>
              <a:t>Student Marks</a:t>
            </a:r>
          </a:p>
        </p:txBody>
      </p:sp>
      <p:cxnSp>
        <p:nvCxnSpPr>
          <p:cNvPr id="11" name="Straight Arrow Connector 10"/>
          <p:cNvCxnSpPr>
            <a:stCxn id="9" idx="0"/>
          </p:cNvCxnSpPr>
          <p:nvPr/>
        </p:nvCxnSpPr>
        <p:spPr>
          <a:xfrm flipV="1">
            <a:off x="457200" y="4953000"/>
            <a:ext cx="800100" cy="6674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0800000" flipV="1">
            <a:off x="1257300" y="1979618"/>
            <a:ext cx="1295400" cy="1815882"/>
          </a:xfrm>
          <a:prstGeom prst="rect">
            <a:avLst/>
          </a:prstGeom>
          <a:noFill/>
          <a:scene3d>
            <a:camera prst="isometricRightUp"/>
            <a:lightRig rig="threePt" dir="t"/>
          </a:scene3d>
        </p:spPr>
        <p:txBody>
          <a:bodyPr>
            <a:spAutoFit/>
            <a:scene3d>
              <a:camera prst="isometricLeftDown"/>
              <a:lightRig rig="threePt" dir="t"/>
            </a:scene3d>
          </a:bodyPr>
          <a:lstStyle/>
          <a:p>
            <a:pPr>
              <a:defRPr/>
            </a:pPr>
            <a:r>
              <a:rPr lang="en-US" sz="2800" dirty="0">
                <a:ln>
                  <a:solidFill>
                    <a:srgbClr val="FF0000"/>
                  </a:solidFill>
                </a:ln>
              </a:rPr>
              <a:t>Mark one!  Notice:  No </a:t>
            </a:r>
            <a:r>
              <a:rPr lang="en-US" sz="2800" dirty="0" smtClean="0">
                <a:ln>
                  <a:solidFill>
                    <a:srgbClr val="FF0000"/>
                  </a:solidFill>
                </a:ln>
              </a:rPr>
              <a:t>“T”</a:t>
            </a:r>
            <a:endParaRPr lang="en-US" sz="2800" dirty="0">
              <a:ln>
                <a:solidFill>
                  <a:srgbClr val="FF0000"/>
                </a:solidFill>
              </a:ln>
            </a:endParaRPr>
          </a:p>
        </p:txBody>
      </p:sp>
      <p:sp>
        <p:nvSpPr>
          <p:cNvPr id="14" name="5-Point Star 13"/>
          <p:cNvSpPr/>
          <p:nvPr/>
        </p:nvSpPr>
        <p:spPr>
          <a:xfrm>
            <a:off x="1677211" y="1961784"/>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5"/>
          <p:cNvSpPr txBox="1">
            <a:spLocks noChangeArrowheads="1"/>
          </p:cNvSpPr>
          <p:nvPr/>
        </p:nvSpPr>
        <p:spPr bwMode="auto">
          <a:xfrm>
            <a:off x="2099733" y="882977"/>
            <a:ext cx="385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Marking </a:t>
            </a:r>
            <a:r>
              <a:rPr lang="en-US" sz="1400" b="1" dirty="0">
                <a:solidFill>
                  <a:srgbClr val="FF0000"/>
                </a:solidFill>
              </a:rPr>
              <a:t>both</a:t>
            </a:r>
            <a:r>
              <a:rPr lang="en-US" sz="1400" b="1" dirty="0"/>
              <a:t> Form Number and Form Letter will result in an Invalid Form Number</a:t>
            </a:r>
          </a:p>
        </p:txBody>
      </p:sp>
      <p:sp>
        <p:nvSpPr>
          <p:cNvPr id="16" name="Oval 15"/>
          <p:cNvSpPr/>
          <p:nvPr/>
        </p:nvSpPr>
        <p:spPr>
          <a:xfrm>
            <a:off x="1507067" y="707010"/>
            <a:ext cx="4588933" cy="893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1791511" y="982744"/>
            <a:ext cx="3048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6"/>
          <p:cNvSpPr txBox="1">
            <a:spLocks noChangeArrowheads="1"/>
          </p:cNvSpPr>
          <p:nvPr/>
        </p:nvSpPr>
        <p:spPr bwMode="auto">
          <a:xfrm>
            <a:off x="6705599" y="1524000"/>
            <a:ext cx="1906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Examiner or STC Completes</a:t>
            </a:r>
          </a:p>
        </p:txBody>
      </p:sp>
      <p:cxnSp>
        <p:nvCxnSpPr>
          <p:cNvPr id="24" name="Straight Arrow Connector 23"/>
          <p:cNvCxnSpPr>
            <a:stCxn id="23" idx="1"/>
          </p:cNvCxnSpPr>
          <p:nvPr/>
        </p:nvCxnSpPr>
        <p:spPr>
          <a:xfrm flipH="1" flipV="1">
            <a:off x="6248401" y="1847057"/>
            <a:ext cx="457198" cy="10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24</a:t>
            </a:fld>
            <a:endParaRPr lang="en-US" dirty="0"/>
          </a:p>
        </p:txBody>
      </p:sp>
      <p:sp>
        <p:nvSpPr>
          <p:cNvPr id="19" name="Title 1"/>
          <p:cNvSpPr txBox="1">
            <a:spLocks/>
          </p:cNvSpPr>
          <p:nvPr/>
        </p:nvSpPr>
        <p:spPr>
          <a:xfrm>
            <a:off x="-1" y="46038"/>
            <a:ext cx="7022969" cy="904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r>
              <a:rPr lang="en-US" sz="3400" smtClean="0"/>
              <a:t>Answer Document – Top of Pg. 2</a:t>
            </a:r>
            <a:endParaRPr lang="en-US" sz="3400" dirty="0" smtClean="0"/>
          </a:p>
        </p:txBody>
      </p:sp>
    </p:spTree>
    <p:extLst>
      <p:ext uri="{BB962C8B-B14F-4D97-AF65-F5344CB8AC3E}">
        <p14:creationId xmlns:p14="http://schemas.microsoft.com/office/powerpoint/2010/main" val="658225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 y="340149"/>
            <a:ext cx="6787299" cy="762000"/>
          </a:xfrm>
        </p:spPr>
        <p:txBody>
          <a:bodyPr/>
          <a:lstStyle/>
          <a:p>
            <a:pPr algn="ctr"/>
            <a:r>
              <a:rPr lang="en-US" dirty="0" smtClean="0"/>
              <a:t>Invalid Form Codes</a:t>
            </a:r>
            <a:endParaRPr lang="en-US" dirty="0"/>
          </a:p>
        </p:txBody>
      </p:sp>
      <p:sp>
        <p:nvSpPr>
          <p:cNvPr id="3" name="Content Placeholder 2"/>
          <p:cNvSpPr>
            <a:spLocks noGrp="1"/>
          </p:cNvSpPr>
          <p:nvPr>
            <p:ph idx="1"/>
          </p:nvPr>
        </p:nvSpPr>
        <p:spPr>
          <a:xfrm>
            <a:off x="75414" y="1555423"/>
            <a:ext cx="8839986" cy="4570740"/>
          </a:xfrm>
        </p:spPr>
        <p:txBody>
          <a:bodyPr>
            <a:normAutofit lnSpcReduction="10000"/>
          </a:bodyPr>
          <a:lstStyle/>
          <a:p>
            <a:pPr marL="0" indent="0">
              <a:buNone/>
            </a:pPr>
            <a:r>
              <a:rPr lang="en-US" sz="1800" dirty="0"/>
              <a:t>Due to the various versions of the </a:t>
            </a:r>
            <a:r>
              <a:rPr lang="en-US" sz="1800" dirty="0" smtClean="0"/>
              <a:t>GHSGT </a:t>
            </a:r>
            <a:r>
              <a:rPr lang="en-US" sz="1800" dirty="0"/>
              <a:t>(GPS, GPS/QCC, QCC), students must code their answer document with the appropriate form number (301, 501, etc.) or letter (T or Q</a:t>
            </a:r>
            <a:r>
              <a:rPr lang="en-US" sz="1800" dirty="0" smtClean="0"/>
              <a:t>).  The </a:t>
            </a:r>
            <a:r>
              <a:rPr lang="en-US" sz="1800" dirty="0"/>
              <a:t>scoring vendor, the Georgia Center for Assessment (GCA), </a:t>
            </a:r>
            <a:r>
              <a:rPr lang="en-US" sz="1800" dirty="0" smtClean="0"/>
              <a:t>will create system </a:t>
            </a:r>
            <a:r>
              <a:rPr lang="en-US" sz="1800" dirty="0"/>
              <a:t>level spreadsheets that include students with missing or invalid form numbers or letters.  </a:t>
            </a:r>
            <a:r>
              <a:rPr lang="en-US" sz="1800" dirty="0" smtClean="0"/>
              <a:t>These </a:t>
            </a:r>
            <a:r>
              <a:rPr lang="en-US" sz="1800" dirty="0"/>
              <a:t>spreadsheets will be placed on the MyGaDOE Portal for System Test Coordinators to retrieve and complete</a:t>
            </a:r>
            <a:r>
              <a:rPr lang="en-US" sz="1800" dirty="0" smtClean="0"/>
              <a:t>.  When </a:t>
            </a:r>
            <a:r>
              <a:rPr lang="en-US" sz="1800" dirty="0"/>
              <a:t>missing/invalid form code spreadsheets are available for download, System Test Coordinators will receive an email message to alert them from </a:t>
            </a:r>
            <a:r>
              <a:rPr lang="en-US" sz="1800" dirty="0" smtClean="0">
                <a:hlinkClick r:id="rId2"/>
              </a:rPr>
              <a:t>PortalSupport@doe.k12.ga.us</a:t>
            </a:r>
            <a:r>
              <a:rPr lang="en-US" sz="1800" dirty="0" smtClean="0"/>
              <a:t>.  The </a:t>
            </a:r>
            <a:r>
              <a:rPr lang="en-US" sz="1800" dirty="0"/>
              <a:t>file will be located in the GHSGT folder under DISTRICT ASSESSMENTS and will be named 'Invalid Form </a:t>
            </a:r>
            <a:r>
              <a:rPr lang="en-US" sz="1800" dirty="0" smtClean="0"/>
              <a:t>Codes'.</a:t>
            </a:r>
            <a:r>
              <a:rPr lang="en-US" sz="1800" dirty="0"/>
              <a:t>  </a:t>
            </a:r>
            <a:r>
              <a:rPr lang="en-US" sz="1800" u="sng" dirty="0"/>
              <a:t>Please download, complete, and fax back</a:t>
            </a:r>
            <a:r>
              <a:rPr lang="en-US" sz="1800" dirty="0"/>
              <a:t> to </a:t>
            </a:r>
            <a:r>
              <a:rPr lang="en-US" sz="1800" dirty="0" smtClean="0"/>
              <a:t>GCA.</a:t>
            </a:r>
            <a:r>
              <a:rPr lang="en-US" sz="1800" dirty="0"/>
              <a:t>  If all form numbers or letters are correct for </a:t>
            </a:r>
            <a:r>
              <a:rPr lang="en-US" sz="1800" dirty="0" smtClean="0"/>
              <a:t>the district</a:t>
            </a:r>
            <a:r>
              <a:rPr lang="en-US" sz="1800" dirty="0"/>
              <a:t>, the System Test Coordinator will not receive any spreadsheets on the Portal</a:t>
            </a:r>
            <a:r>
              <a:rPr lang="en-US" sz="1800" dirty="0" smtClean="0"/>
              <a:t>.</a:t>
            </a:r>
            <a:endParaRPr lang="en-US" sz="1800" dirty="0"/>
          </a:p>
          <a:p>
            <a:pPr marL="0" indent="0">
              <a:buNone/>
            </a:pPr>
            <a:endParaRPr lang="en-US" sz="1800" dirty="0" smtClean="0"/>
          </a:p>
          <a:p>
            <a:pPr marL="0" indent="0" algn="ctr">
              <a:buNone/>
            </a:pPr>
            <a:r>
              <a:rPr lang="en-US" sz="1800" dirty="0" smtClean="0"/>
              <a:t>The </a:t>
            </a:r>
            <a:r>
              <a:rPr lang="en-US" sz="1800" dirty="0"/>
              <a:t>Georgia Center for Assessment's </a:t>
            </a:r>
            <a:r>
              <a:rPr lang="en-US" sz="1800" dirty="0" smtClean="0"/>
              <a:t>Fax</a:t>
            </a:r>
            <a:r>
              <a:rPr lang="en-US" sz="1800" dirty="0"/>
              <a:t>: </a:t>
            </a:r>
            <a:r>
              <a:rPr lang="en-US" sz="1800" dirty="0" smtClean="0"/>
              <a:t>706.542.5364</a:t>
            </a:r>
          </a:p>
          <a:p>
            <a:pPr algn="ctr"/>
            <a:endParaRPr lang="en-US" sz="1800" dirty="0"/>
          </a:p>
          <a:p>
            <a:pPr algn="ctr" eaLnBrk="1" hangingPunct="1">
              <a:buFontTx/>
              <a:buNone/>
              <a:defRPr/>
            </a:pPr>
            <a:r>
              <a:rPr lang="en-US" sz="1800" b="1" i="1" dirty="0">
                <a:solidFill>
                  <a:srgbClr val="7030A0"/>
                </a:solidFill>
              </a:rPr>
              <a:t>Please note that </a:t>
            </a:r>
            <a:r>
              <a:rPr lang="en-US" sz="1800" b="1" i="1" dirty="0" smtClean="0">
                <a:solidFill>
                  <a:srgbClr val="7030A0"/>
                </a:solidFill>
              </a:rPr>
              <a:t>delaying the return of this information via fax </a:t>
            </a:r>
            <a:r>
              <a:rPr lang="en-US" sz="1800" b="1" i="1" dirty="0">
                <a:solidFill>
                  <a:srgbClr val="7030A0"/>
                </a:solidFill>
              </a:rPr>
              <a:t>can impact scoring of the system and potentially other systems. If one system </a:t>
            </a:r>
            <a:r>
              <a:rPr lang="en-US" sz="1800" b="1" i="1" dirty="0" smtClean="0">
                <a:solidFill>
                  <a:srgbClr val="7030A0"/>
                </a:solidFill>
              </a:rPr>
              <a:t>does not fax their form back or is late, </a:t>
            </a:r>
            <a:r>
              <a:rPr lang="en-US" sz="1800" b="1" i="1" dirty="0">
                <a:solidFill>
                  <a:srgbClr val="7030A0"/>
                </a:solidFill>
              </a:rPr>
              <a:t>it could delay results for the entire state</a:t>
            </a:r>
            <a:r>
              <a:rPr lang="en-US" sz="1800" b="1" i="1" dirty="0" smtClean="0">
                <a:solidFill>
                  <a:srgbClr val="7030A0"/>
                </a:solidFill>
              </a:rPr>
              <a:t>.  Please fax your form back within 48 hours or less of its arrival in the MyGaDOE portal.</a:t>
            </a:r>
            <a:endParaRPr lang="en-US" sz="1800" b="1" i="1" dirty="0">
              <a:solidFill>
                <a:srgbClr val="7030A0"/>
              </a:solidFill>
            </a:endParaRPr>
          </a:p>
        </p:txBody>
      </p:sp>
      <p:sp>
        <p:nvSpPr>
          <p:cNvPr id="6" name="Date Placeholder 5"/>
          <p:cNvSpPr>
            <a:spLocks noGrp="1"/>
          </p:cNvSpPr>
          <p:nvPr>
            <p:ph type="dt" sz="half" idx="2"/>
          </p:nvPr>
        </p:nvSpPr>
        <p:spPr/>
        <p:txBody>
          <a:bodyPr/>
          <a:lstStyle/>
          <a:p>
            <a:r>
              <a:rPr lang="en-US" smtClean="0"/>
              <a:t>2/4/2015</a:t>
            </a:r>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1493354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7" y="1447798"/>
            <a:ext cx="6707971" cy="306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itle 1"/>
          <p:cNvSpPr>
            <a:spLocks noGrp="1"/>
          </p:cNvSpPr>
          <p:nvPr>
            <p:ph type="title"/>
          </p:nvPr>
        </p:nvSpPr>
        <p:spPr>
          <a:xfrm>
            <a:off x="113122" y="169681"/>
            <a:ext cx="6768445" cy="1055803"/>
          </a:xfrm>
        </p:spPr>
        <p:txBody>
          <a:bodyPr>
            <a:normAutofit fontScale="90000"/>
          </a:bodyPr>
          <a:lstStyle/>
          <a:p>
            <a:pPr algn="ctr" eaLnBrk="1" hangingPunct="1"/>
            <a:r>
              <a:rPr lang="en-US" sz="3600" dirty="0" smtClean="0"/>
              <a:t>For Teacher Use Only</a:t>
            </a:r>
            <a:br>
              <a:rPr lang="en-US" sz="3600" dirty="0" smtClean="0"/>
            </a:br>
            <a:r>
              <a:rPr lang="en-US" sz="3600" dirty="0" smtClean="0"/>
              <a:t>Special Populations</a:t>
            </a:r>
          </a:p>
        </p:txBody>
      </p:sp>
      <p:sp>
        <p:nvSpPr>
          <p:cNvPr id="27653" name="TextBox 4"/>
          <p:cNvSpPr txBox="1">
            <a:spLocks noChangeArrowheads="1"/>
          </p:cNvSpPr>
          <p:nvPr/>
        </p:nvSpPr>
        <p:spPr bwMode="auto">
          <a:xfrm>
            <a:off x="228600" y="45720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Remember:  There are </a:t>
            </a:r>
            <a:r>
              <a:rPr lang="en-US" b="1" u="sng" dirty="0" smtClean="0">
                <a:solidFill>
                  <a:srgbClr val="FF0000"/>
                </a:solidFill>
              </a:rPr>
              <a:t>NO APPROVED</a:t>
            </a:r>
            <a:r>
              <a:rPr lang="en-US" dirty="0" smtClean="0"/>
              <a:t> </a:t>
            </a:r>
            <a:r>
              <a:rPr lang="en-US" b="1" dirty="0"/>
              <a:t>Conditional Accommodations </a:t>
            </a:r>
            <a:r>
              <a:rPr lang="en-US" dirty="0"/>
              <a:t>for the GHSGT – </a:t>
            </a:r>
            <a:r>
              <a:rPr lang="en-US" b="1" dirty="0"/>
              <a:t>so this bubble should </a:t>
            </a:r>
            <a:r>
              <a:rPr lang="en-US" b="1" u="sng" dirty="0" smtClean="0">
                <a:solidFill>
                  <a:srgbClr val="FF0000"/>
                </a:solidFill>
              </a:rPr>
              <a:t>NOT</a:t>
            </a:r>
            <a:r>
              <a:rPr lang="en-US" b="1" dirty="0" smtClean="0"/>
              <a:t> </a:t>
            </a:r>
            <a:r>
              <a:rPr lang="en-US" b="1" dirty="0"/>
              <a:t>be coded</a:t>
            </a:r>
            <a:r>
              <a:rPr lang="en-US" dirty="0"/>
              <a:t>.  The only exception would be if </a:t>
            </a:r>
            <a:r>
              <a:rPr lang="en-US" dirty="0" smtClean="0"/>
              <a:t>the GaDOE </a:t>
            </a:r>
            <a:r>
              <a:rPr lang="en-US" dirty="0"/>
              <a:t>has approved a request for an accommodation that does not appear on the chart of state-approved accommodations.</a:t>
            </a:r>
          </a:p>
        </p:txBody>
      </p:sp>
      <p:sp>
        <p:nvSpPr>
          <p:cNvPr id="11" name="Up-Down Arrow 10"/>
          <p:cNvSpPr/>
          <p:nvPr/>
        </p:nvSpPr>
        <p:spPr>
          <a:xfrm>
            <a:off x="5171191" y="3581400"/>
            <a:ext cx="171450"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4437766" y="1900135"/>
            <a:ext cx="1638300" cy="160020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26</a:t>
            </a:fld>
            <a:endParaRPr lang="en-US" dirty="0"/>
          </a:p>
        </p:txBody>
      </p:sp>
    </p:spTree>
    <p:extLst>
      <p:ext uri="{BB962C8B-B14F-4D97-AF65-F5344CB8AC3E}">
        <p14:creationId xmlns:p14="http://schemas.microsoft.com/office/powerpoint/2010/main" val="3234313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702" y="1615274"/>
            <a:ext cx="1675498" cy="49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itle 1"/>
          <p:cNvSpPr>
            <a:spLocks noGrp="1"/>
          </p:cNvSpPr>
          <p:nvPr>
            <p:ph type="title"/>
          </p:nvPr>
        </p:nvSpPr>
        <p:spPr>
          <a:xfrm>
            <a:off x="84842" y="304799"/>
            <a:ext cx="6703444" cy="1014954"/>
          </a:xfrm>
        </p:spPr>
        <p:txBody>
          <a:bodyPr>
            <a:normAutofit fontScale="90000"/>
          </a:bodyPr>
          <a:lstStyle/>
          <a:p>
            <a:pPr algn="ctr" eaLnBrk="1" hangingPunct="1"/>
            <a:r>
              <a:rPr lang="en-US" dirty="0" smtClean="0"/>
              <a:t>For Teacher Use Only</a:t>
            </a:r>
            <a:br>
              <a:rPr lang="en-US" dirty="0" smtClean="0"/>
            </a:br>
            <a:r>
              <a:rPr lang="en-US" sz="2800" dirty="0" smtClean="0"/>
              <a:t>GNETS and Irregularity/Invalidation/Participation Invalidation </a:t>
            </a:r>
          </a:p>
        </p:txBody>
      </p:sp>
      <p:cxnSp>
        <p:nvCxnSpPr>
          <p:cNvPr id="5" name="Straight Arrow Connector 4"/>
          <p:cNvCxnSpPr/>
          <p:nvPr/>
        </p:nvCxnSpPr>
        <p:spPr>
          <a:xfrm flipV="1">
            <a:off x="1676400" y="1752600"/>
            <a:ext cx="1600200" cy="1447800"/>
          </a:xfrm>
          <a:prstGeom prst="straightConnector1">
            <a:avLst/>
          </a:prstGeom>
          <a:ln w="22225">
            <a:solidFill>
              <a:srgbClr val="A60AFC"/>
            </a:solidFill>
            <a:tailEnd type="arrow"/>
          </a:ln>
        </p:spPr>
        <p:style>
          <a:lnRef idx="1">
            <a:schemeClr val="accent1"/>
          </a:lnRef>
          <a:fillRef idx="0">
            <a:schemeClr val="accent1"/>
          </a:fillRef>
          <a:effectRef idx="0">
            <a:schemeClr val="accent1"/>
          </a:effectRef>
          <a:fontRef idx="minor">
            <a:schemeClr val="tx1"/>
          </a:fontRef>
        </p:style>
      </p:cxnSp>
      <p:sp>
        <p:nvSpPr>
          <p:cNvPr id="28677" name="TextBox 5"/>
          <p:cNvSpPr txBox="1">
            <a:spLocks noChangeArrowheads="1"/>
          </p:cNvSpPr>
          <p:nvPr/>
        </p:nvSpPr>
        <p:spPr bwMode="auto">
          <a:xfrm>
            <a:off x="0" y="274320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GNETS Coding</a:t>
            </a:r>
          </a:p>
        </p:txBody>
      </p:sp>
      <p:sp>
        <p:nvSpPr>
          <p:cNvPr id="28678" name="TextBox 9"/>
          <p:cNvSpPr txBox="1">
            <a:spLocks noChangeArrowheads="1"/>
          </p:cNvSpPr>
          <p:nvPr/>
        </p:nvSpPr>
        <p:spPr bwMode="auto">
          <a:xfrm>
            <a:off x="6788285" y="3145021"/>
            <a:ext cx="2203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t>IR, IV, and PIV Coding</a:t>
            </a:r>
          </a:p>
        </p:txBody>
      </p:sp>
      <p:sp>
        <p:nvSpPr>
          <p:cNvPr id="11" name="Right Brace 10"/>
          <p:cNvSpPr/>
          <p:nvPr/>
        </p:nvSpPr>
        <p:spPr>
          <a:xfrm>
            <a:off x="5029200" y="1615274"/>
            <a:ext cx="1600200" cy="4967705"/>
          </a:xfrm>
          <a:prstGeom prst="rightBrace">
            <a:avLst/>
          </a:prstGeom>
          <a:ln w="25400">
            <a:solidFill>
              <a:srgbClr val="CC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8681" name="TextBox 8"/>
          <p:cNvSpPr txBox="1">
            <a:spLocks noChangeArrowheads="1"/>
          </p:cNvSpPr>
          <p:nvPr/>
        </p:nvSpPr>
        <p:spPr bwMode="auto">
          <a:xfrm>
            <a:off x="6096000" y="4108450"/>
            <a:ext cx="29669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Ensure that these boxes are not coded in error . . . If coded, students </a:t>
            </a:r>
            <a:r>
              <a:rPr lang="en-US" b="1" dirty="0" smtClean="0"/>
              <a:t>may </a:t>
            </a:r>
            <a:r>
              <a:rPr lang="en-US" b="1" dirty="0"/>
              <a:t>not receive a score. </a:t>
            </a:r>
            <a:r>
              <a:rPr lang="en-US" b="1" dirty="0">
                <a:solidFill>
                  <a:srgbClr val="FF0000"/>
                </a:solidFill>
              </a:rPr>
              <a:t> </a:t>
            </a:r>
            <a:r>
              <a:rPr lang="en-US" b="1" dirty="0">
                <a:solidFill>
                  <a:srgbClr val="CC00FF"/>
                </a:solidFill>
              </a:rPr>
              <a:t>SDU B should be coded only at the direction of </a:t>
            </a:r>
            <a:r>
              <a:rPr lang="en-US" b="1" dirty="0" smtClean="0">
                <a:solidFill>
                  <a:srgbClr val="CC00FF"/>
                </a:solidFill>
              </a:rPr>
              <a:t>the GaDOE</a:t>
            </a:r>
            <a:r>
              <a:rPr lang="en-US" b="1" dirty="0">
                <a:solidFill>
                  <a:srgbClr val="CC00FF"/>
                </a:solidFill>
              </a:rPr>
              <a:t>.</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3783256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r>
              <a:rPr lang="en-US" smtClean="0"/>
              <a:t>2/4/2015</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19" y="228600"/>
            <a:ext cx="4892910"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146742" y="0"/>
            <a:ext cx="3997258" cy="1911212"/>
          </a:xfrm>
          <a:solidFill>
            <a:srgbClr val="FFDED5"/>
          </a:solidFill>
        </p:spPr>
        <p:txBody>
          <a:bodyPr>
            <a:normAutofit/>
          </a:bodyPr>
          <a:lstStyle/>
          <a:p>
            <a:pPr algn="ctr"/>
            <a:r>
              <a:rPr lang="en-US" sz="2800" dirty="0" smtClean="0"/>
              <a:t>School Building Answer Sheet Transmittal Form for the GHSGT &amp; GHSWT</a:t>
            </a:r>
            <a:endParaRPr lang="en-US" sz="2800" dirty="0"/>
          </a:p>
        </p:txBody>
      </p:sp>
      <p:sp>
        <p:nvSpPr>
          <p:cNvPr id="3" name="Content Placeholder 2"/>
          <p:cNvSpPr>
            <a:spLocks noGrp="1"/>
          </p:cNvSpPr>
          <p:nvPr>
            <p:ph idx="1"/>
          </p:nvPr>
        </p:nvSpPr>
        <p:spPr>
          <a:xfrm>
            <a:off x="5715000" y="1911212"/>
            <a:ext cx="3429000" cy="3916838"/>
          </a:xfrm>
        </p:spPr>
        <p:txBody>
          <a:bodyPr/>
          <a:lstStyle/>
          <a:p>
            <a:r>
              <a:rPr lang="en-US" sz="2000" dirty="0" smtClean="0"/>
              <a:t>Print information</a:t>
            </a:r>
          </a:p>
          <a:p>
            <a:r>
              <a:rPr lang="en-US" sz="2000" dirty="0" smtClean="0"/>
              <a:t>Bubble in building Name</a:t>
            </a:r>
          </a:p>
          <a:p>
            <a:r>
              <a:rPr lang="en-US" sz="2000" dirty="0" smtClean="0"/>
              <a:t>Bubble Assessment (GHSGT)</a:t>
            </a:r>
          </a:p>
          <a:p>
            <a:r>
              <a:rPr lang="en-US" sz="2000" dirty="0" smtClean="0"/>
              <a:t>Bubble “Feb”, “Mar”, or “Jun” </a:t>
            </a:r>
            <a:r>
              <a:rPr lang="en-US" sz="2000" b="1" u="sng" dirty="0" smtClean="0"/>
              <a:t>and</a:t>
            </a:r>
            <a:r>
              <a:rPr lang="en-US" sz="2000" dirty="0" smtClean="0"/>
              <a:t> “2015”</a:t>
            </a:r>
          </a:p>
          <a:p>
            <a:r>
              <a:rPr lang="en-US" sz="2000" dirty="0" smtClean="0"/>
              <a:t>Bubble number of answer documents sending in and paper banded to transmittal form (right justify)</a:t>
            </a:r>
          </a:p>
          <a:p>
            <a:r>
              <a:rPr lang="en-US" sz="2000" dirty="0" smtClean="0"/>
              <a:t>Bubble in System Code</a:t>
            </a:r>
          </a:p>
          <a:p>
            <a:r>
              <a:rPr lang="en-US" sz="2000" dirty="0" smtClean="0"/>
              <a:t>Bubble in School Code</a:t>
            </a:r>
          </a:p>
          <a:p>
            <a:endParaRPr lang="en-US" dirty="0"/>
          </a:p>
        </p:txBody>
      </p:sp>
      <p:cxnSp>
        <p:nvCxnSpPr>
          <p:cNvPr id="5" name="Straight Arrow Connector 4"/>
          <p:cNvCxnSpPr/>
          <p:nvPr/>
        </p:nvCxnSpPr>
        <p:spPr>
          <a:xfrm flipH="1" flipV="1">
            <a:off x="2057400" y="609600"/>
            <a:ext cx="3758938" cy="14548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1815962"/>
            <a:ext cx="3835138" cy="6444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904067" y="2343151"/>
            <a:ext cx="2912272" cy="53202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000501" y="2286001"/>
            <a:ext cx="1815837" cy="97567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505201" y="2343151"/>
            <a:ext cx="2311137" cy="91852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572001" y="2343151"/>
            <a:ext cx="1244338" cy="160668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14402" y="5257800"/>
            <a:ext cx="4807083" cy="3429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09800" y="5600700"/>
            <a:ext cx="3511685" cy="1047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2746124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6781800" cy="639762"/>
          </a:xfrm>
        </p:spPr>
        <p:txBody>
          <a:bodyPr>
            <a:normAutofit fontScale="90000"/>
          </a:bodyPr>
          <a:lstStyle/>
          <a:p>
            <a:pPr algn="ctr"/>
            <a:r>
              <a:rPr lang="en-US" sz="4000" dirty="0" smtClean="0"/>
              <a:t>GHSGT PDF Student Achievement Rosters</a:t>
            </a:r>
            <a:endParaRPr lang="en-US" sz="4000" dirty="0" smtClean="0">
              <a:solidFill>
                <a:srgbClr val="FF0000"/>
              </a:solidFill>
            </a:endParaRPr>
          </a:p>
        </p:txBody>
      </p:sp>
      <p:pic>
        <p:nvPicPr>
          <p:cNvPr id="45062"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492" y="1159115"/>
            <a:ext cx="3612823" cy="50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300802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55" y="226244"/>
            <a:ext cx="6405513" cy="990600"/>
          </a:xfrm>
          <a:noFill/>
        </p:spPr>
        <p:txBody>
          <a:bodyPr>
            <a:normAutofit fontScale="90000"/>
          </a:bodyPr>
          <a:lstStyle/>
          <a:p>
            <a:r>
              <a:rPr lang="en-US" dirty="0"/>
              <a:t>What’s New in </a:t>
            </a:r>
            <a:r>
              <a:rPr lang="en-US" dirty="0" smtClean="0"/>
              <a:t>2014-2015</a:t>
            </a:r>
            <a:endParaRPr lang="en-US" dirty="0"/>
          </a:p>
        </p:txBody>
      </p:sp>
      <p:sp>
        <p:nvSpPr>
          <p:cNvPr id="3" name="Content Placeholder 2"/>
          <p:cNvSpPr>
            <a:spLocks noGrp="1"/>
          </p:cNvSpPr>
          <p:nvPr>
            <p:ph idx="1"/>
          </p:nvPr>
        </p:nvSpPr>
        <p:spPr>
          <a:xfrm>
            <a:off x="66773" y="1527142"/>
            <a:ext cx="8991600" cy="4610804"/>
          </a:xfrm>
        </p:spPr>
        <p:txBody>
          <a:bodyPr>
            <a:normAutofit fontScale="92500"/>
          </a:bodyPr>
          <a:lstStyle/>
          <a:p>
            <a:pPr marL="0" lvl="0" indent="0">
              <a:buNone/>
            </a:pPr>
            <a:r>
              <a:rPr lang="en-US" sz="2000" dirty="0"/>
              <a:t>Enrollment counts for the GHSGT </a:t>
            </a:r>
            <a:r>
              <a:rPr lang="en-US" sz="2000" dirty="0" smtClean="0"/>
              <a:t>are prepopulated </a:t>
            </a:r>
            <a:r>
              <a:rPr lang="en-US" sz="2000" dirty="0"/>
              <a:t>based on the number of tests processed during </a:t>
            </a:r>
            <a:r>
              <a:rPr lang="en-US" sz="2000" dirty="0" smtClean="0"/>
              <a:t>previous assessments. </a:t>
            </a:r>
            <a:r>
              <a:rPr lang="en-US" sz="2000" dirty="0"/>
              <a:t>In order for a system to change the number of booklets ordered, the system test coordinator will need to email Stephanie A. Lai, Ph.D</a:t>
            </a:r>
            <a:r>
              <a:rPr lang="en-US" sz="2000" dirty="0" smtClean="0"/>
              <a:t>., </a:t>
            </a:r>
            <a:r>
              <a:rPr lang="en-US" sz="2000" dirty="0"/>
              <a:t>with GCA at </a:t>
            </a:r>
            <a:r>
              <a:rPr lang="en-US" sz="2000" dirty="0" smtClean="0">
                <a:hlinkClick r:id="rId2"/>
              </a:rPr>
              <a:t>slai823@uga.edu</a:t>
            </a:r>
            <a:r>
              <a:rPr lang="en-US" sz="2000" dirty="0" smtClean="0"/>
              <a:t> and </a:t>
            </a:r>
            <a:r>
              <a:rPr lang="en-US" sz="2000" dirty="0"/>
              <a:t>make a request for an enrollment change along with the rationale for the requested change. Any requests for an increased number of materials must be approved by Michael Huneke, </a:t>
            </a:r>
            <a:r>
              <a:rPr lang="en-US" sz="2000" dirty="0" smtClean="0"/>
              <a:t>GaDOE GHSGT </a:t>
            </a:r>
            <a:r>
              <a:rPr lang="en-US" sz="2000" dirty="0"/>
              <a:t>Assessment Specialist.</a:t>
            </a:r>
            <a:endParaRPr lang="en-US" sz="2000" dirty="0" smtClean="0"/>
          </a:p>
          <a:p>
            <a:pPr lvl="0"/>
            <a:r>
              <a:rPr lang="en-US" sz="2000" dirty="0" smtClean="0"/>
              <a:t>GPS </a:t>
            </a:r>
            <a:r>
              <a:rPr lang="en-US" sz="2000" dirty="0"/>
              <a:t>forms </a:t>
            </a:r>
            <a:r>
              <a:rPr lang="en-US" sz="2000" dirty="0" smtClean="0"/>
              <a:t>have a 10% overage and then are </a:t>
            </a:r>
            <a:r>
              <a:rPr lang="en-US" sz="2000" dirty="0"/>
              <a:t>rounded up to the nearest multiple of </a:t>
            </a:r>
            <a:r>
              <a:rPr lang="en-US" sz="2000" dirty="0" smtClean="0"/>
              <a:t>five.  </a:t>
            </a:r>
            <a:endParaRPr lang="en-US" sz="2000" dirty="0"/>
          </a:p>
          <a:p>
            <a:pPr lvl="0"/>
            <a:r>
              <a:rPr lang="en-US" sz="2000" dirty="0"/>
              <a:t>Transitional </a:t>
            </a:r>
            <a:r>
              <a:rPr lang="en-US" sz="2000" dirty="0" smtClean="0"/>
              <a:t>(GPS/QCC) Science</a:t>
            </a:r>
            <a:r>
              <a:rPr lang="en-US" sz="2000" dirty="0"/>
              <a:t>, Transitional (GPS/QCC) Social Studies and QCC Math forms have a 10% overage and then are rounded up to the nearest multiple of five.</a:t>
            </a:r>
          </a:p>
          <a:p>
            <a:r>
              <a:rPr lang="en-US" sz="2000" dirty="0"/>
              <a:t>Transitional (GPS/QCC) ELA forms are </a:t>
            </a:r>
            <a:r>
              <a:rPr lang="en-US" sz="2000" dirty="0" smtClean="0"/>
              <a:t>sent in singles and no overage is given.  </a:t>
            </a:r>
            <a:r>
              <a:rPr lang="en-US" sz="1800" i="1" dirty="0" smtClean="0">
                <a:solidFill>
                  <a:srgbClr val="0000FF"/>
                </a:solidFill>
              </a:rPr>
              <a:t>(</a:t>
            </a:r>
            <a:r>
              <a:rPr lang="en-US" sz="1800" i="1" dirty="0">
                <a:solidFill>
                  <a:srgbClr val="0000FF"/>
                </a:solidFill>
              </a:rPr>
              <a:t>Please note that </a:t>
            </a:r>
            <a:r>
              <a:rPr lang="en-US" sz="1800" i="1" dirty="0" smtClean="0">
                <a:solidFill>
                  <a:srgbClr val="0000FF"/>
                </a:solidFill>
              </a:rPr>
              <a:t>less </a:t>
            </a:r>
            <a:r>
              <a:rPr lang="en-US" sz="1800" i="1" dirty="0" smtClean="0">
                <a:solidFill>
                  <a:srgbClr val="0000FF"/>
                </a:solidFill>
              </a:rPr>
              <a:t>than 10 assessments </a:t>
            </a:r>
            <a:r>
              <a:rPr lang="en-US" sz="1800" i="1" dirty="0">
                <a:solidFill>
                  <a:srgbClr val="0000FF"/>
                </a:solidFill>
              </a:rPr>
              <a:t>were </a:t>
            </a:r>
            <a:r>
              <a:rPr lang="en-US" sz="1800" i="1" dirty="0" smtClean="0">
                <a:solidFill>
                  <a:srgbClr val="0000FF"/>
                </a:solidFill>
              </a:rPr>
              <a:t>scored </a:t>
            </a:r>
            <a:r>
              <a:rPr lang="en-US" sz="1800" i="1" dirty="0">
                <a:solidFill>
                  <a:srgbClr val="0000FF"/>
                </a:solidFill>
              </a:rPr>
              <a:t>state-wide during the </a:t>
            </a:r>
            <a:r>
              <a:rPr lang="en-US" sz="1800" i="1" dirty="0" smtClean="0">
                <a:solidFill>
                  <a:srgbClr val="0000FF"/>
                </a:solidFill>
              </a:rPr>
              <a:t>Fall and Winter 2014 administrations.  </a:t>
            </a:r>
            <a:r>
              <a:rPr lang="en-US" sz="1800" i="1" dirty="0">
                <a:solidFill>
                  <a:srgbClr val="0000FF"/>
                </a:solidFill>
              </a:rPr>
              <a:t>We expect these orders to be very, very </a:t>
            </a:r>
            <a:r>
              <a:rPr lang="en-US" sz="1800" i="1" dirty="0" smtClean="0">
                <a:solidFill>
                  <a:srgbClr val="0000FF"/>
                </a:solidFill>
              </a:rPr>
              <a:t>minimal.)</a:t>
            </a:r>
          </a:p>
          <a:p>
            <a:pPr marL="0" indent="0">
              <a:buNone/>
            </a:pPr>
            <a:r>
              <a:rPr lang="en-US" sz="1800" i="1" dirty="0" smtClean="0">
                <a:solidFill>
                  <a:srgbClr val="FF0000"/>
                </a:solidFill>
              </a:rPr>
              <a:t>* Additional Orders can be made with single numbers as booklets are no longer packaged in multiples of 5.</a:t>
            </a:r>
            <a:endParaRPr lang="en-US" sz="1800" dirty="0">
              <a:solidFill>
                <a:srgbClr val="FF0000"/>
              </a:solidFill>
            </a:endParaRPr>
          </a:p>
        </p:txBody>
      </p:sp>
      <p:sp>
        <p:nvSpPr>
          <p:cNvPr id="6" name="Date Placeholder 5"/>
          <p:cNvSpPr>
            <a:spLocks noGrp="1"/>
          </p:cNvSpPr>
          <p:nvPr>
            <p:ph type="dt" sz="half" idx="2"/>
          </p:nvPr>
        </p:nvSpPr>
        <p:spPr/>
        <p:txBody>
          <a:bodyPr/>
          <a:lstStyle/>
          <a:p>
            <a:r>
              <a:rPr lang="en-US" smtClean="0"/>
              <a:t>2/4/2015</a:t>
            </a:r>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266286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76519" y="131975"/>
            <a:ext cx="6595621" cy="990600"/>
          </a:xfrm>
        </p:spPr>
        <p:txBody>
          <a:bodyPr>
            <a:normAutofit fontScale="90000"/>
          </a:bodyPr>
          <a:lstStyle/>
          <a:p>
            <a:pPr algn="ctr" eaLnBrk="1" hangingPunct="1"/>
            <a:r>
              <a:rPr lang="en-US" dirty="0" smtClean="0"/>
              <a:t>GHSGT Individual Student Report</a:t>
            </a:r>
            <a:endParaRPr lang="en-US" dirty="0" smtClean="0">
              <a:solidFill>
                <a:srgbClr val="FF0000"/>
              </a:solidFill>
            </a:endParaRPr>
          </a:p>
        </p:txBody>
      </p:sp>
      <p:pic>
        <p:nvPicPr>
          <p:cNvPr id="4608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81114" y="1227785"/>
            <a:ext cx="3899554" cy="4950051"/>
          </a:xfrm>
          <a:noFill/>
        </p:spPr>
      </p:pic>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2006730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31</a:t>
            </a:fld>
            <a:endParaRPr lang="en-US" dirty="0"/>
          </a:p>
        </p:txBody>
      </p:sp>
      <p:sp>
        <p:nvSpPr>
          <p:cNvPr id="7" name="Title 1"/>
          <p:cNvSpPr txBox="1">
            <a:spLocks/>
          </p:cNvSpPr>
          <p:nvPr/>
        </p:nvSpPr>
        <p:spPr>
          <a:xfrm>
            <a:off x="457200" y="1175657"/>
            <a:ext cx="8229600" cy="3102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Rounded MT Bold" panose="020F0704030504030204" pitchFamily="34" charset="0"/>
                <a:ea typeface="+mj-ea"/>
                <a:cs typeface="+mj-cs"/>
              </a:defRPr>
            </a:lvl1pPr>
          </a:lstStyle>
          <a:p>
            <a:r>
              <a:rPr lang="en-US" sz="9600" dirty="0" smtClean="0"/>
              <a:t>GHSWT</a:t>
            </a:r>
            <a:endParaRPr lang="en-US" sz="9600" dirty="0"/>
          </a:p>
        </p:txBody>
      </p:sp>
    </p:spTree>
    <p:extLst>
      <p:ext uri="{BB962C8B-B14F-4D97-AF65-F5344CB8AC3E}">
        <p14:creationId xmlns:p14="http://schemas.microsoft.com/office/powerpoint/2010/main" val="3560240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
        <p:nvSpPr>
          <p:cNvPr id="4098" name="Title 1"/>
          <p:cNvSpPr>
            <a:spLocks noGrp="1"/>
          </p:cNvSpPr>
          <p:nvPr>
            <p:ph type="title"/>
          </p:nvPr>
        </p:nvSpPr>
        <p:spPr>
          <a:xfrm>
            <a:off x="75414" y="457200"/>
            <a:ext cx="6759019" cy="914400"/>
          </a:xfrm>
        </p:spPr>
        <p:txBody>
          <a:bodyPr>
            <a:normAutofit fontScale="90000"/>
          </a:bodyPr>
          <a:lstStyle/>
          <a:p>
            <a:pPr algn="ctr" eaLnBrk="1" hangingPunct="1">
              <a:lnSpc>
                <a:spcPct val="90000"/>
              </a:lnSpc>
            </a:pPr>
            <a:r>
              <a:rPr lang="en-US" sz="3600" dirty="0"/>
              <a:t>Rule Amendment:  160-3-1-.07 Testing Programs – Student </a:t>
            </a:r>
            <a:r>
              <a:rPr lang="en-US" sz="3600" dirty="0" smtClean="0"/>
              <a:t>Assessment</a:t>
            </a:r>
            <a:br>
              <a:rPr lang="en-US" sz="3600" dirty="0" smtClean="0"/>
            </a:br>
            <a:r>
              <a:rPr lang="en-US" sz="2800" dirty="0" smtClean="0"/>
              <a:t>Adopted:</a:t>
            </a:r>
            <a:r>
              <a:rPr lang="en-US" sz="2800" dirty="0" smtClean="0">
                <a:solidFill>
                  <a:srgbClr val="7030A0"/>
                </a:solidFill>
              </a:rPr>
              <a:t>  </a:t>
            </a:r>
            <a:r>
              <a:rPr lang="en-US" sz="2800" dirty="0" smtClean="0"/>
              <a:t>August 21, 2014</a:t>
            </a:r>
            <a:endParaRPr lang="en-US" sz="2800" dirty="0"/>
          </a:p>
        </p:txBody>
      </p:sp>
      <p:sp>
        <p:nvSpPr>
          <p:cNvPr id="4099" name="Content Placeholder 2"/>
          <p:cNvSpPr>
            <a:spLocks noGrp="1"/>
          </p:cNvSpPr>
          <p:nvPr>
            <p:ph idx="1"/>
          </p:nvPr>
        </p:nvSpPr>
        <p:spPr>
          <a:xfrm>
            <a:off x="152400" y="1981200"/>
            <a:ext cx="8839200" cy="3048000"/>
          </a:xfrm>
        </p:spPr>
        <p:txBody>
          <a:bodyPr/>
          <a:lstStyle/>
          <a:p>
            <a:pPr eaLnBrk="1" hangingPunct="1">
              <a:lnSpc>
                <a:spcPct val="90000"/>
              </a:lnSpc>
            </a:pPr>
            <a:r>
              <a:rPr lang="en-US" sz="2400" b="1" dirty="0" smtClean="0">
                <a:solidFill>
                  <a:srgbClr val="FF0000"/>
                </a:solidFill>
              </a:rPr>
              <a:t>The </a:t>
            </a:r>
            <a:r>
              <a:rPr lang="en-US" sz="2400" b="1" dirty="0">
                <a:solidFill>
                  <a:srgbClr val="FF0000"/>
                </a:solidFill>
              </a:rPr>
              <a:t>GHSWT remains a diploma requirement for those enrolled in grade nine for the first time</a:t>
            </a:r>
            <a:r>
              <a:rPr lang="en-US" sz="2400" b="1" dirty="0" smtClean="0">
                <a:solidFill>
                  <a:srgbClr val="FF0000"/>
                </a:solidFill>
              </a:rPr>
              <a:t> prior to July 1, 2013 (this year’s juniors and seniors</a:t>
            </a:r>
            <a:r>
              <a:rPr lang="en-US" sz="2400" b="1" dirty="0">
                <a:solidFill>
                  <a:srgbClr val="FF0000"/>
                </a:solidFill>
              </a:rPr>
              <a:t> </a:t>
            </a:r>
            <a:r>
              <a:rPr lang="en-US" sz="2400" b="1" u="sng" dirty="0">
                <a:solidFill>
                  <a:srgbClr val="FF0000"/>
                </a:solidFill>
              </a:rPr>
              <a:t>for the most part</a:t>
            </a:r>
            <a:r>
              <a:rPr lang="en-US" sz="2400" b="1" dirty="0" smtClean="0">
                <a:solidFill>
                  <a:srgbClr val="FF0000"/>
                </a:solidFill>
              </a:rPr>
              <a:t>).</a:t>
            </a:r>
            <a:endParaRPr lang="en-US" sz="2400" b="1" dirty="0">
              <a:solidFill>
                <a:srgbClr val="FF0000"/>
              </a:solidFill>
            </a:endParaRPr>
          </a:p>
          <a:p>
            <a:pPr eaLnBrk="1" hangingPunct="1">
              <a:lnSpc>
                <a:spcPct val="90000"/>
              </a:lnSpc>
            </a:pPr>
            <a:endParaRPr lang="en-US" sz="2400" dirty="0" smtClean="0"/>
          </a:p>
          <a:p>
            <a:pPr eaLnBrk="1" hangingPunct="1">
              <a:lnSpc>
                <a:spcPct val="90000"/>
              </a:lnSpc>
            </a:pPr>
            <a:r>
              <a:rPr lang="en-US" sz="2400" dirty="0" smtClean="0"/>
              <a:t>Students </a:t>
            </a:r>
            <a:r>
              <a:rPr lang="en-US" sz="2400" dirty="0"/>
              <a:t>enrolled in grade nine for the first time </a:t>
            </a:r>
            <a:r>
              <a:rPr lang="en-US" sz="2400" dirty="0" smtClean="0"/>
              <a:t>on or after </a:t>
            </a:r>
            <a:r>
              <a:rPr lang="en-US" sz="2400" dirty="0"/>
              <a:t>July 1, 2013 </a:t>
            </a:r>
            <a:r>
              <a:rPr lang="en-US" sz="2400" dirty="0" smtClean="0"/>
              <a:t>no </a:t>
            </a:r>
            <a:r>
              <a:rPr lang="en-US" sz="2400" dirty="0"/>
              <a:t>longer must pass </a:t>
            </a:r>
            <a:r>
              <a:rPr lang="en-US" sz="2400" dirty="0" smtClean="0"/>
              <a:t>the GHSWT and </a:t>
            </a:r>
            <a:r>
              <a:rPr lang="en-US" sz="2400" b="1" u="sng" dirty="0">
                <a:solidFill>
                  <a:srgbClr val="FF0000"/>
                </a:solidFill>
              </a:rPr>
              <a:t>SHOULD NOT</a:t>
            </a:r>
            <a:r>
              <a:rPr lang="en-US" sz="2400" dirty="0"/>
              <a:t> be </a:t>
            </a:r>
            <a:r>
              <a:rPr lang="en-US" sz="2400" dirty="0" smtClean="0"/>
              <a:t>assessed using the GHSWT (this </a:t>
            </a:r>
            <a:r>
              <a:rPr lang="en-US" sz="2400" dirty="0"/>
              <a:t>year’s freshmen and sophomores for the most part). </a:t>
            </a:r>
            <a:endParaRPr lang="en-US" sz="2400" dirty="0" smtClean="0"/>
          </a:p>
        </p:txBody>
      </p:sp>
      <p:graphicFrame>
        <p:nvGraphicFramePr>
          <p:cNvPr id="4" name="Content Placeholder 3"/>
          <p:cNvGraphicFramePr>
            <a:graphicFrameLocks/>
          </p:cNvGraphicFramePr>
          <p:nvPr>
            <p:extLst>
              <p:ext uri="{D42A27DB-BD31-4B8C-83A1-F6EECF244321}">
                <p14:modId xmlns:p14="http://schemas.microsoft.com/office/powerpoint/2010/main" val="1812909163"/>
              </p:ext>
            </p:extLst>
          </p:nvPr>
        </p:nvGraphicFramePr>
        <p:xfrm>
          <a:off x="0" y="5037007"/>
          <a:ext cx="9144000" cy="1808128"/>
        </p:xfrm>
        <a:graphic>
          <a:graphicData uri="http://schemas.openxmlformats.org/drawingml/2006/table">
            <a:tbl>
              <a:tblPr firstRow="1" bandRow="1">
                <a:tableStyleId>{5C22544A-7EE6-4342-B048-85BDC9FD1C3A}</a:tableStyleId>
              </a:tblPr>
              <a:tblGrid>
                <a:gridCol w="2286000"/>
                <a:gridCol w="2286000"/>
                <a:gridCol w="2286000"/>
                <a:gridCol w="2286000"/>
              </a:tblGrid>
              <a:tr h="721516">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Subject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latin typeface="Times New Roman"/>
                          <a:ea typeface="Times New Roman"/>
                          <a:cs typeface="Times New Roman"/>
                        </a:rPr>
                        <a:t>BST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latin typeface="Times New Roman"/>
                          <a:ea typeface="Times New Roman"/>
                          <a:cs typeface="Times New Roman"/>
                        </a:rPr>
                        <a:t>QCC</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GPS</a:t>
                      </a:r>
                      <a:endParaRPr lang="en-US" sz="2000" dirty="0">
                        <a:effectLst/>
                        <a:latin typeface="Calibri"/>
                        <a:ea typeface="Calibri"/>
                        <a:cs typeface="Times New Roman"/>
                      </a:endParaRPr>
                    </a:p>
                  </a:txBody>
                  <a:tcPr marL="68580" marR="68580" marT="0" marB="0" anchor="ctr"/>
                </a:tc>
              </a:tr>
              <a:tr h="1040980">
                <a:tc>
                  <a:txBody>
                    <a:bodyPr/>
                    <a:lstStyle/>
                    <a:p>
                      <a:pPr marL="0" marR="0" algn="ctr">
                        <a:lnSpc>
                          <a:spcPct val="115000"/>
                        </a:lnSpc>
                        <a:spcBef>
                          <a:spcPts val="0"/>
                        </a:spcBef>
                        <a:spcAft>
                          <a:spcPts val="0"/>
                        </a:spcAft>
                      </a:pPr>
                      <a:r>
                        <a:rPr lang="en-US" sz="1800" b="0" dirty="0">
                          <a:effectLst/>
                          <a:latin typeface="Times New Roman"/>
                          <a:ea typeface="Times New Roman"/>
                          <a:cs typeface="Times New Roman"/>
                        </a:rPr>
                        <a:t>Writing</a:t>
                      </a:r>
                      <a:endParaRPr lang="en-US" sz="18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1987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a:t>
                      </a:r>
                      <a:r>
                        <a:rPr lang="en-US" sz="1600" dirty="0" smtClean="0">
                          <a:effectLst/>
                          <a:latin typeface="Times New Roman"/>
                          <a:ea typeface="Times New Roman"/>
                          <a:cs typeface="Times New Roman"/>
                        </a:rPr>
                        <a:t>2005</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Times New Roman"/>
                          <a:ea typeface="Times New Roman"/>
                          <a:cs typeface="Times New Roman"/>
                        </a:rPr>
                        <a:t>July 1, 2005 – </a:t>
                      </a:r>
                    </a:p>
                    <a:p>
                      <a:pPr marL="0" marR="0" algn="ctr">
                        <a:lnSpc>
                          <a:spcPct val="115000"/>
                        </a:lnSpc>
                        <a:spcBef>
                          <a:spcPts val="0"/>
                        </a:spcBef>
                        <a:spcAft>
                          <a:spcPts val="0"/>
                        </a:spcAft>
                      </a:pPr>
                      <a:r>
                        <a:rPr lang="en-US" sz="1600" dirty="0" smtClean="0">
                          <a:effectLst/>
                          <a:latin typeface="Times New Roman"/>
                          <a:ea typeface="Times New Roman"/>
                          <a:cs typeface="Times New Roman"/>
                        </a:rPr>
                        <a:t>June 30, 2013</a:t>
                      </a:r>
                      <a:r>
                        <a:rPr lang="en-US" sz="1400" baseline="30000" dirty="0" smtClean="0">
                          <a:effectLst/>
                          <a:latin typeface="Times New Roman"/>
                          <a:ea typeface="Times New Roman"/>
                          <a:cs typeface="Times New Roman"/>
                        </a:rPr>
                        <a:t>*</a:t>
                      </a:r>
                      <a:endParaRPr lang="en-US" sz="1600" baseline="30000" dirty="0" smtClean="0">
                        <a:effectLst/>
                        <a:latin typeface="Times New Roman"/>
                        <a:ea typeface="Times New Roman"/>
                        <a:cs typeface="Times New Roman"/>
                      </a:endParaRPr>
                    </a:p>
                    <a:p>
                      <a:pPr marL="0" marR="0" algn="ctr">
                        <a:lnSpc>
                          <a:spcPct val="115000"/>
                        </a:lnSpc>
                        <a:spcBef>
                          <a:spcPts val="0"/>
                        </a:spcBef>
                        <a:spcAft>
                          <a:spcPts val="0"/>
                        </a:spcAft>
                      </a:pPr>
                      <a:r>
                        <a:rPr lang="en-US" sz="1000" i="1" baseline="30000" dirty="0" smtClean="0">
                          <a:effectLst/>
                          <a:latin typeface="+mn-lt"/>
                          <a:ea typeface="Calibri"/>
                          <a:cs typeface="Times New Roman"/>
                        </a:rPr>
                        <a:t>*</a:t>
                      </a:r>
                      <a:r>
                        <a:rPr lang="en-US" sz="1000" i="1" dirty="0" smtClean="0">
                          <a:effectLst/>
                          <a:latin typeface="+mn-lt"/>
                          <a:ea typeface="Calibri"/>
                          <a:cs typeface="Times New Roman"/>
                        </a:rPr>
                        <a:t> As a result of amendments to State Board of Education rule 160-3-1-.07 on August 21, 2014</a:t>
                      </a:r>
                    </a:p>
                  </a:txBody>
                  <a:tcPr marL="68580" marR="68580" marT="0" marB="0" anchor="ctr"/>
                </a:tc>
              </a:tr>
            </a:tbl>
          </a:graphicData>
        </a:graphic>
      </p:graphicFrame>
    </p:spTree>
    <p:extLst>
      <p:ext uri="{BB962C8B-B14F-4D97-AF65-F5344CB8AC3E}">
        <p14:creationId xmlns:p14="http://schemas.microsoft.com/office/powerpoint/2010/main" val="3905559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1976" y="311871"/>
            <a:ext cx="6655324" cy="914400"/>
          </a:xfrm>
        </p:spPr>
        <p:txBody>
          <a:bodyPr>
            <a:normAutofit fontScale="90000"/>
          </a:bodyPr>
          <a:lstStyle/>
          <a:p>
            <a:pPr algn="ctr" eaLnBrk="1" hangingPunct="1"/>
            <a:r>
              <a:rPr lang="en-US" sz="3600" dirty="0" smtClean="0"/>
              <a:t>Georgia High School Writing Test (GHSWT)</a:t>
            </a:r>
          </a:p>
        </p:txBody>
      </p:sp>
      <p:sp>
        <p:nvSpPr>
          <p:cNvPr id="4099" name="Content Placeholder 2"/>
          <p:cNvSpPr>
            <a:spLocks noGrp="1"/>
          </p:cNvSpPr>
          <p:nvPr>
            <p:ph idx="1"/>
          </p:nvPr>
        </p:nvSpPr>
        <p:spPr>
          <a:xfrm>
            <a:off x="76986" y="1584489"/>
            <a:ext cx="8839200" cy="4525963"/>
          </a:xfrm>
        </p:spPr>
        <p:txBody>
          <a:bodyPr/>
          <a:lstStyle/>
          <a:p>
            <a:pPr eaLnBrk="1" hangingPunct="1">
              <a:lnSpc>
                <a:spcPct val="90000"/>
              </a:lnSpc>
            </a:pPr>
            <a:r>
              <a:rPr lang="en-US" sz="2000" dirty="0" smtClean="0"/>
              <a:t>GHSWT was fully aligned to GPS in fall 2007.</a:t>
            </a:r>
          </a:p>
          <a:p>
            <a:r>
              <a:rPr lang="en-US" sz="2000" dirty="0" smtClean="0">
                <a:hlinkClick r:id="rId3"/>
              </a:rPr>
              <a:t>GHSWT Writing </a:t>
            </a:r>
            <a:r>
              <a:rPr lang="en-US" sz="2000" dirty="0">
                <a:hlinkClick r:id="rId3"/>
              </a:rPr>
              <a:t>Assessment Connections Resource Guide</a:t>
            </a:r>
            <a:endParaRPr lang="en-US" sz="2000" dirty="0"/>
          </a:p>
          <a:p>
            <a:pPr lvl="1"/>
            <a:r>
              <a:rPr lang="en-US" sz="2000" dirty="0"/>
              <a:t>The guide helps make the </a:t>
            </a:r>
            <a:r>
              <a:rPr lang="en-US" sz="2000" dirty="0" smtClean="0"/>
              <a:t>connections </a:t>
            </a:r>
            <a:r>
              <a:rPr lang="en-US" sz="2000" dirty="0"/>
              <a:t>between the </a:t>
            </a:r>
            <a:r>
              <a:rPr lang="en-US" sz="2000" dirty="0" smtClean="0"/>
              <a:t>CCGPS </a:t>
            </a:r>
            <a:r>
              <a:rPr lang="en-US" sz="2000" dirty="0"/>
              <a:t>and the writing assessment</a:t>
            </a:r>
          </a:p>
          <a:p>
            <a:pPr lvl="1"/>
            <a:r>
              <a:rPr lang="en-US" sz="2000" dirty="0"/>
              <a:t>Includes optional activities for teachers to use for instruction in the classroom</a:t>
            </a:r>
          </a:p>
          <a:p>
            <a:pPr eaLnBrk="1" hangingPunct="1">
              <a:lnSpc>
                <a:spcPct val="90000"/>
              </a:lnSpc>
            </a:pPr>
            <a:r>
              <a:rPr lang="en-US" sz="2000" dirty="0" smtClean="0"/>
              <a:t>Schools receive Individual Student and Summary Reports.</a:t>
            </a:r>
          </a:p>
          <a:p>
            <a:pPr lvl="2" eaLnBrk="1" hangingPunct="1">
              <a:lnSpc>
                <a:spcPct val="90000"/>
              </a:lnSpc>
            </a:pPr>
            <a:r>
              <a:rPr lang="en-US" sz="2000" dirty="0" smtClean="0"/>
              <a:t>Scale score</a:t>
            </a:r>
          </a:p>
          <a:p>
            <a:pPr lvl="2" eaLnBrk="1" hangingPunct="1">
              <a:lnSpc>
                <a:spcPct val="90000"/>
              </a:lnSpc>
            </a:pPr>
            <a:r>
              <a:rPr lang="en-US" sz="2000" dirty="0" smtClean="0"/>
              <a:t>Performance Level</a:t>
            </a:r>
          </a:p>
          <a:p>
            <a:pPr lvl="3" eaLnBrk="1" hangingPunct="1">
              <a:lnSpc>
                <a:spcPct val="90000"/>
              </a:lnSpc>
            </a:pPr>
            <a:r>
              <a:rPr lang="en-US" dirty="0" smtClean="0"/>
              <a:t>Does Not Meet (DNM), Meets (M), and Exceeds (E)</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1873975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0829" y="256095"/>
            <a:ext cx="6627043" cy="1143000"/>
          </a:xfrm>
        </p:spPr>
        <p:txBody>
          <a:bodyPr/>
          <a:lstStyle/>
          <a:p>
            <a:pPr algn="ctr" eaLnBrk="1" hangingPunct="1"/>
            <a:r>
              <a:rPr lang="en-US" dirty="0" smtClean="0"/>
              <a:t>GHSWT:  2014-2015</a:t>
            </a:r>
          </a:p>
        </p:txBody>
      </p:sp>
      <p:sp>
        <p:nvSpPr>
          <p:cNvPr id="5123" name="Rectangle 3"/>
          <p:cNvSpPr>
            <a:spLocks noGrp="1" noChangeArrowheads="1"/>
          </p:cNvSpPr>
          <p:nvPr>
            <p:ph type="body" idx="1"/>
          </p:nvPr>
        </p:nvSpPr>
        <p:spPr>
          <a:xfrm>
            <a:off x="124120" y="1868863"/>
            <a:ext cx="8839200" cy="4315120"/>
          </a:xfrm>
        </p:spPr>
        <p:txBody>
          <a:bodyPr>
            <a:normAutofit lnSpcReduction="10000"/>
          </a:bodyPr>
          <a:lstStyle/>
          <a:p>
            <a:pPr eaLnBrk="1" hangingPunct="1"/>
            <a:r>
              <a:rPr lang="en-US" sz="2800" dirty="0" smtClean="0"/>
              <a:t>The assessment is a test of </a:t>
            </a:r>
            <a:r>
              <a:rPr lang="en-US" sz="2800" i="1" u="sng" dirty="0" smtClean="0"/>
              <a:t>persuasive</a:t>
            </a:r>
            <a:r>
              <a:rPr lang="en-US" sz="2800" i="1" dirty="0" smtClean="0"/>
              <a:t> </a:t>
            </a:r>
            <a:r>
              <a:rPr lang="en-US" sz="2800" dirty="0" smtClean="0"/>
              <a:t>writing.</a:t>
            </a:r>
          </a:p>
          <a:p>
            <a:pPr eaLnBrk="1" hangingPunct="1"/>
            <a:r>
              <a:rPr lang="en-US" sz="2800" dirty="0" smtClean="0"/>
              <a:t>The assessment is scored analytically, using a 5 point rubric evaluating four domains of writing. Each domain contributes a pre-determined weight to the total score.</a:t>
            </a:r>
          </a:p>
          <a:p>
            <a:pPr lvl="1" eaLnBrk="1" hangingPunct="1"/>
            <a:r>
              <a:rPr lang="en-US" dirty="0" smtClean="0"/>
              <a:t>Ideas (40%) 	Organization (20%)</a:t>
            </a:r>
          </a:p>
          <a:p>
            <a:pPr lvl="1" eaLnBrk="1" hangingPunct="1"/>
            <a:r>
              <a:rPr lang="en-US" dirty="0" smtClean="0"/>
              <a:t>Style (20%) 	Conventions (20%)</a:t>
            </a:r>
          </a:p>
          <a:p>
            <a:pPr eaLnBrk="1" hangingPunct="1"/>
            <a:r>
              <a:rPr lang="en-US" sz="2800" dirty="0" smtClean="0"/>
              <a:t>Scale scores range from  100 - 350. </a:t>
            </a:r>
          </a:p>
          <a:p>
            <a:pPr eaLnBrk="1" hangingPunct="1">
              <a:buFontTx/>
              <a:buNone/>
            </a:pPr>
            <a:r>
              <a:rPr lang="en-US" sz="2800" dirty="0" smtClean="0"/>
              <a:t>		</a:t>
            </a:r>
            <a:r>
              <a:rPr lang="en-US" sz="2400" dirty="0" smtClean="0"/>
              <a:t>100-199   = Does Not Meet</a:t>
            </a:r>
          </a:p>
          <a:p>
            <a:pPr eaLnBrk="1" hangingPunct="1">
              <a:buFontTx/>
              <a:buNone/>
            </a:pPr>
            <a:r>
              <a:rPr lang="en-US" sz="2400" dirty="0" smtClean="0"/>
              <a:t>		200-249   = Meets the Standard</a:t>
            </a:r>
          </a:p>
          <a:p>
            <a:pPr eaLnBrk="1" hangingPunct="1">
              <a:buFontTx/>
              <a:buNone/>
            </a:pPr>
            <a:r>
              <a:rPr lang="en-US" sz="2400" dirty="0" smtClean="0"/>
              <a:t>		250-350   = Exceeds the Standard</a:t>
            </a:r>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800"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32629485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2548" y="293017"/>
            <a:ext cx="6664751" cy="1143000"/>
          </a:xfrm>
        </p:spPr>
        <p:txBody>
          <a:bodyPr/>
          <a:lstStyle/>
          <a:p>
            <a:pPr algn="ctr" eaLnBrk="1" hangingPunct="1"/>
            <a:r>
              <a:rPr lang="en-US" dirty="0" smtClean="0"/>
              <a:t>GHSWT: 2014-2015</a:t>
            </a:r>
          </a:p>
        </p:txBody>
      </p:sp>
      <p:sp>
        <p:nvSpPr>
          <p:cNvPr id="6147" name="Content Placeholder 2"/>
          <p:cNvSpPr>
            <a:spLocks noGrp="1"/>
          </p:cNvSpPr>
          <p:nvPr>
            <p:ph idx="1"/>
          </p:nvPr>
        </p:nvSpPr>
        <p:spPr>
          <a:xfrm>
            <a:off x="85627" y="1875934"/>
            <a:ext cx="8991600" cy="4270341"/>
          </a:xfrm>
        </p:spPr>
        <p:txBody>
          <a:bodyPr/>
          <a:lstStyle/>
          <a:p>
            <a:pPr eaLnBrk="1" hangingPunct="1"/>
            <a:r>
              <a:rPr lang="en-US" dirty="0" smtClean="0"/>
              <a:t>Each administration includes GPS and QCC versions. Form numbers indicate which is GPS and which is QCC.</a:t>
            </a:r>
          </a:p>
          <a:p>
            <a:pPr eaLnBrk="1" hangingPunct="1"/>
            <a:r>
              <a:rPr lang="en-US" dirty="0" smtClean="0"/>
              <a:t>Students who tested for the first time in September 2007 continue to take a GPS version of the writing assessment </a:t>
            </a:r>
            <a:r>
              <a:rPr lang="en-US" sz="1400" dirty="0" smtClean="0"/>
              <a:t>(entered grade 9 for the first time between July 1, 2005 and June 30, 2013). </a:t>
            </a:r>
          </a:p>
          <a:p>
            <a:pPr eaLnBrk="1" hangingPunct="1"/>
            <a:r>
              <a:rPr lang="en-US" dirty="0" smtClean="0"/>
              <a:t>Students who tested for the first time prior to September 2007 continue to take the QCC form </a:t>
            </a:r>
            <a:r>
              <a:rPr lang="en-US" sz="1400" dirty="0" smtClean="0"/>
              <a:t>(</a:t>
            </a:r>
            <a:r>
              <a:rPr lang="en-US" sz="1400" dirty="0"/>
              <a:t>entered grade 9 for the first time between July 1, </a:t>
            </a:r>
            <a:r>
              <a:rPr lang="en-US" sz="1400" dirty="0" smtClean="0"/>
              <a:t>1991 and </a:t>
            </a:r>
            <a:r>
              <a:rPr lang="en-US" sz="1400" dirty="0"/>
              <a:t>June 30, </a:t>
            </a:r>
            <a:r>
              <a:rPr lang="en-US" sz="1400" dirty="0" smtClean="0"/>
              <a:t>2005).  </a:t>
            </a:r>
            <a:r>
              <a:rPr lang="en-US" dirty="0"/>
              <a:t>	</a:t>
            </a:r>
            <a:endParaRPr lang="en-US" dirty="0" smtClean="0"/>
          </a:p>
          <a:p>
            <a:pPr lvl="1"/>
            <a:r>
              <a:rPr lang="en-US" sz="1200" i="1" dirty="0" smtClean="0">
                <a:solidFill>
                  <a:srgbClr val="0000FF"/>
                </a:solidFill>
              </a:rPr>
              <a:t>The Fall 2014 had &lt;10 students test with the QCC form.  </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val="4578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256" y="274638"/>
            <a:ext cx="6683604" cy="1016834"/>
          </a:xfrm>
        </p:spPr>
        <p:txBody>
          <a:bodyPr/>
          <a:lstStyle/>
          <a:p>
            <a:pPr algn="ctr" eaLnBrk="1" hangingPunct="1"/>
            <a:r>
              <a:rPr lang="en-US" dirty="0" smtClean="0"/>
              <a:t>GHSWT – 2014-2015</a:t>
            </a:r>
          </a:p>
        </p:txBody>
      </p:sp>
      <p:sp>
        <p:nvSpPr>
          <p:cNvPr id="7171" name="Content Placeholder 2"/>
          <p:cNvSpPr>
            <a:spLocks noGrp="1"/>
          </p:cNvSpPr>
          <p:nvPr>
            <p:ph idx="1"/>
          </p:nvPr>
        </p:nvSpPr>
        <p:spPr>
          <a:xfrm>
            <a:off x="228600" y="1715678"/>
            <a:ext cx="8763000" cy="4410485"/>
          </a:xfrm>
        </p:spPr>
        <p:txBody>
          <a:bodyPr/>
          <a:lstStyle/>
          <a:p>
            <a:pPr eaLnBrk="1" hangingPunct="1"/>
            <a:r>
              <a:rPr lang="en-US" sz="3000" dirty="0" smtClean="0"/>
              <a:t>Examiners </a:t>
            </a:r>
            <a:r>
              <a:rPr lang="en-US" sz="3000" u="sng" dirty="0" smtClean="0"/>
              <a:t>must</a:t>
            </a:r>
            <a:r>
              <a:rPr lang="en-US" sz="3000" dirty="0" smtClean="0"/>
              <a:t> monitor testing to ensure that students receive the correct form. </a:t>
            </a:r>
          </a:p>
          <a:p>
            <a:pPr eaLnBrk="1" hangingPunct="1"/>
            <a:r>
              <a:rPr lang="en-US" sz="3000" dirty="0" smtClean="0"/>
              <a:t>GPS forms will be scored with the GPS-based rubric and reported on the GPS scale (100 – 350: 200 Pass). </a:t>
            </a:r>
          </a:p>
          <a:p>
            <a:pPr eaLnBrk="1" hangingPunct="1"/>
            <a:r>
              <a:rPr lang="en-US" sz="3000" dirty="0" smtClean="0"/>
              <a:t>QCC tests will be scored on the QCC-based rubric and reported on the QCC scale (400-600: 500 Pass). </a:t>
            </a:r>
          </a:p>
          <a:p>
            <a:pPr eaLnBrk="1" hangingPunct="1"/>
            <a:r>
              <a:rPr lang="en-US" sz="3000" dirty="0" smtClean="0"/>
              <a:t>Reports will indicate which version of the test students took. </a:t>
            </a:r>
          </a:p>
          <a:p>
            <a:pPr eaLnBrk="1" hangingPunct="1"/>
            <a:endParaRPr lang="en-US"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2078791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8347" y="179110"/>
            <a:ext cx="6348953" cy="970960"/>
          </a:xfrm>
        </p:spPr>
        <p:txBody>
          <a:bodyPr/>
          <a:lstStyle/>
          <a:p>
            <a:pPr eaLnBrk="1" hangingPunct="1"/>
            <a:r>
              <a:rPr lang="en-US" dirty="0" smtClean="0"/>
              <a:t>GHSWT:  2014-2015</a:t>
            </a:r>
          </a:p>
        </p:txBody>
      </p:sp>
      <p:sp>
        <p:nvSpPr>
          <p:cNvPr id="9219" name="Rectangle 3"/>
          <p:cNvSpPr>
            <a:spLocks noGrp="1" noChangeArrowheads="1"/>
          </p:cNvSpPr>
          <p:nvPr>
            <p:ph type="body" idx="1"/>
          </p:nvPr>
        </p:nvSpPr>
        <p:spPr>
          <a:xfrm>
            <a:off x="114693" y="1279689"/>
            <a:ext cx="8839200" cy="4876800"/>
          </a:xfrm>
        </p:spPr>
        <p:txBody>
          <a:bodyPr>
            <a:normAutofit lnSpcReduction="10000"/>
          </a:bodyPr>
          <a:lstStyle/>
          <a:p>
            <a:pPr eaLnBrk="1" hangingPunct="1">
              <a:lnSpc>
                <a:spcPct val="90000"/>
              </a:lnSpc>
              <a:buFontTx/>
              <a:buNone/>
            </a:pPr>
            <a:r>
              <a:rPr lang="en-US" sz="2000" dirty="0" smtClean="0"/>
              <a:t>Who should take the Spring and Summer administrations?</a:t>
            </a:r>
          </a:p>
          <a:p>
            <a:pPr eaLnBrk="1" hangingPunct="1">
              <a:lnSpc>
                <a:spcPct val="90000"/>
              </a:lnSpc>
              <a:buFontTx/>
              <a:buNone/>
            </a:pPr>
            <a:endParaRPr lang="en-US" sz="1200" dirty="0" smtClean="0"/>
          </a:p>
          <a:p>
            <a:pPr lvl="1" eaLnBrk="1" hangingPunct="1"/>
            <a:r>
              <a:rPr lang="en-US" sz="2000" dirty="0"/>
              <a:t>All 11</a:t>
            </a:r>
            <a:r>
              <a:rPr lang="en-US" sz="2000" baseline="30000" dirty="0"/>
              <a:t>th</a:t>
            </a:r>
            <a:r>
              <a:rPr lang="en-US" sz="2000" dirty="0"/>
              <a:t> grade students (GPS)</a:t>
            </a:r>
          </a:p>
          <a:p>
            <a:pPr lvl="1" eaLnBrk="1" hangingPunct="1"/>
            <a:r>
              <a:rPr lang="en-US" sz="2000" dirty="0" smtClean="0"/>
              <a:t>Students who have taken but not passed the GHSWT (GPS or QCC)</a:t>
            </a:r>
          </a:p>
          <a:p>
            <a:pPr lvl="1" eaLnBrk="1" hangingPunct="1"/>
            <a:r>
              <a:rPr lang="en-US" sz="2000" dirty="0" smtClean="0"/>
              <a:t>Twelfth grade students new to the school/system who have not tested (GPS)</a:t>
            </a:r>
          </a:p>
          <a:p>
            <a:pPr lvl="1" eaLnBrk="1" hangingPunct="1"/>
            <a:r>
              <a:rPr lang="en-US" sz="2000" dirty="0" smtClean="0"/>
              <a:t>Students who have left school with a Certificate or Special Education diploma (GPS or QCC)</a:t>
            </a:r>
          </a:p>
          <a:p>
            <a:pPr eaLnBrk="1" hangingPunct="1">
              <a:lnSpc>
                <a:spcPct val="90000"/>
              </a:lnSpc>
              <a:buFont typeface="Arial" charset="0"/>
              <a:buNone/>
            </a:pPr>
            <a:endParaRPr lang="en-US" sz="2600" dirty="0"/>
          </a:p>
          <a:p>
            <a:pPr eaLnBrk="1" hangingPunct="1">
              <a:lnSpc>
                <a:spcPct val="90000"/>
              </a:lnSpc>
              <a:buFont typeface="Arial" charset="0"/>
              <a:buNone/>
            </a:pPr>
            <a:r>
              <a:rPr lang="en-US" sz="2000" dirty="0" smtClean="0"/>
              <a:t>From the Retest Manuals (page 4/5)</a:t>
            </a:r>
          </a:p>
          <a:p>
            <a:pPr lvl="1" eaLnBrk="1" hangingPunct="1">
              <a:lnSpc>
                <a:spcPct val="90000"/>
              </a:lnSpc>
            </a:pPr>
            <a:r>
              <a:rPr lang="en-US" sz="1800" i="1" dirty="0"/>
              <a:t>This administration of the GHSWT is for all 11th grade </a:t>
            </a:r>
            <a:r>
              <a:rPr lang="en-US" sz="1800" i="1" dirty="0" smtClean="0"/>
              <a:t>students, </a:t>
            </a:r>
            <a:r>
              <a:rPr lang="en-US" sz="1800" i="1" dirty="0"/>
              <a:t>students who have taken but not passed the test, and 12th graders who are new to the school/system who have not tested. Eligible students also include those who are subject to the GHSWT requirement and have left school with a High School Certificate or Special Education Diploma. Students who had not passed the GHSWT as 11th graders in the 2006-2007 school year or earlier must be assigned the QCC prompt.  It is expected that the System Test Coordinator will have implemented preregistration procedures for all </a:t>
            </a:r>
            <a:r>
              <a:rPr lang="en-US" sz="1800" i="1" dirty="0" err="1"/>
              <a:t>retesters</a:t>
            </a:r>
            <a:r>
              <a:rPr lang="en-US" sz="1800" i="1" dirty="0"/>
              <a:t>.</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val="204154003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02" y="76200"/>
            <a:ext cx="6711885" cy="990600"/>
          </a:xfrm>
          <a:noFill/>
        </p:spPr>
        <p:txBody>
          <a:bodyPr/>
          <a:lstStyle/>
          <a:p>
            <a:pPr algn="ctr"/>
            <a:r>
              <a:rPr lang="en-US" dirty="0" smtClean="0"/>
              <a:t>Registration Process</a:t>
            </a:r>
            <a:endParaRPr lang="en-US" dirty="0"/>
          </a:p>
        </p:txBody>
      </p:sp>
      <p:sp>
        <p:nvSpPr>
          <p:cNvPr id="3" name="Content Placeholder 2"/>
          <p:cNvSpPr>
            <a:spLocks noGrp="1"/>
          </p:cNvSpPr>
          <p:nvPr>
            <p:ph idx="1"/>
          </p:nvPr>
        </p:nvSpPr>
        <p:spPr>
          <a:xfrm>
            <a:off x="106051" y="1131216"/>
            <a:ext cx="7916159" cy="2386553"/>
          </a:xfrm>
        </p:spPr>
        <p:txBody>
          <a:bodyPr>
            <a:normAutofit fontScale="92500"/>
          </a:bodyPr>
          <a:lstStyle/>
          <a:p>
            <a:pPr marL="0" indent="0">
              <a:buNone/>
            </a:pPr>
            <a:r>
              <a:rPr lang="en-US" sz="2800" dirty="0"/>
              <a:t>Please note </a:t>
            </a:r>
            <a:r>
              <a:rPr lang="en-US" sz="2800" dirty="0" smtClean="0"/>
              <a:t>the </a:t>
            </a:r>
            <a:r>
              <a:rPr lang="en-US" sz="2800" dirty="0"/>
              <a:t>GaDOE webpage to help with the registration process in your school system.  If your system has not implemented a pre-registration process, your system should to do so as soon as possible. </a:t>
            </a:r>
            <a:endParaRPr lang="en-US" sz="2800" dirty="0" smtClean="0"/>
          </a:p>
          <a:p>
            <a:pPr marL="342900" lvl="1" indent="-342900"/>
            <a:r>
              <a:rPr lang="en-US" sz="2000" dirty="0" smtClean="0"/>
              <a:t>State </a:t>
            </a:r>
            <a:r>
              <a:rPr lang="en-US" sz="2000" dirty="0"/>
              <a:t>Board rule (160-3-1-.07) requires that districts/schools have a pre-registration process for the GHSGT and GHSWT for those wanting to retest at the next administration window. </a:t>
            </a:r>
            <a:r>
              <a:rPr lang="en-US" sz="1200" i="1" dirty="0"/>
              <a:t>(this is not new)</a:t>
            </a:r>
            <a:endParaRPr lang="en-US" sz="1200" dirty="0"/>
          </a:p>
          <a:p>
            <a:pPr marL="0" indent="0">
              <a:buNone/>
            </a:pPr>
            <a:endParaRPr lang="en-US" sz="2800" dirty="0"/>
          </a:p>
        </p:txBody>
      </p:sp>
      <p:sp>
        <p:nvSpPr>
          <p:cNvPr id="5" name="Date Placeholder 4"/>
          <p:cNvSpPr>
            <a:spLocks noGrp="1"/>
          </p:cNvSpPr>
          <p:nvPr>
            <p:ph type="dt" sz="half" idx="2"/>
          </p:nvPr>
        </p:nvSpPr>
        <p:spPr/>
        <p:txBody>
          <a:bodyPr/>
          <a:lstStyle/>
          <a:p>
            <a:r>
              <a:rPr lang="en-US" smtClean="0"/>
              <a:t>2/4/2015</a:t>
            </a:r>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38</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29" y="3480202"/>
            <a:ext cx="6604594" cy="2704088"/>
          </a:xfrm>
          <a:prstGeom prst="rect">
            <a:avLst/>
          </a:prstGeom>
          <a:noFill/>
          <a:ln w="28575">
            <a:solidFill>
              <a:srgbClr val="FF006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0135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4841" y="94905"/>
            <a:ext cx="6825006" cy="1143000"/>
          </a:xfrm>
        </p:spPr>
        <p:txBody>
          <a:bodyPr>
            <a:normAutofit fontScale="90000"/>
          </a:bodyPr>
          <a:lstStyle/>
          <a:p>
            <a:pPr algn="ctr"/>
            <a:r>
              <a:rPr lang="en-US" dirty="0" smtClean="0"/>
              <a:t>Materials to be Received</a:t>
            </a:r>
          </a:p>
        </p:txBody>
      </p:sp>
      <p:sp>
        <p:nvSpPr>
          <p:cNvPr id="10243" name="Content Placeholder 2"/>
          <p:cNvSpPr>
            <a:spLocks noGrp="1"/>
          </p:cNvSpPr>
          <p:nvPr>
            <p:ph idx="1"/>
          </p:nvPr>
        </p:nvSpPr>
        <p:spPr>
          <a:xfrm>
            <a:off x="105265" y="1480794"/>
            <a:ext cx="8935039" cy="4724399"/>
          </a:xfrm>
        </p:spPr>
        <p:txBody>
          <a:bodyPr/>
          <a:lstStyle/>
          <a:p>
            <a:r>
              <a:rPr lang="en-US" sz="2800" dirty="0" smtClean="0"/>
              <a:t>Class packs include writing topic pages, planning/prewriting, and drafting pages in shrink wrap packages of 25 and 5.</a:t>
            </a:r>
          </a:p>
          <a:p>
            <a:r>
              <a:rPr lang="en-US" sz="2800" dirty="0" smtClean="0"/>
              <a:t>Answer documents are packaged separately.</a:t>
            </a:r>
          </a:p>
          <a:p>
            <a:r>
              <a:rPr lang="en-US" sz="2800" dirty="0" smtClean="0">
                <a:solidFill>
                  <a:srgbClr val="FF0000"/>
                </a:solidFill>
              </a:rPr>
              <a:t>Schools will receive a 10% overage and there will be no system overage.</a:t>
            </a:r>
          </a:p>
          <a:p>
            <a:r>
              <a:rPr lang="en-US" sz="2800" dirty="0" smtClean="0"/>
              <a:t>Different colored paper is used to denote forms and administrations (spring 2015 colors)</a:t>
            </a:r>
          </a:p>
          <a:p>
            <a:pPr lvl="1"/>
            <a:r>
              <a:rPr lang="en-US" sz="2400" dirty="0" smtClean="0"/>
              <a:t>GPS Main administration prompt (Green)</a:t>
            </a:r>
          </a:p>
          <a:p>
            <a:pPr lvl="1"/>
            <a:r>
              <a:rPr lang="en-US" sz="2400" dirty="0" smtClean="0"/>
              <a:t>GPS Make-up prompt (Salmon)</a:t>
            </a:r>
          </a:p>
          <a:p>
            <a:pPr lvl="1"/>
            <a:r>
              <a:rPr lang="en-US" sz="2400" dirty="0" smtClean="0"/>
              <a:t>QCC-prompt (White)</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val="228212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6730738" cy="1487078"/>
          </a:xfrm>
        </p:spPr>
        <p:txBody>
          <a:bodyPr>
            <a:normAutofit/>
          </a:bodyPr>
          <a:lstStyle/>
          <a:p>
            <a:pPr algn="ctr" eaLnBrk="1" hangingPunct="1"/>
            <a:r>
              <a:rPr lang="en-US" sz="3600" dirty="0" smtClean="0"/>
              <a:t>GHSWT</a:t>
            </a:r>
            <a:r>
              <a:rPr lang="en-US" sz="3200" dirty="0" smtClean="0"/>
              <a:t/>
            </a:r>
            <a:br>
              <a:rPr lang="en-US" sz="3200" dirty="0" smtClean="0"/>
            </a:br>
            <a:r>
              <a:rPr lang="en-US" sz="3200" dirty="0" smtClean="0"/>
              <a:t>Important Reminders and </a:t>
            </a:r>
            <a:br>
              <a:rPr lang="en-US" sz="3200" dirty="0" smtClean="0"/>
            </a:br>
            <a:r>
              <a:rPr lang="en-US" sz="3200" dirty="0" smtClean="0"/>
              <a:t>What’s New in 2014-2015</a:t>
            </a:r>
          </a:p>
        </p:txBody>
      </p:sp>
      <p:sp>
        <p:nvSpPr>
          <p:cNvPr id="5123" name="Content Placeholder 2"/>
          <p:cNvSpPr>
            <a:spLocks noGrp="1"/>
          </p:cNvSpPr>
          <p:nvPr>
            <p:ph idx="1"/>
          </p:nvPr>
        </p:nvSpPr>
        <p:spPr>
          <a:xfrm>
            <a:off x="219173" y="2011051"/>
            <a:ext cx="8610600" cy="4125798"/>
          </a:xfrm>
        </p:spPr>
        <p:txBody>
          <a:bodyPr/>
          <a:lstStyle/>
          <a:p>
            <a:pPr eaLnBrk="1" hangingPunct="1"/>
            <a:r>
              <a:rPr lang="en-US" sz="1900" b="1" dirty="0"/>
              <a:t>New:  </a:t>
            </a:r>
            <a:r>
              <a:rPr lang="en-US" sz="1900" dirty="0" smtClean="0"/>
              <a:t>The summer administration is </a:t>
            </a:r>
            <a:r>
              <a:rPr lang="en-US" sz="2000" dirty="0" smtClean="0"/>
              <a:t>June </a:t>
            </a:r>
            <a:r>
              <a:rPr lang="en-US" sz="2000" dirty="0"/>
              <a:t>17, </a:t>
            </a:r>
            <a:r>
              <a:rPr lang="en-US" sz="2000" dirty="0" smtClean="0"/>
              <a:t>2015, earlier than in past years.</a:t>
            </a:r>
            <a:r>
              <a:rPr lang="en-US" sz="1900" dirty="0" smtClean="0"/>
              <a:t> </a:t>
            </a:r>
            <a:endParaRPr lang="en-US" sz="1900" dirty="0"/>
          </a:p>
          <a:p>
            <a:pPr eaLnBrk="1" hangingPunct="1"/>
            <a:r>
              <a:rPr lang="en-US" sz="1900" b="1" dirty="0" smtClean="0"/>
              <a:t>New</a:t>
            </a:r>
            <a:r>
              <a:rPr lang="en-US" sz="1900" b="1" dirty="0"/>
              <a:t>:  </a:t>
            </a:r>
            <a:r>
              <a:rPr lang="en-US" sz="1900" dirty="0"/>
              <a:t>Enrollment counts and additional orders are now managed through </a:t>
            </a:r>
            <a:r>
              <a:rPr lang="en-US" sz="1900" dirty="0" err="1"/>
              <a:t>TestTime</a:t>
            </a:r>
            <a:r>
              <a:rPr lang="en-US" sz="1900" dirty="0"/>
              <a:t>. </a:t>
            </a:r>
          </a:p>
          <a:p>
            <a:pPr eaLnBrk="1" hangingPunct="1"/>
            <a:r>
              <a:rPr lang="en-US" sz="1900" b="1" dirty="0" smtClean="0"/>
              <a:t>New</a:t>
            </a:r>
            <a:r>
              <a:rPr lang="en-US" sz="1900" b="1" dirty="0"/>
              <a:t>:  </a:t>
            </a:r>
            <a:r>
              <a:rPr lang="en-US" sz="1900" dirty="0"/>
              <a:t>FTE numbers will not be </a:t>
            </a:r>
            <a:r>
              <a:rPr lang="en-US" sz="1900" dirty="0" smtClean="0"/>
              <a:t>collected.</a:t>
            </a:r>
            <a:endParaRPr lang="en-US" sz="1900" dirty="0"/>
          </a:p>
          <a:p>
            <a:pPr eaLnBrk="1" hangingPunct="1"/>
            <a:r>
              <a:rPr lang="en-US" sz="1900" b="1" dirty="0" smtClean="0"/>
              <a:t>Reminder</a:t>
            </a:r>
            <a:r>
              <a:rPr lang="en-US" sz="1900" b="1" dirty="0"/>
              <a:t>: </a:t>
            </a:r>
            <a:r>
              <a:rPr lang="en-US" sz="1900" dirty="0" smtClean="0"/>
              <a:t>Students </a:t>
            </a:r>
            <a:r>
              <a:rPr lang="en-US" sz="1900" dirty="0"/>
              <a:t>who enrolled in grade 9 for the first time on or after July 1, </a:t>
            </a:r>
            <a:r>
              <a:rPr lang="en-US" sz="1900" dirty="0" smtClean="0"/>
              <a:t>2013, </a:t>
            </a:r>
            <a:r>
              <a:rPr lang="en-US" sz="1900" b="1" u="sng" dirty="0">
                <a:solidFill>
                  <a:srgbClr val="FF0000"/>
                </a:solidFill>
              </a:rPr>
              <a:t>SHOULD NOT</a:t>
            </a:r>
            <a:r>
              <a:rPr lang="en-US" sz="1900" b="1" dirty="0">
                <a:solidFill>
                  <a:srgbClr val="FF0000"/>
                </a:solidFill>
              </a:rPr>
              <a:t> </a:t>
            </a:r>
            <a:r>
              <a:rPr lang="en-US" sz="1900" dirty="0"/>
              <a:t>be assessed </a:t>
            </a:r>
            <a:r>
              <a:rPr lang="en-US" sz="1900" dirty="0" smtClean="0"/>
              <a:t>the GHSWT.  </a:t>
            </a:r>
            <a:r>
              <a:rPr lang="en-US" sz="1900" dirty="0"/>
              <a:t>This cohort is not required to pass the </a:t>
            </a:r>
            <a:r>
              <a:rPr lang="en-US" sz="1900" dirty="0" smtClean="0"/>
              <a:t>GHSWT </a:t>
            </a:r>
            <a:r>
              <a:rPr lang="en-US" sz="1900" dirty="0"/>
              <a:t>for diploma eligibility.</a:t>
            </a:r>
          </a:p>
          <a:p>
            <a:pPr eaLnBrk="1" hangingPunct="1"/>
            <a:r>
              <a:rPr lang="en-US" sz="1900" b="1" dirty="0" smtClean="0"/>
              <a:t>Reminder:  </a:t>
            </a:r>
            <a:r>
              <a:rPr lang="en-US" sz="1900" dirty="0" smtClean="0"/>
              <a:t>Material orders are carefully monitored.  Only materials </a:t>
            </a:r>
            <a:r>
              <a:rPr lang="en-US" sz="1900" b="1" u="sng" dirty="0" smtClean="0"/>
              <a:t>needed</a:t>
            </a:r>
            <a:r>
              <a:rPr lang="en-US" sz="1900" dirty="0" smtClean="0"/>
              <a:t> should be ordered.  Materials may be transferred from one high school to another within a system.  Please place only one extra order for your system when materials are needed after initial shipment arrives.</a:t>
            </a:r>
          </a:p>
          <a:p>
            <a:pPr eaLnBrk="1" hangingPunct="1"/>
            <a:r>
              <a:rPr lang="en-US" sz="1900" b="1" dirty="0"/>
              <a:t>Reminder: </a:t>
            </a:r>
            <a:r>
              <a:rPr lang="en-US" sz="1900" dirty="0" smtClean="0"/>
              <a:t>Rescore and Special Administration costs are $60 per answer document.</a:t>
            </a:r>
          </a:p>
          <a:p>
            <a:pPr eaLnBrk="1" hangingPunct="1"/>
            <a:endParaRPr lang="en-US" sz="2000" b="1"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1541856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4841" y="103695"/>
            <a:ext cx="6740165" cy="1143000"/>
          </a:xfrm>
        </p:spPr>
        <p:txBody>
          <a:bodyPr>
            <a:normAutofit fontScale="90000"/>
          </a:bodyPr>
          <a:lstStyle/>
          <a:p>
            <a:pPr algn="ctr"/>
            <a:r>
              <a:rPr lang="en-US" dirty="0" smtClean="0"/>
              <a:t>Materials to be Received</a:t>
            </a:r>
          </a:p>
        </p:txBody>
      </p:sp>
      <p:sp>
        <p:nvSpPr>
          <p:cNvPr id="11267" name="Content Placeholder 2"/>
          <p:cNvSpPr>
            <a:spLocks noGrp="1"/>
          </p:cNvSpPr>
          <p:nvPr>
            <p:ph idx="1"/>
          </p:nvPr>
        </p:nvSpPr>
        <p:spPr>
          <a:xfrm>
            <a:off x="200319" y="1406950"/>
            <a:ext cx="8763000" cy="4068763"/>
          </a:xfrm>
        </p:spPr>
        <p:txBody>
          <a:bodyPr/>
          <a:lstStyle/>
          <a:p>
            <a:r>
              <a:rPr lang="en-US" dirty="0" smtClean="0"/>
              <a:t>System/School Coordinator’s Manual</a:t>
            </a:r>
            <a:r>
              <a:rPr lang="en-US" baseline="30000" dirty="0" smtClean="0"/>
              <a:t>*</a:t>
            </a:r>
          </a:p>
          <a:p>
            <a:r>
              <a:rPr lang="en-US" dirty="0" smtClean="0"/>
              <a:t>Examiner’s Manual</a:t>
            </a:r>
            <a:r>
              <a:rPr lang="en-US" baseline="30000" dirty="0" smtClean="0"/>
              <a:t>*</a:t>
            </a:r>
            <a:r>
              <a:rPr lang="en-US" dirty="0" smtClean="0"/>
              <a:t> </a:t>
            </a:r>
            <a:r>
              <a:rPr lang="en-US" sz="1600" dirty="0" smtClean="0"/>
              <a:t>(1 manual for every 20 students)</a:t>
            </a:r>
          </a:p>
          <a:p>
            <a:r>
              <a:rPr lang="en-US" dirty="0" smtClean="0"/>
              <a:t>Pre-coded building transmittal forms</a:t>
            </a:r>
          </a:p>
          <a:p>
            <a:r>
              <a:rPr lang="en-US" dirty="0" smtClean="0"/>
              <a:t>Additional materials may be ordered order online via </a:t>
            </a:r>
            <a:r>
              <a:rPr lang="en-US" dirty="0" err="1" smtClean="0"/>
              <a:t>TestTime</a:t>
            </a:r>
            <a:r>
              <a:rPr lang="en-US" dirty="0" smtClean="0"/>
              <a:t> at </a:t>
            </a:r>
            <a:r>
              <a:rPr lang="en-US" sz="2800" dirty="0">
                <a:hlinkClick r:id="rId2"/>
              </a:rPr>
              <a:t>https://gcap.tsars.uga.edu/materials</a:t>
            </a:r>
            <a:r>
              <a:rPr lang="en-US" sz="2800" dirty="0" smtClean="0">
                <a:hlinkClick r:id="rId2"/>
              </a:rPr>
              <a:t>/</a:t>
            </a:r>
            <a:r>
              <a:rPr lang="en-US" sz="2800" dirty="0" smtClean="0"/>
              <a:t>  </a:t>
            </a:r>
          </a:p>
          <a:p>
            <a:endParaRPr lang="en-US" dirty="0" smtClean="0"/>
          </a:p>
          <a:p>
            <a:pPr>
              <a:buFont typeface="Arial" charset="0"/>
              <a:buNone/>
            </a:pPr>
            <a:r>
              <a:rPr lang="en-US" dirty="0" smtClean="0"/>
              <a:t>	</a:t>
            </a:r>
            <a:r>
              <a:rPr lang="en-US" baseline="30000" dirty="0" smtClean="0"/>
              <a:t>*</a:t>
            </a:r>
            <a:r>
              <a:rPr lang="en-US" dirty="0" smtClean="0"/>
              <a:t>All parties involved in test administration </a:t>
            </a:r>
            <a:r>
              <a:rPr lang="en-US" u="sng" dirty="0" smtClean="0"/>
              <a:t>must</a:t>
            </a:r>
            <a:r>
              <a:rPr lang="en-US" dirty="0" smtClean="0"/>
              <a:t> read manuals.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2197771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9109" y="230321"/>
            <a:ext cx="6732077" cy="1325563"/>
          </a:xfrm>
        </p:spPr>
        <p:txBody>
          <a:bodyPr>
            <a:normAutofit/>
          </a:bodyPr>
          <a:lstStyle/>
          <a:p>
            <a:pPr algn="ctr"/>
            <a:r>
              <a:rPr lang="en-US" dirty="0" smtClean="0"/>
              <a:t>Planning for the GHSWT Administration</a:t>
            </a:r>
          </a:p>
        </p:txBody>
      </p:sp>
      <p:sp>
        <p:nvSpPr>
          <p:cNvPr id="13315" name="Content Placeholder 2"/>
          <p:cNvSpPr>
            <a:spLocks noGrp="1"/>
          </p:cNvSpPr>
          <p:nvPr>
            <p:ph idx="1"/>
          </p:nvPr>
        </p:nvSpPr>
        <p:spPr>
          <a:xfrm>
            <a:off x="228600" y="1600200"/>
            <a:ext cx="8686800" cy="4525963"/>
          </a:xfrm>
        </p:spPr>
        <p:txBody>
          <a:bodyPr/>
          <a:lstStyle/>
          <a:p>
            <a:r>
              <a:rPr lang="en-US" sz="2800" dirty="0" smtClean="0"/>
              <a:t>Announce the assessment date.</a:t>
            </a:r>
          </a:p>
          <a:p>
            <a:r>
              <a:rPr lang="en-US" sz="2800" dirty="0" smtClean="0"/>
              <a:t>Have School Coordinators prepare rosters of eligible students by form (GPS or QCC).</a:t>
            </a:r>
          </a:p>
          <a:p>
            <a:pPr lvl="1"/>
            <a:r>
              <a:rPr lang="en-US" sz="2400" dirty="0" smtClean="0"/>
              <a:t>Include GTID numbers;</a:t>
            </a:r>
          </a:p>
          <a:p>
            <a:pPr lvl="1"/>
            <a:r>
              <a:rPr lang="en-US" sz="2400" dirty="0" smtClean="0"/>
              <a:t>Include accommodations for eligible students.</a:t>
            </a:r>
          </a:p>
          <a:p>
            <a:r>
              <a:rPr lang="en-US" sz="2800" dirty="0" smtClean="0"/>
              <a:t>Secure appropriate testing space and proctors.</a:t>
            </a:r>
          </a:p>
          <a:p>
            <a:r>
              <a:rPr lang="en-US" sz="2800" dirty="0" smtClean="0"/>
              <a:t>Arrange testing schedule allowing approximately two hours for administration.  </a:t>
            </a:r>
            <a:r>
              <a:rPr lang="en-US" sz="1400" dirty="0" smtClean="0"/>
              <a:t>(Students have 100 minutes to complete  their assessment.)</a:t>
            </a:r>
            <a:endParaRPr lang="en-US" sz="2800" dirty="0" smtClean="0"/>
          </a:p>
          <a:p>
            <a:r>
              <a:rPr lang="en-US" sz="2800" dirty="0" smtClean="0"/>
              <a:t>Account for and secure test materials at all times.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3745096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8886" y="258602"/>
            <a:ext cx="6316630" cy="1325563"/>
          </a:xfrm>
        </p:spPr>
        <p:txBody>
          <a:bodyPr/>
          <a:lstStyle/>
          <a:p>
            <a:pPr algn="ctr"/>
            <a:r>
              <a:rPr lang="en-US" dirty="0" smtClean="0"/>
              <a:t>Administration Schedule</a:t>
            </a:r>
          </a:p>
        </p:txBody>
      </p:sp>
      <p:sp>
        <p:nvSpPr>
          <p:cNvPr id="14339" name="Content Placeholder 2"/>
          <p:cNvSpPr>
            <a:spLocks noGrp="1"/>
          </p:cNvSpPr>
          <p:nvPr>
            <p:ph idx="1"/>
          </p:nvPr>
        </p:nvSpPr>
        <p:spPr/>
        <p:txBody>
          <a:bodyPr>
            <a:normAutofit fontScale="92500" lnSpcReduction="10000"/>
          </a:bodyPr>
          <a:lstStyle/>
          <a:p>
            <a:pPr>
              <a:buFont typeface="Arial" charset="0"/>
              <a:buNone/>
            </a:pPr>
            <a:r>
              <a:rPr lang="en-US" sz="2400" dirty="0" smtClean="0"/>
              <a:t>Distribute Answer Documents		5-10 minutes</a:t>
            </a:r>
          </a:p>
          <a:p>
            <a:pPr>
              <a:buFont typeface="Arial" charset="0"/>
              <a:buNone/>
            </a:pPr>
            <a:r>
              <a:rPr lang="en-US" sz="2400" dirty="0" smtClean="0"/>
              <a:t>Complete Answer Documents		10 minutes</a:t>
            </a:r>
          </a:p>
          <a:p>
            <a:pPr>
              <a:buFont typeface="Arial" charset="0"/>
              <a:buNone/>
            </a:pPr>
            <a:r>
              <a:rPr lang="en-US" sz="2400" dirty="0" smtClean="0"/>
              <a:t>Distribute Writing Topic Pages		5-10 minutes</a:t>
            </a:r>
          </a:p>
          <a:p>
            <a:pPr>
              <a:buFont typeface="Arial" charset="0"/>
              <a:buNone/>
            </a:pPr>
            <a:endParaRPr lang="en-US" sz="1800" dirty="0" smtClean="0"/>
          </a:p>
          <a:p>
            <a:pPr>
              <a:buFont typeface="Arial" charset="0"/>
              <a:buNone/>
            </a:pPr>
            <a:r>
              <a:rPr lang="en-US" sz="2400" dirty="0" smtClean="0"/>
              <a:t>Planning/Prewriting			15 minutes</a:t>
            </a:r>
          </a:p>
          <a:p>
            <a:pPr>
              <a:buFont typeface="Arial" charset="0"/>
              <a:buNone/>
            </a:pPr>
            <a:r>
              <a:rPr lang="en-US" sz="2400" dirty="0" smtClean="0"/>
              <a:t>Drafting				35 minutes</a:t>
            </a:r>
          </a:p>
          <a:p>
            <a:pPr>
              <a:buFont typeface="Arial" charset="0"/>
              <a:buNone/>
            </a:pPr>
            <a:r>
              <a:rPr lang="en-US" sz="2400" dirty="0" smtClean="0"/>
              <a:t>Revising and Editing			25 minutes</a:t>
            </a:r>
          </a:p>
          <a:p>
            <a:pPr>
              <a:buFont typeface="Arial" charset="0"/>
              <a:buNone/>
            </a:pPr>
            <a:r>
              <a:rPr lang="en-US" sz="2400" dirty="0" smtClean="0"/>
              <a:t>Final Draft				20 minutes</a:t>
            </a:r>
          </a:p>
          <a:p>
            <a:pPr>
              <a:buFont typeface="Arial" charset="0"/>
              <a:buNone/>
            </a:pPr>
            <a:r>
              <a:rPr lang="en-US" sz="2400" dirty="0" smtClean="0"/>
              <a:t>Proofreading				5 minutes</a:t>
            </a:r>
          </a:p>
          <a:p>
            <a:pPr algn="ctr">
              <a:buFont typeface="Arial" charset="0"/>
              <a:buNone/>
            </a:pPr>
            <a:endParaRPr lang="en-US" sz="1800" i="1" dirty="0" smtClean="0"/>
          </a:p>
          <a:p>
            <a:pPr algn="ctr">
              <a:buFont typeface="Arial" charset="0"/>
              <a:buNone/>
            </a:pPr>
            <a:r>
              <a:rPr lang="en-US" sz="1800" i="1" dirty="0" smtClean="0"/>
              <a:t>Above times are suggested times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399309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7167" y="305736"/>
            <a:ext cx="6316630" cy="1325563"/>
          </a:xfrm>
        </p:spPr>
        <p:txBody>
          <a:bodyPr/>
          <a:lstStyle/>
          <a:p>
            <a:pPr algn="ctr"/>
            <a:r>
              <a:rPr lang="en-US" dirty="0" smtClean="0"/>
              <a:t>Administration Schedule</a:t>
            </a:r>
          </a:p>
        </p:txBody>
      </p:sp>
      <p:sp>
        <p:nvSpPr>
          <p:cNvPr id="15363" name="Content Placeholder 2"/>
          <p:cNvSpPr>
            <a:spLocks noGrp="1"/>
          </p:cNvSpPr>
          <p:nvPr>
            <p:ph idx="1"/>
          </p:nvPr>
        </p:nvSpPr>
        <p:spPr>
          <a:xfrm>
            <a:off x="329938" y="1825625"/>
            <a:ext cx="8185412" cy="4351338"/>
          </a:xfrm>
        </p:spPr>
        <p:txBody>
          <a:bodyPr/>
          <a:lstStyle/>
          <a:p>
            <a:r>
              <a:rPr lang="en-US" dirty="0" smtClean="0"/>
              <a:t>Students unable to test on the established date must wait until the next scheduled administration.</a:t>
            </a:r>
          </a:p>
          <a:p>
            <a:r>
              <a:rPr lang="en-US" dirty="0" smtClean="0"/>
              <a:t>Avoid scheduling the administration after an assembly or special event.</a:t>
            </a:r>
          </a:p>
          <a:p>
            <a:pPr lvl="1"/>
            <a:r>
              <a:rPr lang="en-US" dirty="0" smtClean="0"/>
              <a:t>Make certain the school administration is aware of the testing schedule.</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4140446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58886" y="230321"/>
            <a:ext cx="6316630" cy="1325563"/>
          </a:xfrm>
        </p:spPr>
        <p:txBody>
          <a:bodyPr/>
          <a:lstStyle/>
          <a:p>
            <a:pPr algn="ctr"/>
            <a:r>
              <a:rPr lang="en-US" dirty="0" smtClean="0"/>
              <a:t>Administration</a:t>
            </a:r>
          </a:p>
        </p:txBody>
      </p:sp>
      <p:sp>
        <p:nvSpPr>
          <p:cNvPr id="16387" name="Content Placeholder 2"/>
          <p:cNvSpPr>
            <a:spLocks noGrp="1"/>
          </p:cNvSpPr>
          <p:nvPr>
            <p:ph idx="1"/>
          </p:nvPr>
        </p:nvSpPr>
        <p:spPr>
          <a:xfrm>
            <a:off x="381000" y="1524000"/>
            <a:ext cx="8229600" cy="4525963"/>
          </a:xfrm>
        </p:spPr>
        <p:txBody>
          <a:bodyPr/>
          <a:lstStyle/>
          <a:p>
            <a:r>
              <a:rPr lang="en-US" sz="2800" dirty="0" smtClean="0"/>
              <a:t>An advanced announcement should be made to students about the date and purpose of the test.</a:t>
            </a:r>
          </a:p>
          <a:p>
            <a:r>
              <a:rPr lang="en-US" sz="2800" dirty="0" smtClean="0"/>
              <a:t>If it is not the usual practice to furnish pencils and pens, students should be instructed to bring two number 2 pencils and a blue or black pen.  </a:t>
            </a:r>
            <a:r>
              <a:rPr lang="en-US" sz="2800" b="1" dirty="0" smtClean="0"/>
              <a:t>The final draft must be written in pen.</a:t>
            </a:r>
          </a:p>
          <a:p>
            <a:r>
              <a:rPr lang="en-US" sz="2800" dirty="0" smtClean="0"/>
              <a:t>It is important to give classroom teachers advance notice of the testing date so they may adjust lesson plans and schedules.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4125981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4078" y="265521"/>
            <a:ext cx="6396087" cy="1016524"/>
          </a:xfrm>
        </p:spPr>
        <p:txBody>
          <a:bodyPr/>
          <a:lstStyle/>
          <a:p>
            <a:pPr algn="ctr" eaLnBrk="1" hangingPunct="1"/>
            <a:r>
              <a:rPr lang="en-US" sz="4000" dirty="0" smtClean="0"/>
              <a:t>Administration</a:t>
            </a:r>
          </a:p>
        </p:txBody>
      </p:sp>
      <p:sp>
        <p:nvSpPr>
          <p:cNvPr id="17411" name="Rectangle 3"/>
          <p:cNvSpPr>
            <a:spLocks noGrp="1" noChangeArrowheads="1"/>
          </p:cNvSpPr>
          <p:nvPr>
            <p:ph type="body" idx="1"/>
          </p:nvPr>
        </p:nvSpPr>
        <p:spPr>
          <a:xfrm>
            <a:off x="113121" y="1668544"/>
            <a:ext cx="8946037" cy="4487158"/>
          </a:xfrm>
        </p:spPr>
        <p:txBody>
          <a:bodyPr>
            <a:normAutofit lnSpcReduction="10000"/>
          </a:bodyPr>
          <a:lstStyle/>
          <a:p>
            <a:pPr eaLnBrk="1" hangingPunct="1"/>
            <a:r>
              <a:rPr lang="en-US" sz="2800" dirty="0" smtClean="0"/>
              <a:t>System Test Coordinators </a:t>
            </a:r>
            <a:r>
              <a:rPr lang="en-US" sz="2800" u="sng" dirty="0" smtClean="0"/>
              <a:t>must</a:t>
            </a:r>
            <a:r>
              <a:rPr lang="en-US" sz="2800" dirty="0" smtClean="0"/>
              <a:t> ensure that all school coordinators, examiners, proctors, administrators, and other staff are trained.  Documentation shall be kept on file.  </a:t>
            </a:r>
          </a:p>
          <a:p>
            <a:pPr eaLnBrk="1" hangingPunct="1"/>
            <a:r>
              <a:rPr lang="en-US" sz="2800" dirty="0" smtClean="0"/>
              <a:t>Prompts are secure and </a:t>
            </a:r>
            <a:r>
              <a:rPr lang="en-US" sz="2800" u="sng" dirty="0" smtClean="0"/>
              <a:t>must</a:t>
            </a:r>
            <a:r>
              <a:rPr lang="en-US" sz="2800" dirty="0" smtClean="0"/>
              <a:t> be kept under lock and key, with restricted access, until time of administration. </a:t>
            </a:r>
          </a:p>
          <a:p>
            <a:pPr lvl="1" eaLnBrk="1" hangingPunct="1"/>
            <a:r>
              <a:rPr lang="en-US" sz="2400" dirty="0" smtClean="0"/>
              <a:t>Prompts should </a:t>
            </a:r>
            <a:r>
              <a:rPr lang="en-US" sz="2400" u="sng" dirty="0" smtClean="0"/>
              <a:t>not</a:t>
            </a:r>
            <a:r>
              <a:rPr lang="en-US" sz="2400" dirty="0" smtClean="0"/>
              <a:t> be distributed during trainings!</a:t>
            </a:r>
          </a:p>
          <a:p>
            <a:pPr eaLnBrk="1" hangingPunct="1"/>
            <a:r>
              <a:rPr lang="en-US" sz="2800" dirty="0" smtClean="0"/>
              <a:t>Examiners</a:t>
            </a:r>
            <a:r>
              <a:rPr lang="en-US" sz="2800" i="1" dirty="0" smtClean="0"/>
              <a:t> </a:t>
            </a:r>
            <a:r>
              <a:rPr lang="en-US" sz="2800" u="sng" dirty="0" smtClean="0"/>
              <a:t>must</a:t>
            </a:r>
            <a:r>
              <a:rPr lang="en-US" sz="2800" i="1" dirty="0" smtClean="0"/>
              <a:t> </a:t>
            </a:r>
            <a:r>
              <a:rPr lang="en-US" sz="2800" dirty="0" smtClean="0"/>
              <a:t>account for all testing materials </a:t>
            </a:r>
            <a:r>
              <a:rPr lang="en-US" sz="2800" u="sng" dirty="0" smtClean="0"/>
              <a:t>before</a:t>
            </a:r>
            <a:r>
              <a:rPr lang="en-US" sz="2800" dirty="0" smtClean="0"/>
              <a:t> dismissing students from the testing site. </a:t>
            </a:r>
          </a:p>
          <a:p>
            <a:pPr eaLnBrk="1" hangingPunct="1"/>
            <a:r>
              <a:rPr lang="en-US" sz="2800" dirty="0" smtClean="0"/>
              <a:t>Non-</a:t>
            </a:r>
            <a:r>
              <a:rPr lang="en-US" sz="2800" dirty="0" err="1" smtClean="0"/>
              <a:t>scorable</a:t>
            </a:r>
            <a:r>
              <a:rPr lang="en-US" sz="2800" dirty="0" smtClean="0"/>
              <a:t> materials </a:t>
            </a:r>
            <a:r>
              <a:rPr lang="en-US" sz="2800" u="sng" dirty="0" smtClean="0"/>
              <a:t>must</a:t>
            </a:r>
            <a:r>
              <a:rPr lang="en-US" sz="2800" dirty="0" smtClean="0"/>
              <a:t> be collected, counted, and destroyed by the System Test Coordinator. </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887607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r>
              <a:rPr lang="en-US" smtClean="0"/>
              <a:t>2/4/2015</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93" y="43872"/>
            <a:ext cx="5202813" cy="676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Title 1"/>
          <p:cNvSpPr>
            <a:spLocks noGrp="1"/>
          </p:cNvSpPr>
          <p:nvPr>
            <p:ph type="title"/>
          </p:nvPr>
        </p:nvSpPr>
        <p:spPr>
          <a:xfrm>
            <a:off x="5458906" y="0"/>
            <a:ext cx="3685094" cy="990600"/>
          </a:xfrm>
          <a:solidFill>
            <a:srgbClr val="FFDED5"/>
          </a:solidFill>
        </p:spPr>
        <p:txBody>
          <a:bodyPr>
            <a:normAutofit/>
          </a:bodyPr>
          <a:lstStyle/>
          <a:p>
            <a:pPr algn="ctr"/>
            <a:r>
              <a:rPr lang="en-US" sz="2800" dirty="0" smtClean="0"/>
              <a:t>2014-2015  Answer Document</a:t>
            </a:r>
            <a:endParaRPr lang="en-US" dirty="0" smtClean="0"/>
          </a:p>
        </p:txBody>
      </p:sp>
      <p:sp>
        <p:nvSpPr>
          <p:cNvPr id="5" name="5-Point Star 4"/>
          <p:cNvSpPr/>
          <p:nvPr/>
        </p:nvSpPr>
        <p:spPr>
          <a:xfrm>
            <a:off x="5553075" y="2128803"/>
            <a:ext cx="152400" cy="15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7" name="TextBox 16"/>
          <p:cNvSpPr txBox="1">
            <a:spLocks noChangeArrowheads="1"/>
          </p:cNvSpPr>
          <p:nvPr/>
        </p:nvSpPr>
        <p:spPr bwMode="auto">
          <a:xfrm>
            <a:off x="5857875" y="2038012"/>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for all students</a:t>
            </a:r>
          </a:p>
        </p:txBody>
      </p:sp>
      <p:sp>
        <p:nvSpPr>
          <p:cNvPr id="7" name="5-Point Star 6"/>
          <p:cNvSpPr/>
          <p:nvPr/>
        </p:nvSpPr>
        <p:spPr>
          <a:xfrm>
            <a:off x="5562600" y="2743681"/>
            <a:ext cx="152400" cy="15143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9" name="TextBox 22"/>
          <p:cNvSpPr txBox="1">
            <a:spLocks noChangeArrowheads="1"/>
          </p:cNvSpPr>
          <p:nvPr/>
        </p:nvSpPr>
        <p:spPr bwMode="auto">
          <a:xfrm>
            <a:off x="5857875" y="2632979"/>
            <a:ext cx="3124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when applicable</a:t>
            </a:r>
          </a:p>
          <a:p>
            <a:pPr lvl="1" eaLnBrk="1" hangingPunct="1">
              <a:buFont typeface="Arial" charset="0"/>
              <a:buChar char="•"/>
            </a:pPr>
            <a:r>
              <a:rPr lang="en-US" sz="1100" dirty="0"/>
              <a:t>  SDUA:  Code as Directed by page 9</a:t>
            </a:r>
            <a:r>
              <a:rPr lang="en-US" sz="1100" dirty="0" smtClean="0"/>
              <a:t> </a:t>
            </a:r>
            <a:r>
              <a:rPr lang="en-US" sz="1100" dirty="0"/>
              <a:t>in the Coordinator’s Manual</a:t>
            </a:r>
          </a:p>
          <a:p>
            <a:pPr lvl="1" eaLnBrk="1" hangingPunct="1">
              <a:buFont typeface="Arial" charset="0"/>
              <a:buChar char="•"/>
            </a:pPr>
            <a:r>
              <a:rPr lang="en-US" sz="1100" dirty="0"/>
              <a:t>  SDUB:  Code as Directed by GaDOE</a:t>
            </a:r>
          </a:p>
          <a:p>
            <a:pPr lvl="1" eaLnBrk="1" hangingPunct="1">
              <a:buFont typeface="Arial" charset="0"/>
              <a:buChar char="•"/>
            </a:pPr>
            <a:r>
              <a:rPr lang="en-US" sz="1100" dirty="0"/>
              <a:t>  SRC, Accommodations &amp; Participation:  Code as Directed in the Coordinator’s Manual starting on page </a:t>
            </a:r>
            <a:r>
              <a:rPr lang="en-US" sz="1100" dirty="0" smtClean="0"/>
              <a:t>8</a:t>
            </a:r>
            <a:endParaRPr lang="en-US" sz="1100" dirty="0"/>
          </a:p>
          <a:p>
            <a:pPr eaLnBrk="1" hangingPunct="1"/>
            <a:endParaRPr lang="en-US" sz="1400" dirty="0"/>
          </a:p>
        </p:txBody>
      </p:sp>
      <p:sp>
        <p:nvSpPr>
          <p:cNvPr id="11" name="5-Point Star 10"/>
          <p:cNvSpPr/>
          <p:nvPr/>
        </p:nvSpPr>
        <p:spPr>
          <a:xfrm>
            <a:off x="4769796" y="838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5-Point Star 11"/>
          <p:cNvSpPr/>
          <p:nvPr/>
        </p:nvSpPr>
        <p:spPr>
          <a:xfrm>
            <a:off x="4071026" y="152558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2781300" y="113489"/>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316149" y="13618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1919591" y="4918177"/>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1524000" y="491331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2667000" y="521078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5-Point Star 17"/>
          <p:cNvSpPr/>
          <p:nvPr/>
        </p:nvSpPr>
        <p:spPr>
          <a:xfrm>
            <a:off x="3378678" y="5209774"/>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5-Point Star 18"/>
          <p:cNvSpPr/>
          <p:nvPr/>
        </p:nvSpPr>
        <p:spPr>
          <a:xfrm>
            <a:off x="4426085" y="521078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5-Point Star 19"/>
          <p:cNvSpPr/>
          <p:nvPr/>
        </p:nvSpPr>
        <p:spPr>
          <a:xfrm>
            <a:off x="1845013" y="4590256"/>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5-Point Star 20"/>
          <p:cNvSpPr/>
          <p:nvPr/>
        </p:nvSpPr>
        <p:spPr>
          <a:xfrm>
            <a:off x="1905000" y="3962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5-Point Star 22"/>
          <p:cNvSpPr/>
          <p:nvPr/>
        </p:nvSpPr>
        <p:spPr>
          <a:xfrm>
            <a:off x="3167974" y="3581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5-Point Star 23"/>
          <p:cNvSpPr/>
          <p:nvPr/>
        </p:nvSpPr>
        <p:spPr>
          <a:xfrm>
            <a:off x="4109936" y="234598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5-Point Star 24"/>
          <p:cNvSpPr/>
          <p:nvPr/>
        </p:nvSpPr>
        <p:spPr>
          <a:xfrm>
            <a:off x="3276600" y="1600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5-Point Star 25"/>
          <p:cNvSpPr/>
          <p:nvPr/>
        </p:nvSpPr>
        <p:spPr>
          <a:xfrm>
            <a:off x="2765087" y="685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5-Point Star 26"/>
          <p:cNvSpPr/>
          <p:nvPr/>
        </p:nvSpPr>
        <p:spPr>
          <a:xfrm>
            <a:off x="1776919" y="685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5-Point Star 27"/>
          <p:cNvSpPr/>
          <p:nvPr/>
        </p:nvSpPr>
        <p:spPr>
          <a:xfrm>
            <a:off x="541506" y="685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6"/>
          <p:cNvSpPr txBox="1">
            <a:spLocks noChangeArrowheads="1"/>
          </p:cNvSpPr>
          <p:nvPr/>
        </p:nvSpPr>
        <p:spPr bwMode="auto">
          <a:xfrm>
            <a:off x="617706" y="4114800"/>
            <a:ext cx="738664" cy="2209800"/>
          </a:xfrm>
          <a:prstGeom prst="rect">
            <a:avLst/>
          </a:prstGeom>
          <a:noFill/>
          <a:ln w="9525">
            <a:noFill/>
            <a:miter lim="800000"/>
            <a:headEnd/>
            <a:tailEnd/>
          </a:ln>
        </p:spPr>
        <p:txBody>
          <a:bodyPr vert="vert270" wrap="square">
            <a:spAutoFit/>
          </a:bodyPr>
          <a:lstStyle/>
          <a:p>
            <a:pPr algn="ctr">
              <a:defRPr/>
            </a:pPr>
            <a:r>
              <a:rPr lang="en-US" b="1" dirty="0">
                <a:solidFill>
                  <a:srgbClr val="0070C0"/>
                </a:solidFill>
              </a:rPr>
              <a:t>Pre-ID </a:t>
            </a:r>
            <a:r>
              <a:rPr lang="en-US" b="1" dirty="0" smtClean="0">
                <a:solidFill>
                  <a:srgbClr val="0070C0"/>
                </a:solidFill>
              </a:rPr>
              <a:t>Labels are not supplied.</a:t>
            </a:r>
            <a:endParaRPr lang="en-US" b="1" dirty="0">
              <a:solidFill>
                <a:srgbClr val="0070C0"/>
              </a:solidFill>
            </a:endParaRPr>
          </a:p>
        </p:txBody>
      </p:sp>
      <p:sp>
        <p:nvSpPr>
          <p:cNvPr id="31" name="Oval 30"/>
          <p:cNvSpPr/>
          <p:nvPr/>
        </p:nvSpPr>
        <p:spPr>
          <a:xfrm>
            <a:off x="4610100" y="2362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312596" y="26670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Arrow Connector 32"/>
          <p:cNvCxnSpPr>
            <a:stCxn id="18465" idx="1"/>
          </p:cNvCxnSpPr>
          <p:nvPr/>
        </p:nvCxnSpPr>
        <p:spPr>
          <a:xfrm flipH="1">
            <a:off x="4147226" y="5795836"/>
            <a:ext cx="1375652" cy="376364"/>
          </a:xfrm>
          <a:prstGeom prst="straightConnector1">
            <a:avLst/>
          </a:prstGeom>
          <a:ln>
            <a:solidFill>
              <a:srgbClr val="7030A0"/>
            </a:solidFill>
            <a:tailEnd type="arrow"/>
          </a:ln>
        </p:spPr>
        <p:style>
          <a:lnRef idx="1">
            <a:schemeClr val="dk1"/>
          </a:lnRef>
          <a:fillRef idx="0">
            <a:schemeClr val="dk1"/>
          </a:fillRef>
          <a:effectRef idx="0">
            <a:schemeClr val="dk1"/>
          </a:effectRef>
          <a:fontRef idx="minor">
            <a:schemeClr val="tx1"/>
          </a:fontRef>
        </p:style>
      </p:cxnSp>
      <p:sp>
        <p:nvSpPr>
          <p:cNvPr id="18465" name="TextBox 17"/>
          <p:cNvSpPr txBox="1">
            <a:spLocks noChangeArrowheads="1"/>
          </p:cNvSpPr>
          <p:nvPr/>
        </p:nvSpPr>
        <p:spPr bwMode="auto">
          <a:xfrm>
            <a:off x="5522878" y="5533898"/>
            <a:ext cx="3581400" cy="523875"/>
          </a:xfrm>
          <a:prstGeom prst="rect">
            <a:avLst/>
          </a:prstGeom>
          <a:solidFill>
            <a:srgbClr val="FFDED5"/>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rgbClr val="7030A0"/>
                </a:solidFill>
              </a:rPr>
              <a:t>DO NOT CODE CONDITIONAL UNLESS APPROVED BY THE GADOE!</a:t>
            </a:r>
          </a:p>
        </p:txBody>
      </p:sp>
      <p:sp>
        <p:nvSpPr>
          <p:cNvPr id="45" name="TextBox 8"/>
          <p:cNvSpPr txBox="1">
            <a:spLocks noChangeArrowheads="1"/>
          </p:cNvSpPr>
          <p:nvPr/>
        </p:nvSpPr>
        <p:spPr bwMode="auto">
          <a:xfrm>
            <a:off x="5476875" y="4163380"/>
            <a:ext cx="3633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Note:  </a:t>
            </a:r>
            <a:r>
              <a:rPr lang="en-US" sz="1600" i="1" dirty="0" smtClean="0"/>
              <a:t>The black timing tracks on the edge must be clean of stray marks to be able to be scanned.</a:t>
            </a:r>
            <a:endParaRPr lang="en-US" sz="1600" i="1" dirty="0"/>
          </a:p>
        </p:txBody>
      </p:sp>
      <p:sp>
        <p:nvSpPr>
          <p:cNvPr id="36" name="TextBox 35"/>
          <p:cNvSpPr txBox="1"/>
          <p:nvPr/>
        </p:nvSpPr>
        <p:spPr>
          <a:xfrm>
            <a:off x="5458906" y="986978"/>
            <a:ext cx="3685094" cy="738664"/>
          </a:xfrm>
          <a:prstGeom prst="rect">
            <a:avLst/>
          </a:prstGeom>
          <a:solidFill>
            <a:srgbClr val="FFC000"/>
          </a:solidFill>
        </p:spPr>
        <p:txBody>
          <a:bodyPr wrap="square" rtlCol="0">
            <a:spAutoFit/>
          </a:bodyPr>
          <a:lstStyle/>
          <a:p>
            <a:pPr algn="ctr"/>
            <a:r>
              <a:rPr lang="en-US" sz="1400" b="1" dirty="0" smtClean="0">
                <a:solidFill>
                  <a:srgbClr val="0000FF"/>
                </a:solidFill>
              </a:rPr>
              <a:t>Old answer documents will not scan!</a:t>
            </a:r>
          </a:p>
          <a:p>
            <a:pPr algn="ctr"/>
            <a:endParaRPr lang="en-US" sz="1400" b="1" dirty="0">
              <a:solidFill>
                <a:srgbClr val="0000FF"/>
              </a:solidFill>
            </a:endParaRPr>
          </a:p>
          <a:p>
            <a:pPr algn="ctr"/>
            <a:r>
              <a:rPr lang="en-US" sz="1400" b="1" u="sng" dirty="0" smtClean="0">
                <a:solidFill>
                  <a:srgbClr val="0000FF"/>
                </a:solidFill>
              </a:rPr>
              <a:t>DO NOT USE OLD ANSWER DOCUMENTS!</a:t>
            </a:r>
            <a:endParaRPr lang="en-US" sz="1400" b="1" u="sng" dirty="0">
              <a:solidFill>
                <a:srgbClr val="0000FF"/>
              </a:solidFill>
            </a:endParaRPr>
          </a:p>
        </p:txBody>
      </p:sp>
      <p:sp>
        <p:nvSpPr>
          <p:cNvPr id="3" name="TextBox 2"/>
          <p:cNvSpPr txBox="1"/>
          <p:nvPr/>
        </p:nvSpPr>
        <p:spPr>
          <a:xfrm>
            <a:off x="4223426" y="3571532"/>
            <a:ext cx="1023836" cy="1515800"/>
          </a:xfrm>
          <a:prstGeom prst="rect">
            <a:avLst/>
          </a:prstGeom>
          <a:solidFill>
            <a:srgbClr val="FFFF00">
              <a:alpha val="50000"/>
            </a:srgbClr>
          </a:solidFill>
        </p:spPr>
        <p:txBody>
          <a:bodyPr wrap="square" rtlCol="0">
            <a:spAutoFit/>
          </a:bodyPr>
          <a:lstStyle/>
          <a:p>
            <a:pPr algn="ctr"/>
            <a:endParaRPr lang="en-US" b="1" dirty="0" smtClean="0">
              <a:solidFill>
                <a:srgbClr val="FF0000"/>
              </a:solidFill>
            </a:endParaRPr>
          </a:p>
          <a:p>
            <a:pPr algn="ctr"/>
            <a:r>
              <a:rPr lang="en-US" b="1" dirty="0" smtClean="0">
                <a:solidFill>
                  <a:srgbClr val="FF0000"/>
                </a:solidFill>
              </a:rPr>
              <a:t>Do Not Bubble FTE</a:t>
            </a:r>
          </a:p>
          <a:p>
            <a:pPr algn="ctr"/>
            <a:endParaRPr lang="en-US" sz="2050" b="1" dirty="0" smtClean="0">
              <a:solidFill>
                <a:srgbClr val="FF0000"/>
              </a:solidFill>
            </a:endParaRPr>
          </a:p>
        </p:txBody>
      </p:sp>
      <p:sp>
        <p:nvSpPr>
          <p:cNvPr id="8" name="Slide Number Placeholder 7"/>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192745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6872140" cy="1524000"/>
          </a:xfrm>
        </p:spPr>
        <p:txBody>
          <a:bodyPr/>
          <a:lstStyle/>
          <a:p>
            <a:pPr algn="ctr" eaLnBrk="1" hangingPunct="1"/>
            <a:r>
              <a:rPr lang="en-US" dirty="0" smtClean="0"/>
              <a:t>Student Directions in </a:t>
            </a:r>
            <a:br>
              <a:rPr lang="en-US" dirty="0" smtClean="0"/>
            </a:br>
            <a:r>
              <a:rPr lang="en-US" dirty="0" smtClean="0"/>
              <a:t>Answer Document</a:t>
            </a:r>
          </a:p>
        </p:txBody>
      </p:sp>
      <p:pic>
        <p:nvPicPr>
          <p:cNvPr id="194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5105"/>
            <a:ext cx="9144000" cy="513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47</a:t>
            </a:fld>
            <a:endParaRPr lang="en-US" dirty="0"/>
          </a:p>
        </p:txBody>
      </p:sp>
    </p:spTree>
    <p:extLst>
      <p:ext uri="{BB962C8B-B14F-4D97-AF65-F5344CB8AC3E}">
        <p14:creationId xmlns:p14="http://schemas.microsoft.com/office/powerpoint/2010/main" val="1389245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3952" y="179110"/>
            <a:ext cx="6645896" cy="1300898"/>
          </a:xfrm>
        </p:spPr>
        <p:txBody>
          <a:bodyPr>
            <a:normAutofit/>
          </a:bodyPr>
          <a:lstStyle/>
          <a:p>
            <a:pPr algn="ctr" eaLnBrk="1" hangingPunct="1"/>
            <a:r>
              <a:rPr lang="en-US" dirty="0" smtClean="0"/>
              <a:t>GHSWT Answer Document </a:t>
            </a:r>
          </a:p>
        </p:txBody>
      </p:sp>
      <p:sp>
        <p:nvSpPr>
          <p:cNvPr id="20483" name="Content Placeholder 2"/>
          <p:cNvSpPr>
            <a:spLocks noGrp="1"/>
          </p:cNvSpPr>
          <p:nvPr>
            <p:ph idx="1"/>
          </p:nvPr>
        </p:nvSpPr>
        <p:spPr>
          <a:xfrm>
            <a:off x="152400" y="1734531"/>
            <a:ext cx="8839200" cy="4826525"/>
          </a:xfrm>
        </p:spPr>
        <p:txBody>
          <a:bodyPr>
            <a:normAutofit fontScale="92500" lnSpcReduction="20000"/>
          </a:bodyPr>
          <a:lstStyle/>
          <a:p>
            <a:r>
              <a:rPr lang="en-US" sz="1800" dirty="0" smtClean="0">
                <a:cs typeface="Times New Roman" pitchFamily="18" charset="0"/>
              </a:rPr>
              <a:t>Student GTID numbers </a:t>
            </a:r>
            <a:r>
              <a:rPr lang="en-US" sz="1800" u="sng" dirty="0" smtClean="0">
                <a:cs typeface="Times New Roman" pitchFamily="18" charset="0"/>
              </a:rPr>
              <a:t>must</a:t>
            </a:r>
            <a:r>
              <a:rPr lang="en-US" sz="1800" dirty="0" smtClean="0">
                <a:cs typeface="Times New Roman" pitchFamily="18" charset="0"/>
              </a:rPr>
              <a:t> be included on the answer documents.  School Test Coordinators should provide examiners with student rosters that include both GTID numbers, Special Education or EL status, and information about accommodations. </a:t>
            </a:r>
          </a:p>
          <a:p>
            <a:endParaRPr lang="en-US" sz="1800" dirty="0" smtClean="0">
              <a:cs typeface="Times New Roman" pitchFamily="18" charset="0"/>
            </a:endParaRPr>
          </a:p>
          <a:p>
            <a:r>
              <a:rPr lang="en-US" sz="1800" dirty="0" smtClean="0">
                <a:cs typeface="Times New Roman" pitchFamily="18" charset="0"/>
              </a:rPr>
              <a:t>Students </a:t>
            </a:r>
            <a:r>
              <a:rPr lang="en-US" sz="1800" u="sng" dirty="0" smtClean="0">
                <a:cs typeface="Times New Roman" pitchFamily="18" charset="0"/>
              </a:rPr>
              <a:t>must </a:t>
            </a:r>
            <a:r>
              <a:rPr lang="en-US" sz="1800" dirty="0" smtClean="0">
                <a:cs typeface="Times New Roman" pitchFamily="18" charset="0"/>
              </a:rPr>
              <a:t>enter the form number of the test they take in the correct space on the answer document (page 1 </a:t>
            </a:r>
            <a:r>
              <a:rPr lang="en-US" sz="1800" b="1" u="sng" dirty="0" smtClean="0">
                <a:cs typeface="Times New Roman" pitchFamily="18" charset="0"/>
              </a:rPr>
              <a:t>and</a:t>
            </a:r>
            <a:r>
              <a:rPr lang="en-US" sz="1800" dirty="0" smtClean="0">
                <a:cs typeface="Times New Roman" pitchFamily="18" charset="0"/>
              </a:rPr>
              <a:t> 3).</a:t>
            </a:r>
          </a:p>
          <a:p>
            <a:endParaRPr lang="en-US" sz="1800" dirty="0" smtClean="0">
              <a:cs typeface="Times New Roman" pitchFamily="18" charset="0"/>
            </a:endParaRPr>
          </a:p>
          <a:p>
            <a:pPr eaLnBrk="1" hangingPunct="1">
              <a:lnSpc>
                <a:spcPct val="80000"/>
              </a:lnSpc>
            </a:pPr>
            <a:r>
              <a:rPr lang="en-US" sz="1800" dirty="0" smtClean="0"/>
              <a:t>Barcode labels are provided </a:t>
            </a:r>
            <a:r>
              <a:rPr lang="en-US" sz="1800" i="1" dirty="0" smtClean="0"/>
              <a:t>only</a:t>
            </a:r>
            <a:r>
              <a:rPr lang="en-US" sz="1800" dirty="0" smtClean="0"/>
              <a:t> for the Fall administration.  They will include GTID.  </a:t>
            </a:r>
          </a:p>
          <a:p>
            <a:pPr eaLnBrk="1" hangingPunct="1">
              <a:lnSpc>
                <a:spcPct val="80000"/>
              </a:lnSpc>
              <a:buFont typeface="Arial" charset="0"/>
              <a:buNone/>
            </a:pPr>
            <a:endParaRPr lang="en-US" sz="1800" dirty="0" smtClean="0"/>
          </a:p>
          <a:p>
            <a:pPr eaLnBrk="1" hangingPunct="1">
              <a:lnSpc>
                <a:spcPct val="80000"/>
              </a:lnSpc>
            </a:pPr>
            <a:r>
              <a:rPr lang="en-US" sz="1800" dirty="0" smtClean="0"/>
              <a:t>Students should </a:t>
            </a:r>
            <a:r>
              <a:rPr lang="en-US" sz="1800" i="1" dirty="0" smtClean="0"/>
              <a:t>always</a:t>
            </a:r>
            <a:r>
              <a:rPr lang="en-US" sz="1800" dirty="0" smtClean="0"/>
              <a:t> write their name, DOB, school name, and system name in the spaces at the top of the answer document.</a:t>
            </a:r>
          </a:p>
          <a:p>
            <a:pPr eaLnBrk="1" hangingPunct="1">
              <a:lnSpc>
                <a:spcPct val="80000"/>
              </a:lnSpc>
              <a:buFont typeface="Arial" charset="0"/>
              <a:buNone/>
            </a:pPr>
            <a:endParaRPr lang="en-US" sz="1800" dirty="0" smtClean="0"/>
          </a:p>
          <a:p>
            <a:pPr eaLnBrk="1" hangingPunct="1">
              <a:lnSpc>
                <a:spcPct val="80000"/>
              </a:lnSpc>
            </a:pPr>
            <a:r>
              <a:rPr lang="en-US" sz="1800" dirty="0" smtClean="0"/>
              <a:t>A script including directions for completing the answer document for students with barcode labels </a:t>
            </a:r>
            <a:r>
              <a:rPr lang="en-US" sz="1800" b="1" u="sng" dirty="0" smtClean="0"/>
              <a:t>and</a:t>
            </a:r>
            <a:r>
              <a:rPr lang="en-US" sz="1800" dirty="0" smtClean="0"/>
              <a:t> those without labels appears in the Examiner’s Manual and </a:t>
            </a:r>
            <a:r>
              <a:rPr lang="en-US" sz="1800" b="1" i="1" dirty="0" smtClean="0"/>
              <a:t>should be followed </a:t>
            </a:r>
            <a:r>
              <a:rPr lang="en-US" sz="1800" b="1" dirty="0" smtClean="0"/>
              <a:t>exactly</a:t>
            </a:r>
            <a:r>
              <a:rPr lang="en-US" sz="1800" dirty="0" smtClean="0"/>
              <a:t>. </a:t>
            </a:r>
          </a:p>
          <a:p>
            <a:pPr eaLnBrk="1" hangingPunct="1">
              <a:lnSpc>
                <a:spcPct val="80000"/>
              </a:lnSpc>
              <a:buFont typeface="Arial" charset="0"/>
              <a:buNone/>
            </a:pPr>
            <a:endParaRPr lang="en-US" sz="1800" dirty="0" smtClean="0"/>
          </a:p>
          <a:p>
            <a:pPr eaLnBrk="1" hangingPunct="1">
              <a:lnSpc>
                <a:spcPct val="80000"/>
              </a:lnSpc>
            </a:pPr>
            <a:r>
              <a:rPr lang="en-US" sz="1800" dirty="0" smtClean="0"/>
              <a:t>Students </a:t>
            </a:r>
            <a:r>
              <a:rPr lang="en-US" sz="1800" u="sng" dirty="0" smtClean="0"/>
              <a:t>must</a:t>
            </a:r>
            <a:r>
              <a:rPr lang="en-US" sz="1800" dirty="0" smtClean="0"/>
              <a:t> enter and bubble </a:t>
            </a:r>
            <a:r>
              <a:rPr lang="en-US" sz="1800" i="1" dirty="0" smtClean="0"/>
              <a:t>all</a:t>
            </a:r>
            <a:r>
              <a:rPr lang="en-US" sz="1800" dirty="0" smtClean="0"/>
              <a:t> demographic information on the answer documents in retest administrations (February and June). </a:t>
            </a:r>
            <a:endParaRPr lang="en-US" sz="1800" dirty="0" smtClean="0">
              <a:cs typeface="Times New Roman" pitchFamily="18" charset="0"/>
            </a:endParaRPr>
          </a:p>
          <a:p>
            <a:pPr eaLnBrk="1" hangingPunct="1">
              <a:buFontTx/>
              <a:buNone/>
            </a:pPr>
            <a:r>
              <a:rPr lang="en-US" dirty="0" smtClean="0"/>
              <a:t> </a:t>
            </a:r>
          </a:p>
          <a:p>
            <a:pPr eaLnBrk="1" hangingPunct="1">
              <a:buFontTx/>
              <a:buNone/>
            </a:pPr>
            <a:endParaRPr lang="en-US"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326668994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r>
              <a:rPr lang="en-US" smtClean="0"/>
              <a:t>2/4/2015</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19" y="228600"/>
            <a:ext cx="4892910"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142430" y="0"/>
            <a:ext cx="4001570" cy="1911212"/>
          </a:xfrm>
          <a:solidFill>
            <a:srgbClr val="FFDED5"/>
          </a:solidFill>
        </p:spPr>
        <p:txBody>
          <a:bodyPr>
            <a:normAutofit/>
          </a:bodyPr>
          <a:lstStyle/>
          <a:p>
            <a:pPr algn="ctr"/>
            <a:r>
              <a:rPr lang="en-US" sz="2800" dirty="0" smtClean="0"/>
              <a:t>School Building Answer Sheet Transmittal Form for the GHSGT &amp; GHSWT</a:t>
            </a:r>
            <a:endParaRPr lang="en-US" sz="2800" dirty="0"/>
          </a:p>
        </p:txBody>
      </p:sp>
      <p:sp>
        <p:nvSpPr>
          <p:cNvPr id="3" name="Content Placeholder 2"/>
          <p:cNvSpPr>
            <a:spLocks noGrp="1"/>
          </p:cNvSpPr>
          <p:nvPr>
            <p:ph idx="1"/>
          </p:nvPr>
        </p:nvSpPr>
        <p:spPr>
          <a:xfrm>
            <a:off x="5630159" y="1911212"/>
            <a:ext cx="3429000" cy="4191000"/>
          </a:xfrm>
        </p:spPr>
        <p:txBody>
          <a:bodyPr/>
          <a:lstStyle/>
          <a:p>
            <a:r>
              <a:rPr lang="en-US" sz="2000" dirty="0" smtClean="0"/>
              <a:t>Print information</a:t>
            </a:r>
          </a:p>
          <a:p>
            <a:r>
              <a:rPr lang="en-US" sz="2000" dirty="0" smtClean="0"/>
              <a:t>Bubble in building Name</a:t>
            </a:r>
          </a:p>
          <a:p>
            <a:r>
              <a:rPr lang="en-US" sz="2000" dirty="0" smtClean="0"/>
              <a:t>Bubble Assessment (GHSGT)</a:t>
            </a:r>
          </a:p>
          <a:p>
            <a:r>
              <a:rPr lang="en-US" sz="2000" dirty="0" smtClean="0"/>
              <a:t>Bubble “Feb”, “Mar”, or “Jun” </a:t>
            </a:r>
            <a:r>
              <a:rPr lang="en-US" sz="2000" b="1" u="sng" dirty="0" smtClean="0"/>
              <a:t>and</a:t>
            </a:r>
            <a:r>
              <a:rPr lang="en-US" sz="2000" dirty="0" smtClean="0"/>
              <a:t> “2015”</a:t>
            </a:r>
          </a:p>
          <a:p>
            <a:r>
              <a:rPr lang="en-US" sz="2000" dirty="0" smtClean="0"/>
              <a:t>Bubble number of answer documents sending in and paper banded to transmittal form (right justify)</a:t>
            </a:r>
          </a:p>
          <a:p>
            <a:r>
              <a:rPr lang="en-US" sz="2000" dirty="0" smtClean="0"/>
              <a:t>Bubble in System Code</a:t>
            </a:r>
          </a:p>
          <a:p>
            <a:r>
              <a:rPr lang="en-US" sz="2000" dirty="0" smtClean="0"/>
              <a:t>Bubble in School Code</a:t>
            </a:r>
          </a:p>
          <a:p>
            <a:endParaRPr lang="en-US" dirty="0"/>
          </a:p>
        </p:txBody>
      </p:sp>
      <p:cxnSp>
        <p:nvCxnSpPr>
          <p:cNvPr id="5" name="Straight Arrow Connector 4"/>
          <p:cNvCxnSpPr/>
          <p:nvPr/>
        </p:nvCxnSpPr>
        <p:spPr>
          <a:xfrm flipH="1" flipV="1">
            <a:off x="2057400" y="609600"/>
            <a:ext cx="3664085" cy="14360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1815962"/>
            <a:ext cx="3740285" cy="65386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95600" y="2343151"/>
            <a:ext cx="2825885" cy="541451"/>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000501" y="2286001"/>
            <a:ext cx="1720984" cy="9662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505201" y="2343151"/>
            <a:ext cx="2216284" cy="9090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572001" y="2343151"/>
            <a:ext cx="1149484" cy="155954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14403" y="5165889"/>
            <a:ext cx="4807082" cy="43481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09800" y="5600700"/>
            <a:ext cx="3511685" cy="1047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245711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5988" y="150829"/>
            <a:ext cx="6711884" cy="1329179"/>
          </a:xfrm>
        </p:spPr>
        <p:txBody>
          <a:bodyPr>
            <a:normAutofit fontScale="90000"/>
          </a:bodyPr>
          <a:lstStyle/>
          <a:p>
            <a:pPr algn="ct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Spring 2015 GHSWT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0" y="1664616"/>
            <a:ext cx="9144000" cy="4525963"/>
          </a:xfrm>
        </p:spPr>
        <p:txBody>
          <a:bodyPr>
            <a:normAutofit fontScale="92500" lnSpcReduction="20000"/>
          </a:bodyPr>
          <a:lstStyle/>
          <a:p>
            <a:pPr algn="ctr" eaLnBrk="1" hangingPunct="1">
              <a:buFontTx/>
              <a:buNone/>
              <a:defRPr/>
            </a:pPr>
            <a:r>
              <a:rPr lang="en-US" sz="2000" dirty="0" smtClean="0"/>
              <a:t>Enrollment </a:t>
            </a:r>
            <a:r>
              <a:rPr lang="en-US" sz="2000" dirty="0"/>
              <a:t>on </a:t>
            </a:r>
            <a:r>
              <a:rPr lang="en-US" sz="2000" dirty="0" err="1" smtClean="0"/>
              <a:t>TestTime</a:t>
            </a:r>
            <a:r>
              <a:rPr lang="en-US" sz="2000" dirty="0" smtClean="0"/>
              <a:t>:  </a:t>
            </a:r>
            <a:r>
              <a:rPr lang="en-US" sz="2000" dirty="0"/>
              <a:t>November </a:t>
            </a:r>
            <a:r>
              <a:rPr lang="en-US" sz="2000" dirty="0" smtClean="0"/>
              <a:t>17-28, 2014 </a:t>
            </a:r>
          </a:p>
          <a:p>
            <a:pPr algn="ctr" eaLnBrk="1" hangingPunct="1">
              <a:buFontTx/>
              <a:buNone/>
              <a:defRPr/>
            </a:pPr>
            <a:r>
              <a:rPr lang="en-US" sz="2000" dirty="0">
                <a:solidFill>
                  <a:schemeClr val="bg2">
                    <a:lumMod val="10000"/>
                  </a:schemeClr>
                </a:solidFill>
              </a:rPr>
              <a:t>Delivery of Materials :  </a:t>
            </a:r>
            <a:r>
              <a:rPr lang="en-US" sz="2000" dirty="0" smtClean="0">
                <a:solidFill>
                  <a:schemeClr val="bg2">
                    <a:lumMod val="10000"/>
                  </a:schemeClr>
                </a:solidFill>
              </a:rPr>
              <a:t>Feb. 10-13, 2015</a:t>
            </a:r>
          </a:p>
          <a:p>
            <a:pPr algn="ctr" eaLnBrk="1" hangingPunct="1">
              <a:buNone/>
              <a:defRPr/>
            </a:pPr>
            <a:r>
              <a:rPr lang="en-US" sz="2000" dirty="0">
                <a:solidFill>
                  <a:schemeClr val="bg2">
                    <a:lumMod val="10000"/>
                  </a:schemeClr>
                </a:solidFill>
              </a:rPr>
              <a:t>Additional Materials may be ordered:  </a:t>
            </a:r>
            <a:r>
              <a:rPr lang="en-US" sz="2000" dirty="0" smtClean="0">
                <a:solidFill>
                  <a:schemeClr val="bg2">
                    <a:lumMod val="10000"/>
                  </a:schemeClr>
                </a:solidFill>
              </a:rPr>
              <a:t>Feb. 10-23, 2015</a:t>
            </a:r>
            <a:endParaRPr lang="en-US" sz="2000" b="1" dirty="0" smtClean="0">
              <a:solidFill>
                <a:schemeClr val="bg2">
                  <a:lumMod val="10000"/>
                </a:schemeClr>
              </a:solidFill>
            </a:endParaRPr>
          </a:p>
          <a:p>
            <a:pPr algn="ctr" eaLnBrk="1" hangingPunct="1">
              <a:buFontTx/>
              <a:buNone/>
              <a:defRPr/>
            </a:pPr>
            <a:r>
              <a:rPr lang="en-US" sz="2000" b="1" dirty="0" smtClean="0">
                <a:solidFill>
                  <a:srgbClr val="FF0000"/>
                </a:solidFill>
              </a:rPr>
              <a:t>Testing Dates:</a:t>
            </a:r>
          </a:p>
          <a:p>
            <a:pPr algn="ctr" eaLnBrk="1" hangingPunct="1">
              <a:buFontTx/>
              <a:buNone/>
              <a:defRPr/>
            </a:pPr>
            <a:r>
              <a:rPr lang="en-US" sz="2000" b="1" dirty="0" smtClean="0">
                <a:solidFill>
                  <a:srgbClr val="FF0000"/>
                </a:solidFill>
              </a:rPr>
              <a:t>   </a:t>
            </a:r>
            <a:r>
              <a:rPr lang="en-US" sz="2000" dirty="0" smtClean="0">
                <a:solidFill>
                  <a:srgbClr val="FF0000"/>
                </a:solidFill>
              </a:rPr>
              <a:t>Wednesday</a:t>
            </a:r>
            <a:r>
              <a:rPr lang="en-US" sz="2000" dirty="0">
                <a:solidFill>
                  <a:srgbClr val="FF0000"/>
                </a:solidFill>
              </a:rPr>
              <a:t>, </a:t>
            </a:r>
            <a:r>
              <a:rPr lang="en-US" sz="2000" dirty="0" smtClean="0">
                <a:solidFill>
                  <a:srgbClr val="FF0000"/>
                </a:solidFill>
              </a:rPr>
              <a:t>Feb. 25:  </a:t>
            </a:r>
            <a:r>
              <a:rPr lang="en-US" sz="2000" dirty="0">
                <a:solidFill>
                  <a:srgbClr val="FF0000"/>
                </a:solidFill>
              </a:rPr>
              <a:t>Main administration</a:t>
            </a:r>
          </a:p>
          <a:p>
            <a:pPr algn="ctr" eaLnBrk="1" hangingPunct="1">
              <a:buFontTx/>
              <a:buNone/>
              <a:defRPr/>
            </a:pPr>
            <a:endParaRPr lang="en-US" sz="800" dirty="0" smtClean="0">
              <a:solidFill>
                <a:srgbClr val="FF0000"/>
              </a:solidFill>
            </a:endParaRPr>
          </a:p>
          <a:p>
            <a:pPr algn="ctr" eaLnBrk="1" hangingPunct="1">
              <a:buFontTx/>
              <a:buNone/>
              <a:defRPr/>
            </a:pPr>
            <a:r>
              <a:rPr lang="en-US" sz="2000" dirty="0" smtClean="0">
                <a:solidFill>
                  <a:srgbClr val="FF0000"/>
                </a:solidFill>
              </a:rPr>
              <a:t>Thursday</a:t>
            </a:r>
            <a:r>
              <a:rPr lang="en-US" sz="2000" dirty="0">
                <a:solidFill>
                  <a:srgbClr val="FF0000"/>
                </a:solidFill>
              </a:rPr>
              <a:t>, </a:t>
            </a:r>
            <a:r>
              <a:rPr lang="en-US" sz="2000" dirty="0" smtClean="0">
                <a:solidFill>
                  <a:srgbClr val="FF0000"/>
                </a:solidFill>
              </a:rPr>
              <a:t>Feb. 26: </a:t>
            </a:r>
            <a:r>
              <a:rPr lang="en-US" sz="2000" dirty="0">
                <a:solidFill>
                  <a:srgbClr val="FF0000"/>
                </a:solidFill>
              </a:rPr>
              <a:t>Make-up administration </a:t>
            </a:r>
            <a:endParaRPr lang="en-US" sz="2000" dirty="0" smtClean="0">
              <a:solidFill>
                <a:srgbClr val="FF0000"/>
              </a:solidFill>
            </a:endParaRPr>
          </a:p>
          <a:p>
            <a:pPr algn="ctr" eaLnBrk="1" hangingPunct="1">
              <a:buFontTx/>
              <a:buNone/>
              <a:defRPr/>
            </a:pPr>
            <a:r>
              <a:rPr lang="en-US" sz="1400" i="1" dirty="0" smtClean="0">
                <a:solidFill>
                  <a:srgbClr val="FF0000"/>
                </a:solidFill>
              </a:rPr>
              <a:t>(for </a:t>
            </a:r>
            <a:r>
              <a:rPr lang="en-US" sz="1400" i="1" dirty="0">
                <a:solidFill>
                  <a:srgbClr val="FF0000"/>
                </a:solidFill>
              </a:rPr>
              <a:t>students unavoidably absent on </a:t>
            </a:r>
            <a:r>
              <a:rPr lang="en-US" sz="1400" i="1" dirty="0" smtClean="0">
                <a:solidFill>
                  <a:srgbClr val="FF0000"/>
                </a:solidFill>
              </a:rPr>
              <a:t>Feb. 25</a:t>
            </a:r>
            <a:r>
              <a:rPr lang="en-US" sz="1400" i="1" baseline="30000" dirty="0" smtClean="0">
                <a:solidFill>
                  <a:srgbClr val="FF0000"/>
                </a:solidFill>
              </a:rPr>
              <a:t>th</a:t>
            </a:r>
            <a:r>
              <a:rPr lang="en-US" sz="1400" i="1" dirty="0" smtClean="0">
                <a:solidFill>
                  <a:srgbClr val="FF0000"/>
                </a:solidFill>
              </a:rPr>
              <a:t> </a:t>
            </a:r>
            <a:r>
              <a:rPr lang="en-US" sz="1400" i="1" dirty="0">
                <a:solidFill>
                  <a:srgbClr val="FF0000"/>
                </a:solidFill>
              </a:rPr>
              <a:t>and </a:t>
            </a:r>
            <a:r>
              <a:rPr lang="en-US" sz="1400" i="1" dirty="0" smtClean="0">
                <a:solidFill>
                  <a:srgbClr val="FF0000"/>
                </a:solidFill>
              </a:rPr>
              <a:t>it is </a:t>
            </a:r>
            <a:r>
              <a:rPr lang="en-US" sz="1400" i="1" dirty="0">
                <a:solidFill>
                  <a:srgbClr val="FF0000"/>
                </a:solidFill>
              </a:rPr>
              <a:t>a different topic) </a:t>
            </a:r>
            <a:endParaRPr lang="en-US" sz="2000" dirty="0">
              <a:solidFill>
                <a:srgbClr val="FF0000"/>
              </a:solidFill>
            </a:endParaRPr>
          </a:p>
          <a:p>
            <a:pPr algn="ctr" eaLnBrk="1" hangingPunct="1">
              <a:buFontTx/>
              <a:buNone/>
              <a:defRPr/>
            </a:pPr>
            <a:endParaRPr lang="en-US" sz="800" b="1" dirty="0" smtClean="0">
              <a:solidFill>
                <a:schemeClr val="bg2">
                  <a:lumMod val="10000"/>
                </a:schemeClr>
              </a:solidFill>
            </a:endParaRPr>
          </a:p>
          <a:p>
            <a:pPr algn="ctr" eaLnBrk="1" hangingPunct="1">
              <a:buFontTx/>
              <a:buNone/>
              <a:defRPr/>
            </a:pPr>
            <a:r>
              <a:rPr lang="en-US" sz="2000" b="1" dirty="0" smtClean="0">
                <a:solidFill>
                  <a:schemeClr val="bg2">
                    <a:lumMod val="10000"/>
                  </a:schemeClr>
                </a:solidFill>
              </a:rPr>
              <a:t>DOCUMENT </a:t>
            </a:r>
            <a:r>
              <a:rPr lang="en-US" sz="2000" b="1" dirty="0">
                <a:solidFill>
                  <a:schemeClr val="bg2">
                    <a:lumMod val="10000"/>
                  </a:schemeClr>
                </a:solidFill>
              </a:rPr>
              <a:t>DEADLINES</a:t>
            </a:r>
          </a:p>
          <a:p>
            <a:pPr algn="ctr" eaLnBrk="1" hangingPunct="1">
              <a:buFontTx/>
              <a:buNone/>
              <a:defRPr/>
            </a:pPr>
            <a:r>
              <a:rPr lang="en-US" sz="2000" dirty="0" err="1">
                <a:solidFill>
                  <a:schemeClr val="bg2">
                    <a:lumMod val="10000"/>
                  </a:schemeClr>
                </a:solidFill>
              </a:rPr>
              <a:t>Scorable</a:t>
            </a:r>
            <a:r>
              <a:rPr lang="en-US" sz="2000" dirty="0">
                <a:solidFill>
                  <a:schemeClr val="bg2">
                    <a:lumMod val="10000"/>
                  </a:schemeClr>
                </a:solidFill>
              </a:rPr>
              <a:t> @ </a:t>
            </a:r>
            <a:r>
              <a:rPr lang="en-US" sz="2000" b="1" u="sng" dirty="0">
                <a:solidFill>
                  <a:schemeClr val="bg2">
                    <a:lumMod val="10000"/>
                  </a:schemeClr>
                </a:solidFill>
              </a:rPr>
              <a:t>GCA </a:t>
            </a:r>
            <a:r>
              <a:rPr lang="en-US" sz="2000" b="1" u="sng" dirty="0" smtClean="0">
                <a:solidFill>
                  <a:schemeClr val="bg2">
                    <a:lumMod val="10000"/>
                  </a:schemeClr>
                </a:solidFill>
              </a:rPr>
              <a:t>March 4</a:t>
            </a:r>
            <a:r>
              <a:rPr lang="en-US" sz="2000" dirty="0" smtClean="0">
                <a:solidFill>
                  <a:schemeClr val="bg2">
                    <a:lumMod val="10000"/>
                  </a:schemeClr>
                </a:solidFill>
              </a:rPr>
              <a:t>, 2015</a:t>
            </a:r>
            <a:endParaRPr lang="en-US" sz="2000" dirty="0">
              <a:solidFill>
                <a:schemeClr val="bg2">
                  <a:lumMod val="10000"/>
                </a:schemeClr>
              </a:solidFill>
            </a:endParaRPr>
          </a:p>
          <a:p>
            <a:pPr algn="ctr" eaLnBrk="1" hangingPunct="1">
              <a:buFontTx/>
              <a:buNone/>
              <a:defRPr/>
            </a:pPr>
            <a:r>
              <a:rPr lang="en-US" sz="2000" dirty="0" smtClean="0">
                <a:solidFill>
                  <a:schemeClr val="bg2">
                    <a:lumMod val="10000"/>
                  </a:schemeClr>
                </a:solidFill>
              </a:rPr>
              <a:t>Paper </a:t>
            </a:r>
            <a:r>
              <a:rPr lang="en-US" sz="2000" dirty="0">
                <a:solidFill>
                  <a:schemeClr val="bg2">
                    <a:lumMod val="10000"/>
                  </a:schemeClr>
                </a:solidFill>
              </a:rPr>
              <a:t>reports in systems </a:t>
            </a:r>
            <a:r>
              <a:rPr lang="en-US" sz="2000" dirty="0" smtClean="0">
                <a:solidFill>
                  <a:schemeClr val="bg2">
                    <a:lumMod val="10000"/>
                  </a:schemeClr>
                </a:solidFill>
              </a:rPr>
              <a:t>April 6-10, 2015</a:t>
            </a:r>
          </a:p>
          <a:p>
            <a:pPr algn="ctr" eaLnBrk="1" hangingPunct="1">
              <a:buFontTx/>
              <a:buNone/>
              <a:defRPr/>
            </a:pPr>
            <a:endParaRPr lang="en-US" sz="800" b="1" i="1" dirty="0">
              <a:solidFill>
                <a:srgbClr val="7030A0"/>
              </a:solidFill>
            </a:endParaRPr>
          </a:p>
          <a:p>
            <a:pPr algn="ctr" eaLnBrk="1" hangingPunct="1">
              <a:buFontTx/>
              <a:buNone/>
              <a:defRPr/>
            </a:pPr>
            <a:r>
              <a:rPr lang="en-US" sz="16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513923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50</a:t>
            </a:fld>
            <a:endParaRPr lang="en-US" dirty="0"/>
          </a:p>
        </p:txBody>
      </p:sp>
      <p:sp>
        <p:nvSpPr>
          <p:cNvPr id="7" name="Title 1"/>
          <p:cNvSpPr txBox="1">
            <a:spLocks/>
          </p:cNvSpPr>
          <p:nvPr/>
        </p:nvSpPr>
        <p:spPr>
          <a:xfrm>
            <a:off x="457200" y="1983921"/>
            <a:ext cx="8229600" cy="3102429"/>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b="1" kern="1200">
                <a:solidFill>
                  <a:schemeClr val="tx1"/>
                </a:solidFill>
                <a:latin typeface="Arial Rounded MT Bold" panose="020F0704030504030204" pitchFamily="34" charset="0"/>
                <a:ea typeface="+mj-ea"/>
                <a:cs typeface="+mj-cs"/>
              </a:defRPr>
            </a:lvl1pPr>
          </a:lstStyle>
          <a:p>
            <a:r>
              <a:rPr lang="en-US" sz="9600" dirty="0" smtClean="0"/>
              <a:t>GHSGT</a:t>
            </a:r>
          </a:p>
          <a:p>
            <a:r>
              <a:rPr lang="en-US" sz="9600" dirty="0" smtClean="0"/>
              <a:t>&amp;</a:t>
            </a:r>
          </a:p>
          <a:p>
            <a:r>
              <a:rPr lang="en-US" sz="9600" dirty="0" smtClean="0"/>
              <a:t>GHSWT</a:t>
            </a:r>
            <a:endParaRPr lang="en-US" sz="9600" dirty="0"/>
          </a:p>
        </p:txBody>
      </p:sp>
    </p:spTree>
    <p:extLst>
      <p:ext uri="{BB962C8B-B14F-4D97-AF65-F5344CB8AC3E}">
        <p14:creationId xmlns:p14="http://schemas.microsoft.com/office/powerpoint/2010/main" val="3560240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7" y="145480"/>
            <a:ext cx="6694370" cy="1325563"/>
          </a:xfrm>
        </p:spPr>
        <p:txBody>
          <a:bodyPr rtlCol="0" anchor="t">
            <a:normAutofit fontScale="90000"/>
          </a:bodyPr>
          <a:lstStyle/>
          <a:p>
            <a:pPr algn="ctr" eaLnBrk="1" fontAlgn="auto" hangingPunct="1">
              <a:spcAft>
                <a:spcPts val="0"/>
              </a:spcAft>
              <a:defRPr/>
            </a:pPr>
            <a:r>
              <a:rPr lang="en-US" sz="3600" dirty="0" smtClean="0"/>
              <a:t>Testing Students With Disabilities, 504 Plans, or  EL Test Participation Plans </a:t>
            </a:r>
            <a:r>
              <a:rPr lang="en-US" dirty="0" smtClean="0"/>
              <a:t> </a:t>
            </a:r>
            <a:br>
              <a:rPr lang="en-US" dirty="0" smtClean="0"/>
            </a:br>
            <a:endParaRPr lang="en-US" dirty="0" smtClean="0"/>
          </a:p>
        </p:txBody>
      </p:sp>
      <p:sp>
        <p:nvSpPr>
          <p:cNvPr id="29699" name="Content Placeholder 2"/>
          <p:cNvSpPr>
            <a:spLocks noGrp="1"/>
          </p:cNvSpPr>
          <p:nvPr>
            <p:ph idx="1"/>
          </p:nvPr>
        </p:nvSpPr>
        <p:spPr>
          <a:xfrm>
            <a:off x="76200" y="1725104"/>
            <a:ext cx="8991600" cy="4904295"/>
          </a:xfrm>
        </p:spPr>
        <p:txBody>
          <a:bodyPr/>
          <a:lstStyle/>
          <a:p>
            <a:pPr eaLnBrk="1" hangingPunct="1">
              <a:buFontTx/>
              <a:buNone/>
            </a:pPr>
            <a:r>
              <a:rPr lang="en-US" sz="2000" dirty="0" smtClean="0"/>
              <a:t>State required coding (SRC) </a:t>
            </a:r>
          </a:p>
          <a:p>
            <a:pPr eaLnBrk="1" hangingPunct="1"/>
            <a:r>
              <a:rPr lang="en-US" sz="2000" dirty="0" smtClean="0"/>
              <a:t>Use the SRC section on the Answer Document to code eligible students with disabilities, English Learner (EL) students, Title I students, and migrant students. These codes should be provided by site test coordinator.</a:t>
            </a:r>
          </a:p>
          <a:p>
            <a:pPr eaLnBrk="1" hangingPunct="1"/>
            <a:r>
              <a:rPr lang="en-US" sz="2000" dirty="0" smtClean="0"/>
              <a:t>The type of accommodation provided should be coded in the Accommodations box: S indicates setting; P indicates presentation; R indicates response; and SC indicates scheduling. </a:t>
            </a:r>
          </a:p>
          <a:p>
            <a:pPr eaLnBrk="1" hangingPunct="1"/>
            <a:r>
              <a:rPr lang="en-US" sz="2000" dirty="0" smtClean="0"/>
              <a:t>The SRC, Accommodations, and SDU boxes on page 1 of the Answer Document should be filled in by you or the School Coordinator. The State-Directed Use Only (SDU B) section should be used only when instructed by the GaDOE. </a:t>
            </a:r>
          </a:p>
          <a:p>
            <a:pPr eaLnBrk="1" hangingPunct="1"/>
            <a:r>
              <a:rPr lang="en-US" sz="2000" dirty="0"/>
              <a:t>If the assessment resulted in a conditional accommodation, code the appropriate box on the answer document.  Do </a:t>
            </a:r>
            <a:r>
              <a:rPr lang="en-US" sz="2000" b="1" u="sng" dirty="0"/>
              <a:t>not</a:t>
            </a:r>
            <a:r>
              <a:rPr lang="en-US" sz="2000" dirty="0"/>
              <a:t> code conditional accommodations unless you have received permission.  Doing so could delay scores.  </a:t>
            </a:r>
            <a:r>
              <a:rPr lang="en-US" sz="2000" b="1" dirty="0">
                <a:solidFill>
                  <a:srgbClr val="0000FF"/>
                </a:solidFill>
              </a:rPr>
              <a:t>Conditional administrations are not eligible for a high school diploma</a:t>
            </a:r>
            <a:r>
              <a:rPr lang="en-US" sz="2000" b="1" dirty="0" smtClean="0">
                <a:solidFill>
                  <a:srgbClr val="0000FF"/>
                </a:solidFill>
              </a:rPr>
              <a:t>.</a:t>
            </a:r>
            <a:endParaRPr lang="en-US" sz="2000" b="1" dirty="0">
              <a:solidFill>
                <a:srgbClr val="0000FF"/>
              </a:solidFill>
            </a:endParaRP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2888171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076" y="381000"/>
            <a:ext cx="6789492" cy="929326"/>
          </a:xfrm>
        </p:spPr>
        <p:txBody>
          <a:bodyPr/>
          <a:lstStyle/>
          <a:p>
            <a:pPr algn="ctr" eaLnBrk="1" hangingPunct="1"/>
            <a:r>
              <a:rPr lang="en-US" dirty="0" smtClean="0"/>
              <a:t>Accommodations </a:t>
            </a:r>
          </a:p>
        </p:txBody>
      </p:sp>
      <p:sp>
        <p:nvSpPr>
          <p:cNvPr id="22531" name="Content Placeholder 2"/>
          <p:cNvSpPr>
            <a:spLocks noGrp="1"/>
          </p:cNvSpPr>
          <p:nvPr>
            <p:ph idx="1"/>
          </p:nvPr>
        </p:nvSpPr>
        <p:spPr>
          <a:xfrm>
            <a:off x="184150" y="1831157"/>
            <a:ext cx="8686800" cy="4343400"/>
          </a:xfrm>
        </p:spPr>
        <p:txBody>
          <a:bodyPr>
            <a:normAutofit lnSpcReduction="10000"/>
          </a:bodyPr>
          <a:lstStyle/>
          <a:p>
            <a:pPr marL="0" indent="0" eaLnBrk="1" hangingPunct="1">
              <a:spcBef>
                <a:spcPct val="0"/>
              </a:spcBef>
              <a:buFontTx/>
              <a:buNone/>
            </a:pPr>
            <a:r>
              <a:rPr lang="en-US" sz="2800" dirty="0" smtClean="0">
                <a:cs typeface="Times New Roman" pitchFamily="18" charset="0"/>
              </a:rPr>
              <a:t>For students who require accommodations, Coordinators should consult the </a:t>
            </a:r>
            <a:r>
              <a:rPr lang="en-US" sz="2800" i="1" dirty="0" smtClean="0">
                <a:cs typeface="Times New Roman" pitchFamily="18" charset="0"/>
              </a:rPr>
              <a:t>Student Assessment Handbook </a:t>
            </a:r>
            <a:r>
              <a:rPr lang="en-US" sz="2800" dirty="0" smtClean="0">
                <a:cs typeface="Times New Roman" pitchFamily="18" charset="0"/>
              </a:rPr>
              <a:t>and the </a:t>
            </a:r>
            <a:r>
              <a:rPr lang="en-US" sz="2800" i="1" dirty="0" smtClean="0">
                <a:cs typeface="Times New Roman" pitchFamily="18" charset="0"/>
              </a:rPr>
              <a:t>Accommodations Manual for Students with Disabilities</a:t>
            </a:r>
            <a:r>
              <a:rPr lang="en-US" sz="2800" dirty="0" smtClean="0">
                <a:cs typeface="Times New Roman" pitchFamily="18" charset="0"/>
              </a:rPr>
              <a:t>.  </a:t>
            </a:r>
          </a:p>
          <a:p>
            <a:pPr marL="0" indent="0" eaLnBrk="1" hangingPunct="1">
              <a:spcBef>
                <a:spcPct val="0"/>
              </a:spcBef>
            </a:pPr>
            <a:endParaRPr lang="en-US" sz="2800" dirty="0" smtClean="0">
              <a:cs typeface="Times New Roman" pitchFamily="18" charset="0"/>
            </a:endParaRPr>
          </a:p>
          <a:p>
            <a:pPr marL="0" indent="0" eaLnBrk="1" hangingPunct="1">
              <a:spcBef>
                <a:spcPct val="0"/>
              </a:spcBef>
              <a:buFontTx/>
              <a:buNone/>
            </a:pPr>
            <a:r>
              <a:rPr lang="en-US" sz="2800" dirty="0" smtClean="0">
                <a:cs typeface="Times New Roman" pitchFamily="18" charset="0"/>
              </a:rPr>
              <a:t>Any accommodations not included in these guides </a:t>
            </a:r>
            <a:r>
              <a:rPr lang="en-US" sz="2800" u="sng" dirty="0" smtClean="0">
                <a:cs typeface="Times New Roman" pitchFamily="18" charset="0"/>
              </a:rPr>
              <a:t>must</a:t>
            </a:r>
            <a:r>
              <a:rPr lang="en-US" sz="2800" dirty="0" smtClean="0">
                <a:cs typeface="Times New Roman" pitchFamily="18" charset="0"/>
              </a:rPr>
              <a:t> be approved by the GaDOE at least 4 to 6 weeks prior to the assessment.  </a:t>
            </a:r>
          </a:p>
          <a:p>
            <a:pPr marL="0" indent="0" eaLnBrk="1" hangingPunct="1">
              <a:spcBef>
                <a:spcPct val="0"/>
              </a:spcBef>
              <a:buFontTx/>
              <a:buNone/>
            </a:pPr>
            <a:endParaRPr lang="en-US" sz="2800" dirty="0">
              <a:cs typeface="Times New Roman" pitchFamily="18" charset="0"/>
            </a:endParaRPr>
          </a:p>
          <a:p>
            <a:pPr marL="0" indent="0" eaLnBrk="1" hangingPunct="1">
              <a:spcBef>
                <a:spcPct val="0"/>
              </a:spcBef>
              <a:buFontTx/>
              <a:buNone/>
            </a:pPr>
            <a:r>
              <a:rPr lang="en-US" sz="2800" dirty="0" smtClean="0">
                <a:cs typeface="Times New Roman" pitchFamily="18" charset="0"/>
              </a:rPr>
              <a:t>This </a:t>
            </a:r>
            <a:r>
              <a:rPr lang="en-US" sz="2800" dirty="0">
                <a:cs typeface="Times New Roman" pitchFamily="18" charset="0"/>
              </a:rPr>
              <a:t>information should be submitted to the Assessment and Accountability Division by calling the main number at (404) 656-2668 or submitting the form by fax at (404) 656-5976. </a:t>
            </a:r>
            <a:endParaRPr lang="en-US" sz="2800" dirty="0" smtClean="0">
              <a:latin typeface="Arial" charset="0"/>
              <a:cs typeface="Times New Roman" pitchFamily="18" charset="0"/>
            </a:endParaRPr>
          </a:p>
        </p:txBody>
      </p:sp>
      <p:sp>
        <p:nvSpPr>
          <p:cNvPr id="22532" name="Rectangle 4"/>
          <p:cNvSpPr>
            <a:spLocks noChangeArrowheads="1"/>
          </p:cNvSpPr>
          <p:nvPr/>
        </p:nvSpPr>
        <p:spPr bwMode="auto">
          <a:xfrm>
            <a:off x="0" y="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p>
            <a:pPr eaLnBrk="0" hangingPunct="0"/>
            <a:endParaRPr lang="en-US"/>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2202194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2548" y="152400"/>
            <a:ext cx="6655324" cy="1143000"/>
          </a:xfrm>
        </p:spPr>
        <p:txBody>
          <a:bodyPr/>
          <a:lstStyle/>
          <a:p>
            <a:pPr algn="ctr" eaLnBrk="1" hangingPunct="1"/>
            <a:r>
              <a:rPr lang="en-US" dirty="0" smtClean="0"/>
              <a:t>Accommodations  </a:t>
            </a:r>
          </a:p>
        </p:txBody>
      </p:sp>
      <p:sp>
        <p:nvSpPr>
          <p:cNvPr id="23555" name="Content Placeholder 2"/>
          <p:cNvSpPr>
            <a:spLocks noGrp="1"/>
          </p:cNvSpPr>
          <p:nvPr>
            <p:ph idx="1"/>
          </p:nvPr>
        </p:nvSpPr>
        <p:spPr>
          <a:xfrm>
            <a:off x="152400" y="1715678"/>
            <a:ext cx="8839200" cy="4227922"/>
          </a:xfrm>
        </p:spPr>
        <p:txBody>
          <a:bodyPr/>
          <a:lstStyle/>
          <a:p>
            <a:pPr eaLnBrk="1" hangingPunct="1"/>
            <a:r>
              <a:rPr lang="en-US" sz="2400" dirty="0" smtClean="0">
                <a:cs typeface="Times New Roman" pitchFamily="18" charset="0"/>
              </a:rPr>
              <a:t>Eligible students may be provided accommodations based on an emergency Section 504 Plan to allow participation in the assessment.  </a:t>
            </a:r>
          </a:p>
          <a:p>
            <a:pPr eaLnBrk="1" hangingPunct="1"/>
            <a:r>
              <a:rPr lang="en-US" sz="2400" b="1" dirty="0" smtClean="0">
                <a:cs typeface="Times New Roman" pitchFamily="18" charset="0"/>
              </a:rPr>
              <a:t>GHSWT</a:t>
            </a:r>
            <a:r>
              <a:rPr lang="en-US" sz="2400" dirty="0" smtClean="0">
                <a:cs typeface="Times New Roman" pitchFamily="18" charset="0"/>
              </a:rPr>
              <a:t> – A word processor may be used with the spell/grammar check function disabled.  The printed essay should include the student’s GTID and form number in the upper right hand corner and be placed inside the Answer Document.  GCA will score the printout as the final draft.   The file </a:t>
            </a:r>
            <a:r>
              <a:rPr lang="en-US" sz="2400" b="1" u="sng" dirty="0" smtClean="0">
                <a:cs typeface="Times New Roman" pitchFamily="18" charset="0"/>
              </a:rPr>
              <a:t>must</a:t>
            </a:r>
            <a:r>
              <a:rPr lang="en-US" sz="2400" dirty="0" smtClean="0">
                <a:cs typeface="Times New Roman" pitchFamily="18" charset="0"/>
              </a:rPr>
              <a:t> be </a:t>
            </a:r>
            <a:r>
              <a:rPr lang="en-US" sz="2400" b="1" u="sng" dirty="0" smtClean="0">
                <a:cs typeface="Times New Roman" pitchFamily="18" charset="0"/>
              </a:rPr>
              <a:t>deleted</a:t>
            </a:r>
            <a:r>
              <a:rPr lang="en-US" sz="2400" dirty="0" smtClean="0">
                <a:cs typeface="Times New Roman" pitchFamily="18" charset="0"/>
              </a:rPr>
              <a:t> from the computer. </a:t>
            </a:r>
          </a:p>
          <a:p>
            <a:pPr eaLnBrk="1" hangingPunct="1"/>
            <a:r>
              <a:rPr lang="en-US" sz="2400" b="1" dirty="0">
                <a:cs typeface="Times New Roman" pitchFamily="18" charset="0"/>
              </a:rPr>
              <a:t>GHSWT</a:t>
            </a:r>
            <a:r>
              <a:rPr lang="en-US" sz="2400" dirty="0">
                <a:cs typeface="Times New Roman" pitchFamily="18" charset="0"/>
              </a:rPr>
              <a:t> – One </a:t>
            </a:r>
            <a:r>
              <a:rPr lang="en-US" sz="2400" dirty="0" smtClean="0">
                <a:cs typeface="Times New Roman" pitchFamily="18" charset="0"/>
              </a:rPr>
              <a:t>other option is the use of a scribe.  Scribing instructions are in the </a:t>
            </a:r>
            <a:r>
              <a:rPr lang="en-US" sz="2400" i="1" dirty="0" smtClean="0">
                <a:cs typeface="Times New Roman" pitchFamily="18" charset="0"/>
                <a:hlinkClick r:id="rId2"/>
              </a:rPr>
              <a:t>Student Assessment Handbook</a:t>
            </a:r>
            <a:r>
              <a:rPr lang="en-US" sz="2400" i="1" dirty="0" smtClean="0">
                <a:cs typeface="Times New Roman" pitchFamily="18" charset="0"/>
              </a:rPr>
              <a:t>.</a:t>
            </a:r>
            <a:r>
              <a:rPr lang="en-US" sz="2400" dirty="0" smtClean="0">
                <a:solidFill>
                  <a:srgbClr val="FF0000"/>
                </a:solidFill>
                <a:cs typeface="Times New Roman" pitchFamily="18" charset="0"/>
              </a:rPr>
              <a:t> </a:t>
            </a:r>
            <a:endParaRPr lang="en-US" sz="2400" dirty="0" smtClean="0">
              <a:solidFill>
                <a:srgbClr val="FF0000"/>
              </a:solidFill>
            </a:endParaRP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655737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0830" y="304800"/>
            <a:ext cx="6749592" cy="930111"/>
          </a:xfrm>
        </p:spPr>
        <p:txBody>
          <a:bodyPr>
            <a:normAutofit/>
          </a:bodyPr>
          <a:lstStyle/>
          <a:p>
            <a:pPr algn="ctr" eaLnBrk="1" hangingPunct="1"/>
            <a:r>
              <a:rPr lang="en-US" dirty="0" smtClean="0"/>
              <a:t>Accommodations </a:t>
            </a:r>
          </a:p>
        </p:txBody>
      </p:sp>
      <p:sp>
        <p:nvSpPr>
          <p:cNvPr id="3" name="Content Placeholder 2"/>
          <p:cNvSpPr>
            <a:spLocks noGrp="1"/>
          </p:cNvSpPr>
          <p:nvPr>
            <p:ph idx="1"/>
          </p:nvPr>
        </p:nvSpPr>
        <p:spPr>
          <a:xfrm>
            <a:off x="85626" y="1781666"/>
            <a:ext cx="8991600" cy="4499728"/>
          </a:xfrm>
        </p:spPr>
        <p:txBody>
          <a:bodyPr>
            <a:normAutofit lnSpcReduction="10000"/>
          </a:bodyPr>
          <a:lstStyle/>
          <a:p>
            <a:pPr marL="0" indent="0" eaLnBrk="1" hangingPunct="1">
              <a:spcBef>
                <a:spcPct val="0"/>
              </a:spcBef>
              <a:buFontTx/>
              <a:buNone/>
              <a:defRPr/>
            </a:pPr>
            <a:r>
              <a:rPr lang="en-US" sz="2600" dirty="0" smtClean="0">
                <a:ea typeface="Times New Roman" pitchFamily="18" charset="0"/>
              </a:rPr>
              <a:t>Questions, answers, passages and/or prompts may be read aloud to students only if this accommodation is specified in an IEP, IAP/504, or TPC Plan.  </a:t>
            </a:r>
          </a:p>
          <a:p>
            <a:pPr marL="0" indent="0" eaLnBrk="1" hangingPunct="1">
              <a:spcBef>
                <a:spcPct val="0"/>
              </a:spcBef>
              <a:buFontTx/>
              <a:buNone/>
              <a:defRPr/>
            </a:pPr>
            <a:endParaRPr lang="en-US" sz="2600" dirty="0" smtClean="0">
              <a:ea typeface="Times New Roman" pitchFamily="18" charset="0"/>
            </a:endParaRPr>
          </a:p>
          <a:p>
            <a:pPr marL="0" indent="0" eaLnBrk="1" hangingPunct="1">
              <a:spcBef>
                <a:spcPct val="0"/>
              </a:spcBef>
              <a:buFontTx/>
              <a:buNone/>
              <a:defRPr/>
            </a:pPr>
            <a:r>
              <a:rPr lang="en-US" sz="2600" b="1" dirty="0" smtClean="0">
                <a:ea typeface="Times New Roman" pitchFamily="18" charset="0"/>
              </a:rPr>
              <a:t>GHSWT</a:t>
            </a:r>
            <a:r>
              <a:rPr lang="en-US" sz="2600" dirty="0" smtClean="0">
                <a:ea typeface="Times New Roman" pitchFamily="18" charset="0"/>
              </a:rPr>
              <a:t> materials for visually impaired students may be enlarged by the System Test Coordinator in a secure manner, must be accounted for, and returned to the System Test Coordinator.</a:t>
            </a:r>
          </a:p>
          <a:p>
            <a:pPr marL="0" indent="0" eaLnBrk="1" hangingPunct="1">
              <a:spcBef>
                <a:spcPct val="0"/>
              </a:spcBef>
              <a:buFontTx/>
              <a:buNone/>
              <a:defRPr/>
            </a:pPr>
            <a:endParaRPr lang="en-US" sz="2600" dirty="0" smtClean="0">
              <a:ea typeface="Times New Roman" pitchFamily="18" charset="0"/>
            </a:endParaRPr>
          </a:p>
          <a:p>
            <a:pPr marL="0" indent="0" eaLnBrk="1" hangingPunct="1">
              <a:spcBef>
                <a:spcPct val="0"/>
              </a:spcBef>
              <a:buFontTx/>
              <a:buNone/>
              <a:defRPr/>
            </a:pPr>
            <a:r>
              <a:rPr lang="en-US" sz="2600" dirty="0">
                <a:ea typeface="Times New Roman" pitchFamily="18" charset="0"/>
              </a:rPr>
              <a:t>Questions, answers, passages and/or prompts </a:t>
            </a:r>
            <a:r>
              <a:rPr lang="en-US" sz="2600" dirty="0" smtClean="0">
                <a:ea typeface="Times New Roman" pitchFamily="18" charset="0"/>
              </a:rPr>
              <a:t>may be communicated via sign language.</a:t>
            </a:r>
          </a:p>
          <a:p>
            <a:pPr marL="0" indent="0" eaLnBrk="1" hangingPunct="1">
              <a:spcBef>
                <a:spcPct val="0"/>
              </a:spcBef>
              <a:buFontTx/>
              <a:buNone/>
              <a:defRPr/>
            </a:pPr>
            <a:endParaRPr lang="en-US" sz="2600" dirty="0" smtClean="0">
              <a:ea typeface="Times New Roman" pitchFamily="18" charset="0"/>
            </a:endParaRPr>
          </a:p>
          <a:p>
            <a:pPr marL="0" indent="0" eaLnBrk="1" hangingPunct="1">
              <a:spcBef>
                <a:spcPct val="0"/>
              </a:spcBef>
              <a:buFontTx/>
              <a:buNone/>
              <a:defRPr/>
            </a:pPr>
            <a:r>
              <a:rPr lang="en-US" sz="2600" dirty="0" smtClean="0">
                <a:ea typeface="Times New Roman" pitchFamily="18" charset="0"/>
              </a:rPr>
              <a:t>EL students may use word-to-word dictionaries if in their TPC plan. </a:t>
            </a:r>
          </a:p>
          <a:p>
            <a:pPr eaLnBrk="1" hangingPunct="1">
              <a:buFontTx/>
              <a:buNone/>
              <a:defRPr/>
            </a:pPr>
            <a:endParaRPr lang="en-US" sz="2600" dirty="0"/>
          </a:p>
        </p:txBody>
      </p:sp>
      <p:sp>
        <p:nvSpPr>
          <p:cNvPr id="4" name="Date Placeholder 3"/>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spTree>
    <p:extLst>
      <p:ext uri="{BB962C8B-B14F-4D97-AF65-F5344CB8AC3E}">
        <p14:creationId xmlns:p14="http://schemas.microsoft.com/office/powerpoint/2010/main" val="1166587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4268" y="152400"/>
            <a:ext cx="6749592" cy="1143000"/>
          </a:xfrm>
        </p:spPr>
        <p:txBody>
          <a:bodyPr/>
          <a:lstStyle/>
          <a:p>
            <a:pPr algn="ctr"/>
            <a:r>
              <a:rPr lang="en-US" dirty="0" smtClean="0"/>
              <a:t>Braille Availability</a:t>
            </a:r>
          </a:p>
        </p:txBody>
      </p:sp>
      <p:sp>
        <p:nvSpPr>
          <p:cNvPr id="12291" name="Content Placeholder 2"/>
          <p:cNvSpPr>
            <a:spLocks noGrp="1"/>
          </p:cNvSpPr>
          <p:nvPr>
            <p:ph idx="1"/>
          </p:nvPr>
        </p:nvSpPr>
        <p:spPr>
          <a:xfrm>
            <a:off x="142973" y="1668544"/>
            <a:ext cx="8686800" cy="4453380"/>
          </a:xfrm>
        </p:spPr>
        <p:txBody>
          <a:bodyPr/>
          <a:lstStyle/>
          <a:p>
            <a:pPr>
              <a:buFont typeface="Arial" charset="0"/>
              <a:buNone/>
            </a:pPr>
            <a:r>
              <a:rPr lang="en-US" sz="2400" dirty="0" smtClean="0"/>
              <a:t>Braille versions of the GHSGT and the GHSWT Topic Page and the Testing Directions from page 2 of the Answer Document (Response Folder) will be available upon request.</a:t>
            </a:r>
          </a:p>
          <a:p>
            <a:pPr>
              <a:buFont typeface="Arial" charset="0"/>
              <a:buNone/>
            </a:pPr>
            <a:endParaRPr lang="en-US" sz="2400" dirty="0" smtClean="0"/>
          </a:p>
          <a:p>
            <a:pPr>
              <a:buNone/>
            </a:pPr>
            <a:r>
              <a:rPr lang="en-US" sz="2400" dirty="0" smtClean="0"/>
              <a:t>Systems that require Braille testing materials should have contacted </a:t>
            </a:r>
            <a:r>
              <a:rPr lang="en-US" sz="2400" dirty="0"/>
              <a:t>Stephanie A. Lai, Ph.D. </a:t>
            </a:r>
            <a:r>
              <a:rPr lang="en-US" sz="2400" dirty="0" smtClean="0"/>
              <a:t>(888-392-8977 or </a:t>
            </a:r>
            <a:r>
              <a:rPr lang="en-US" sz="2400" dirty="0" smtClean="0">
                <a:hlinkClick r:id="rId2"/>
              </a:rPr>
              <a:t>slai823@uga.edu</a:t>
            </a:r>
            <a:r>
              <a:rPr lang="en-US" sz="2400" dirty="0" smtClean="0"/>
              <a:t>) at the Georgia Center for Assessment.  Additional orders may still be made.   </a:t>
            </a:r>
          </a:p>
          <a:p>
            <a:pPr>
              <a:buNone/>
            </a:pPr>
            <a:endParaRPr lang="en-US" sz="2400" dirty="0"/>
          </a:p>
          <a:p>
            <a:pPr>
              <a:buNone/>
            </a:pPr>
            <a:r>
              <a:rPr lang="en-US" sz="2400" b="1" dirty="0" smtClean="0"/>
              <a:t>GHSWT</a:t>
            </a:r>
            <a:r>
              <a:rPr lang="en-US" sz="2400" dirty="0" smtClean="0"/>
              <a:t>-If requested by February 13, 2015, delivery should occur no later than February 20, 2015.</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55</a:t>
            </a:fld>
            <a:endParaRPr lang="en-US" dirty="0"/>
          </a:p>
        </p:txBody>
      </p:sp>
    </p:spTree>
    <p:extLst>
      <p:ext uri="{BB962C8B-B14F-4D97-AF65-F5344CB8AC3E}">
        <p14:creationId xmlns:p14="http://schemas.microsoft.com/office/powerpoint/2010/main" val="669415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3695" y="189320"/>
            <a:ext cx="6787299" cy="1252979"/>
          </a:xfrm>
        </p:spPr>
        <p:txBody>
          <a:bodyPr>
            <a:normAutofit/>
          </a:bodyPr>
          <a:lstStyle/>
          <a:p>
            <a:pPr algn="ctr" eaLnBrk="1" hangingPunct="1"/>
            <a:r>
              <a:rPr lang="en-US" sz="4000" dirty="0"/>
              <a:t>Word Processor and Enlarged Copies</a:t>
            </a:r>
            <a:endParaRPr lang="en-US" sz="4000" dirty="0" smtClean="0"/>
          </a:p>
        </p:txBody>
      </p:sp>
      <p:sp>
        <p:nvSpPr>
          <p:cNvPr id="44035" name="Rectangle 3"/>
          <p:cNvSpPr>
            <a:spLocks noGrp="1" noChangeArrowheads="1"/>
          </p:cNvSpPr>
          <p:nvPr>
            <p:ph type="body" idx="1"/>
          </p:nvPr>
        </p:nvSpPr>
        <p:spPr>
          <a:xfrm>
            <a:off x="76200" y="1687397"/>
            <a:ext cx="8915400" cy="4703976"/>
          </a:xfrm>
        </p:spPr>
        <p:txBody>
          <a:bodyPr>
            <a:normAutofit lnSpcReduction="10000"/>
          </a:bodyPr>
          <a:lstStyle/>
          <a:p>
            <a:pPr eaLnBrk="1" hangingPunct="1">
              <a:lnSpc>
                <a:spcPct val="90000"/>
              </a:lnSpc>
            </a:pPr>
            <a:r>
              <a:rPr lang="en-US" sz="2800" dirty="0" smtClean="0"/>
              <a:t>A word processor is not allowed for the </a:t>
            </a:r>
            <a:r>
              <a:rPr lang="en-US" sz="2800" b="1" dirty="0" smtClean="0"/>
              <a:t>GHSWT</a:t>
            </a:r>
            <a:r>
              <a:rPr lang="en-US" sz="2800" dirty="0" smtClean="0"/>
              <a:t> unless it is a part of the student’s IEP or IAP/504 </a:t>
            </a:r>
            <a:r>
              <a:rPr lang="en-US" sz="2800" b="1" u="sng" dirty="0" smtClean="0"/>
              <a:t>and</a:t>
            </a:r>
            <a:r>
              <a:rPr lang="en-US" sz="2800" dirty="0" smtClean="0"/>
              <a:t> is a part of the regular instructional program accommodations.</a:t>
            </a:r>
          </a:p>
          <a:p>
            <a:pPr lvl="1" eaLnBrk="1" hangingPunct="1">
              <a:lnSpc>
                <a:spcPct val="90000"/>
              </a:lnSpc>
            </a:pPr>
            <a:r>
              <a:rPr lang="en-US" sz="2400" dirty="0" smtClean="0"/>
              <a:t>If a word processor is used, place the print out inside the answer document with the student’s GTID and form number in the upper right hand corner of the print out. </a:t>
            </a:r>
          </a:p>
          <a:p>
            <a:pPr eaLnBrk="1" hangingPunct="1">
              <a:lnSpc>
                <a:spcPct val="90000"/>
              </a:lnSpc>
            </a:pPr>
            <a:r>
              <a:rPr lang="en-US" sz="2800" dirty="0"/>
              <a:t>System Test Coordinators may enlarge a copy of the </a:t>
            </a:r>
            <a:r>
              <a:rPr lang="en-US" sz="2800" b="1" dirty="0" smtClean="0"/>
              <a:t>GHSWT</a:t>
            </a:r>
            <a:r>
              <a:rPr lang="en-US" sz="2800" dirty="0" smtClean="0"/>
              <a:t> </a:t>
            </a:r>
            <a:r>
              <a:rPr lang="en-US" sz="2800" dirty="0"/>
              <a:t>topic for students requiring a large print version as prescribed in a student’s IEP or 504/IAP .  </a:t>
            </a:r>
          </a:p>
          <a:p>
            <a:pPr lvl="1" eaLnBrk="1" hangingPunct="1">
              <a:lnSpc>
                <a:spcPct val="90000"/>
              </a:lnSpc>
            </a:pPr>
            <a:r>
              <a:rPr lang="en-US" sz="2400" dirty="0"/>
              <a:t>If pages 3 and 4 of the </a:t>
            </a:r>
            <a:r>
              <a:rPr lang="en-US" sz="2400" dirty="0" smtClean="0"/>
              <a:t>GHSWT Answer </a:t>
            </a:r>
            <a:r>
              <a:rPr lang="en-US" sz="2400" dirty="0"/>
              <a:t>Document is enlarged, please place the enlarged copy inside the answer document with the student’s GTID and form number in the upper right hand corner of the enlarged paper</a:t>
            </a:r>
            <a:r>
              <a:rPr lang="en-US" sz="2400" dirty="0" smtClean="0"/>
              <a:t>.</a:t>
            </a:r>
            <a:endParaRPr lang="en-US" sz="2800" dirty="0" smtClean="0"/>
          </a:p>
          <a:p>
            <a:pPr algn="r" eaLnBrk="1" hangingPunct="1">
              <a:lnSpc>
                <a:spcPct val="90000"/>
              </a:lnSpc>
              <a:buFontTx/>
              <a:buNone/>
            </a:pPr>
            <a:endParaRPr lang="en-US" sz="2800" dirty="0" smtClean="0"/>
          </a:p>
          <a:p>
            <a:pPr eaLnBrk="1" hangingPunct="1">
              <a:lnSpc>
                <a:spcPct val="90000"/>
              </a:lnSpc>
            </a:pPr>
            <a:endParaRPr lang="en-US" sz="2800"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56</a:t>
            </a:fld>
            <a:endParaRPr lang="en-US" dirty="0"/>
          </a:p>
        </p:txBody>
      </p:sp>
    </p:spTree>
    <p:extLst>
      <p:ext uri="{BB962C8B-B14F-4D97-AF65-F5344CB8AC3E}">
        <p14:creationId xmlns:p14="http://schemas.microsoft.com/office/powerpoint/2010/main" val="32881196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2548" y="228600"/>
            <a:ext cx="6636471" cy="1143000"/>
          </a:xfrm>
        </p:spPr>
        <p:txBody>
          <a:bodyPr/>
          <a:lstStyle/>
          <a:p>
            <a:pPr algn="ctr" eaLnBrk="1" hangingPunct="1"/>
            <a:r>
              <a:rPr lang="en-US" sz="4000" dirty="0" smtClean="0"/>
              <a:t>Irregularities (IR)</a:t>
            </a:r>
          </a:p>
        </p:txBody>
      </p:sp>
      <p:sp>
        <p:nvSpPr>
          <p:cNvPr id="30723" name="Content Placeholder 2"/>
          <p:cNvSpPr>
            <a:spLocks noGrp="1"/>
          </p:cNvSpPr>
          <p:nvPr>
            <p:ph idx="1"/>
          </p:nvPr>
        </p:nvSpPr>
        <p:spPr>
          <a:xfrm>
            <a:off x="457200" y="1874838"/>
            <a:ext cx="8229600" cy="4525962"/>
          </a:xfrm>
        </p:spPr>
        <p:txBody>
          <a:bodyPr/>
          <a:lstStyle/>
          <a:p>
            <a:pPr eaLnBrk="1" hangingPunct="1">
              <a:buFontTx/>
              <a:buNone/>
            </a:pPr>
            <a:r>
              <a:rPr lang="en-US" sz="2800" dirty="0" smtClean="0"/>
              <a:t>Events and circumstances that depart from standardized testing procedures are </a:t>
            </a:r>
            <a:r>
              <a:rPr lang="en-US" sz="2800" i="1" u="sng" dirty="0" smtClean="0"/>
              <a:t>irregularities</a:t>
            </a:r>
            <a:r>
              <a:rPr lang="en-US" sz="2800" i="1" dirty="0" smtClean="0"/>
              <a:t>. </a:t>
            </a:r>
          </a:p>
          <a:p>
            <a:pPr eaLnBrk="1" hangingPunct="1">
              <a:buFontTx/>
              <a:buNone/>
            </a:pPr>
            <a:r>
              <a:rPr lang="en-US" sz="2800" dirty="0" smtClean="0"/>
              <a:t>They may have an impact on student performance that is not possible to define.  </a:t>
            </a:r>
          </a:p>
          <a:p>
            <a:pPr eaLnBrk="1" hangingPunct="1">
              <a:buFontTx/>
              <a:buNone/>
            </a:pPr>
            <a:r>
              <a:rPr lang="en-US" sz="2800" dirty="0" smtClean="0"/>
              <a:t>They are reported and student scores flagged simply to say, “There is something different about the conditions under which this score was obtained</a:t>
            </a:r>
            <a:r>
              <a:rPr lang="en-US" sz="2800" i="1" dirty="0" smtClean="0"/>
              <a:t>. </a:t>
            </a:r>
            <a:r>
              <a:rPr lang="en-US" sz="2800" dirty="0" smtClean="0"/>
              <a:t> Use caution in interpreting the score.”</a:t>
            </a:r>
            <a:endParaRPr lang="en-US" sz="2800" i="1"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57</a:t>
            </a:fld>
            <a:endParaRPr lang="en-US" dirty="0"/>
          </a:p>
        </p:txBody>
      </p:sp>
    </p:spTree>
    <p:extLst>
      <p:ext uri="{BB962C8B-B14F-4D97-AF65-F5344CB8AC3E}">
        <p14:creationId xmlns:p14="http://schemas.microsoft.com/office/powerpoint/2010/main" val="447736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630" y="202041"/>
            <a:ext cx="6598095" cy="1325563"/>
          </a:xfrm>
        </p:spPr>
        <p:txBody>
          <a:bodyPr/>
          <a:lstStyle/>
          <a:p>
            <a:pPr algn="ctr" eaLnBrk="1" hangingPunct="1"/>
            <a:r>
              <a:rPr lang="en-US" b="0" dirty="0" smtClean="0"/>
              <a:t>Some Examples of Irregularities</a:t>
            </a:r>
          </a:p>
        </p:txBody>
      </p:sp>
      <p:sp>
        <p:nvSpPr>
          <p:cNvPr id="3" name="Content Placeholder 2"/>
          <p:cNvSpPr>
            <a:spLocks noGrp="1"/>
          </p:cNvSpPr>
          <p:nvPr>
            <p:ph idx="1"/>
          </p:nvPr>
        </p:nvSpPr>
        <p:spPr>
          <a:xfrm>
            <a:off x="354291" y="1647334"/>
            <a:ext cx="8229600" cy="4525963"/>
          </a:xfrm>
        </p:spPr>
        <p:txBody>
          <a:bodyPr rtlCol="0">
            <a:normAutofit fontScale="85000" lnSpcReduction="20000"/>
          </a:bodyPr>
          <a:lstStyle/>
          <a:p>
            <a:pPr eaLnBrk="1" fontAlgn="auto" hangingPunct="1">
              <a:spcAft>
                <a:spcPts val="0"/>
              </a:spcAft>
              <a:buFontTx/>
              <a:buNone/>
              <a:defRPr/>
            </a:pPr>
            <a:r>
              <a:rPr lang="en-US" i="1" dirty="0" smtClean="0"/>
              <a:t>Irregularities in Security</a:t>
            </a:r>
            <a:r>
              <a:rPr lang="en-US" dirty="0" smtClean="0"/>
              <a:t>:</a:t>
            </a:r>
          </a:p>
          <a:p>
            <a:pPr eaLnBrk="1" fontAlgn="auto" hangingPunct="1">
              <a:spcAft>
                <a:spcPts val="0"/>
              </a:spcAft>
              <a:buFont typeface="Arial" pitchFamily="34" charset="0"/>
              <a:buChar char="•"/>
              <a:defRPr/>
            </a:pPr>
            <a:r>
              <a:rPr lang="en-US" dirty="0" smtClean="0"/>
              <a:t>Irregularity due to content being disclosed, coached, or  distributed</a:t>
            </a:r>
          </a:p>
          <a:p>
            <a:pPr eaLnBrk="1" fontAlgn="auto" hangingPunct="1">
              <a:spcAft>
                <a:spcPts val="0"/>
              </a:spcAft>
              <a:buFont typeface="Arial" pitchFamily="34" charset="0"/>
              <a:buChar char="•"/>
              <a:defRPr/>
            </a:pPr>
            <a:r>
              <a:rPr lang="en-US" dirty="0" smtClean="0"/>
              <a:t>Irregularity due to cheating</a:t>
            </a:r>
          </a:p>
          <a:p>
            <a:pPr eaLnBrk="1" fontAlgn="auto" hangingPunct="1">
              <a:spcAft>
                <a:spcPts val="0"/>
              </a:spcAft>
              <a:buFont typeface="Arial" pitchFamily="34" charset="0"/>
              <a:buChar char="•"/>
              <a:defRPr/>
            </a:pPr>
            <a:r>
              <a:rPr lang="en-US" dirty="0" smtClean="0"/>
              <a:t>Irregularity due to someone altering responses during or after testing</a:t>
            </a:r>
          </a:p>
          <a:p>
            <a:pPr eaLnBrk="1" fontAlgn="auto" hangingPunct="1">
              <a:spcAft>
                <a:spcPts val="0"/>
              </a:spcAft>
              <a:buFont typeface="Arial" pitchFamily="34" charset="0"/>
              <a:buChar char="•"/>
              <a:defRPr/>
            </a:pPr>
            <a:r>
              <a:rPr lang="en-US" dirty="0" smtClean="0"/>
              <a:t>Irregularity due to lost test materials</a:t>
            </a:r>
          </a:p>
          <a:p>
            <a:pPr eaLnBrk="1" fontAlgn="auto" hangingPunct="1">
              <a:spcAft>
                <a:spcPts val="0"/>
              </a:spcAft>
              <a:buFont typeface="Arial" pitchFamily="34" charset="0"/>
              <a:buChar char="•"/>
              <a:defRPr/>
            </a:pPr>
            <a:endParaRPr lang="en-US" i="1" dirty="0" smtClean="0"/>
          </a:p>
          <a:p>
            <a:pPr eaLnBrk="1" fontAlgn="auto" hangingPunct="1">
              <a:spcAft>
                <a:spcPts val="0"/>
              </a:spcAft>
              <a:buFontTx/>
              <a:buNone/>
              <a:defRPr/>
            </a:pPr>
            <a:r>
              <a:rPr lang="en-US" i="1" dirty="0" smtClean="0"/>
              <a:t>Irregularities in Test Administration</a:t>
            </a:r>
            <a:r>
              <a:rPr lang="en-US" dirty="0" smtClean="0"/>
              <a:t>:</a:t>
            </a:r>
          </a:p>
          <a:p>
            <a:pPr eaLnBrk="1" fontAlgn="auto" hangingPunct="1">
              <a:spcAft>
                <a:spcPts val="0"/>
              </a:spcAft>
              <a:buFont typeface="Arial" pitchFamily="34" charset="0"/>
              <a:buChar char="•"/>
              <a:defRPr/>
            </a:pPr>
            <a:r>
              <a:rPr lang="en-US" dirty="0" smtClean="0"/>
              <a:t>Irregularity due to materials being distributed inappropriately</a:t>
            </a:r>
          </a:p>
          <a:p>
            <a:pPr eaLnBrk="1" fontAlgn="auto" hangingPunct="1">
              <a:spcAft>
                <a:spcPts val="0"/>
              </a:spcAft>
              <a:buFont typeface="Arial" pitchFamily="34" charset="0"/>
              <a:buChar char="•"/>
              <a:defRPr/>
            </a:pPr>
            <a:r>
              <a:rPr lang="en-US" dirty="0" smtClean="0"/>
              <a:t>Irregularity due to directions not being followed</a:t>
            </a:r>
          </a:p>
          <a:p>
            <a:pPr eaLnBrk="1" fontAlgn="auto" hangingPunct="1">
              <a:spcAft>
                <a:spcPts val="0"/>
              </a:spcAft>
              <a:buFont typeface="Arial" pitchFamily="34" charset="0"/>
              <a:buChar char="•"/>
              <a:defRPr/>
            </a:pPr>
            <a:r>
              <a:rPr lang="en-US" dirty="0" smtClean="0"/>
              <a:t>Irregularity due to accommodations not being given</a:t>
            </a:r>
          </a:p>
          <a:p>
            <a:pPr eaLnBrk="1" fontAlgn="auto" hangingPunct="1">
              <a:spcAft>
                <a:spcPts val="0"/>
              </a:spcAft>
              <a:buFont typeface="Arial" pitchFamily="34" charset="0"/>
              <a:buNone/>
              <a:defRPr/>
            </a:pPr>
            <a:endParaRPr lang="en-US"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22399776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1402" y="230321"/>
            <a:ext cx="6779211" cy="1325563"/>
          </a:xfrm>
        </p:spPr>
        <p:txBody>
          <a:bodyPr/>
          <a:lstStyle/>
          <a:p>
            <a:pPr algn="ctr" eaLnBrk="1" hangingPunct="1"/>
            <a:r>
              <a:rPr lang="en-US" dirty="0" smtClean="0"/>
              <a:t>Invalidations (INV) </a:t>
            </a:r>
          </a:p>
        </p:txBody>
      </p:sp>
      <p:sp>
        <p:nvSpPr>
          <p:cNvPr id="32771" name="Content Placeholder 2"/>
          <p:cNvSpPr>
            <a:spLocks noGrp="1"/>
          </p:cNvSpPr>
          <p:nvPr>
            <p:ph idx="1"/>
          </p:nvPr>
        </p:nvSpPr>
        <p:spPr>
          <a:xfrm>
            <a:off x="152400" y="1857080"/>
            <a:ext cx="8763000" cy="4242062"/>
          </a:xfrm>
        </p:spPr>
        <p:txBody>
          <a:bodyPr/>
          <a:lstStyle/>
          <a:p>
            <a:pPr marL="0" indent="0" eaLnBrk="1" hangingPunct="1">
              <a:spcBef>
                <a:spcPct val="0"/>
              </a:spcBef>
              <a:buFontTx/>
              <a:buNone/>
            </a:pPr>
            <a:r>
              <a:rPr lang="en-US" sz="2800" dirty="0" smtClean="0"/>
              <a:t>Irregularities that significantly affect student performances or compromise the integrity of the testing may result in invalidation of student scores. </a:t>
            </a:r>
          </a:p>
          <a:p>
            <a:pPr marL="0" indent="0" eaLnBrk="1" hangingPunct="1">
              <a:spcBef>
                <a:spcPct val="0"/>
              </a:spcBef>
              <a:buFontTx/>
              <a:buNone/>
            </a:pPr>
            <a:endParaRPr lang="en-US" sz="2800" dirty="0" smtClean="0"/>
          </a:p>
          <a:p>
            <a:pPr marL="0" indent="0" eaLnBrk="1" hangingPunct="1">
              <a:spcBef>
                <a:spcPct val="0"/>
              </a:spcBef>
              <a:buFontTx/>
              <a:buNone/>
            </a:pPr>
            <a:r>
              <a:rPr lang="en-US" sz="2800" dirty="0" smtClean="0"/>
              <a:t>Cheating, altering responses, or disclosing content early are examples of irregularities resulting in invalidations. </a:t>
            </a:r>
          </a:p>
          <a:p>
            <a:pPr marL="0" indent="0" eaLnBrk="1" hangingPunct="1">
              <a:spcBef>
                <a:spcPct val="0"/>
              </a:spcBef>
              <a:buFontTx/>
              <a:buNone/>
            </a:pPr>
            <a:endParaRPr lang="en-US" sz="2800" dirty="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59</a:t>
            </a:fld>
            <a:endParaRPr lang="en-US" dirty="0"/>
          </a:p>
        </p:txBody>
      </p:sp>
    </p:spTree>
    <p:extLst>
      <p:ext uri="{BB962C8B-B14F-4D97-AF65-F5344CB8AC3E}">
        <p14:creationId xmlns:p14="http://schemas.microsoft.com/office/powerpoint/2010/main" val="3370380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2548" y="381000"/>
            <a:ext cx="6702458" cy="944562"/>
          </a:xfrm>
        </p:spPr>
        <p:txBody>
          <a:bodyPr>
            <a:normAutofit fontScale="90000"/>
          </a:bodyPr>
          <a:lstStyle/>
          <a:p>
            <a:pPr algn="ct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Spring 2015 GHSGT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152400" y="1676400"/>
            <a:ext cx="8915400" cy="4525963"/>
          </a:xfrm>
        </p:spPr>
        <p:txBody>
          <a:bodyPr>
            <a:normAutofit lnSpcReduction="10000"/>
          </a:bodyPr>
          <a:lstStyle/>
          <a:p>
            <a:pPr algn="ctr" eaLnBrk="1" hangingPunct="1">
              <a:buFontTx/>
              <a:buNone/>
              <a:defRPr/>
            </a:pPr>
            <a:r>
              <a:rPr lang="en-US" sz="2800" b="1" dirty="0" smtClean="0">
                <a:solidFill>
                  <a:schemeClr val="bg2">
                    <a:lumMod val="10000"/>
                  </a:schemeClr>
                </a:solidFill>
              </a:rPr>
              <a:t>Materials Delivery:  March 2-6, 2015</a:t>
            </a:r>
          </a:p>
          <a:p>
            <a:pPr eaLnBrk="1" hangingPunct="1">
              <a:buFontTx/>
              <a:buNone/>
              <a:defRPr/>
            </a:pPr>
            <a:endParaRPr lang="en-US" sz="1400" b="1" dirty="0" smtClean="0">
              <a:solidFill>
                <a:schemeClr val="bg2">
                  <a:lumMod val="10000"/>
                </a:schemeClr>
              </a:solidFill>
            </a:endParaRPr>
          </a:p>
          <a:p>
            <a:pPr eaLnBrk="1" hangingPunct="1">
              <a:buFontTx/>
              <a:buNone/>
              <a:defRPr/>
            </a:pPr>
            <a:r>
              <a:rPr lang="en-US" sz="2800" b="1" dirty="0" smtClean="0">
                <a:solidFill>
                  <a:schemeClr val="bg2">
                    <a:lumMod val="10000"/>
                  </a:schemeClr>
                </a:solidFill>
              </a:rPr>
              <a:t>TESTING WINDOW</a:t>
            </a:r>
            <a:r>
              <a:rPr lang="en-US" sz="2800" i="1" dirty="0" smtClean="0">
                <a:solidFill>
                  <a:schemeClr val="bg2">
                    <a:lumMod val="10000"/>
                  </a:schemeClr>
                </a:solidFill>
              </a:rPr>
              <a:t>		</a:t>
            </a:r>
            <a:r>
              <a:rPr lang="en-US" sz="2800" b="1" dirty="0" smtClean="0">
                <a:solidFill>
                  <a:schemeClr val="bg2">
                    <a:lumMod val="10000"/>
                  </a:schemeClr>
                </a:solidFill>
              </a:rPr>
              <a:t>DOCUMENT DEADLINES</a:t>
            </a:r>
          </a:p>
          <a:p>
            <a:pPr eaLnBrk="1" hangingPunct="1">
              <a:buFontTx/>
              <a:buNone/>
              <a:defRPr/>
            </a:pPr>
            <a:r>
              <a:rPr lang="en-US" sz="2800" dirty="0" smtClean="0">
                <a:solidFill>
                  <a:srgbClr val="FF0000"/>
                </a:solidFill>
              </a:rPr>
              <a:t>March 16-20                         </a:t>
            </a:r>
            <a:r>
              <a:rPr lang="en-US" sz="2800" dirty="0" err="1" smtClean="0">
                <a:solidFill>
                  <a:srgbClr val="FF0000"/>
                </a:solidFill>
              </a:rPr>
              <a:t>Scorables</a:t>
            </a:r>
            <a:r>
              <a:rPr lang="en-US" sz="2800" dirty="0" smtClean="0">
                <a:solidFill>
                  <a:srgbClr val="FF0000"/>
                </a:solidFill>
              </a:rPr>
              <a:t> @ </a:t>
            </a:r>
            <a:r>
              <a:rPr lang="en-US" sz="2800" b="1" u="sng" dirty="0" smtClean="0">
                <a:solidFill>
                  <a:srgbClr val="FF0000"/>
                </a:solidFill>
              </a:rPr>
              <a:t>GCA March 25</a:t>
            </a:r>
            <a:r>
              <a:rPr lang="en-US" sz="2800" dirty="0" smtClean="0">
                <a:solidFill>
                  <a:srgbClr val="FF0000"/>
                </a:solidFill>
              </a:rPr>
              <a:t>, 2015</a:t>
            </a:r>
          </a:p>
          <a:p>
            <a:pPr eaLnBrk="1" hangingPunct="1">
              <a:buFontTx/>
              <a:buNone/>
              <a:defRPr/>
            </a:pPr>
            <a:r>
              <a:rPr lang="en-US" sz="2800" dirty="0" smtClean="0">
                <a:solidFill>
                  <a:srgbClr val="0070C0"/>
                </a:solidFill>
              </a:rPr>
              <a:t>March 23-27 	                </a:t>
            </a:r>
            <a:r>
              <a:rPr lang="en-US" sz="2800" dirty="0" err="1" smtClean="0">
                <a:solidFill>
                  <a:srgbClr val="0070C0"/>
                </a:solidFill>
              </a:rPr>
              <a:t>Scorables</a:t>
            </a:r>
            <a:r>
              <a:rPr lang="en-US" sz="2800" dirty="0" smtClean="0">
                <a:solidFill>
                  <a:srgbClr val="0070C0"/>
                </a:solidFill>
              </a:rPr>
              <a:t> @ </a:t>
            </a:r>
            <a:r>
              <a:rPr lang="en-US" sz="2800" b="1" u="sng" dirty="0" smtClean="0">
                <a:solidFill>
                  <a:srgbClr val="0070C0"/>
                </a:solidFill>
              </a:rPr>
              <a:t>GCA April 1</a:t>
            </a:r>
            <a:r>
              <a:rPr lang="en-US" sz="2800" dirty="0" smtClean="0">
                <a:solidFill>
                  <a:srgbClr val="0070C0"/>
                </a:solidFill>
              </a:rPr>
              <a:t>, 2015</a:t>
            </a:r>
          </a:p>
          <a:p>
            <a:pPr algn="ctr" eaLnBrk="1" hangingPunct="1">
              <a:buFontTx/>
              <a:buNone/>
              <a:defRPr/>
            </a:pPr>
            <a:r>
              <a:rPr lang="en-US" sz="2800" dirty="0" err="1" smtClean="0">
                <a:solidFill>
                  <a:schemeClr val="bg2">
                    <a:lumMod val="10000"/>
                  </a:schemeClr>
                </a:solidFill>
              </a:rPr>
              <a:t>Nonscorables</a:t>
            </a:r>
            <a:r>
              <a:rPr lang="en-US" sz="2800" dirty="0" smtClean="0">
                <a:solidFill>
                  <a:schemeClr val="bg2">
                    <a:lumMod val="10000"/>
                  </a:schemeClr>
                </a:solidFill>
              </a:rPr>
              <a:t> @ GCA April 8, 2015</a:t>
            </a:r>
            <a:endParaRPr lang="en-US" sz="2800" dirty="0" smtClean="0">
              <a:solidFill>
                <a:srgbClr val="FF0000"/>
              </a:solidFill>
            </a:endParaRPr>
          </a:p>
          <a:p>
            <a:pPr algn="ctr" eaLnBrk="1" hangingPunct="1">
              <a:buFontTx/>
              <a:buNone/>
              <a:defRPr/>
            </a:pPr>
            <a:r>
              <a:rPr lang="en-US" sz="2800" dirty="0" smtClean="0">
                <a:solidFill>
                  <a:schemeClr val="bg2">
                    <a:lumMod val="10000"/>
                  </a:schemeClr>
                </a:solidFill>
              </a:rPr>
              <a:t>Paper reports in systems May 4-8, 2015</a:t>
            </a:r>
          </a:p>
          <a:p>
            <a:pPr algn="ctr" eaLnBrk="1" hangingPunct="1">
              <a:buFontTx/>
              <a:buNone/>
              <a:defRPr/>
            </a:pPr>
            <a:endParaRPr lang="en-US" sz="800" b="1" i="1" dirty="0" smtClean="0">
              <a:solidFill>
                <a:srgbClr val="7030A0"/>
              </a:solidFill>
            </a:endParaRPr>
          </a:p>
          <a:p>
            <a:pPr algn="ctr" eaLnBrk="1" hangingPunct="1">
              <a:buFontTx/>
              <a:buNone/>
              <a:defRPr/>
            </a:pPr>
            <a:r>
              <a:rPr lang="en-US" sz="20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3217302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5" y="277455"/>
            <a:ext cx="6655324" cy="1325563"/>
          </a:xfrm>
        </p:spPr>
        <p:txBody>
          <a:bodyPr rtlCol="0">
            <a:normAutofit/>
          </a:bodyPr>
          <a:lstStyle/>
          <a:p>
            <a:pPr algn="ctr" eaLnBrk="1" fontAlgn="auto" hangingPunct="1">
              <a:spcAft>
                <a:spcPts val="0"/>
              </a:spcAft>
              <a:defRPr/>
            </a:pPr>
            <a:r>
              <a:rPr lang="en-US" dirty="0" smtClean="0"/>
              <a:t>Reporting Irregularities and Invalidations </a:t>
            </a:r>
          </a:p>
        </p:txBody>
      </p:sp>
      <p:sp>
        <p:nvSpPr>
          <p:cNvPr id="21507" name="Content Placeholder 2"/>
          <p:cNvSpPr>
            <a:spLocks noGrp="1"/>
          </p:cNvSpPr>
          <p:nvPr>
            <p:ph idx="1"/>
          </p:nvPr>
        </p:nvSpPr>
        <p:spPr>
          <a:xfrm>
            <a:off x="457200" y="1905001"/>
            <a:ext cx="8229600" cy="3429000"/>
          </a:xfrm>
        </p:spPr>
        <p:txBody>
          <a:bodyPr/>
          <a:lstStyle/>
          <a:p>
            <a:pPr marL="0" eaLnBrk="1" hangingPunct="1">
              <a:spcBef>
                <a:spcPts val="0"/>
              </a:spcBef>
              <a:spcAft>
                <a:spcPts val="0"/>
              </a:spcAft>
              <a:buFont typeface="Arial" charset="0"/>
              <a:buNone/>
              <a:defRPr/>
            </a:pPr>
            <a:r>
              <a:rPr lang="en-US" dirty="0" smtClean="0"/>
              <a:t>Irregularities MUST be handled and reported</a:t>
            </a:r>
          </a:p>
          <a:p>
            <a:pPr marL="0" eaLnBrk="1" hangingPunct="1">
              <a:spcBef>
                <a:spcPts val="0"/>
              </a:spcBef>
              <a:spcAft>
                <a:spcPts val="0"/>
              </a:spcAft>
              <a:buFont typeface="Arial" charset="0"/>
              <a:buNone/>
              <a:defRPr/>
            </a:pPr>
            <a:r>
              <a:rPr lang="en-US" dirty="0" smtClean="0"/>
              <a:t>promptly. </a:t>
            </a:r>
          </a:p>
          <a:p>
            <a:pPr lvl="1" eaLnBrk="1" hangingPunct="1">
              <a:buFont typeface="Courier New" pitchFamily="49" charset="0"/>
              <a:buChar char="o"/>
              <a:defRPr/>
            </a:pPr>
            <a:r>
              <a:rPr lang="en-US" i="1" dirty="0" smtClean="0"/>
              <a:t>wrong test version of the test</a:t>
            </a:r>
          </a:p>
          <a:p>
            <a:pPr lvl="1" eaLnBrk="1" hangingPunct="1">
              <a:buFont typeface="Courier New" pitchFamily="49" charset="0"/>
              <a:buChar char="o"/>
              <a:defRPr/>
            </a:pPr>
            <a:r>
              <a:rPr lang="en-US" i="1" dirty="0" smtClean="0"/>
              <a:t>wrong accommodations </a:t>
            </a:r>
          </a:p>
          <a:p>
            <a:pPr lvl="1" eaLnBrk="1" hangingPunct="1">
              <a:buFont typeface="Courier New" pitchFamily="49" charset="0"/>
              <a:buChar char="o"/>
              <a:defRPr/>
            </a:pPr>
            <a:r>
              <a:rPr lang="en-US" i="1" dirty="0" smtClean="0"/>
              <a:t>cheating </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spTree>
    <p:extLst>
      <p:ext uri="{BB962C8B-B14F-4D97-AF65-F5344CB8AC3E}">
        <p14:creationId xmlns:p14="http://schemas.microsoft.com/office/powerpoint/2010/main" val="2422279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2548" y="274637"/>
            <a:ext cx="6589337" cy="1403333"/>
          </a:xfrm>
        </p:spPr>
        <p:txBody>
          <a:bodyPr>
            <a:normAutofit/>
          </a:bodyPr>
          <a:lstStyle/>
          <a:p>
            <a:pPr algn="ctr" eaLnBrk="1" hangingPunct="1"/>
            <a:r>
              <a:rPr lang="en-US" dirty="0" smtClean="0"/>
              <a:t>Reporting Irregularities and Invalidations </a:t>
            </a:r>
          </a:p>
        </p:txBody>
      </p:sp>
      <p:sp>
        <p:nvSpPr>
          <p:cNvPr id="35843" name="Content Placeholder 2"/>
          <p:cNvSpPr>
            <a:spLocks noGrp="1"/>
          </p:cNvSpPr>
          <p:nvPr>
            <p:ph idx="1"/>
          </p:nvPr>
        </p:nvSpPr>
        <p:spPr>
          <a:xfrm>
            <a:off x="268664" y="1828800"/>
            <a:ext cx="8458200" cy="4362565"/>
          </a:xfrm>
        </p:spPr>
        <p:txBody>
          <a:bodyPr/>
          <a:lstStyle/>
          <a:p>
            <a:pPr eaLnBrk="1" hangingPunct="1"/>
            <a:r>
              <a:rPr lang="en-US" dirty="0" smtClean="0"/>
              <a:t>Procedures for reporting are in the </a:t>
            </a:r>
            <a:r>
              <a:rPr lang="en-US" i="1" dirty="0" smtClean="0"/>
              <a:t>Student Assessment Handbook.</a:t>
            </a:r>
          </a:p>
          <a:p>
            <a:pPr lvl="1" eaLnBrk="1" hangingPunct="1">
              <a:buFont typeface="Courier New" pitchFamily="49" charset="0"/>
              <a:buChar char="o"/>
            </a:pPr>
            <a:r>
              <a:rPr lang="en-US" i="1" dirty="0" smtClean="0"/>
              <a:t>Examiner provides full report to school coordinator</a:t>
            </a:r>
          </a:p>
          <a:p>
            <a:pPr lvl="1" eaLnBrk="1" hangingPunct="1">
              <a:buFont typeface="Courier New" pitchFamily="49" charset="0"/>
              <a:buChar char="o"/>
            </a:pPr>
            <a:r>
              <a:rPr lang="en-US" i="1" dirty="0" smtClean="0"/>
              <a:t>School Coordinator reports to System Coordinator</a:t>
            </a:r>
          </a:p>
          <a:p>
            <a:pPr lvl="1" eaLnBrk="1" hangingPunct="1">
              <a:buFont typeface="Courier New" pitchFamily="49" charset="0"/>
              <a:buChar char="o"/>
            </a:pPr>
            <a:r>
              <a:rPr lang="en-US" i="1" dirty="0" smtClean="0"/>
              <a:t>System Coordinator contacts GaDOE </a:t>
            </a:r>
          </a:p>
          <a:p>
            <a:pPr lvl="1" eaLnBrk="1" hangingPunct="1">
              <a:buFont typeface="Courier New" pitchFamily="49" charset="0"/>
              <a:buChar char="o"/>
            </a:pPr>
            <a:r>
              <a:rPr lang="en-US" i="1" dirty="0" smtClean="0"/>
              <a:t>Coding is decided</a:t>
            </a:r>
          </a:p>
          <a:p>
            <a:pPr lvl="1" eaLnBrk="1" hangingPunct="1">
              <a:buFont typeface="Courier New" pitchFamily="49" charset="0"/>
              <a:buChar char="o"/>
            </a:pPr>
            <a:r>
              <a:rPr lang="en-US" i="1" dirty="0" smtClean="0">
                <a:solidFill>
                  <a:srgbClr val="B60DF9"/>
                </a:solidFill>
              </a:rPr>
              <a:t>Codes for IR, IV, and PIV will be different</a:t>
            </a:r>
          </a:p>
          <a:p>
            <a:pPr lvl="1" eaLnBrk="1" hangingPunct="1">
              <a:buFont typeface="Courier New" pitchFamily="49" charset="0"/>
              <a:buChar char="o"/>
            </a:pPr>
            <a:r>
              <a:rPr lang="en-US" i="1" dirty="0" smtClean="0"/>
              <a:t>STC reports in the MyGaDOE portal (include statements)</a:t>
            </a:r>
          </a:p>
          <a:p>
            <a:pPr eaLnBrk="1" hangingPunct="1">
              <a:buFont typeface="Courier New" pitchFamily="49" charset="0"/>
              <a:buChar char="o"/>
            </a:pPr>
            <a:endParaRPr lang="en-US" i="1" dirty="0" smtClean="0"/>
          </a:p>
          <a:p>
            <a:pPr lvl="1" eaLnBrk="1" hangingPunct="1">
              <a:buFont typeface="Arial" charset="0"/>
              <a:buNone/>
            </a:pPr>
            <a:endParaRPr lang="en-US" i="1" dirty="0" smtClean="0"/>
          </a:p>
          <a:p>
            <a:pPr eaLnBrk="1" hangingPunct="1"/>
            <a:endParaRPr lang="en-US"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61</a:t>
            </a:fld>
            <a:endParaRPr lang="en-US" dirty="0"/>
          </a:p>
        </p:txBody>
      </p:sp>
    </p:spTree>
    <p:extLst>
      <p:ext uri="{BB962C8B-B14F-4D97-AF65-F5344CB8AC3E}">
        <p14:creationId xmlns:p14="http://schemas.microsoft.com/office/powerpoint/2010/main" val="28775151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152400"/>
            <a:ext cx="6495068" cy="780854"/>
          </a:xfrm>
        </p:spPr>
        <p:txBody>
          <a:bodyPr>
            <a:normAutofit fontScale="90000"/>
          </a:bodyPr>
          <a:lstStyle/>
          <a:p>
            <a:pPr algn="ctr"/>
            <a:r>
              <a:rPr lang="en-US" dirty="0" smtClean="0"/>
              <a:t>Entering IRs into the MyGaDOE Portal</a:t>
            </a:r>
            <a:endParaRPr lang="en-US" dirty="0"/>
          </a:p>
        </p:txBody>
      </p:sp>
      <p:sp>
        <p:nvSpPr>
          <p:cNvPr id="3" name="Content Placeholder 2"/>
          <p:cNvSpPr>
            <a:spLocks noGrp="1"/>
          </p:cNvSpPr>
          <p:nvPr>
            <p:ph idx="1"/>
          </p:nvPr>
        </p:nvSpPr>
        <p:spPr>
          <a:xfrm>
            <a:off x="5501934" y="1736398"/>
            <a:ext cx="3481809" cy="1083002"/>
          </a:xfrm>
        </p:spPr>
        <p:txBody>
          <a:bodyPr>
            <a:normAutofit fontScale="77500" lnSpcReduction="20000"/>
          </a:bodyPr>
          <a:lstStyle/>
          <a:p>
            <a:pPr marL="0" indent="0">
              <a:buNone/>
            </a:pPr>
            <a:r>
              <a:rPr lang="en-US" sz="2000" dirty="0" smtClean="0"/>
              <a:t>In the MyGaDOE Portal, find the “Surveys” section and click on “More”</a:t>
            </a:r>
          </a:p>
          <a:p>
            <a:pPr marL="0" indent="0">
              <a:buNone/>
            </a:pPr>
            <a:endParaRPr lang="en-US" sz="800" dirty="0" smtClean="0"/>
          </a:p>
          <a:p>
            <a:pPr marL="0" indent="0" algn="ctr">
              <a:buNone/>
            </a:pPr>
            <a:r>
              <a:rPr lang="en-US" sz="1400" dirty="0">
                <a:hlinkClick r:id="rId2"/>
              </a:rPr>
              <a:t>https://</a:t>
            </a:r>
            <a:r>
              <a:rPr lang="en-US" sz="1400" dirty="0" smtClean="0">
                <a:hlinkClick r:id="rId2"/>
              </a:rPr>
              <a:t>portal.doe.k12.ga.us/login.aspx</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1339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8150"/>
            <a:ext cx="5511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48768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04800" y="28194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“View Summary” next to Testing Irregularity Form</a:t>
            </a:r>
            <a:endParaRPr lang="en-US" sz="2000" dirty="0"/>
          </a:p>
        </p:txBody>
      </p:sp>
      <p:sp>
        <p:nvSpPr>
          <p:cNvPr id="8" name="Content Placeholder 2"/>
          <p:cNvSpPr txBox="1">
            <a:spLocks/>
          </p:cNvSpPr>
          <p:nvPr/>
        </p:nvSpPr>
        <p:spPr bwMode="auto">
          <a:xfrm>
            <a:off x="5892800" y="4386262"/>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“Add New Record”</a:t>
            </a:r>
            <a:endParaRPr lang="en-US" sz="2000"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470" y="5233987"/>
            <a:ext cx="6572930" cy="15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bwMode="auto">
          <a:xfrm>
            <a:off x="457200" y="5638800"/>
            <a:ext cx="19050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“Start”</a:t>
            </a:r>
            <a:endParaRPr lang="en-US" sz="2000" dirty="0"/>
          </a:p>
        </p:txBody>
      </p:sp>
      <p:sp>
        <p:nvSpPr>
          <p:cNvPr id="4" name="Oval 3"/>
          <p:cNvSpPr/>
          <p:nvPr/>
        </p:nvSpPr>
        <p:spPr>
          <a:xfrm>
            <a:off x="4724401" y="2133600"/>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97135" y="6221279"/>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3799" y="4495800"/>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481387"/>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2"/>
          </p:nvPr>
        </p:nvSpPr>
        <p:spPr/>
        <p:txBody>
          <a:bodyPr/>
          <a:lstStyle/>
          <a:p>
            <a:r>
              <a:rPr lang="en-US" smtClean="0"/>
              <a:t>2/4/2015</a:t>
            </a:r>
            <a:endParaRPr lang="en-US" dirty="0"/>
          </a:p>
        </p:txBody>
      </p:sp>
      <p:sp>
        <p:nvSpPr>
          <p:cNvPr id="11" name="Slide Number Placeholder 10"/>
          <p:cNvSpPr>
            <a:spLocks noGrp="1"/>
          </p:cNvSpPr>
          <p:nvPr>
            <p:ph type="sldNum" sz="quarter" idx="4"/>
          </p:nvPr>
        </p:nvSpPr>
        <p:spPr/>
        <p:txBody>
          <a:bodyPr/>
          <a:lstStyle/>
          <a:p>
            <a:fld id="{B63E4CEF-BB1E-48C7-AE93-F39F6AA99AD7}" type="slidenum">
              <a:rPr lang="en-US" smtClean="0"/>
              <a:pPr/>
              <a:t>62</a:t>
            </a:fld>
            <a:endParaRPr lang="en-US" dirty="0"/>
          </a:p>
        </p:txBody>
      </p:sp>
    </p:spTree>
    <p:extLst>
      <p:ext uri="{BB962C8B-B14F-4D97-AF65-F5344CB8AC3E}">
        <p14:creationId xmlns:p14="http://schemas.microsoft.com/office/powerpoint/2010/main" val="2996531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38699"/>
          </a:xfrm>
          <a:solidFill>
            <a:srgbClr val="FFDED5"/>
          </a:solidFill>
        </p:spPr>
        <p:txBody>
          <a:bodyPr>
            <a:noAutofit/>
          </a:bodyPr>
          <a:lstStyle/>
          <a:p>
            <a:pPr algn="ctr"/>
            <a:r>
              <a:rPr lang="en-US" sz="3700" dirty="0"/>
              <a:t>Entering </a:t>
            </a:r>
            <a:r>
              <a:rPr lang="en-US" sz="3700" dirty="0" smtClean="0"/>
              <a:t>IRs into </a:t>
            </a:r>
            <a:r>
              <a:rPr lang="en-US" sz="3700" dirty="0"/>
              <a:t>the </a:t>
            </a:r>
            <a:r>
              <a:rPr lang="en-US" sz="3700" dirty="0" err="1"/>
              <a:t>MyGaDOE</a:t>
            </a:r>
            <a:r>
              <a:rPr lang="en-US" sz="3700" dirty="0"/>
              <a:t> </a:t>
            </a:r>
            <a:r>
              <a:rPr lang="en-US" sz="3700" dirty="0" smtClean="0"/>
              <a:t>Portal</a:t>
            </a:r>
            <a:br>
              <a:rPr lang="en-US" sz="3700" dirty="0" smtClean="0"/>
            </a:br>
            <a:r>
              <a:rPr lang="en-US" sz="3700" dirty="0"/>
              <a:t/>
            </a:r>
            <a:br>
              <a:rPr lang="en-US" sz="3700" dirty="0"/>
            </a:br>
            <a:endParaRPr lang="en-US" sz="3700" dirty="0"/>
          </a:p>
        </p:txBody>
      </p:sp>
      <p:sp>
        <p:nvSpPr>
          <p:cNvPr id="3" name="Content Placeholder 2"/>
          <p:cNvSpPr>
            <a:spLocks noGrp="1"/>
          </p:cNvSpPr>
          <p:nvPr>
            <p:ph idx="1"/>
          </p:nvPr>
        </p:nvSpPr>
        <p:spPr>
          <a:xfrm>
            <a:off x="3264693" y="5014913"/>
            <a:ext cx="3429000" cy="838199"/>
          </a:xfrm>
          <a:solidFill>
            <a:srgbClr val="FFDED5"/>
          </a:solidFill>
        </p:spPr>
        <p:txBody>
          <a:bodyPr/>
          <a:lstStyle/>
          <a:p>
            <a:pPr marL="0" indent="0">
              <a:buNone/>
            </a:pPr>
            <a:r>
              <a:rPr lang="en-US" sz="2000" dirty="0" smtClean="0"/>
              <a:t>Fill out the irregularity form and then click on “Save &amp; Exit”</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5" y="838200"/>
            <a:ext cx="79565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96568"/>
            <a:ext cx="2895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2" y="5972172"/>
            <a:ext cx="6886575"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4355" y="4572000"/>
            <a:ext cx="262845" cy="762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4495800"/>
            <a:ext cx="1752600" cy="8382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6908347" y="5853112"/>
            <a:ext cx="1981200" cy="838199"/>
          </a:xfrm>
          <a:prstGeom prst="rect">
            <a:avLst/>
          </a:prstGeom>
          <a:solidFill>
            <a:srgbClr val="FFDED5"/>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“Submit for Approval”</a:t>
            </a:r>
            <a:endParaRPr lang="en-US" sz="2000" dirty="0"/>
          </a:p>
        </p:txBody>
      </p:sp>
      <p:sp>
        <p:nvSpPr>
          <p:cNvPr id="14" name="TextBox 13"/>
          <p:cNvSpPr txBox="1"/>
          <p:nvPr/>
        </p:nvSpPr>
        <p:spPr>
          <a:xfrm>
            <a:off x="990600" y="1600200"/>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Assessment Cycle</a:t>
            </a:r>
            <a:endParaRPr lang="en-US" sz="1200" dirty="0">
              <a:solidFill>
                <a:srgbClr val="0000FF"/>
              </a:solidFill>
            </a:endParaRPr>
          </a:p>
        </p:txBody>
      </p:sp>
      <p:sp>
        <p:nvSpPr>
          <p:cNvPr id="23" name="TextBox 22"/>
          <p:cNvSpPr txBox="1"/>
          <p:nvPr/>
        </p:nvSpPr>
        <p:spPr>
          <a:xfrm>
            <a:off x="4167187" y="1600199"/>
            <a:ext cx="1624013"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Assessment</a:t>
            </a:r>
            <a:endParaRPr lang="en-US" sz="1200" dirty="0">
              <a:solidFill>
                <a:srgbClr val="0000FF"/>
              </a:solidFill>
            </a:endParaRPr>
          </a:p>
        </p:txBody>
      </p:sp>
      <p:sp>
        <p:nvSpPr>
          <p:cNvPr id="24" name="TextBox 23"/>
          <p:cNvSpPr txBox="1"/>
          <p:nvPr/>
        </p:nvSpPr>
        <p:spPr>
          <a:xfrm>
            <a:off x="7378473" y="1724795"/>
            <a:ext cx="851127" cy="646331"/>
          </a:xfrm>
          <a:prstGeom prst="rect">
            <a:avLst/>
          </a:prstGeom>
          <a:noFill/>
          <a:ln>
            <a:solidFill>
              <a:srgbClr val="FF0000"/>
            </a:solidFill>
          </a:ln>
        </p:spPr>
        <p:txBody>
          <a:bodyPr wrap="square" rtlCol="0">
            <a:spAutoFit/>
          </a:bodyPr>
          <a:lstStyle/>
          <a:p>
            <a:r>
              <a:rPr lang="en-US" sz="1200" dirty="0" smtClean="0">
                <a:solidFill>
                  <a:srgbClr val="0000FF"/>
                </a:solidFill>
              </a:rPr>
              <a:t>Pick the Content Area(s)</a:t>
            </a:r>
            <a:endParaRPr lang="en-US" sz="1200" dirty="0">
              <a:solidFill>
                <a:srgbClr val="0000FF"/>
              </a:solidFill>
            </a:endParaRPr>
          </a:p>
        </p:txBody>
      </p:sp>
      <p:sp>
        <p:nvSpPr>
          <p:cNvPr id="25" name="TextBox 24"/>
          <p:cNvSpPr txBox="1"/>
          <p:nvPr/>
        </p:nvSpPr>
        <p:spPr>
          <a:xfrm>
            <a:off x="511629" y="2014125"/>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a:t>
            </a:r>
            <a:endParaRPr lang="en-US" sz="1200" dirty="0">
              <a:solidFill>
                <a:srgbClr val="0000FF"/>
              </a:solidFill>
            </a:endParaRPr>
          </a:p>
        </p:txBody>
      </p:sp>
      <p:sp>
        <p:nvSpPr>
          <p:cNvPr id="26" name="TextBox 25"/>
          <p:cNvSpPr txBox="1"/>
          <p:nvPr/>
        </p:nvSpPr>
        <p:spPr>
          <a:xfrm>
            <a:off x="3886200" y="2094127"/>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 code</a:t>
            </a:r>
            <a:endParaRPr lang="en-US" sz="1200" dirty="0">
              <a:solidFill>
                <a:srgbClr val="0000FF"/>
              </a:solidFill>
            </a:endParaRPr>
          </a:p>
        </p:txBody>
      </p:sp>
      <p:sp>
        <p:nvSpPr>
          <p:cNvPr id="27" name="TextBox 26"/>
          <p:cNvSpPr txBox="1"/>
          <p:nvPr/>
        </p:nvSpPr>
        <p:spPr>
          <a:xfrm>
            <a:off x="5981021" y="2148087"/>
            <a:ext cx="1257980"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a:t>
            </a:r>
            <a:endParaRPr lang="en-US" sz="1200" dirty="0">
              <a:solidFill>
                <a:srgbClr val="0000FF"/>
              </a:solidFill>
            </a:endParaRPr>
          </a:p>
        </p:txBody>
      </p:sp>
      <p:sp>
        <p:nvSpPr>
          <p:cNvPr id="28" name="TextBox 27"/>
          <p:cNvSpPr txBox="1"/>
          <p:nvPr/>
        </p:nvSpPr>
        <p:spPr>
          <a:xfrm>
            <a:off x="636814" y="2428101"/>
            <a:ext cx="1801586"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 code</a:t>
            </a:r>
            <a:endParaRPr lang="en-US" sz="1200" dirty="0">
              <a:solidFill>
                <a:srgbClr val="0000FF"/>
              </a:solidFill>
            </a:endParaRPr>
          </a:p>
        </p:txBody>
      </p:sp>
      <p:sp>
        <p:nvSpPr>
          <p:cNvPr id="29" name="TextBox 28"/>
          <p:cNvSpPr txBox="1"/>
          <p:nvPr/>
        </p:nvSpPr>
        <p:spPr>
          <a:xfrm>
            <a:off x="4106974" y="2371126"/>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STC</a:t>
            </a:r>
            <a:endParaRPr lang="en-US" sz="1200" dirty="0">
              <a:solidFill>
                <a:srgbClr val="0000FF"/>
              </a:solidFill>
            </a:endParaRPr>
          </a:p>
        </p:txBody>
      </p:sp>
      <p:sp>
        <p:nvSpPr>
          <p:cNvPr id="18" name="TextBox 17"/>
          <p:cNvSpPr txBox="1"/>
          <p:nvPr/>
        </p:nvSpPr>
        <p:spPr>
          <a:xfrm>
            <a:off x="870857" y="2702085"/>
            <a:ext cx="1121229" cy="276999"/>
          </a:xfrm>
          <a:prstGeom prst="rect">
            <a:avLst/>
          </a:prstGeom>
          <a:noFill/>
          <a:ln>
            <a:solidFill>
              <a:srgbClr val="FF0000"/>
            </a:solidFill>
          </a:ln>
        </p:spPr>
        <p:txBody>
          <a:bodyPr wrap="square" rtlCol="0">
            <a:spAutoFit/>
          </a:bodyPr>
          <a:lstStyle/>
          <a:p>
            <a:r>
              <a:rPr lang="en-US" sz="1200" dirty="0" smtClean="0">
                <a:solidFill>
                  <a:srgbClr val="0000FF"/>
                </a:solidFill>
              </a:rPr>
              <a:t>Select an IR</a:t>
            </a:r>
            <a:endParaRPr lang="en-US" sz="1200" dirty="0">
              <a:solidFill>
                <a:srgbClr val="0000FF"/>
              </a:solidFill>
            </a:endParaRPr>
          </a:p>
        </p:txBody>
      </p:sp>
      <p:sp>
        <p:nvSpPr>
          <p:cNvPr id="19" name="TextBox 18"/>
          <p:cNvSpPr txBox="1"/>
          <p:nvPr/>
        </p:nvSpPr>
        <p:spPr>
          <a:xfrm>
            <a:off x="3505199" y="2702085"/>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only if “Other”</a:t>
            </a:r>
            <a:endParaRPr lang="en-US" sz="1200" dirty="0">
              <a:solidFill>
                <a:srgbClr val="0000FF"/>
              </a:solidFill>
            </a:endParaRPr>
          </a:p>
        </p:txBody>
      </p:sp>
      <p:sp>
        <p:nvSpPr>
          <p:cNvPr id="20" name="TextBox 19"/>
          <p:cNvSpPr txBox="1"/>
          <p:nvPr/>
        </p:nvSpPr>
        <p:spPr>
          <a:xfrm>
            <a:off x="6257244" y="2702085"/>
            <a:ext cx="1193347" cy="276999"/>
          </a:xfrm>
          <a:prstGeom prst="rect">
            <a:avLst/>
          </a:prstGeom>
          <a:noFill/>
          <a:ln>
            <a:solidFill>
              <a:srgbClr val="FF0000"/>
            </a:solidFill>
          </a:ln>
        </p:spPr>
        <p:txBody>
          <a:bodyPr wrap="square" rtlCol="0">
            <a:spAutoFit/>
          </a:bodyPr>
          <a:lstStyle/>
          <a:p>
            <a:r>
              <a:rPr lang="en-US" sz="1200" dirty="0" smtClean="0">
                <a:solidFill>
                  <a:srgbClr val="0000FF"/>
                </a:solidFill>
              </a:rPr>
              <a:t>Pick date of IR</a:t>
            </a:r>
            <a:endParaRPr lang="en-US" sz="1200" dirty="0">
              <a:solidFill>
                <a:srgbClr val="0000FF"/>
              </a:solidFill>
            </a:endParaRPr>
          </a:p>
        </p:txBody>
      </p:sp>
      <p:sp>
        <p:nvSpPr>
          <p:cNvPr id="21" name="TextBox 20"/>
          <p:cNvSpPr txBox="1"/>
          <p:nvPr/>
        </p:nvSpPr>
        <p:spPr>
          <a:xfrm>
            <a:off x="968829" y="2979084"/>
            <a:ext cx="1850571" cy="276999"/>
          </a:xfrm>
          <a:prstGeom prst="rect">
            <a:avLst/>
          </a:prstGeom>
          <a:noFill/>
          <a:ln>
            <a:solidFill>
              <a:srgbClr val="FF0000"/>
            </a:solidFill>
          </a:ln>
        </p:spPr>
        <p:txBody>
          <a:bodyPr wrap="square" rtlCol="0">
            <a:spAutoFit/>
          </a:bodyPr>
          <a:lstStyle/>
          <a:p>
            <a:r>
              <a:rPr lang="en-US" sz="1200" dirty="0" smtClean="0">
                <a:solidFill>
                  <a:srgbClr val="0000FF"/>
                </a:solidFill>
              </a:rPr>
              <a:t>Select Grade of Student</a:t>
            </a:r>
            <a:endParaRPr lang="en-US" sz="1200" dirty="0">
              <a:solidFill>
                <a:srgbClr val="0000FF"/>
              </a:solidFill>
            </a:endParaRPr>
          </a:p>
        </p:txBody>
      </p:sp>
      <p:sp>
        <p:nvSpPr>
          <p:cNvPr id="22" name="TextBox 21"/>
          <p:cNvSpPr txBox="1"/>
          <p:nvPr/>
        </p:nvSpPr>
        <p:spPr>
          <a:xfrm>
            <a:off x="3399063" y="2979083"/>
            <a:ext cx="1401537" cy="276999"/>
          </a:xfrm>
          <a:prstGeom prst="rect">
            <a:avLst/>
          </a:prstGeom>
          <a:noFill/>
          <a:ln>
            <a:solidFill>
              <a:srgbClr val="FF0000"/>
            </a:solidFill>
          </a:ln>
        </p:spPr>
        <p:txBody>
          <a:bodyPr wrap="square" rtlCol="0">
            <a:spAutoFit/>
          </a:bodyPr>
          <a:lstStyle/>
          <a:p>
            <a:r>
              <a:rPr lang="en-US" sz="1200" dirty="0" smtClean="0">
                <a:solidFill>
                  <a:srgbClr val="0000FF"/>
                </a:solidFill>
              </a:rPr>
              <a:t>IV - Yes or No</a:t>
            </a:r>
            <a:endParaRPr lang="en-US" sz="1200" dirty="0">
              <a:solidFill>
                <a:srgbClr val="0000FF"/>
              </a:solidFill>
            </a:endParaRPr>
          </a:p>
        </p:txBody>
      </p:sp>
      <p:sp>
        <p:nvSpPr>
          <p:cNvPr id="30" name="TextBox 29"/>
          <p:cNvSpPr txBox="1"/>
          <p:nvPr/>
        </p:nvSpPr>
        <p:spPr>
          <a:xfrm>
            <a:off x="6082844" y="2979082"/>
            <a:ext cx="1232356" cy="276999"/>
          </a:xfrm>
          <a:prstGeom prst="rect">
            <a:avLst/>
          </a:prstGeom>
          <a:noFill/>
          <a:ln>
            <a:solidFill>
              <a:srgbClr val="FF0000"/>
            </a:solidFill>
          </a:ln>
        </p:spPr>
        <p:txBody>
          <a:bodyPr wrap="square" rtlCol="0">
            <a:spAutoFit/>
          </a:bodyPr>
          <a:lstStyle/>
          <a:p>
            <a:r>
              <a:rPr lang="en-US" sz="1200" dirty="0" smtClean="0">
                <a:solidFill>
                  <a:srgbClr val="0000FF"/>
                </a:solidFill>
              </a:rPr>
              <a:t>PIV - Yes or No</a:t>
            </a:r>
            <a:endParaRPr lang="en-US" sz="1200" dirty="0">
              <a:solidFill>
                <a:srgbClr val="0000FF"/>
              </a:solidFill>
            </a:endParaRPr>
          </a:p>
        </p:txBody>
      </p:sp>
      <p:sp>
        <p:nvSpPr>
          <p:cNvPr id="31" name="TextBox 30"/>
          <p:cNvSpPr txBox="1"/>
          <p:nvPr/>
        </p:nvSpPr>
        <p:spPr>
          <a:xfrm>
            <a:off x="805542" y="3256081"/>
            <a:ext cx="1328058" cy="276999"/>
          </a:xfrm>
          <a:prstGeom prst="rect">
            <a:avLst/>
          </a:prstGeom>
          <a:noFill/>
          <a:ln>
            <a:solidFill>
              <a:srgbClr val="FF0000"/>
            </a:solidFill>
          </a:ln>
        </p:spPr>
        <p:txBody>
          <a:bodyPr wrap="square" rtlCol="0">
            <a:spAutoFit/>
          </a:bodyPr>
          <a:lstStyle/>
          <a:p>
            <a:r>
              <a:rPr lang="en-US" sz="1200" dirty="0" smtClean="0">
                <a:solidFill>
                  <a:srgbClr val="0000FF"/>
                </a:solidFill>
              </a:rPr>
              <a:t>PSC - Yes or No</a:t>
            </a:r>
            <a:endParaRPr lang="en-US" sz="1200" dirty="0">
              <a:solidFill>
                <a:srgbClr val="0000FF"/>
              </a:solidFill>
            </a:endParaRPr>
          </a:p>
        </p:txBody>
      </p:sp>
      <p:sp>
        <p:nvSpPr>
          <p:cNvPr id="32" name="TextBox 31"/>
          <p:cNvSpPr txBox="1"/>
          <p:nvPr/>
        </p:nvSpPr>
        <p:spPr>
          <a:xfrm>
            <a:off x="3124200" y="3256079"/>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why the IR is an IV</a:t>
            </a:r>
            <a:endParaRPr lang="en-US" sz="1200" dirty="0">
              <a:solidFill>
                <a:srgbClr val="0000FF"/>
              </a:solidFill>
            </a:endParaRPr>
          </a:p>
        </p:txBody>
      </p:sp>
      <p:sp>
        <p:nvSpPr>
          <p:cNvPr id="33" name="TextBox 32"/>
          <p:cNvSpPr txBox="1"/>
          <p:nvPr/>
        </p:nvSpPr>
        <p:spPr>
          <a:xfrm>
            <a:off x="5715000" y="3256080"/>
            <a:ext cx="2183948"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what happened here</a:t>
            </a:r>
            <a:endParaRPr lang="en-US" sz="1200" dirty="0">
              <a:solidFill>
                <a:srgbClr val="0000FF"/>
              </a:solidFill>
            </a:endParaRPr>
          </a:p>
        </p:txBody>
      </p:sp>
      <p:sp>
        <p:nvSpPr>
          <p:cNvPr id="34" name="TextBox 33"/>
          <p:cNvSpPr txBox="1"/>
          <p:nvPr/>
        </p:nvSpPr>
        <p:spPr>
          <a:xfrm>
            <a:off x="175305" y="3762195"/>
            <a:ext cx="8210550" cy="276999"/>
          </a:xfrm>
          <a:prstGeom prst="rect">
            <a:avLst/>
          </a:prstGeom>
          <a:noFill/>
          <a:ln w="19050">
            <a:solidFill>
              <a:srgbClr val="FF0000"/>
            </a:solidFill>
          </a:ln>
        </p:spPr>
        <p:txBody>
          <a:bodyPr wrap="square" rtlCol="0">
            <a:spAutoFit/>
          </a:bodyPr>
          <a:lstStyle/>
          <a:p>
            <a:r>
              <a:rPr lang="en-US" sz="1200" dirty="0" smtClean="0">
                <a:solidFill>
                  <a:srgbClr val="0000FF"/>
                </a:solidFill>
              </a:rPr>
              <a:t>Enter student(s) GTID here.  First and last name will populate automatically and you may add more students if needed.</a:t>
            </a:r>
            <a:endParaRPr lang="en-US" sz="1200" dirty="0">
              <a:solidFill>
                <a:srgbClr val="0000FF"/>
              </a:solidFill>
            </a:endParaRPr>
          </a:p>
        </p:txBody>
      </p:sp>
      <p:sp>
        <p:nvSpPr>
          <p:cNvPr id="35" name="TextBox 34"/>
          <p:cNvSpPr txBox="1"/>
          <p:nvPr/>
        </p:nvSpPr>
        <p:spPr>
          <a:xfrm>
            <a:off x="1076154" y="4039194"/>
            <a:ext cx="7382046" cy="461665"/>
          </a:xfrm>
          <a:prstGeom prst="rect">
            <a:avLst/>
          </a:prstGeom>
          <a:noFill/>
          <a:ln w="19050">
            <a:solidFill>
              <a:srgbClr val="FF0000"/>
            </a:solidFill>
          </a:ln>
        </p:spPr>
        <p:txBody>
          <a:bodyPr wrap="square" rtlCol="0">
            <a:spAutoFit/>
          </a:bodyPr>
          <a:lstStyle/>
          <a:p>
            <a:r>
              <a:rPr lang="en-US" sz="1200" dirty="0" smtClean="0">
                <a:solidFill>
                  <a:srgbClr val="0000FF"/>
                </a:solidFill>
              </a:rPr>
              <a:t>Attach a class list and/or statement(s)/evidence by browsing and selecting file on your computer.  You may only attach one document so multiple items will need to be zipped or combined into one document..</a:t>
            </a:r>
            <a:endParaRPr lang="en-US" sz="1200" dirty="0">
              <a:solidFill>
                <a:srgbClr val="0000FF"/>
              </a:solidFill>
            </a:endParaRPr>
          </a:p>
        </p:txBody>
      </p:sp>
      <p:sp>
        <p:nvSpPr>
          <p:cNvPr id="36" name="Oval 35"/>
          <p:cNvSpPr/>
          <p:nvPr/>
        </p:nvSpPr>
        <p:spPr>
          <a:xfrm>
            <a:off x="1676400" y="5457997"/>
            <a:ext cx="990599"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4029" y="4419600"/>
            <a:ext cx="412125" cy="1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76601" y="6079328"/>
            <a:ext cx="1490576"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057220" y="2425086"/>
            <a:ext cx="2172380"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number of students</a:t>
            </a:r>
            <a:endParaRPr lang="en-US" sz="1200" dirty="0">
              <a:solidFill>
                <a:srgbClr val="0000FF"/>
              </a:solidFill>
            </a:endParaRPr>
          </a:p>
        </p:txBody>
      </p:sp>
      <p:sp>
        <p:nvSpPr>
          <p:cNvPr id="6" name="Date Placeholder 5"/>
          <p:cNvSpPr>
            <a:spLocks noGrp="1"/>
          </p:cNvSpPr>
          <p:nvPr>
            <p:ph type="dt" sz="half" idx="2"/>
          </p:nvPr>
        </p:nvSpPr>
        <p:spPr/>
        <p:txBody>
          <a:bodyPr/>
          <a:lstStyle/>
          <a:p>
            <a:r>
              <a:rPr lang="en-US" smtClean="0"/>
              <a:t>2/4/2015</a:t>
            </a:r>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63</a:t>
            </a:fld>
            <a:endParaRPr lang="en-US" dirty="0"/>
          </a:p>
        </p:txBody>
      </p:sp>
    </p:spTree>
    <p:extLst>
      <p:ext uri="{BB962C8B-B14F-4D97-AF65-F5344CB8AC3E}">
        <p14:creationId xmlns:p14="http://schemas.microsoft.com/office/powerpoint/2010/main" val="14507563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103695" y="152400"/>
            <a:ext cx="6674177" cy="1440730"/>
          </a:xfrm>
        </p:spPr>
        <p:txBody>
          <a:bodyPr/>
          <a:lstStyle/>
          <a:p>
            <a:pPr algn="ctr" eaLnBrk="1" hangingPunct="1"/>
            <a:r>
              <a:rPr lang="en-US" sz="3300" dirty="0" smtClean="0"/>
              <a:t>CODE OF ETHICS FOR GEORGIA EDUCATORS</a:t>
            </a:r>
            <a:r>
              <a:rPr lang="en-US" dirty="0" smtClean="0"/>
              <a:t> </a:t>
            </a:r>
          </a:p>
        </p:txBody>
      </p:sp>
      <p:sp>
        <p:nvSpPr>
          <p:cNvPr id="33795" name="Content Placeholder 4"/>
          <p:cNvSpPr>
            <a:spLocks noGrp="1"/>
          </p:cNvSpPr>
          <p:nvPr>
            <p:ph idx="1"/>
          </p:nvPr>
        </p:nvSpPr>
        <p:spPr>
          <a:xfrm>
            <a:off x="141401" y="1828800"/>
            <a:ext cx="8823489" cy="4343400"/>
          </a:xfrm>
        </p:spPr>
        <p:txBody>
          <a:bodyPr/>
          <a:lstStyle/>
          <a:p>
            <a:pPr eaLnBrk="1" hangingPunct="1"/>
            <a:r>
              <a:rPr lang="en-US" dirty="0" smtClean="0"/>
              <a:t>The Professional Standards Commission (PSC) adopted a new Code of Ethics for Georgia Educators in July 2009. </a:t>
            </a:r>
          </a:p>
          <a:p>
            <a:pPr eaLnBrk="1" hangingPunct="1"/>
            <a:r>
              <a:rPr lang="en-US" dirty="0" smtClean="0"/>
              <a:t>All educators should review the Code of Ethics prior to testing.</a:t>
            </a:r>
          </a:p>
          <a:p>
            <a:pPr eaLnBrk="1" hangingPunct="1"/>
            <a:r>
              <a:rPr lang="en-US" dirty="0" smtClean="0"/>
              <a:t>The PSC also adopted a hierarchy of consequences, recommended by System Test Coordinators, that is published on their web site at </a:t>
            </a:r>
            <a:r>
              <a:rPr lang="en-US" dirty="0">
                <a:hlinkClick r:id="rId2"/>
              </a:rPr>
              <a:t>http://www.gapsc.com</a:t>
            </a:r>
            <a:r>
              <a:rPr lang="en-US" dirty="0" smtClean="0">
                <a:hlinkClick r:id="rId2"/>
              </a:rPr>
              <a:t>/</a:t>
            </a:r>
            <a:r>
              <a:rPr lang="en-US" dirty="0" smtClean="0"/>
              <a:t>. </a:t>
            </a:r>
          </a:p>
          <a:p>
            <a:pPr eaLnBrk="1" hangingPunct="1"/>
            <a:endParaRPr lang="en-US" dirty="0" smtClean="0"/>
          </a:p>
          <a:p>
            <a:pPr eaLnBrk="1" hangingPunct="1"/>
            <a:endParaRPr lang="en-US" dirty="0" smtClean="0"/>
          </a:p>
          <a:p>
            <a:pPr eaLnBrk="1" hangingPunct="1"/>
            <a:endParaRPr lang="en-US"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64</a:t>
            </a:fld>
            <a:endParaRPr lang="en-US" dirty="0"/>
          </a:p>
        </p:txBody>
      </p:sp>
    </p:spTree>
    <p:extLst>
      <p:ext uri="{BB962C8B-B14F-4D97-AF65-F5344CB8AC3E}">
        <p14:creationId xmlns:p14="http://schemas.microsoft.com/office/powerpoint/2010/main" val="4281296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264617" y="183187"/>
            <a:ext cx="6550961" cy="1325563"/>
          </a:xfrm>
        </p:spPr>
        <p:txBody>
          <a:bodyPr/>
          <a:lstStyle/>
          <a:p>
            <a:pPr algn="ctr"/>
            <a:r>
              <a:rPr lang="en-US" dirty="0" smtClean="0"/>
              <a:t>PSC Testing Standard</a:t>
            </a:r>
          </a:p>
        </p:txBody>
      </p:sp>
      <p:sp>
        <p:nvSpPr>
          <p:cNvPr id="34819" name="Content Placeholder 2"/>
          <p:cNvSpPr>
            <a:spLocks noGrp="1"/>
          </p:cNvSpPr>
          <p:nvPr>
            <p:ph idx="1"/>
          </p:nvPr>
        </p:nvSpPr>
        <p:spPr>
          <a:xfrm>
            <a:off x="228600" y="1753385"/>
            <a:ext cx="8686800" cy="4190215"/>
          </a:xfrm>
        </p:spPr>
        <p:txBody>
          <a:bodyPr/>
          <a:lstStyle/>
          <a:p>
            <a:r>
              <a:rPr lang="en-US" dirty="0" smtClean="0"/>
              <a:t>Standard 11: Testing - An educator shall administer state-mandated assessments fairly and ethically.  </a:t>
            </a:r>
          </a:p>
          <a:p>
            <a:r>
              <a:rPr lang="en-US" dirty="0" smtClean="0"/>
              <a:t>Unethical conduct includes but is not limited to: </a:t>
            </a:r>
          </a:p>
          <a:p>
            <a:pPr lvl="1"/>
            <a:r>
              <a:rPr lang="en-US" dirty="0" smtClean="0"/>
              <a:t>1.  committing any act that breaches Test Security; </a:t>
            </a:r>
          </a:p>
          <a:p>
            <a:pPr lvl="1">
              <a:buFont typeface="Arial" charset="0"/>
              <a:buNone/>
            </a:pPr>
            <a:endParaRPr lang="en-US" sz="1100" dirty="0" smtClean="0"/>
          </a:p>
          <a:p>
            <a:pPr lvl="1">
              <a:buFont typeface="Arial" charset="0"/>
              <a:buNone/>
            </a:pPr>
            <a:r>
              <a:rPr lang="en-US" dirty="0" smtClean="0"/>
              <a:t>and </a:t>
            </a:r>
          </a:p>
          <a:p>
            <a:pPr lvl="1"/>
            <a:endParaRPr lang="en-US" sz="1100" dirty="0" smtClean="0"/>
          </a:p>
          <a:p>
            <a:pPr lvl="1"/>
            <a:r>
              <a:rPr lang="en-US" dirty="0" smtClean="0"/>
              <a:t>2.  compromising the integrity of the assessment. </a:t>
            </a:r>
          </a:p>
          <a:p>
            <a:endParaRPr lang="en-US" dirty="0" smtClean="0"/>
          </a:p>
          <a:p>
            <a:endParaRPr lang="en-US"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65</a:t>
            </a:fld>
            <a:endParaRPr lang="en-US" dirty="0"/>
          </a:p>
        </p:txBody>
      </p:sp>
    </p:spTree>
    <p:extLst>
      <p:ext uri="{BB962C8B-B14F-4D97-AF65-F5344CB8AC3E}">
        <p14:creationId xmlns:p14="http://schemas.microsoft.com/office/powerpoint/2010/main" val="37681589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1402" y="160256"/>
            <a:ext cx="6645897" cy="1363744"/>
          </a:xfrm>
        </p:spPr>
        <p:txBody>
          <a:bodyPr>
            <a:normAutofit fontScale="90000"/>
          </a:bodyPr>
          <a:lstStyle/>
          <a:p>
            <a:pPr algn="ctr" eaLnBrk="1" hangingPunct="1"/>
            <a:r>
              <a:rPr lang="en-US" sz="3200" dirty="0" smtClean="0"/>
              <a:t>Breach of Professional Ethics</a:t>
            </a:r>
            <a:br>
              <a:rPr lang="en-US" sz="3200" dirty="0" smtClean="0"/>
            </a:br>
            <a:r>
              <a:rPr lang="en-US" sz="3200" dirty="0" smtClean="0"/>
              <a:t>Professional Standards Commission</a:t>
            </a:r>
          </a:p>
        </p:txBody>
      </p:sp>
      <p:sp>
        <p:nvSpPr>
          <p:cNvPr id="36867" name="Rectangle 2"/>
          <p:cNvSpPr>
            <a:spLocks noChangeArrowheads="1"/>
          </p:cNvSpPr>
          <p:nvPr/>
        </p:nvSpPr>
        <p:spPr bwMode="auto">
          <a:xfrm>
            <a:off x="304800" y="15240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1600" dirty="0"/>
              <a:t>Gives examinees access to test questions prior to testing; </a:t>
            </a:r>
          </a:p>
          <a:p>
            <a:pPr>
              <a:buFont typeface="Wingdings" pitchFamily="2" charset="2"/>
              <a:buChar char="Ø"/>
            </a:pPr>
            <a:endParaRPr lang="en-US" sz="1600" dirty="0"/>
          </a:p>
          <a:p>
            <a:pPr>
              <a:buFont typeface="Wingdings" pitchFamily="2" charset="2"/>
              <a:buChar char="Ø"/>
            </a:pPr>
            <a:r>
              <a:rPr lang="en-US" sz="1600" dirty="0"/>
              <a:t>Copies, reproduces, or uses in any manner inconsistent with test security regulations all or any portion of secure test booklets; </a:t>
            </a:r>
          </a:p>
          <a:p>
            <a:pPr>
              <a:buFont typeface="Wingdings" pitchFamily="2" charset="2"/>
              <a:buChar char="Ø"/>
            </a:pPr>
            <a:endParaRPr lang="en-US" sz="1600" dirty="0"/>
          </a:p>
          <a:p>
            <a:pPr>
              <a:buFont typeface="Wingdings" pitchFamily="2" charset="2"/>
              <a:buChar char="Ø"/>
            </a:pPr>
            <a:r>
              <a:rPr lang="en-US" sz="1600" dirty="0"/>
              <a:t>Coaches examinees during testing, or alters or interferes with examinees’ responses in any way; </a:t>
            </a:r>
          </a:p>
          <a:p>
            <a:pPr>
              <a:buFont typeface="Wingdings" pitchFamily="2" charset="2"/>
              <a:buChar char="Ø"/>
            </a:pPr>
            <a:endParaRPr lang="en-US" sz="1600" dirty="0"/>
          </a:p>
          <a:p>
            <a:pPr>
              <a:buFont typeface="Wingdings" pitchFamily="2" charset="2"/>
              <a:buChar char="Ø"/>
            </a:pPr>
            <a:r>
              <a:rPr lang="en-US" sz="1600" dirty="0"/>
              <a:t>Makes answers available to examinees; </a:t>
            </a:r>
          </a:p>
          <a:p>
            <a:pPr>
              <a:buFont typeface="Wingdings" pitchFamily="2" charset="2"/>
              <a:buChar char="Ø"/>
            </a:pPr>
            <a:endParaRPr lang="en-US" sz="1600" dirty="0"/>
          </a:p>
          <a:p>
            <a:pPr>
              <a:buFont typeface="Wingdings" pitchFamily="2" charset="2"/>
              <a:buChar char="Ø"/>
            </a:pPr>
            <a:r>
              <a:rPr lang="en-US" sz="1600" dirty="0"/>
              <a:t>Fails to follow security regulations for distribution and return of secure test materials as directed, or fails to account for all secure test materials before, during, and after testing; </a:t>
            </a:r>
          </a:p>
          <a:p>
            <a:pPr>
              <a:buFont typeface="Wingdings" pitchFamily="2" charset="2"/>
              <a:buChar char="Ø"/>
            </a:pPr>
            <a:endParaRPr lang="en-US" sz="1600" dirty="0"/>
          </a:p>
          <a:p>
            <a:pPr>
              <a:buFont typeface="Wingdings" pitchFamily="2" charset="2"/>
              <a:buChar char="Ø"/>
            </a:pPr>
            <a:r>
              <a:rPr lang="en-US" sz="1600" dirty="0"/>
              <a:t>Uses the secure test booklets for any purpose other than examination; or</a:t>
            </a:r>
          </a:p>
          <a:p>
            <a:pPr>
              <a:buFont typeface="Wingdings" pitchFamily="2" charset="2"/>
              <a:buChar char="Ø"/>
            </a:pPr>
            <a:endParaRPr lang="en-US" sz="1600" dirty="0"/>
          </a:p>
          <a:p>
            <a:pPr>
              <a:buFont typeface="Wingdings" pitchFamily="2" charset="2"/>
              <a:buChar char="Ø"/>
            </a:pPr>
            <a:r>
              <a:rPr lang="en-US" sz="1600" dirty="0"/>
              <a:t>Participates in, directs, aids, counsels, assists, encourages, or fails to report any of these  prohibited acts.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66</a:t>
            </a:fld>
            <a:endParaRPr lang="en-US" dirty="0"/>
          </a:p>
        </p:txBody>
      </p:sp>
    </p:spTree>
    <p:extLst>
      <p:ext uri="{BB962C8B-B14F-4D97-AF65-F5344CB8AC3E}">
        <p14:creationId xmlns:p14="http://schemas.microsoft.com/office/powerpoint/2010/main" val="3465768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67</a:t>
            </a:fld>
            <a:endParaRPr lang="en-US" dirty="0"/>
          </a:p>
        </p:txBody>
      </p:sp>
      <p:sp>
        <p:nvSpPr>
          <p:cNvPr id="5" name="Rectangle 2"/>
          <p:cNvSpPr>
            <a:spLocks noGrp="1" noChangeArrowheads="1"/>
          </p:cNvSpPr>
          <p:nvPr>
            <p:ph type="title"/>
          </p:nvPr>
        </p:nvSpPr>
        <p:spPr>
          <a:xfrm>
            <a:off x="321179" y="324590"/>
            <a:ext cx="6316630" cy="1325563"/>
          </a:xfrm>
        </p:spPr>
        <p:txBody>
          <a:bodyPr/>
          <a:lstStyle/>
          <a:p>
            <a:pPr algn="ctr" eaLnBrk="1" hangingPunct="1"/>
            <a:r>
              <a:rPr lang="en-US" sz="3600" dirty="0" smtClean="0"/>
              <a:t>Characteristics of a Quality Investigation</a:t>
            </a:r>
          </a:p>
        </p:txBody>
      </p:sp>
      <p:sp>
        <p:nvSpPr>
          <p:cNvPr id="6" name="Rectangle 5"/>
          <p:cNvSpPr/>
          <p:nvPr/>
        </p:nvSpPr>
        <p:spPr>
          <a:xfrm>
            <a:off x="122548" y="1829151"/>
            <a:ext cx="8946038" cy="3647152"/>
          </a:xfrm>
          <a:prstGeom prst="rect">
            <a:avLst/>
          </a:prstGeom>
        </p:spPr>
        <p:txBody>
          <a:bodyPr wrap="square">
            <a:spAutoFit/>
          </a:bodyPr>
          <a:lstStyle/>
          <a:p>
            <a:pPr marL="342900" indent="-342900">
              <a:buFont typeface="Arial" panose="020B0604020202020204" pitchFamily="34" charset="0"/>
              <a:buChar char="•"/>
            </a:pPr>
            <a:r>
              <a:rPr lang="en-US" sz="2100" dirty="0"/>
              <a:t>Examiner should notify Principal and School Test Coordinator of incident.</a:t>
            </a:r>
          </a:p>
          <a:p>
            <a:pPr marL="342900" indent="-342900">
              <a:buFont typeface="Arial" panose="020B0604020202020204" pitchFamily="34" charset="0"/>
              <a:buChar char="•"/>
            </a:pPr>
            <a:r>
              <a:rPr lang="en-US" sz="2100" dirty="0"/>
              <a:t>School Test Coordinator should notify System Test Coordinator.</a:t>
            </a:r>
          </a:p>
          <a:p>
            <a:pPr marL="342900" indent="-342900">
              <a:buFont typeface="Arial" panose="020B0604020202020204" pitchFamily="34" charset="0"/>
              <a:buChar char="•"/>
            </a:pPr>
            <a:r>
              <a:rPr lang="en-US" sz="2100" dirty="0"/>
              <a:t>Request detailed written statements from all parties involved if necessary.</a:t>
            </a:r>
          </a:p>
          <a:p>
            <a:pPr marL="800100" lvl="1" indent="-342900">
              <a:buFont typeface="Arial" panose="020B0604020202020204" pitchFamily="34" charset="0"/>
              <a:buChar char="•"/>
            </a:pPr>
            <a:r>
              <a:rPr lang="en-US" sz="2100" dirty="0"/>
              <a:t>Follow up on details (connect the dots)</a:t>
            </a:r>
          </a:p>
          <a:p>
            <a:pPr marL="342900" indent="-342900">
              <a:buFont typeface="Arial" panose="020B0604020202020204" pitchFamily="34" charset="0"/>
              <a:buChar char="•"/>
            </a:pPr>
            <a:r>
              <a:rPr lang="en-US" sz="2100" dirty="0"/>
              <a:t>Follow district procedures regarding misconduct.</a:t>
            </a:r>
          </a:p>
          <a:p>
            <a:pPr marL="342900" indent="-342900">
              <a:buFont typeface="Arial" panose="020B0604020202020204" pitchFamily="34" charset="0"/>
              <a:buChar char="•"/>
            </a:pPr>
            <a:r>
              <a:rPr lang="en-US" sz="2100" dirty="0"/>
              <a:t>Provide a written summary of incident and investigation findings.</a:t>
            </a:r>
          </a:p>
          <a:p>
            <a:pPr marL="800100" lvl="1" indent="-342900">
              <a:buFont typeface="Arial" panose="020B0604020202020204" pitchFamily="34" charset="0"/>
              <a:buChar char="•"/>
            </a:pPr>
            <a:r>
              <a:rPr lang="en-US" sz="2100" dirty="0"/>
              <a:t>Consult with </a:t>
            </a:r>
            <a:r>
              <a:rPr lang="en-US" sz="2100" dirty="0" err="1"/>
              <a:t>GaDOE</a:t>
            </a:r>
            <a:r>
              <a:rPr lang="en-US" sz="2100" dirty="0"/>
              <a:t> as needed.</a:t>
            </a:r>
          </a:p>
          <a:p>
            <a:pPr marL="342900" indent="-342900">
              <a:buFont typeface="Arial" panose="020B0604020202020204" pitchFamily="34" charset="0"/>
              <a:buChar char="•"/>
            </a:pPr>
            <a:r>
              <a:rPr lang="en-US" sz="2100" dirty="0"/>
              <a:t>System Test Coordinator is responsible for reporting to </a:t>
            </a:r>
            <a:r>
              <a:rPr lang="en-US" sz="2100" dirty="0" err="1"/>
              <a:t>GaDOE</a:t>
            </a:r>
            <a:r>
              <a:rPr lang="en-US" sz="2100" dirty="0"/>
              <a:t>.</a:t>
            </a:r>
          </a:p>
          <a:p>
            <a:pPr marL="342900" indent="-342900">
              <a:buFont typeface="Arial" panose="020B0604020202020204" pitchFamily="34" charset="0"/>
              <a:buChar char="•"/>
            </a:pPr>
            <a:r>
              <a:rPr lang="en-US" sz="2100" dirty="0"/>
              <a:t>Note:</a:t>
            </a:r>
          </a:p>
          <a:p>
            <a:pPr marL="800100" lvl="1" indent="-342900">
              <a:buFont typeface="Arial" panose="020B0604020202020204" pitchFamily="34" charset="0"/>
              <a:buChar char="•"/>
            </a:pPr>
            <a:r>
              <a:rPr lang="en-US" sz="2100" dirty="0"/>
              <a:t>Report to </a:t>
            </a:r>
            <a:r>
              <a:rPr lang="en-US" sz="2100" dirty="0" err="1"/>
              <a:t>GaDOE</a:t>
            </a:r>
            <a:r>
              <a:rPr lang="en-US" sz="2100" dirty="0"/>
              <a:t> immediately, before investigation.</a:t>
            </a:r>
          </a:p>
          <a:p>
            <a:pPr marL="800100" lvl="1" indent="-342900">
              <a:buFont typeface="Arial" panose="020B0604020202020204" pitchFamily="34" charset="0"/>
              <a:buChar char="•"/>
            </a:pPr>
            <a:r>
              <a:rPr lang="en-US" sz="2100" dirty="0"/>
              <a:t>Final documentation should be entered into portal.</a:t>
            </a:r>
          </a:p>
        </p:txBody>
      </p:sp>
    </p:spTree>
    <p:extLst>
      <p:ext uri="{BB962C8B-B14F-4D97-AF65-F5344CB8AC3E}">
        <p14:creationId xmlns:p14="http://schemas.microsoft.com/office/powerpoint/2010/main" val="10149060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3696" y="334016"/>
            <a:ext cx="6816918" cy="1325563"/>
          </a:xfrm>
        </p:spPr>
        <p:txBody>
          <a:bodyPr/>
          <a:lstStyle/>
          <a:p>
            <a:pPr algn="ctr"/>
            <a:r>
              <a:rPr lang="en-US" dirty="0" smtClean="0"/>
              <a:t>Testing Security Requires:</a:t>
            </a:r>
          </a:p>
        </p:txBody>
      </p:sp>
      <p:sp>
        <p:nvSpPr>
          <p:cNvPr id="30723" name="Content Placeholder 2"/>
          <p:cNvSpPr>
            <a:spLocks noGrp="1"/>
          </p:cNvSpPr>
          <p:nvPr>
            <p:ph idx="1"/>
          </p:nvPr>
        </p:nvSpPr>
        <p:spPr>
          <a:xfrm>
            <a:off x="457200" y="1828800"/>
            <a:ext cx="8229600" cy="4297363"/>
          </a:xfrm>
        </p:spPr>
        <p:txBody>
          <a:bodyPr/>
          <a:lstStyle/>
          <a:p>
            <a:r>
              <a:rPr lang="en-US" sz="4000" dirty="0" smtClean="0"/>
              <a:t>Advanced Planning</a:t>
            </a:r>
          </a:p>
          <a:p>
            <a:r>
              <a:rPr lang="en-US" sz="4000" dirty="0" smtClean="0"/>
              <a:t>Clear and concise communication about roles and responsibilities</a:t>
            </a:r>
          </a:p>
          <a:p>
            <a:r>
              <a:rPr lang="en-US" sz="4000" dirty="0" smtClean="0"/>
              <a:t>Solid logistical procedures</a:t>
            </a:r>
          </a:p>
          <a:p>
            <a:r>
              <a:rPr lang="en-US" sz="4000" dirty="0" smtClean="0"/>
              <a:t>Documented training</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68</a:t>
            </a:fld>
            <a:endParaRPr lang="en-US" dirty="0"/>
          </a:p>
        </p:txBody>
      </p:sp>
    </p:spTree>
    <p:extLst>
      <p:ext uri="{BB962C8B-B14F-4D97-AF65-F5344CB8AC3E}">
        <p14:creationId xmlns:p14="http://schemas.microsoft.com/office/powerpoint/2010/main" val="2123634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4268" y="216816"/>
            <a:ext cx="6826345" cy="1442763"/>
          </a:xfrm>
        </p:spPr>
        <p:txBody>
          <a:bodyPr/>
          <a:lstStyle/>
          <a:p>
            <a:pPr algn="ctr"/>
            <a:r>
              <a:rPr lang="en-US" dirty="0" smtClean="0"/>
              <a:t>Test Security Reminders</a:t>
            </a:r>
          </a:p>
        </p:txBody>
      </p:sp>
      <p:sp>
        <p:nvSpPr>
          <p:cNvPr id="31747" name="Content Placeholder 2"/>
          <p:cNvSpPr>
            <a:spLocks noGrp="1"/>
          </p:cNvSpPr>
          <p:nvPr>
            <p:ph idx="1"/>
          </p:nvPr>
        </p:nvSpPr>
        <p:spPr>
          <a:xfrm>
            <a:off x="221530" y="1789522"/>
            <a:ext cx="8229600" cy="4144963"/>
          </a:xfrm>
        </p:spPr>
        <p:txBody>
          <a:bodyPr/>
          <a:lstStyle/>
          <a:p>
            <a:r>
              <a:rPr lang="en-US" dirty="0" smtClean="0"/>
              <a:t>Be familiar with the Student Assessment Handbook and test administration manuals</a:t>
            </a:r>
          </a:p>
          <a:p>
            <a:r>
              <a:rPr lang="en-US" dirty="0" smtClean="0"/>
              <a:t>Follow all protocols</a:t>
            </a:r>
          </a:p>
          <a:p>
            <a:pPr lvl="1"/>
            <a:r>
              <a:rPr lang="en-US" dirty="0" smtClean="0"/>
              <a:t>Principal’s Certification Form is required for each administration and must be maintained at the system for 5 years</a:t>
            </a:r>
          </a:p>
          <a:p>
            <a:r>
              <a:rPr lang="en-US" dirty="0" smtClean="0"/>
              <a:t>Report problems in a timely manner </a:t>
            </a:r>
          </a:p>
          <a:p>
            <a:pPr lvl="1"/>
            <a:r>
              <a:rPr lang="en-US" dirty="0" smtClean="0"/>
              <a:t>Including referrals to PSC</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69</a:t>
            </a:fld>
            <a:endParaRPr lang="en-US" dirty="0"/>
          </a:p>
        </p:txBody>
      </p:sp>
    </p:spTree>
    <p:extLst>
      <p:ext uri="{BB962C8B-B14F-4D97-AF65-F5344CB8AC3E}">
        <p14:creationId xmlns:p14="http://schemas.microsoft.com/office/powerpoint/2010/main" val="1543067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3695" y="304800"/>
            <a:ext cx="6693031" cy="944562"/>
          </a:xfrm>
        </p:spPr>
        <p:txBody>
          <a:bodyPr>
            <a:normAutofit fontScale="90000"/>
          </a:bodyPr>
          <a:lstStyle/>
          <a:p>
            <a:pPr algn="ct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Summer 2015 GHSWT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0" y="1600200"/>
            <a:ext cx="9144000" cy="4525963"/>
          </a:xfrm>
        </p:spPr>
        <p:txBody>
          <a:bodyPr>
            <a:normAutofit fontScale="92500" lnSpcReduction="10000"/>
          </a:bodyPr>
          <a:lstStyle/>
          <a:p>
            <a:pPr algn="ctr" eaLnBrk="1" hangingPunct="1">
              <a:buFontTx/>
              <a:buNone/>
              <a:defRPr/>
            </a:pPr>
            <a:r>
              <a:rPr lang="en-US" sz="2000" dirty="0" smtClean="0"/>
              <a:t>Enrollment </a:t>
            </a:r>
            <a:r>
              <a:rPr lang="en-US" sz="2000" dirty="0"/>
              <a:t>on </a:t>
            </a:r>
            <a:r>
              <a:rPr lang="en-US" sz="2000" dirty="0" err="1" smtClean="0"/>
              <a:t>TestTime</a:t>
            </a:r>
            <a:r>
              <a:rPr lang="en-US" sz="2000" dirty="0" smtClean="0"/>
              <a:t>:  </a:t>
            </a:r>
            <a:r>
              <a:rPr lang="en-US" sz="2000" dirty="0"/>
              <a:t>April </a:t>
            </a:r>
            <a:r>
              <a:rPr lang="en-US" sz="2000" dirty="0" smtClean="0"/>
              <a:t>13-24, 2015 </a:t>
            </a:r>
          </a:p>
          <a:p>
            <a:pPr algn="ctr" eaLnBrk="1" hangingPunct="1">
              <a:buFontTx/>
              <a:buNone/>
              <a:defRPr/>
            </a:pPr>
            <a:r>
              <a:rPr lang="en-US" sz="2000" dirty="0">
                <a:solidFill>
                  <a:schemeClr val="bg2">
                    <a:lumMod val="10000"/>
                  </a:schemeClr>
                </a:solidFill>
              </a:rPr>
              <a:t>Delivery of Materials :  </a:t>
            </a:r>
            <a:r>
              <a:rPr lang="en-US" sz="2000" dirty="0" smtClean="0">
                <a:solidFill>
                  <a:schemeClr val="bg2">
                    <a:lumMod val="10000"/>
                  </a:schemeClr>
                </a:solidFill>
              </a:rPr>
              <a:t>June 1-5, 2015</a:t>
            </a:r>
          </a:p>
          <a:p>
            <a:pPr algn="ctr" eaLnBrk="1" hangingPunct="1">
              <a:buNone/>
              <a:defRPr/>
            </a:pPr>
            <a:r>
              <a:rPr lang="en-US" sz="2000" dirty="0">
                <a:solidFill>
                  <a:schemeClr val="bg2">
                    <a:lumMod val="10000"/>
                  </a:schemeClr>
                </a:solidFill>
              </a:rPr>
              <a:t>Additional Materials may be ordered:  </a:t>
            </a:r>
            <a:r>
              <a:rPr lang="en-US" sz="2000" dirty="0" smtClean="0">
                <a:solidFill>
                  <a:schemeClr val="bg2">
                    <a:lumMod val="10000"/>
                  </a:schemeClr>
                </a:solidFill>
              </a:rPr>
              <a:t>June 1-15, 2015</a:t>
            </a:r>
            <a:endParaRPr lang="en-US" sz="2000" b="1" dirty="0" smtClean="0">
              <a:solidFill>
                <a:schemeClr val="bg2">
                  <a:lumMod val="10000"/>
                </a:schemeClr>
              </a:solidFill>
            </a:endParaRPr>
          </a:p>
          <a:p>
            <a:pPr algn="ctr" eaLnBrk="1" hangingPunct="1">
              <a:buFontTx/>
              <a:buNone/>
              <a:defRPr/>
            </a:pPr>
            <a:r>
              <a:rPr lang="en-US" sz="2000" b="1" dirty="0" smtClean="0">
                <a:solidFill>
                  <a:srgbClr val="FF0000"/>
                </a:solidFill>
              </a:rPr>
              <a:t>Testing Dates:</a:t>
            </a:r>
          </a:p>
          <a:p>
            <a:pPr algn="ctr" eaLnBrk="1" hangingPunct="1">
              <a:buFontTx/>
              <a:buNone/>
              <a:defRPr/>
            </a:pPr>
            <a:r>
              <a:rPr lang="en-US" sz="2000" b="1" dirty="0" smtClean="0">
                <a:solidFill>
                  <a:srgbClr val="FF0000"/>
                </a:solidFill>
              </a:rPr>
              <a:t>   </a:t>
            </a:r>
            <a:r>
              <a:rPr lang="en-US" sz="2400" b="1" dirty="0" smtClean="0"/>
              <a:t>EARLIER DATE:  </a:t>
            </a:r>
            <a:r>
              <a:rPr lang="en-US" sz="2000" dirty="0" smtClean="0">
                <a:solidFill>
                  <a:srgbClr val="FF0000"/>
                </a:solidFill>
              </a:rPr>
              <a:t>Wednesday</a:t>
            </a:r>
            <a:r>
              <a:rPr lang="en-US" sz="2000" dirty="0">
                <a:solidFill>
                  <a:srgbClr val="FF0000"/>
                </a:solidFill>
              </a:rPr>
              <a:t>, </a:t>
            </a:r>
            <a:r>
              <a:rPr lang="en-US" sz="2000" b="1" dirty="0" smtClean="0">
                <a:solidFill>
                  <a:srgbClr val="FF0000"/>
                </a:solidFill>
              </a:rPr>
              <a:t>June 17</a:t>
            </a:r>
            <a:r>
              <a:rPr lang="en-US" sz="2000" dirty="0" smtClean="0">
                <a:solidFill>
                  <a:srgbClr val="FF0000"/>
                </a:solidFill>
              </a:rPr>
              <a:t>:  </a:t>
            </a:r>
            <a:r>
              <a:rPr lang="en-US" sz="2000" dirty="0">
                <a:solidFill>
                  <a:srgbClr val="FF0000"/>
                </a:solidFill>
              </a:rPr>
              <a:t>Main administration</a:t>
            </a:r>
          </a:p>
          <a:p>
            <a:pPr algn="ctr" eaLnBrk="1" hangingPunct="1">
              <a:buFontTx/>
              <a:buNone/>
              <a:defRPr/>
            </a:pPr>
            <a:endParaRPr lang="en-US" sz="800" dirty="0" smtClean="0">
              <a:solidFill>
                <a:srgbClr val="FF0000"/>
              </a:solidFill>
            </a:endParaRPr>
          </a:p>
          <a:p>
            <a:pPr algn="ctr" eaLnBrk="1" hangingPunct="1">
              <a:buFontTx/>
              <a:buNone/>
              <a:defRPr/>
            </a:pPr>
            <a:r>
              <a:rPr lang="en-US" sz="2000" dirty="0" smtClean="0">
                <a:solidFill>
                  <a:srgbClr val="FF0000"/>
                </a:solidFill>
              </a:rPr>
              <a:t>There is </a:t>
            </a:r>
            <a:r>
              <a:rPr lang="en-US" sz="2000" b="1" u="sng" dirty="0" smtClean="0">
                <a:solidFill>
                  <a:srgbClr val="FF0000"/>
                </a:solidFill>
              </a:rPr>
              <a:t>NO Make-up</a:t>
            </a:r>
            <a:r>
              <a:rPr lang="en-US" sz="2000" b="1" dirty="0" smtClean="0">
                <a:solidFill>
                  <a:srgbClr val="FF0000"/>
                </a:solidFill>
              </a:rPr>
              <a:t> </a:t>
            </a:r>
            <a:r>
              <a:rPr lang="en-US" sz="2000" dirty="0" smtClean="0">
                <a:solidFill>
                  <a:srgbClr val="FF0000"/>
                </a:solidFill>
              </a:rPr>
              <a:t>administration</a:t>
            </a:r>
            <a:endParaRPr lang="en-US" sz="2000" dirty="0">
              <a:solidFill>
                <a:srgbClr val="FF0000"/>
              </a:solidFill>
            </a:endParaRPr>
          </a:p>
          <a:p>
            <a:pPr algn="ctr" eaLnBrk="1" hangingPunct="1">
              <a:buFontTx/>
              <a:buNone/>
              <a:defRPr/>
            </a:pPr>
            <a:endParaRPr lang="en-US" sz="800" b="1" dirty="0" smtClean="0">
              <a:solidFill>
                <a:schemeClr val="bg2">
                  <a:lumMod val="10000"/>
                </a:schemeClr>
              </a:solidFill>
            </a:endParaRPr>
          </a:p>
          <a:p>
            <a:pPr algn="ctr" eaLnBrk="1" hangingPunct="1">
              <a:buFontTx/>
              <a:buNone/>
              <a:defRPr/>
            </a:pPr>
            <a:r>
              <a:rPr lang="en-US" sz="2000" b="1" dirty="0" smtClean="0">
                <a:solidFill>
                  <a:schemeClr val="bg2">
                    <a:lumMod val="10000"/>
                  </a:schemeClr>
                </a:solidFill>
              </a:rPr>
              <a:t>DOCUMENT </a:t>
            </a:r>
            <a:r>
              <a:rPr lang="en-US" sz="2000" b="1" dirty="0">
                <a:solidFill>
                  <a:schemeClr val="bg2">
                    <a:lumMod val="10000"/>
                  </a:schemeClr>
                </a:solidFill>
              </a:rPr>
              <a:t>DEADLINES</a:t>
            </a:r>
          </a:p>
          <a:p>
            <a:pPr algn="ctr" eaLnBrk="1" hangingPunct="1">
              <a:buFontTx/>
              <a:buNone/>
              <a:defRPr/>
            </a:pPr>
            <a:r>
              <a:rPr lang="en-US" sz="2000" dirty="0" err="1">
                <a:solidFill>
                  <a:schemeClr val="bg2">
                    <a:lumMod val="10000"/>
                  </a:schemeClr>
                </a:solidFill>
              </a:rPr>
              <a:t>Scorable</a:t>
            </a:r>
            <a:r>
              <a:rPr lang="en-US" sz="2000" dirty="0">
                <a:solidFill>
                  <a:schemeClr val="bg2">
                    <a:lumMod val="10000"/>
                  </a:schemeClr>
                </a:solidFill>
              </a:rPr>
              <a:t> @ </a:t>
            </a:r>
            <a:r>
              <a:rPr lang="en-US" sz="2000" b="1" u="sng" dirty="0">
                <a:solidFill>
                  <a:schemeClr val="bg2">
                    <a:lumMod val="10000"/>
                  </a:schemeClr>
                </a:solidFill>
              </a:rPr>
              <a:t>GCA </a:t>
            </a:r>
            <a:r>
              <a:rPr lang="en-US" sz="2000" b="1" u="sng" dirty="0" smtClean="0">
                <a:solidFill>
                  <a:schemeClr val="bg2">
                    <a:lumMod val="10000"/>
                  </a:schemeClr>
                </a:solidFill>
              </a:rPr>
              <a:t>June 23</a:t>
            </a:r>
            <a:r>
              <a:rPr lang="en-US" sz="2000" dirty="0" smtClean="0">
                <a:solidFill>
                  <a:schemeClr val="bg2">
                    <a:lumMod val="10000"/>
                  </a:schemeClr>
                </a:solidFill>
              </a:rPr>
              <a:t>, 2015</a:t>
            </a:r>
            <a:endParaRPr lang="en-US" sz="2000" dirty="0">
              <a:solidFill>
                <a:schemeClr val="bg2">
                  <a:lumMod val="10000"/>
                </a:schemeClr>
              </a:solidFill>
            </a:endParaRPr>
          </a:p>
          <a:p>
            <a:pPr algn="ctr" eaLnBrk="1" hangingPunct="1">
              <a:buFontTx/>
              <a:buNone/>
              <a:defRPr/>
            </a:pPr>
            <a:r>
              <a:rPr lang="en-US" sz="2000" dirty="0" smtClean="0">
                <a:solidFill>
                  <a:schemeClr val="bg2">
                    <a:lumMod val="10000"/>
                  </a:schemeClr>
                </a:solidFill>
              </a:rPr>
              <a:t>Paper </a:t>
            </a:r>
            <a:r>
              <a:rPr lang="en-US" sz="2000" dirty="0">
                <a:solidFill>
                  <a:schemeClr val="bg2">
                    <a:lumMod val="10000"/>
                  </a:schemeClr>
                </a:solidFill>
              </a:rPr>
              <a:t>reports in systems </a:t>
            </a:r>
            <a:r>
              <a:rPr lang="en-US" sz="2000" dirty="0" smtClean="0">
                <a:solidFill>
                  <a:schemeClr val="bg2">
                    <a:lumMod val="10000"/>
                  </a:schemeClr>
                </a:solidFill>
              </a:rPr>
              <a:t>July 13-17, 2015</a:t>
            </a:r>
            <a:endParaRPr lang="en-US" sz="2000" dirty="0">
              <a:solidFill>
                <a:schemeClr val="bg2">
                  <a:lumMod val="10000"/>
                </a:schemeClr>
              </a:solidFill>
            </a:endParaRPr>
          </a:p>
          <a:p>
            <a:pPr algn="ctr" eaLnBrk="1" hangingPunct="1">
              <a:buFontTx/>
              <a:buNone/>
              <a:defRPr/>
            </a:pPr>
            <a:endParaRPr lang="en-US" sz="800" b="1" i="1" dirty="0">
              <a:solidFill>
                <a:srgbClr val="7030A0"/>
              </a:solidFill>
            </a:endParaRPr>
          </a:p>
          <a:p>
            <a:pPr algn="ctr" eaLnBrk="1" hangingPunct="1">
              <a:buFontTx/>
              <a:buNone/>
              <a:defRPr/>
            </a:pPr>
            <a:r>
              <a:rPr lang="en-US" sz="16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35415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5988" y="152399"/>
            <a:ext cx="6777872" cy="1167353"/>
          </a:xfrm>
        </p:spPr>
        <p:txBody>
          <a:bodyPr>
            <a:normAutofit fontScale="90000"/>
          </a:bodyPr>
          <a:lstStyle/>
          <a:p>
            <a:pPr algn="ctr"/>
            <a:r>
              <a:rPr lang="en-US" dirty="0" smtClean="0"/>
              <a:t>Test Security Reminders</a:t>
            </a:r>
          </a:p>
        </p:txBody>
      </p:sp>
      <p:sp>
        <p:nvSpPr>
          <p:cNvPr id="32771" name="Content Placeholder 2"/>
          <p:cNvSpPr>
            <a:spLocks noGrp="1"/>
          </p:cNvSpPr>
          <p:nvPr>
            <p:ph idx="1"/>
          </p:nvPr>
        </p:nvSpPr>
        <p:spPr>
          <a:xfrm>
            <a:off x="94268" y="1555424"/>
            <a:ext cx="8897332" cy="4700356"/>
          </a:xfrm>
        </p:spPr>
        <p:txBody>
          <a:bodyPr>
            <a:normAutofit lnSpcReduction="10000"/>
          </a:bodyPr>
          <a:lstStyle/>
          <a:p>
            <a:r>
              <a:rPr lang="en-US" sz="2000" dirty="0" smtClean="0"/>
              <a:t>The GHSGT and GHSWT assessment materials are secure test documents. </a:t>
            </a:r>
          </a:p>
          <a:p>
            <a:r>
              <a:rPr lang="en-US" sz="2000" dirty="0" smtClean="0"/>
              <a:t>Tests should be kept under lock and key except during the time materials are being prepared, during actual administration with students, and when completing post-administration tasks required by the manual(s). </a:t>
            </a:r>
          </a:p>
          <a:p>
            <a:r>
              <a:rPr lang="en-US" sz="2000" dirty="0" smtClean="0"/>
              <a:t>During the actual test administration, test materials must remain in the testing room.</a:t>
            </a:r>
          </a:p>
          <a:p>
            <a:r>
              <a:rPr lang="en-US" sz="2000" b="1" dirty="0" smtClean="0"/>
              <a:t>Examiners must account for all testing materials </a:t>
            </a:r>
            <a:r>
              <a:rPr lang="en-US" sz="2000" b="1" u="sng" dirty="0" smtClean="0"/>
              <a:t>BEFORE</a:t>
            </a:r>
            <a:r>
              <a:rPr lang="en-US" sz="2000" b="1" dirty="0" smtClean="0"/>
              <a:t> dismissing students from the testing room each day.</a:t>
            </a:r>
            <a:endParaRPr lang="en-US" sz="2000" dirty="0" smtClean="0"/>
          </a:p>
          <a:p>
            <a:r>
              <a:rPr lang="en-US" sz="2000" dirty="0" smtClean="0"/>
              <a:t>All administered </a:t>
            </a:r>
            <a:r>
              <a:rPr lang="en-US" sz="2000" b="1" dirty="0" smtClean="0"/>
              <a:t>GHSWT</a:t>
            </a:r>
            <a:r>
              <a:rPr lang="en-US" sz="2000" dirty="0" smtClean="0"/>
              <a:t> prompts are test secure materials. </a:t>
            </a:r>
          </a:p>
          <a:p>
            <a:r>
              <a:rPr lang="en-US" sz="2000" dirty="0" smtClean="0"/>
              <a:t>The </a:t>
            </a:r>
            <a:r>
              <a:rPr lang="en-US" sz="2000" b="1" dirty="0" smtClean="0"/>
              <a:t>GHSWT</a:t>
            </a:r>
            <a:r>
              <a:rPr lang="en-US" sz="2000" dirty="0" smtClean="0"/>
              <a:t> prompts are not to be shared with anyone or reproduced in any fashion except as already defined in earlier slides by the system test coordinator ONLY. </a:t>
            </a:r>
          </a:p>
          <a:p>
            <a:r>
              <a:rPr lang="en-US" sz="2000" dirty="0" smtClean="0"/>
              <a:t>The </a:t>
            </a:r>
            <a:r>
              <a:rPr lang="en-US" sz="2000" b="1" dirty="0" smtClean="0"/>
              <a:t>GHSWT</a:t>
            </a:r>
            <a:r>
              <a:rPr lang="en-US" sz="2000" dirty="0" smtClean="0"/>
              <a:t> prompts are not to be used as practice writing assignments for students.  Released prompts and sample papers are available for this purpose on the GaDOE website.</a:t>
            </a:r>
          </a:p>
          <a:p>
            <a:pPr lvl="1"/>
            <a:endParaRPr lang="en-US" sz="2000" dirty="0" smtClean="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70</a:t>
            </a:fld>
            <a:endParaRPr lang="en-US" dirty="0"/>
          </a:p>
        </p:txBody>
      </p:sp>
    </p:spTree>
    <p:extLst>
      <p:ext uri="{BB962C8B-B14F-4D97-AF65-F5344CB8AC3E}">
        <p14:creationId xmlns:p14="http://schemas.microsoft.com/office/powerpoint/2010/main" val="21690991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2548" y="160256"/>
            <a:ext cx="6664751" cy="1102936"/>
          </a:xfrm>
        </p:spPr>
        <p:txBody>
          <a:bodyPr/>
          <a:lstStyle/>
          <a:p>
            <a:pPr eaLnBrk="1" hangingPunct="1"/>
            <a:r>
              <a:rPr lang="en-US" dirty="0" smtClean="0"/>
              <a:t>Keys To Test Security</a:t>
            </a:r>
          </a:p>
        </p:txBody>
      </p:sp>
      <p:sp>
        <p:nvSpPr>
          <p:cNvPr id="3" name="Content Placeholder 2"/>
          <p:cNvSpPr>
            <a:spLocks noGrp="1"/>
          </p:cNvSpPr>
          <p:nvPr>
            <p:ph idx="1"/>
          </p:nvPr>
        </p:nvSpPr>
        <p:spPr>
          <a:xfrm>
            <a:off x="228600" y="1301684"/>
            <a:ext cx="8783425" cy="4891726"/>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Lock tests up!</a:t>
            </a:r>
          </a:p>
          <a:p>
            <a:pPr eaLnBrk="1" fontAlgn="auto" hangingPunct="1">
              <a:spcAft>
                <a:spcPts val="0"/>
              </a:spcAft>
              <a:buFont typeface="Arial" pitchFamily="34" charset="0"/>
              <a:buChar char="•"/>
              <a:defRPr/>
            </a:pPr>
            <a:r>
              <a:rPr lang="en-US" dirty="0" smtClean="0"/>
              <a:t>Count and recount/Sign-in and Sign-out</a:t>
            </a:r>
          </a:p>
          <a:p>
            <a:pPr eaLnBrk="1" fontAlgn="auto" hangingPunct="1">
              <a:spcAft>
                <a:spcPts val="0"/>
              </a:spcAft>
              <a:buFont typeface="Arial" pitchFamily="34" charset="0"/>
              <a:buChar char="•"/>
              <a:defRPr/>
            </a:pPr>
            <a:r>
              <a:rPr lang="en-US" dirty="0" smtClean="0"/>
              <a:t>Material counts must be verified before students leave the test setting</a:t>
            </a:r>
          </a:p>
          <a:p>
            <a:pPr eaLnBrk="1" fontAlgn="auto" hangingPunct="1">
              <a:spcAft>
                <a:spcPts val="0"/>
              </a:spcAft>
              <a:buFont typeface="Arial" pitchFamily="34" charset="0"/>
              <a:buChar char="•"/>
              <a:defRPr/>
            </a:pPr>
            <a:r>
              <a:rPr lang="en-US" dirty="0" smtClean="0"/>
              <a:t>Don’t let them out of your sight</a:t>
            </a:r>
          </a:p>
          <a:p>
            <a:pPr eaLnBrk="1" fontAlgn="auto" hangingPunct="1">
              <a:spcAft>
                <a:spcPts val="0"/>
              </a:spcAft>
              <a:buFont typeface="Arial" pitchFamily="34" charset="0"/>
              <a:buChar char="•"/>
              <a:defRPr/>
            </a:pPr>
            <a:r>
              <a:rPr lang="en-US" dirty="0" smtClean="0"/>
              <a:t>Test booklets must remain in their shrink-wrapped packages as late as possible to avoid security concerns.</a:t>
            </a:r>
          </a:p>
          <a:p>
            <a:pPr eaLnBrk="1" fontAlgn="auto" hangingPunct="1">
              <a:spcAft>
                <a:spcPts val="0"/>
              </a:spcAft>
              <a:buFont typeface="Arial" pitchFamily="34" charset="0"/>
              <a:buChar char="•"/>
              <a:defRPr/>
            </a:pPr>
            <a:r>
              <a:rPr lang="en-US" dirty="0" smtClean="0"/>
              <a:t>Make students put their names on the Test Booklets and sign for them</a:t>
            </a:r>
          </a:p>
          <a:p>
            <a:pPr eaLnBrk="1" fontAlgn="auto" hangingPunct="1">
              <a:spcAft>
                <a:spcPts val="0"/>
              </a:spcAft>
              <a:buFont typeface="Arial" pitchFamily="34" charset="0"/>
              <a:buChar char="•"/>
              <a:defRPr/>
            </a:pPr>
            <a:r>
              <a:rPr lang="en-US" dirty="0" smtClean="0"/>
              <a:t>Students must sign-in . . . including their name and </a:t>
            </a:r>
            <a:r>
              <a:rPr lang="en-US" u="sng" dirty="0" smtClean="0"/>
              <a:t>Form Number/Letter </a:t>
            </a:r>
            <a:r>
              <a:rPr lang="en-US" dirty="0" smtClean="0"/>
              <a:t> </a:t>
            </a:r>
          </a:p>
          <a:p>
            <a:pPr eaLnBrk="1" fontAlgn="auto" hangingPunct="1">
              <a:spcAft>
                <a:spcPts val="0"/>
              </a:spcAft>
              <a:buFont typeface="Arial" pitchFamily="34" charset="0"/>
              <a:buChar char="•"/>
              <a:defRPr/>
            </a:pPr>
            <a:r>
              <a:rPr lang="en-US" dirty="0" smtClean="0"/>
              <a:t>No peeking</a:t>
            </a:r>
          </a:p>
          <a:p>
            <a:pPr eaLnBrk="1" fontAlgn="auto" hangingPunct="1">
              <a:spcAft>
                <a:spcPts val="0"/>
              </a:spcAft>
              <a:buFont typeface="Arial" pitchFamily="34" charset="0"/>
              <a:buChar char="•"/>
              <a:defRPr/>
            </a:pPr>
            <a:r>
              <a:rPr lang="en-US" dirty="0" smtClean="0"/>
              <a:t>Do not copy  </a:t>
            </a:r>
          </a:p>
          <a:p>
            <a:pPr eaLnBrk="1" fontAlgn="auto" hangingPunct="1">
              <a:spcAft>
                <a:spcPts val="0"/>
              </a:spcAft>
              <a:buFont typeface="Arial" pitchFamily="34" charset="0"/>
              <a:buChar char="•"/>
              <a:defRPr/>
            </a:pPr>
            <a:r>
              <a:rPr lang="en-US" dirty="0" smtClean="0"/>
              <a:t>Monitor students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71</a:t>
            </a:fld>
            <a:endParaRPr lang="en-US" dirty="0"/>
          </a:p>
        </p:txBody>
      </p:sp>
    </p:spTree>
    <p:extLst>
      <p:ext uri="{BB962C8B-B14F-4D97-AF65-F5344CB8AC3E}">
        <p14:creationId xmlns:p14="http://schemas.microsoft.com/office/powerpoint/2010/main" val="40814119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4268" y="160256"/>
            <a:ext cx="6711885" cy="867266"/>
          </a:xfrm>
        </p:spPr>
        <p:txBody>
          <a:bodyPr anchor="t">
            <a:normAutofit/>
          </a:bodyPr>
          <a:lstStyle/>
          <a:p>
            <a:pPr algn="ctr" eaLnBrk="1" hangingPunct="1"/>
            <a:r>
              <a:rPr lang="en-US" sz="2800" dirty="0" smtClean="0"/>
              <a:t>PLANNING FOR TEST ADMINISTRATION</a:t>
            </a:r>
          </a:p>
        </p:txBody>
      </p:sp>
      <p:sp>
        <p:nvSpPr>
          <p:cNvPr id="3" name="Content Placeholder 2"/>
          <p:cNvSpPr>
            <a:spLocks noGrp="1"/>
          </p:cNvSpPr>
          <p:nvPr>
            <p:ph idx="1"/>
          </p:nvPr>
        </p:nvSpPr>
        <p:spPr>
          <a:xfrm>
            <a:off x="152400" y="1065228"/>
            <a:ext cx="8763000" cy="5259371"/>
          </a:xfrm>
        </p:spPr>
        <p:txBody>
          <a:bodyPr rtlCol="0">
            <a:normAutofit fontScale="70000" lnSpcReduction="20000"/>
          </a:bodyPr>
          <a:lstStyle/>
          <a:p>
            <a:pPr eaLnBrk="1" fontAlgn="auto" hangingPunct="1">
              <a:spcAft>
                <a:spcPts val="0"/>
              </a:spcAft>
              <a:buFont typeface="Arial" pitchFamily="34" charset="0"/>
              <a:buNone/>
              <a:defRPr/>
            </a:pPr>
            <a:r>
              <a:rPr lang="en-US" sz="3400" dirty="0" smtClean="0"/>
              <a:t>Conducive Environment 	</a:t>
            </a:r>
          </a:p>
          <a:p>
            <a:pPr eaLnBrk="1" fontAlgn="auto" hangingPunct="1">
              <a:spcAft>
                <a:spcPts val="0"/>
              </a:spcAft>
              <a:buFont typeface="Arial" pitchFamily="34" charset="0"/>
              <a:buChar char="•"/>
              <a:defRPr/>
            </a:pPr>
            <a:r>
              <a:rPr lang="en-US" sz="3400" dirty="0" smtClean="0"/>
              <a:t>Seating spaces and writing surfaces are large enough </a:t>
            </a:r>
          </a:p>
          <a:p>
            <a:pPr eaLnBrk="1" fontAlgn="auto" hangingPunct="1">
              <a:spcAft>
                <a:spcPts val="0"/>
              </a:spcAft>
              <a:buFont typeface="Arial" pitchFamily="34" charset="0"/>
              <a:buChar char="•"/>
              <a:defRPr/>
            </a:pPr>
            <a:r>
              <a:rPr lang="en-US" sz="3400" dirty="0" smtClean="0"/>
              <a:t>Seating arranged to prevent cheating. </a:t>
            </a:r>
          </a:p>
          <a:p>
            <a:pPr eaLnBrk="1" fontAlgn="auto" hangingPunct="1">
              <a:spcAft>
                <a:spcPts val="0"/>
              </a:spcAft>
              <a:buFont typeface="Arial" pitchFamily="34" charset="0"/>
              <a:buChar char="•"/>
              <a:defRPr/>
            </a:pPr>
            <a:r>
              <a:rPr lang="en-US" sz="3400" dirty="0" smtClean="0"/>
              <a:t>NO cell phones, PDAs, or other electronic devices in the exam room. </a:t>
            </a:r>
          </a:p>
          <a:p>
            <a:pPr eaLnBrk="1" fontAlgn="auto" hangingPunct="1">
              <a:spcAft>
                <a:spcPts val="0"/>
              </a:spcAft>
              <a:buFont typeface="Arial" pitchFamily="34" charset="0"/>
              <a:buChar char="•"/>
              <a:defRPr/>
            </a:pPr>
            <a:r>
              <a:rPr lang="en-US" sz="3400" dirty="0" smtClean="0"/>
              <a:t>Take any discovered devices away immediately .  Return them at a later time</a:t>
            </a:r>
          </a:p>
          <a:p>
            <a:pPr eaLnBrk="1" fontAlgn="auto" hangingPunct="1">
              <a:spcAft>
                <a:spcPts val="0"/>
              </a:spcAft>
              <a:buFont typeface="Arial" pitchFamily="34" charset="0"/>
              <a:buChar char="•"/>
              <a:defRPr/>
            </a:pPr>
            <a:r>
              <a:rPr lang="en-US" sz="3400" dirty="0" smtClean="0"/>
              <a:t>No. 2 Pencils - Each student should be told to bring two No. 2 pencils with erasers on days tests are to be administered. However, there should be a supply of extra pencils and erasers available for students who forget. </a:t>
            </a:r>
          </a:p>
          <a:p>
            <a:pPr eaLnBrk="1" fontAlgn="auto" hangingPunct="1">
              <a:spcAft>
                <a:spcPts val="0"/>
              </a:spcAft>
              <a:buFont typeface="Arial" pitchFamily="34" charset="0"/>
              <a:buChar char="•"/>
              <a:defRPr/>
            </a:pPr>
            <a:r>
              <a:rPr lang="en-US" sz="3400" b="1" dirty="0" smtClean="0"/>
              <a:t>GHSWT – </a:t>
            </a:r>
            <a:r>
              <a:rPr lang="en-US" sz="3400" b="1" dirty="0" smtClean="0">
                <a:solidFill>
                  <a:srgbClr val="0070C0"/>
                </a:solidFill>
              </a:rPr>
              <a:t>Blue </a:t>
            </a:r>
            <a:r>
              <a:rPr lang="en-US" sz="3400" dirty="0" smtClean="0"/>
              <a:t>or </a:t>
            </a:r>
            <a:r>
              <a:rPr lang="en-US" sz="3400" b="1" dirty="0"/>
              <a:t>Black</a:t>
            </a:r>
            <a:r>
              <a:rPr lang="en-US" sz="3400" dirty="0"/>
              <a:t> ink pen - Each student should be told to bring  a pen as responses must be completed in pen (</a:t>
            </a:r>
            <a:r>
              <a:rPr lang="en-US" sz="3400" b="1" dirty="0">
                <a:solidFill>
                  <a:srgbClr val="0070C0"/>
                </a:solidFill>
              </a:rPr>
              <a:t>blue</a:t>
            </a:r>
            <a:r>
              <a:rPr lang="en-US" sz="3400" dirty="0"/>
              <a:t> or </a:t>
            </a:r>
            <a:r>
              <a:rPr lang="en-US" sz="3400" b="1" dirty="0"/>
              <a:t>black</a:t>
            </a:r>
            <a:r>
              <a:rPr lang="en-US" sz="3400" dirty="0"/>
              <a:t> ink) on pages 3 and 4 of the Answer Document</a:t>
            </a:r>
          </a:p>
          <a:p>
            <a:pPr eaLnBrk="1" fontAlgn="auto" hangingPunct="1">
              <a:spcAft>
                <a:spcPts val="0"/>
              </a:spcAft>
              <a:buFont typeface="Arial" pitchFamily="34" charset="0"/>
              <a:buChar char="•"/>
              <a:defRPr/>
            </a:pPr>
            <a:r>
              <a:rPr lang="en-US" sz="3400" dirty="0" smtClean="0"/>
              <a:t>Keep a timing device visible - You should have a clock or watch to keep track of time during test administration. </a:t>
            </a:r>
          </a:p>
          <a:p>
            <a:pPr eaLnBrk="1" fontAlgn="auto" hangingPunct="1">
              <a:spcAft>
                <a:spcPts val="0"/>
              </a:spcAft>
              <a:buFont typeface="Arial" pitchFamily="34" charset="0"/>
              <a:buNone/>
              <a:defRPr/>
            </a:pPr>
            <a:endParaRPr lang="en-US"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72</a:t>
            </a:fld>
            <a:endParaRPr lang="en-US" dirty="0"/>
          </a:p>
        </p:txBody>
      </p:sp>
    </p:spTree>
    <p:extLst>
      <p:ext uri="{BB962C8B-B14F-4D97-AF65-F5344CB8AC3E}">
        <p14:creationId xmlns:p14="http://schemas.microsoft.com/office/powerpoint/2010/main" val="8504892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94268" y="274637"/>
            <a:ext cx="6664751" cy="903713"/>
          </a:xfrm>
        </p:spPr>
        <p:txBody>
          <a:bodyPr>
            <a:normAutofit fontScale="90000"/>
          </a:bodyPr>
          <a:lstStyle/>
          <a:p>
            <a:pPr algn="ctr" eaLnBrk="1" hangingPunct="1"/>
            <a:r>
              <a:rPr lang="en-US" sz="3200" dirty="0"/>
              <a:t>PLANNING FOR TEST </a:t>
            </a:r>
            <a:r>
              <a:rPr lang="en-US" sz="3200" dirty="0" smtClean="0"/>
              <a:t>ADMINISTRATION</a:t>
            </a:r>
            <a:br>
              <a:rPr lang="en-US" sz="3200" dirty="0" smtClean="0"/>
            </a:br>
            <a:r>
              <a:rPr lang="en-US" altLang="en-US" sz="2800" dirty="0" smtClean="0"/>
              <a:t>Roles and Responsibilities</a:t>
            </a:r>
          </a:p>
        </p:txBody>
      </p:sp>
      <p:sp>
        <p:nvSpPr>
          <p:cNvPr id="92163" name="Content Placeholder 2"/>
          <p:cNvSpPr>
            <a:spLocks noGrp="1"/>
          </p:cNvSpPr>
          <p:nvPr>
            <p:ph idx="1"/>
          </p:nvPr>
        </p:nvSpPr>
        <p:spPr>
          <a:xfrm>
            <a:off x="230172" y="1730605"/>
            <a:ext cx="8348220" cy="4038600"/>
          </a:xfrm>
        </p:spPr>
        <p:txBody>
          <a:bodyPr/>
          <a:lstStyle/>
          <a:p>
            <a:pPr eaLnBrk="1" hangingPunct="1"/>
            <a:r>
              <a:rPr lang="en-US" altLang="en-US" sz="2400" b="1" dirty="0" smtClean="0"/>
              <a:t>Refer to </a:t>
            </a:r>
            <a:r>
              <a:rPr lang="en-US" altLang="en-US" sz="2400" b="1" i="1" dirty="0" smtClean="0"/>
              <a:t>Student Assessment Handbook </a:t>
            </a:r>
            <a:r>
              <a:rPr lang="en-US" altLang="en-US" sz="2400" b="1" dirty="0" smtClean="0"/>
              <a:t>for detailed information.</a:t>
            </a:r>
          </a:p>
          <a:p>
            <a:pPr eaLnBrk="1" hangingPunct="1"/>
            <a:r>
              <a:rPr lang="en-US" altLang="en-US" sz="2400" dirty="0" smtClean="0"/>
              <a:t>Superintendent has ultimate responsibility for all testing activities within the local school system.  The System Test Coordinator shares this responsibility as the Superintendent’s designee.</a:t>
            </a:r>
          </a:p>
          <a:p>
            <a:pPr eaLnBrk="1" hangingPunct="1"/>
            <a:r>
              <a:rPr lang="en-US" altLang="en-US" sz="2400" dirty="0" smtClean="0"/>
              <a:t>Principal has ultimate responsibility for all testing activities within the school.</a:t>
            </a:r>
          </a:p>
          <a:p>
            <a:pPr lvl="1" eaLnBrk="1" hangingPunct="1"/>
            <a:r>
              <a:rPr lang="en-US" altLang="en-US" sz="2400" dirty="0" smtClean="0">
                <a:solidFill>
                  <a:srgbClr val="7030A0"/>
                </a:solidFill>
              </a:rPr>
              <a:t>Emphasis:  </a:t>
            </a:r>
            <a:r>
              <a:rPr lang="en-US" altLang="en-US" sz="2400" dirty="0" smtClean="0"/>
              <a:t>The Principal must complete the Principal’s Certification Form after </a:t>
            </a:r>
            <a:r>
              <a:rPr lang="en-US" altLang="en-US" sz="2400" u="sng" dirty="0" smtClean="0"/>
              <a:t>each</a:t>
            </a:r>
            <a:r>
              <a:rPr lang="en-US" altLang="en-US" sz="2400" dirty="0" smtClean="0"/>
              <a:t> administration.</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73</a:t>
            </a:fld>
            <a:endParaRPr lang="en-US" dirty="0"/>
          </a:p>
        </p:txBody>
      </p:sp>
    </p:spTree>
    <p:extLst>
      <p:ext uri="{BB962C8B-B14F-4D97-AF65-F5344CB8AC3E}">
        <p14:creationId xmlns:p14="http://schemas.microsoft.com/office/powerpoint/2010/main" val="11792621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Content Placeholder 2"/>
          <p:cNvSpPr>
            <a:spLocks noGrp="1"/>
          </p:cNvSpPr>
          <p:nvPr>
            <p:ph idx="1"/>
          </p:nvPr>
        </p:nvSpPr>
        <p:spPr>
          <a:xfrm>
            <a:off x="161826" y="1649691"/>
            <a:ext cx="8839200" cy="4376705"/>
          </a:xfrm>
        </p:spPr>
        <p:txBody>
          <a:bodyPr/>
          <a:lstStyle/>
          <a:p>
            <a:pPr marL="0" indent="0" eaLnBrk="1" hangingPunct="1">
              <a:buFont typeface="Arial" charset="0"/>
              <a:buNone/>
            </a:pPr>
            <a:r>
              <a:rPr lang="en-US" altLang="en-US" sz="2800" dirty="0" smtClean="0"/>
              <a:t>System Test Coordinator</a:t>
            </a:r>
          </a:p>
          <a:p>
            <a:pPr eaLnBrk="1" hangingPunct="1"/>
            <a:r>
              <a:rPr lang="en-US" altLang="en-US" sz="2400" dirty="0" smtClean="0"/>
              <a:t>Liaison between system and </a:t>
            </a:r>
            <a:r>
              <a:rPr lang="en-US" altLang="en-US" sz="2400" dirty="0" err="1" smtClean="0"/>
              <a:t>GaDOE</a:t>
            </a:r>
            <a:endParaRPr lang="en-US" altLang="en-US" sz="2400" dirty="0" smtClean="0"/>
          </a:p>
          <a:p>
            <a:pPr eaLnBrk="1" hangingPunct="1"/>
            <a:r>
              <a:rPr lang="en-US" altLang="en-US" sz="2400" dirty="0" smtClean="0"/>
              <a:t>Conduct local system trainings of School Coordinators</a:t>
            </a:r>
          </a:p>
          <a:p>
            <a:pPr eaLnBrk="1" hangingPunct="1"/>
            <a:r>
              <a:rPr lang="en-US" altLang="en-US" sz="2400" dirty="0" smtClean="0"/>
              <a:t>Coordinate ALL administration activity</a:t>
            </a:r>
          </a:p>
          <a:p>
            <a:pPr eaLnBrk="1" hangingPunct="1"/>
            <a:r>
              <a:rPr lang="en-US" altLang="en-US" sz="2400" dirty="0" smtClean="0"/>
              <a:t>Know and enforce responsibilities of all other roles</a:t>
            </a:r>
          </a:p>
          <a:p>
            <a:pPr eaLnBrk="1" hangingPunct="1"/>
            <a:r>
              <a:rPr lang="en-US" altLang="en-US" sz="2400" dirty="0" smtClean="0"/>
              <a:t>Adhere to the state testing calendar and local calendars/schedules</a:t>
            </a:r>
          </a:p>
          <a:p>
            <a:pPr eaLnBrk="1" hangingPunct="1"/>
            <a:r>
              <a:rPr lang="en-US" altLang="en-US" sz="2400" dirty="0" smtClean="0"/>
              <a:t>Implement plans for ordering and receipt of materials, distribution, test security, administration, collection and return shipments, receipt and dissemination of reports and data</a:t>
            </a:r>
          </a:p>
          <a:p>
            <a:pPr eaLnBrk="1" hangingPunct="1"/>
            <a:r>
              <a:rPr lang="en-US" altLang="en-US" sz="2400" b="1" dirty="0" smtClean="0">
                <a:solidFill>
                  <a:srgbClr val="7030A0"/>
                </a:solidFill>
              </a:rPr>
              <a:t>Detailed list of responsibilities in SAH</a:t>
            </a:r>
          </a:p>
        </p:txBody>
      </p:sp>
      <p:sp>
        <p:nvSpPr>
          <p:cNvPr id="5" name="Title 1"/>
          <p:cNvSpPr txBox="1">
            <a:spLocks/>
          </p:cNvSpPr>
          <p:nvPr/>
        </p:nvSpPr>
        <p:spPr bwMode="auto">
          <a:xfrm>
            <a:off x="75414" y="228599"/>
            <a:ext cx="6843860" cy="107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latin typeface="Arial Rounded MT Bold" panose="020F0704030504030204" pitchFamily="34" charset="0"/>
              </a:rPr>
              <a:t>PLANNING FOR TEST ADMINISTRATION</a:t>
            </a:r>
            <a:br>
              <a:rPr lang="en-US" sz="3200" dirty="0" smtClean="0">
                <a:latin typeface="Arial Rounded MT Bold" panose="020F0704030504030204" pitchFamily="34" charset="0"/>
              </a:rPr>
            </a:br>
            <a:r>
              <a:rPr lang="en-US" altLang="en-US" sz="2800" dirty="0" smtClean="0">
                <a:latin typeface="Arial Rounded MT Bold" panose="020F0704030504030204" pitchFamily="34" charset="0"/>
              </a:rPr>
              <a:t>Roles and Responsibilities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74</a:t>
            </a:fld>
            <a:endParaRPr lang="en-US" dirty="0"/>
          </a:p>
        </p:txBody>
      </p:sp>
    </p:spTree>
    <p:extLst>
      <p:ext uri="{BB962C8B-B14F-4D97-AF65-F5344CB8AC3E}">
        <p14:creationId xmlns:p14="http://schemas.microsoft.com/office/powerpoint/2010/main" val="32962131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228600" y="1679543"/>
            <a:ext cx="8686800" cy="4525963"/>
          </a:xfrm>
        </p:spPr>
        <p:txBody>
          <a:bodyPr>
            <a:normAutofit fontScale="92500"/>
          </a:bodyPr>
          <a:lstStyle/>
          <a:p>
            <a:pPr marL="0" indent="0" eaLnBrk="1" hangingPunct="1">
              <a:buFont typeface="Arial" charset="0"/>
              <a:buNone/>
            </a:pPr>
            <a:r>
              <a:rPr lang="en-US" altLang="en-US" sz="2200" dirty="0" smtClean="0"/>
              <a:t>School Test Coordinator</a:t>
            </a:r>
          </a:p>
          <a:p>
            <a:pPr eaLnBrk="1" hangingPunct="1"/>
            <a:r>
              <a:rPr lang="en-US" altLang="en-US" sz="2400" dirty="0" smtClean="0"/>
              <a:t>Must hold a PSC-issued certificate (per Student Assessment Handbook)</a:t>
            </a:r>
          </a:p>
          <a:p>
            <a:pPr eaLnBrk="1" hangingPunct="1"/>
            <a:r>
              <a:rPr lang="en-US" altLang="en-US" sz="2400" dirty="0" smtClean="0"/>
              <a:t>Count and secure all test materials</a:t>
            </a:r>
          </a:p>
          <a:p>
            <a:pPr eaLnBrk="1" hangingPunct="1"/>
            <a:r>
              <a:rPr lang="en-US" altLang="en-US" sz="2400" dirty="0" smtClean="0"/>
              <a:t>Materials distribution/return, signing out and signing in materials</a:t>
            </a:r>
          </a:p>
          <a:p>
            <a:pPr eaLnBrk="1" hangingPunct="1"/>
            <a:r>
              <a:rPr lang="en-US" altLang="en-US" sz="2400" dirty="0" smtClean="0"/>
              <a:t>Attend and then redeliver training </a:t>
            </a:r>
          </a:p>
          <a:p>
            <a:pPr eaLnBrk="1" hangingPunct="1"/>
            <a:r>
              <a:rPr lang="en-US" altLang="en-US" sz="2400" dirty="0" smtClean="0"/>
              <a:t>Plan for all aspects of the school’s test administration, monitor test administration environment</a:t>
            </a:r>
          </a:p>
          <a:p>
            <a:pPr eaLnBrk="1" hangingPunct="1"/>
            <a:r>
              <a:rPr lang="en-US" altLang="en-US" sz="2400" dirty="0" smtClean="0"/>
              <a:t>Receive/verify test material counts after testing each day</a:t>
            </a:r>
          </a:p>
          <a:p>
            <a:pPr eaLnBrk="1" hangingPunct="1"/>
            <a:r>
              <a:rPr lang="en-US" altLang="en-US" sz="2400" dirty="0" smtClean="0"/>
              <a:t>Collaborate effectively with local system colleagues who have a role in the success of your system’s testing program.</a:t>
            </a:r>
          </a:p>
          <a:p>
            <a:pPr eaLnBrk="1" hangingPunct="1"/>
            <a:r>
              <a:rPr lang="en-US" altLang="en-US" sz="2400" b="1" dirty="0" smtClean="0">
                <a:solidFill>
                  <a:srgbClr val="7030A0"/>
                </a:solidFill>
              </a:rPr>
              <a:t>Detailed list of responsibilities in SAH</a:t>
            </a:r>
          </a:p>
        </p:txBody>
      </p:sp>
      <p:sp>
        <p:nvSpPr>
          <p:cNvPr id="6" name="Title 1"/>
          <p:cNvSpPr txBox="1">
            <a:spLocks/>
          </p:cNvSpPr>
          <p:nvPr/>
        </p:nvSpPr>
        <p:spPr bwMode="auto">
          <a:xfrm>
            <a:off x="113122" y="228600"/>
            <a:ext cx="6796725" cy="112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latin typeface="Arial Rounded MT Bold" panose="020F0704030504030204" pitchFamily="34" charset="0"/>
              </a:rPr>
              <a:t>PLANNING FOR TEST ADMINISTRATION</a:t>
            </a:r>
            <a:br>
              <a:rPr lang="en-US" sz="3200" dirty="0" smtClean="0">
                <a:latin typeface="Arial Rounded MT Bold" panose="020F0704030504030204" pitchFamily="34" charset="0"/>
              </a:rPr>
            </a:br>
            <a:r>
              <a:rPr lang="en-US" altLang="en-US" sz="2800" dirty="0" smtClean="0">
                <a:latin typeface="Arial Rounded MT Bold" panose="020F0704030504030204" pitchFamily="34" charset="0"/>
              </a:rPr>
              <a:t>Roles and Responsibilities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75</a:t>
            </a:fld>
            <a:endParaRPr lang="en-US" dirty="0"/>
          </a:p>
        </p:txBody>
      </p:sp>
    </p:spTree>
    <p:extLst>
      <p:ext uri="{BB962C8B-B14F-4D97-AF65-F5344CB8AC3E}">
        <p14:creationId xmlns:p14="http://schemas.microsoft.com/office/powerpoint/2010/main" val="41553737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84842" y="1538140"/>
            <a:ext cx="8915400" cy="4721258"/>
          </a:xfrm>
        </p:spPr>
        <p:txBody>
          <a:bodyPr>
            <a:normAutofit lnSpcReduction="10000"/>
          </a:bodyPr>
          <a:lstStyle/>
          <a:p>
            <a:pPr marL="0" indent="0" eaLnBrk="1" hangingPunct="1">
              <a:buFont typeface="Arial" charset="0"/>
              <a:buNone/>
            </a:pPr>
            <a:r>
              <a:rPr lang="en-US" altLang="en-US" sz="2100" dirty="0" smtClean="0"/>
              <a:t>Examiner</a:t>
            </a:r>
          </a:p>
          <a:p>
            <a:pPr eaLnBrk="1" hangingPunct="1"/>
            <a:r>
              <a:rPr lang="en-US" altLang="en-US" sz="2200" b="1" dirty="0" smtClean="0">
                <a:solidFill>
                  <a:srgbClr val="FF0000"/>
                </a:solidFill>
              </a:rPr>
              <a:t>Must</a:t>
            </a:r>
            <a:r>
              <a:rPr lang="en-US" altLang="en-US" sz="2200" dirty="0" smtClean="0">
                <a:solidFill>
                  <a:srgbClr val="FF0000"/>
                </a:solidFill>
              </a:rPr>
              <a:t> </a:t>
            </a:r>
            <a:r>
              <a:rPr lang="en-US" altLang="en-US" sz="2200" dirty="0" smtClean="0"/>
              <a:t>hold a Georgia PSC-issued certificate (teachers, counselors, administrators, paraprofessionals) . . . This is </a:t>
            </a:r>
            <a:r>
              <a:rPr lang="en-US" altLang="en-US" sz="2200" u="sng" dirty="0" smtClean="0"/>
              <a:t>required</a:t>
            </a:r>
            <a:r>
              <a:rPr lang="en-US" altLang="en-US" sz="2200" dirty="0" smtClean="0"/>
              <a:t> per SBOE Rule 160-3-1-.07.  </a:t>
            </a:r>
            <a:r>
              <a:rPr lang="en-US" altLang="en-US" sz="2200" dirty="0" err="1" smtClean="0"/>
              <a:t>GaDOE</a:t>
            </a:r>
            <a:r>
              <a:rPr lang="en-US" altLang="en-US" sz="2200" dirty="0" smtClean="0"/>
              <a:t> is compelled to invalidate when this does not occur (!).</a:t>
            </a:r>
          </a:p>
          <a:p>
            <a:pPr eaLnBrk="1" hangingPunct="1"/>
            <a:r>
              <a:rPr lang="en-US" altLang="en-US" sz="2200" dirty="0" smtClean="0"/>
              <a:t>Security/verification of test materials</a:t>
            </a:r>
          </a:p>
          <a:p>
            <a:pPr eaLnBrk="1" hangingPunct="1"/>
            <a:r>
              <a:rPr lang="en-US" altLang="en-US" sz="2200" dirty="0" smtClean="0"/>
              <a:t>Control of testing environment and active monitoring</a:t>
            </a:r>
          </a:p>
          <a:p>
            <a:pPr eaLnBrk="1" hangingPunct="1"/>
            <a:r>
              <a:rPr lang="en-US" altLang="en-US" sz="2200" dirty="0" smtClean="0"/>
              <a:t>Accuracy of demographic/student information on answer documents</a:t>
            </a:r>
          </a:p>
          <a:p>
            <a:pPr eaLnBrk="1" hangingPunct="1"/>
            <a:r>
              <a:rPr lang="en-US" altLang="en-US" sz="2200" dirty="0" smtClean="0"/>
              <a:t>Correct delivery of assigned accommodations</a:t>
            </a:r>
          </a:p>
          <a:p>
            <a:pPr eaLnBrk="1" hangingPunct="1"/>
            <a:r>
              <a:rPr lang="en-US" altLang="en-US" sz="2200" dirty="0" smtClean="0"/>
              <a:t>Follows procedures for testing as given in </a:t>
            </a:r>
            <a:r>
              <a:rPr lang="en-US" altLang="en-US" sz="2200" i="1" dirty="0" smtClean="0"/>
              <a:t>Examiner’s Manuals</a:t>
            </a:r>
            <a:r>
              <a:rPr lang="en-US" altLang="en-US" sz="2200" dirty="0" smtClean="0"/>
              <a:t>, including reading all directions/script to students</a:t>
            </a:r>
          </a:p>
          <a:p>
            <a:pPr eaLnBrk="1" hangingPunct="1"/>
            <a:r>
              <a:rPr lang="en-US" altLang="en-US" sz="2200" dirty="0" smtClean="0"/>
              <a:t>Test materials are not to be used for any purpose other than test administration</a:t>
            </a:r>
          </a:p>
          <a:p>
            <a:pPr eaLnBrk="1" hangingPunct="1"/>
            <a:r>
              <a:rPr lang="en-US" altLang="en-US" sz="2200" b="1" dirty="0" smtClean="0">
                <a:solidFill>
                  <a:srgbClr val="7030A0"/>
                </a:solidFill>
              </a:rPr>
              <a:t>Detailed list of responsibilities in SAH</a:t>
            </a:r>
          </a:p>
          <a:p>
            <a:pPr lvl="1" eaLnBrk="1" hangingPunct="1"/>
            <a:endParaRPr lang="en-US" altLang="en-US" sz="2100" dirty="0" smtClean="0"/>
          </a:p>
          <a:p>
            <a:pPr lvl="1" eaLnBrk="1" hangingPunct="1"/>
            <a:endParaRPr lang="en-US" altLang="en-US" sz="2100" dirty="0" smtClean="0"/>
          </a:p>
          <a:p>
            <a:pPr lvl="1" eaLnBrk="1" hangingPunct="1">
              <a:buFont typeface="Arial" charset="0"/>
              <a:buNone/>
            </a:pPr>
            <a:endParaRPr lang="en-US" altLang="en-US" sz="2100" dirty="0" smtClean="0"/>
          </a:p>
        </p:txBody>
      </p:sp>
      <p:sp>
        <p:nvSpPr>
          <p:cNvPr id="6" name="Title 1"/>
          <p:cNvSpPr txBox="1">
            <a:spLocks/>
          </p:cNvSpPr>
          <p:nvPr/>
        </p:nvSpPr>
        <p:spPr bwMode="auto">
          <a:xfrm>
            <a:off x="84842" y="228599"/>
            <a:ext cx="6683604" cy="95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latin typeface="Arial Rounded MT Bold" panose="020F0704030504030204" pitchFamily="34" charset="0"/>
              </a:rPr>
              <a:t>PLANNING FOR TEST ADMINISTRATION</a:t>
            </a:r>
            <a:br>
              <a:rPr lang="en-US" sz="3200" dirty="0" smtClean="0">
                <a:latin typeface="Arial Rounded MT Bold" panose="020F0704030504030204" pitchFamily="34" charset="0"/>
              </a:rPr>
            </a:br>
            <a:r>
              <a:rPr lang="en-US" altLang="en-US" sz="2800" dirty="0" smtClean="0">
                <a:latin typeface="Arial Rounded MT Bold" panose="020F0704030504030204" pitchFamily="34" charset="0"/>
              </a:rPr>
              <a:t>Roles and Responsibilities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76</a:t>
            </a:fld>
            <a:endParaRPr lang="en-US" dirty="0"/>
          </a:p>
        </p:txBody>
      </p:sp>
    </p:spTree>
    <p:extLst>
      <p:ext uri="{BB962C8B-B14F-4D97-AF65-F5344CB8AC3E}">
        <p14:creationId xmlns:p14="http://schemas.microsoft.com/office/powerpoint/2010/main" val="3042109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03695" y="1624553"/>
            <a:ext cx="8763000" cy="5030771"/>
          </a:xfrm>
        </p:spPr>
        <p:txBody>
          <a:bodyPr>
            <a:normAutofit/>
          </a:bodyPr>
          <a:lstStyle/>
          <a:p>
            <a:pPr eaLnBrk="1" hangingPunct="1">
              <a:buFontTx/>
              <a:buNone/>
            </a:pPr>
            <a:r>
              <a:rPr lang="en-US" sz="2400" dirty="0" smtClean="0"/>
              <a:t>EXAMINERS </a:t>
            </a:r>
          </a:p>
          <a:p>
            <a:pPr eaLnBrk="1" hangingPunct="1"/>
            <a:r>
              <a:rPr lang="en-US" sz="2400" dirty="0" smtClean="0"/>
              <a:t>Be certain that students’ Answer Documents are prepared correctly. </a:t>
            </a:r>
          </a:p>
          <a:p>
            <a:pPr eaLnBrk="1" hangingPunct="1"/>
            <a:r>
              <a:rPr lang="en-US" sz="2400" dirty="0" smtClean="0"/>
              <a:t>Be certain that students respond in the appropriate sections of the Answer Document (e.g., that Social Studies items are answered in the section marked SOCIAL STUDIES or start on page 3 of the GHSWT). Marking responses in the wrong content area, even if later erased, can cause scoring errors. </a:t>
            </a:r>
          </a:p>
          <a:p>
            <a:pPr eaLnBrk="1" hangingPunct="1"/>
            <a:r>
              <a:rPr lang="en-US" sz="2400" dirty="0" smtClean="0"/>
              <a:t>Be certain students code the correct form number/letter on their Answer Documents. </a:t>
            </a:r>
          </a:p>
          <a:p>
            <a:pPr eaLnBrk="1" hangingPunct="1"/>
            <a:r>
              <a:rPr lang="en-US" sz="2400" dirty="0" smtClean="0"/>
              <a:t>All students may have </a:t>
            </a:r>
            <a:r>
              <a:rPr lang="en-US" sz="2400" dirty="0" smtClean="0">
                <a:solidFill>
                  <a:srgbClr val="7030A0"/>
                </a:solidFill>
              </a:rPr>
              <a:t>up to three (3) hours to complete each </a:t>
            </a:r>
            <a:r>
              <a:rPr lang="en-US" sz="2400" b="1" dirty="0" smtClean="0">
                <a:solidFill>
                  <a:srgbClr val="7030A0"/>
                </a:solidFill>
              </a:rPr>
              <a:t>GHSGT</a:t>
            </a:r>
            <a:r>
              <a:rPr lang="en-US" sz="2400" dirty="0" smtClean="0">
                <a:solidFill>
                  <a:srgbClr val="7030A0"/>
                </a:solidFill>
              </a:rPr>
              <a:t> </a:t>
            </a:r>
            <a:r>
              <a:rPr lang="en-US" sz="2400" dirty="0" smtClean="0"/>
              <a:t>and </a:t>
            </a:r>
            <a:r>
              <a:rPr lang="en-US" sz="2400" dirty="0" smtClean="0">
                <a:solidFill>
                  <a:srgbClr val="0000FF"/>
                </a:solidFill>
              </a:rPr>
              <a:t>100 minutes to complete the </a:t>
            </a:r>
            <a:r>
              <a:rPr lang="en-US" sz="2400" b="1" dirty="0" smtClean="0">
                <a:solidFill>
                  <a:srgbClr val="0000FF"/>
                </a:solidFill>
              </a:rPr>
              <a:t>GHSWT</a:t>
            </a:r>
            <a:r>
              <a:rPr lang="en-US" sz="2400" dirty="0" smtClean="0"/>
              <a:t>. </a:t>
            </a:r>
          </a:p>
          <a:p>
            <a:pPr eaLnBrk="1" hangingPunct="1">
              <a:buFontTx/>
              <a:buNone/>
            </a:pPr>
            <a:r>
              <a:rPr lang="en-US" sz="2400" dirty="0" smtClean="0"/>
              <a:t> </a:t>
            </a:r>
          </a:p>
        </p:txBody>
      </p:sp>
      <p:sp>
        <p:nvSpPr>
          <p:cNvPr id="6" name="Title 1"/>
          <p:cNvSpPr txBox="1">
            <a:spLocks/>
          </p:cNvSpPr>
          <p:nvPr/>
        </p:nvSpPr>
        <p:spPr bwMode="auto">
          <a:xfrm>
            <a:off x="103695" y="228599"/>
            <a:ext cx="6674177" cy="99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latin typeface="Arial Rounded MT Bold" panose="020F0704030504030204" pitchFamily="34" charset="0"/>
              </a:rPr>
              <a:t>PLANNING FOR TEST ADMINISTRATION</a:t>
            </a:r>
            <a:br>
              <a:rPr lang="en-US" sz="3200" dirty="0" smtClean="0">
                <a:latin typeface="Arial Rounded MT Bold" panose="020F0704030504030204" pitchFamily="34" charset="0"/>
              </a:rPr>
            </a:br>
            <a:r>
              <a:rPr lang="en-US" altLang="en-US" sz="2800" dirty="0" smtClean="0">
                <a:latin typeface="Arial Rounded MT Bold" panose="020F0704030504030204" pitchFamily="34" charset="0"/>
              </a:rPr>
              <a:t>Roles and Responsibilities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77</a:t>
            </a:fld>
            <a:endParaRPr lang="en-US" dirty="0"/>
          </a:p>
        </p:txBody>
      </p:sp>
    </p:spTree>
    <p:extLst>
      <p:ext uri="{BB962C8B-B14F-4D97-AF65-F5344CB8AC3E}">
        <p14:creationId xmlns:p14="http://schemas.microsoft.com/office/powerpoint/2010/main" val="17901517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298712" y="1882186"/>
            <a:ext cx="7886700" cy="4351338"/>
          </a:xfrm>
        </p:spPr>
        <p:txBody>
          <a:bodyPr/>
          <a:lstStyle/>
          <a:p>
            <a:pPr marL="0" indent="0" eaLnBrk="1" hangingPunct="1">
              <a:buFont typeface="Arial" charset="0"/>
              <a:buNone/>
            </a:pPr>
            <a:r>
              <a:rPr lang="en-US" altLang="en-US" sz="2800" dirty="0" smtClean="0"/>
              <a:t>Proctor</a:t>
            </a:r>
          </a:p>
          <a:p>
            <a:pPr eaLnBrk="1" hangingPunct="1"/>
            <a:r>
              <a:rPr lang="en-US" altLang="en-US" sz="2400" dirty="0" smtClean="0"/>
              <a:t>Must be trained</a:t>
            </a:r>
          </a:p>
          <a:p>
            <a:pPr eaLnBrk="1" hangingPunct="1"/>
            <a:r>
              <a:rPr lang="en-US" altLang="en-US" sz="2400" dirty="0" smtClean="0"/>
              <a:t>With examiner supervision, ensures that students are managing test materials appropriately</a:t>
            </a:r>
          </a:p>
          <a:p>
            <a:pPr eaLnBrk="1" hangingPunct="1"/>
            <a:r>
              <a:rPr lang="en-US" altLang="en-US" sz="2400" dirty="0" smtClean="0"/>
              <a:t>Active monitoring</a:t>
            </a:r>
          </a:p>
          <a:p>
            <a:pPr eaLnBrk="1" hangingPunct="1"/>
            <a:r>
              <a:rPr lang="en-US" altLang="en-US" sz="2400" b="1" dirty="0" smtClean="0">
                <a:solidFill>
                  <a:srgbClr val="7030A0"/>
                </a:solidFill>
              </a:rPr>
              <a:t>Detailed list of responsibilities in SAH</a:t>
            </a:r>
          </a:p>
          <a:p>
            <a:pPr lvl="1" eaLnBrk="1" hangingPunct="1"/>
            <a:endParaRPr lang="en-US" altLang="en-US" dirty="0" smtClean="0"/>
          </a:p>
        </p:txBody>
      </p:sp>
      <p:sp>
        <p:nvSpPr>
          <p:cNvPr id="6" name="Title 1"/>
          <p:cNvSpPr txBox="1">
            <a:spLocks/>
          </p:cNvSpPr>
          <p:nvPr/>
        </p:nvSpPr>
        <p:spPr bwMode="auto">
          <a:xfrm>
            <a:off x="141402" y="228600"/>
            <a:ext cx="6589336" cy="111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latin typeface="Arial Rounded MT Bold" panose="020F0704030504030204" pitchFamily="34" charset="0"/>
              </a:rPr>
              <a:t>PLANNING FOR TEST ADMINISTRATION</a:t>
            </a:r>
            <a:br>
              <a:rPr lang="en-US" sz="3200" dirty="0" smtClean="0">
                <a:latin typeface="Arial Rounded MT Bold" panose="020F0704030504030204" pitchFamily="34" charset="0"/>
              </a:rPr>
            </a:br>
            <a:r>
              <a:rPr lang="en-US" altLang="en-US" sz="2800" dirty="0" smtClean="0">
                <a:latin typeface="Arial Rounded MT Bold" panose="020F0704030504030204" pitchFamily="34" charset="0"/>
              </a:rPr>
              <a:t>Roles and Responsibilities</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78</a:t>
            </a:fld>
            <a:endParaRPr lang="en-US" dirty="0"/>
          </a:p>
        </p:txBody>
      </p:sp>
    </p:spTree>
    <p:extLst>
      <p:ext uri="{BB962C8B-B14F-4D97-AF65-F5344CB8AC3E}">
        <p14:creationId xmlns:p14="http://schemas.microsoft.com/office/powerpoint/2010/main" val="23004255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0829" y="274638"/>
            <a:ext cx="6579909" cy="922566"/>
          </a:xfrm>
        </p:spPr>
        <p:txBody>
          <a:bodyPr>
            <a:normAutofit fontScale="90000"/>
          </a:bodyPr>
          <a:lstStyle/>
          <a:p>
            <a:pPr algn="ctr" eaLnBrk="1" hangingPunct="1"/>
            <a:r>
              <a:rPr lang="en-US" sz="3200" smtClean="0"/>
              <a:t>PLANNING FOR TEST ADMINISTRATION</a:t>
            </a:r>
          </a:p>
        </p:txBody>
      </p:sp>
      <p:sp>
        <p:nvSpPr>
          <p:cNvPr id="41987" name="Content Placeholder 2"/>
          <p:cNvSpPr>
            <a:spLocks noGrp="1"/>
          </p:cNvSpPr>
          <p:nvPr>
            <p:ph idx="1"/>
          </p:nvPr>
        </p:nvSpPr>
        <p:spPr>
          <a:xfrm>
            <a:off x="304800" y="1351961"/>
            <a:ext cx="8382000" cy="5257800"/>
          </a:xfrm>
        </p:spPr>
        <p:txBody>
          <a:bodyPr/>
          <a:lstStyle/>
          <a:p>
            <a:pPr eaLnBrk="1" hangingPunct="1">
              <a:buFont typeface="Arial" charset="0"/>
              <a:buNone/>
            </a:pPr>
            <a:r>
              <a:rPr lang="en-US" sz="2400" dirty="0" smtClean="0"/>
              <a:t>PROCTORS </a:t>
            </a:r>
          </a:p>
          <a:p>
            <a:pPr eaLnBrk="1" hangingPunct="1"/>
            <a:r>
              <a:rPr lang="en-US" sz="2000" dirty="0" smtClean="0"/>
              <a:t>When 30 or more students are to be tested in one room, the assistance of a Proctor is required. At least one Proctor is required for each additional 30 students. If students are tested in groups of less than 30, a Proctor is highly recommended. </a:t>
            </a:r>
          </a:p>
          <a:p>
            <a:pPr eaLnBrk="1" hangingPunct="1"/>
            <a:r>
              <a:rPr lang="en-US" sz="2000" dirty="0" smtClean="0"/>
              <a:t>Proctors must be trained in appropriate test procedures before testing begins. Tasks which they must perform should be clearly specified. They may help in distributing and collecting materials, assisting students with coding on the Answer Document, observing students from different points in the room while tests are being administered, and answering students’ questions concerning the test directions. To prevent the neglect of any students in large groups, Proctors may be assigned to specific areas of the room during test administration. Proctors must not explain the test items or coach students in any way. </a:t>
            </a:r>
          </a:p>
          <a:p>
            <a:pPr eaLnBrk="1" hangingPunct="1"/>
            <a:endParaRPr lang="en-US" sz="2400"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79</a:t>
            </a:fld>
            <a:endParaRPr lang="en-US" dirty="0"/>
          </a:p>
        </p:txBody>
      </p:sp>
    </p:spTree>
    <p:extLst>
      <p:ext uri="{BB962C8B-B14F-4D97-AF65-F5344CB8AC3E}">
        <p14:creationId xmlns:p14="http://schemas.microsoft.com/office/powerpoint/2010/main" val="2899945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77" y="249175"/>
            <a:ext cx="6316630" cy="1325563"/>
          </a:xfrm>
        </p:spPr>
        <p:txBody>
          <a:bodyPr/>
          <a:lstStyle/>
          <a:p>
            <a:pPr algn="ctr"/>
            <a:r>
              <a:rPr lang="en-US" dirty="0" smtClean="0"/>
              <a:t>2015-2016 Testing Calendar</a:t>
            </a:r>
            <a:endParaRPr lang="en-US" dirty="0"/>
          </a:p>
        </p:txBody>
      </p:sp>
      <p:sp>
        <p:nvSpPr>
          <p:cNvPr id="3" name="Content Placeholder 2"/>
          <p:cNvSpPr>
            <a:spLocks noGrp="1"/>
          </p:cNvSpPr>
          <p:nvPr>
            <p:ph idx="1"/>
          </p:nvPr>
        </p:nvSpPr>
        <p:spPr>
          <a:xfrm>
            <a:off x="457200" y="1600201"/>
            <a:ext cx="8229600" cy="3962400"/>
          </a:xfrm>
        </p:spPr>
        <p:txBody>
          <a:bodyPr/>
          <a:lstStyle/>
          <a:p>
            <a:pPr marL="0" indent="0">
              <a:buNone/>
            </a:pPr>
            <a:r>
              <a:rPr lang="en-US" sz="2400" b="1" dirty="0" smtClean="0"/>
              <a:t>GHSGT</a:t>
            </a:r>
          </a:p>
          <a:p>
            <a:r>
              <a:rPr lang="en-US" sz="2000" dirty="0" smtClean="0"/>
              <a:t>September </a:t>
            </a:r>
            <a:r>
              <a:rPr lang="en-US" sz="2000" dirty="0"/>
              <a:t>14-18, </a:t>
            </a:r>
            <a:r>
              <a:rPr lang="en-US" sz="2000" dirty="0" smtClean="0"/>
              <a:t>2015</a:t>
            </a:r>
            <a:endParaRPr lang="en-US" sz="2000" dirty="0"/>
          </a:p>
          <a:p>
            <a:r>
              <a:rPr lang="en-US" sz="2000" dirty="0"/>
              <a:t>November 2-13, 2015 (local system will choose just one week)</a:t>
            </a:r>
          </a:p>
          <a:p>
            <a:r>
              <a:rPr lang="en-US" sz="2000" dirty="0"/>
              <a:t>March 14-25, 2016 (local system will choose just one week)</a:t>
            </a:r>
          </a:p>
          <a:p>
            <a:endParaRPr lang="en-US" sz="2000" dirty="0" smtClean="0"/>
          </a:p>
          <a:p>
            <a:pPr marL="0" indent="0">
              <a:buNone/>
            </a:pPr>
            <a:r>
              <a:rPr lang="en-US" sz="2400" b="1" dirty="0" smtClean="0"/>
              <a:t>GHSWT</a:t>
            </a:r>
            <a:endParaRPr lang="en-US" sz="2400" b="1" dirty="0"/>
          </a:p>
          <a:p>
            <a:r>
              <a:rPr lang="en-US" sz="2000" dirty="0" smtClean="0"/>
              <a:t>September </a:t>
            </a:r>
            <a:r>
              <a:rPr lang="en-US" sz="2000" dirty="0"/>
              <a:t>23, </a:t>
            </a:r>
            <a:r>
              <a:rPr lang="en-US" sz="2000" dirty="0" smtClean="0"/>
              <a:t>2015</a:t>
            </a:r>
            <a:endParaRPr lang="en-US" sz="2000" dirty="0"/>
          </a:p>
          <a:p>
            <a:r>
              <a:rPr lang="en-US" sz="2000" dirty="0"/>
              <a:t>February 24, 2016</a:t>
            </a:r>
          </a:p>
          <a:p>
            <a:r>
              <a:rPr lang="en-US" sz="2000" dirty="0"/>
              <a:t>June 15 </a:t>
            </a:r>
            <a:r>
              <a:rPr lang="en-US" sz="2000" b="1" u="sng" dirty="0">
                <a:solidFill>
                  <a:srgbClr val="FF0000"/>
                </a:solidFill>
              </a:rPr>
              <a:t>or</a:t>
            </a:r>
            <a:r>
              <a:rPr lang="en-US" sz="2000" dirty="0"/>
              <a:t> 22, 2016 (TBD</a:t>
            </a:r>
            <a:r>
              <a:rPr lang="en-US" sz="2000" dirty="0" smtClean="0"/>
              <a:t>)</a:t>
            </a:r>
            <a:endParaRPr lang="en-US" sz="2000" dirty="0"/>
          </a:p>
        </p:txBody>
      </p:sp>
      <p:sp>
        <p:nvSpPr>
          <p:cNvPr id="6" name="Date Placeholder 5"/>
          <p:cNvSpPr>
            <a:spLocks noGrp="1"/>
          </p:cNvSpPr>
          <p:nvPr>
            <p:ph type="dt" sz="half" idx="2"/>
          </p:nvPr>
        </p:nvSpPr>
        <p:spPr/>
        <p:txBody>
          <a:bodyPr/>
          <a:lstStyle/>
          <a:p>
            <a:r>
              <a:rPr lang="en-US" smtClean="0"/>
              <a:t>2/4/2015</a:t>
            </a:r>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26553409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31975" y="152400"/>
            <a:ext cx="6485641" cy="1110792"/>
          </a:xfrm>
        </p:spPr>
        <p:txBody>
          <a:bodyPr>
            <a:normAutofit/>
          </a:bodyPr>
          <a:lstStyle/>
          <a:p>
            <a:pPr algn="ctr" eaLnBrk="1" hangingPunct="1"/>
            <a:r>
              <a:rPr lang="en-US" sz="3200" dirty="0" smtClean="0"/>
              <a:t>PLANNING FOR TEST ADMINISTRATION</a:t>
            </a:r>
          </a:p>
        </p:txBody>
      </p:sp>
      <p:sp>
        <p:nvSpPr>
          <p:cNvPr id="43011" name="Content Placeholder 2"/>
          <p:cNvSpPr>
            <a:spLocks noGrp="1"/>
          </p:cNvSpPr>
          <p:nvPr>
            <p:ph idx="1"/>
          </p:nvPr>
        </p:nvSpPr>
        <p:spPr>
          <a:xfrm>
            <a:off x="76200" y="1470580"/>
            <a:ext cx="8991600" cy="4708689"/>
          </a:xfrm>
        </p:spPr>
        <p:txBody>
          <a:bodyPr>
            <a:normAutofit lnSpcReduction="10000"/>
          </a:bodyPr>
          <a:lstStyle/>
          <a:p>
            <a:pPr eaLnBrk="1" hangingPunct="1">
              <a:buFont typeface="Arial" charset="0"/>
              <a:buNone/>
            </a:pPr>
            <a:r>
              <a:rPr lang="en-US" sz="1800" dirty="0" smtClean="0"/>
              <a:t>Resources and Aids </a:t>
            </a:r>
          </a:p>
          <a:p>
            <a:pPr eaLnBrk="1" hangingPunct="1"/>
            <a:r>
              <a:rPr lang="en-US" sz="1800" dirty="0"/>
              <a:t>NO dictionaries(*), textbooks, or other aids and/or resources that would provide assistance.  (*EL Word to Word Dictionaries would be an exception to this if prescribed in an EL-TPC plan)</a:t>
            </a:r>
          </a:p>
          <a:p>
            <a:pPr eaLnBrk="1" hangingPunct="1"/>
            <a:r>
              <a:rPr lang="en-US" sz="1800" dirty="0"/>
              <a:t>Any instructional materials that are displayed in the room, such as posters, must be covered or removed during testing.</a:t>
            </a:r>
          </a:p>
          <a:p>
            <a:pPr eaLnBrk="1" hangingPunct="1"/>
            <a:r>
              <a:rPr lang="en-US" sz="1800" dirty="0"/>
              <a:t>The </a:t>
            </a:r>
            <a:r>
              <a:rPr lang="en-US" sz="1800" dirty="0" smtClean="0"/>
              <a:t>following calculator </a:t>
            </a:r>
            <a:r>
              <a:rPr lang="en-US" sz="1800" dirty="0"/>
              <a:t>features are NOT </a:t>
            </a:r>
            <a:r>
              <a:rPr lang="en-US" sz="1800" dirty="0" smtClean="0"/>
              <a:t>allowed:</a:t>
            </a:r>
          </a:p>
          <a:p>
            <a:pPr lvl="1" eaLnBrk="1" hangingPunct="1"/>
            <a:r>
              <a:rPr lang="en-US" sz="1400" dirty="0"/>
              <a:t>Graphing calculators</a:t>
            </a:r>
          </a:p>
          <a:p>
            <a:pPr lvl="1" eaLnBrk="1" hangingPunct="1"/>
            <a:r>
              <a:rPr lang="en-US" sz="1400" dirty="0"/>
              <a:t>Calculators that store text and/or have QWERTY keyboards or typewriter-like keyboards</a:t>
            </a:r>
          </a:p>
          <a:p>
            <a:pPr lvl="1" eaLnBrk="1" hangingPunct="1"/>
            <a:r>
              <a:rPr lang="en-US" sz="1400" dirty="0"/>
              <a:t>Calculators that have programs stored in the memory other than those that are </a:t>
            </a:r>
            <a:r>
              <a:rPr lang="en-US" sz="1400" dirty="0" smtClean="0"/>
              <a:t>factory installed</a:t>
            </a:r>
            <a:endParaRPr lang="en-US" sz="1400" dirty="0"/>
          </a:p>
          <a:p>
            <a:pPr lvl="1" eaLnBrk="1" hangingPunct="1"/>
            <a:r>
              <a:rPr lang="en-US" sz="1400" dirty="0"/>
              <a:t>Non-calculators such as cell phones, PDAs, laptops, minicomputers, pocket organizers, iPods, </a:t>
            </a:r>
            <a:r>
              <a:rPr lang="en-US" sz="1400" dirty="0" smtClean="0"/>
              <a:t>etc</a:t>
            </a:r>
            <a:r>
              <a:rPr lang="en-US" sz="1400" dirty="0"/>
              <a:t>.</a:t>
            </a:r>
          </a:p>
          <a:p>
            <a:pPr lvl="1" eaLnBrk="1" hangingPunct="1"/>
            <a:r>
              <a:rPr lang="en-US" sz="1400" dirty="0"/>
              <a:t>Calculators with beaming capabilities</a:t>
            </a:r>
          </a:p>
          <a:p>
            <a:pPr lvl="1" eaLnBrk="1" hangingPunct="1"/>
            <a:r>
              <a:rPr lang="en-US" sz="1400" dirty="0"/>
              <a:t>Calculators with wireless communication technologies and/or Internet access</a:t>
            </a:r>
          </a:p>
          <a:p>
            <a:pPr lvl="1" eaLnBrk="1" hangingPunct="1"/>
            <a:r>
              <a:rPr lang="en-US" sz="1400" dirty="0"/>
              <a:t>Calculators with built in Computer Algebra Systems – CAS</a:t>
            </a:r>
          </a:p>
          <a:p>
            <a:pPr lvl="1" eaLnBrk="1" hangingPunct="1"/>
            <a:r>
              <a:rPr lang="en-US" sz="1400" dirty="0"/>
              <a:t>Calculators that make noise, have paper tape, or that have </a:t>
            </a:r>
            <a:r>
              <a:rPr lang="en-US" sz="1400" dirty="0" smtClean="0"/>
              <a:t>voice</a:t>
            </a:r>
          </a:p>
          <a:p>
            <a:pPr eaLnBrk="1" hangingPunct="1"/>
            <a:r>
              <a:rPr lang="en-US" sz="1800" dirty="0" smtClean="0"/>
              <a:t>Students may use rulers (or another straightedge) for the Social Studies test, if needed. </a:t>
            </a:r>
          </a:p>
          <a:p>
            <a:pPr eaLnBrk="1" hangingPunct="1"/>
            <a:r>
              <a:rPr lang="en-US" sz="1800" dirty="0" smtClean="0"/>
              <a:t>No scratch paper.</a:t>
            </a:r>
          </a:p>
          <a:p>
            <a:pPr marL="457200" lvl="1" indent="0" eaLnBrk="1" hangingPunct="1">
              <a:buNone/>
            </a:pPr>
            <a:endParaRPr lang="en-US" sz="1600" i="1" dirty="0" smtClean="0"/>
          </a:p>
          <a:p>
            <a:pPr eaLnBrk="1" hangingPunct="1"/>
            <a:endParaRPr lang="en-US" sz="2000"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80</a:t>
            </a:fld>
            <a:endParaRPr lang="en-US" dirty="0"/>
          </a:p>
        </p:txBody>
      </p:sp>
    </p:spTree>
    <p:extLst>
      <p:ext uri="{BB962C8B-B14F-4D97-AF65-F5344CB8AC3E}">
        <p14:creationId xmlns:p14="http://schemas.microsoft.com/office/powerpoint/2010/main" val="18204064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21179" y="249175"/>
            <a:ext cx="6316630" cy="1325563"/>
          </a:xfrm>
        </p:spPr>
        <p:txBody>
          <a:bodyPr/>
          <a:lstStyle/>
          <a:p>
            <a:pPr algn="ctr"/>
            <a:r>
              <a:rPr lang="en-US" dirty="0" smtClean="0"/>
              <a:t>Plan for Accommodations</a:t>
            </a:r>
          </a:p>
        </p:txBody>
      </p:sp>
      <p:sp>
        <p:nvSpPr>
          <p:cNvPr id="44035" name="Content Placeholder 2"/>
          <p:cNvSpPr>
            <a:spLocks noGrp="1"/>
          </p:cNvSpPr>
          <p:nvPr>
            <p:ph idx="1"/>
          </p:nvPr>
        </p:nvSpPr>
        <p:spPr>
          <a:xfrm>
            <a:off x="228600" y="1713322"/>
            <a:ext cx="8686800" cy="4297363"/>
          </a:xfrm>
        </p:spPr>
        <p:txBody>
          <a:bodyPr>
            <a:normAutofit lnSpcReduction="10000"/>
          </a:bodyPr>
          <a:lstStyle/>
          <a:p>
            <a:r>
              <a:rPr lang="en-US" sz="1800" dirty="0" smtClean="0"/>
              <a:t>Know who your SWD, EL, and 504 students are who require accommodations . . . And plan well in advance for their needs</a:t>
            </a:r>
          </a:p>
          <a:p>
            <a:r>
              <a:rPr lang="en-US" sz="1800" dirty="0" smtClean="0"/>
              <a:t>Plan for small groups and the need for the same form number/letter</a:t>
            </a:r>
          </a:p>
          <a:p>
            <a:r>
              <a:rPr lang="en-US" sz="1800" dirty="0" smtClean="0"/>
              <a:t>Know who your visually impaired students are and ensure you have supply</a:t>
            </a:r>
          </a:p>
          <a:p>
            <a:r>
              <a:rPr lang="en-US" sz="1800" dirty="0" smtClean="0"/>
              <a:t>Make provisions (even though all may have up to 3 hours on the GHSGT) for Extended Time students</a:t>
            </a:r>
          </a:p>
          <a:p>
            <a:r>
              <a:rPr lang="en-US" sz="1800" dirty="0" smtClean="0"/>
              <a:t>Plan in advance for any Word to Word (EL) Dictionary needs</a:t>
            </a:r>
          </a:p>
          <a:p>
            <a:r>
              <a:rPr lang="en-US" sz="1800" dirty="0" smtClean="0"/>
              <a:t>Ensure that examiners are familiar with the proper way to deliver the necessary accommodations</a:t>
            </a:r>
          </a:p>
          <a:p>
            <a:r>
              <a:rPr lang="en-US" sz="1800" dirty="0" smtClean="0"/>
              <a:t>Collaborate with others as needed to ensure that “paperwork” (IEP’s, EL-TPC’s, 504 Plans, etc.) is in order</a:t>
            </a:r>
          </a:p>
          <a:p>
            <a:r>
              <a:rPr lang="en-US" sz="1800" dirty="0" smtClean="0"/>
              <a:t>The transfer of student responses to a student answer document (in cases such as Large Print and Braille administrations) must be completed with a witness present . . . The witness must hold a PSC-issued certificate</a:t>
            </a:r>
          </a:p>
          <a:p>
            <a:pPr>
              <a:buFont typeface="Arial" charset="0"/>
              <a:buNone/>
            </a:pPr>
            <a:endParaRPr lang="en-US" sz="1800" dirty="0" smtClean="0"/>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81</a:t>
            </a:fld>
            <a:endParaRPr lang="en-US" dirty="0"/>
          </a:p>
        </p:txBody>
      </p:sp>
    </p:spTree>
    <p:extLst>
      <p:ext uri="{BB962C8B-B14F-4D97-AF65-F5344CB8AC3E}">
        <p14:creationId xmlns:p14="http://schemas.microsoft.com/office/powerpoint/2010/main" val="36386369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82</a:t>
            </a:fld>
            <a:endParaRPr lang="en-US" dirty="0"/>
          </a:p>
        </p:txBody>
      </p:sp>
      <p:sp>
        <p:nvSpPr>
          <p:cNvPr id="4" name="Date Placeholder 3"/>
          <p:cNvSpPr>
            <a:spLocks noGrp="1"/>
          </p:cNvSpPr>
          <p:nvPr>
            <p:ph type="dt" sz="half" idx="2"/>
          </p:nvPr>
        </p:nvSpPr>
        <p:spPr/>
        <p:txBody>
          <a:bodyPr/>
          <a:lstStyle/>
          <a:p>
            <a:r>
              <a:rPr lang="en-US" smtClean="0"/>
              <a:t>2/4/2015</a:t>
            </a:r>
            <a:endParaRPr lang="en-US" dirty="0"/>
          </a:p>
        </p:txBody>
      </p:sp>
      <p:sp>
        <p:nvSpPr>
          <p:cNvPr id="2" name="Title 1"/>
          <p:cNvSpPr>
            <a:spLocks noGrp="1"/>
          </p:cNvSpPr>
          <p:nvPr>
            <p:ph type="title"/>
          </p:nvPr>
        </p:nvSpPr>
        <p:spPr>
          <a:xfrm>
            <a:off x="0" y="0"/>
            <a:ext cx="9144000" cy="1513358"/>
          </a:xfrm>
          <a:solidFill>
            <a:schemeClr val="bg1"/>
          </a:solidFill>
        </p:spPr>
        <p:txBody>
          <a:bodyPr>
            <a:normAutofit fontScale="90000"/>
          </a:bodyPr>
          <a:lstStyle/>
          <a:p>
            <a:pPr algn="ctr"/>
            <a:r>
              <a:rPr lang="en-US" sz="3600" dirty="0"/>
              <a:t>Instructions for Returning Boxed Materials to </a:t>
            </a:r>
            <a:r>
              <a:rPr lang="en-US" sz="3600" dirty="0" smtClean="0"/>
              <a:t>GCA (</a:t>
            </a:r>
            <a:r>
              <a:rPr lang="en-US" sz="3600" i="1" dirty="0" err="1" smtClean="0"/>
              <a:t>scorables</a:t>
            </a:r>
            <a:r>
              <a:rPr lang="en-US" sz="3600" i="1" dirty="0" smtClean="0"/>
              <a:t> and </a:t>
            </a:r>
            <a:r>
              <a:rPr lang="en-US" sz="3600" i="1" dirty="0" err="1" smtClean="0"/>
              <a:t>nonscorables</a:t>
            </a:r>
            <a:r>
              <a:rPr lang="en-US" sz="3600" dirty="0" smtClean="0"/>
              <a:t>)</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358"/>
            <a:ext cx="9144000" cy="5344642"/>
          </a:xfrm>
          <a:prstGeom prst="rect">
            <a:avLst/>
          </a:prstGeom>
          <a:solidFill>
            <a:srgbClr val="FFDED5"/>
          </a:solidFill>
          <a:ln>
            <a:noFill/>
          </a:ln>
          <a:effectLst/>
          <a:extLst/>
        </p:spPr>
      </p:pic>
    </p:spTree>
    <p:extLst>
      <p:ext uri="{BB962C8B-B14F-4D97-AF65-F5344CB8AC3E}">
        <p14:creationId xmlns:p14="http://schemas.microsoft.com/office/powerpoint/2010/main" val="2486416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1402" y="0"/>
            <a:ext cx="6740165" cy="1143000"/>
          </a:xfrm>
        </p:spPr>
        <p:txBody>
          <a:bodyPr/>
          <a:lstStyle/>
          <a:p>
            <a:pPr algn="ctr" eaLnBrk="1" hangingPunct="1"/>
            <a:r>
              <a:rPr lang="en-US" dirty="0" smtClean="0"/>
              <a:t>GHSWT – Reminders </a:t>
            </a:r>
          </a:p>
        </p:txBody>
      </p:sp>
      <p:sp>
        <p:nvSpPr>
          <p:cNvPr id="25603" name="Content Placeholder 2"/>
          <p:cNvSpPr>
            <a:spLocks noGrp="1"/>
          </p:cNvSpPr>
          <p:nvPr>
            <p:ph idx="1"/>
          </p:nvPr>
        </p:nvSpPr>
        <p:spPr>
          <a:xfrm>
            <a:off x="95839" y="1357460"/>
            <a:ext cx="8839200" cy="5029200"/>
          </a:xfrm>
        </p:spPr>
        <p:txBody>
          <a:bodyPr>
            <a:normAutofit lnSpcReduction="10000"/>
          </a:bodyPr>
          <a:lstStyle/>
          <a:p>
            <a:r>
              <a:rPr lang="en-US" sz="2300" dirty="0" smtClean="0"/>
              <a:t>Follow directions and time limits given in manual.  </a:t>
            </a:r>
            <a:endParaRPr lang="en-US" sz="2300" i="1" dirty="0" smtClean="0"/>
          </a:p>
          <a:p>
            <a:r>
              <a:rPr lang="en-US" sz="2300" i="1" dirty="0" smtClean="0"/>
              <a:t>“It is recommended that the </a:t>
            </a:r>
            <a:r>
              <a:rPr lang="en-US" sz="2300" i="1" dirty="0" smtClean="0">
                <a:solidFill>
                  <a:srgbClr val="0000FF"/>
                </a:solidFill>
              </a:rPr>
              <a:t>GHSWT</a:t>
            </a:r>
            <a:r>
              <a:rPr lang="en-US" sz="2300" i="1" dirty="0" smtClean="0"/>
              <a:t> be administered </a:t>
            </a:r>
            <a:r>
              <a:rPr lang="en-US" sz="2300" b="1" i="1" dirty="0" smtClean="0"/>
              <a:t>in the morning beginning about 9:00</a:t>
            </a:r>
            <a:r>
              <a:rPr lang="en-US" sz="2300" i="1" dirty="0" smtClean="0"/>
              <a:t> on the designated day” </a:t>
            </a:r>
            <a:r>
              <a:rPr lang="en-US" sz="2300" dirty="0" smtClean="0"/>
              <a:t>(page 9 in the Examiner’s Manual).</a:t>
            </a:r>
          </a:p>
          <a:p>
            <a:pPr eaLnBrk="1" hangingPunct="1"/>
            <a:r>
              <a:rPr lang="en-US" sz="2300" dirty="0" smtClean="0"/>
              <a:t>Students should read the topic page carefully for directions about the genre and topic.</a:t>
            </a:r>
          </a:p>
          <a:p>
            <a:pPr eaLnBrk="1" hangingPunct="1"/>
            <a:r>
              <a:rPr lang="en-US" sz="2300" dirty="0" smtClean="0"/>
              <a:t>Students should use the Writing Checklist.</a:t>
            </a:r>
          </a:p>
          <a:p>
            <a:pPr eaLnBrk="1" hangingPunct="1"/>
            <a:r>
              <a:rPr lang="en-US" sz="2300" dirty="0"/>
              <a:t>Make certain students are writing final drafts on pages 3 and 4 of answer document.  </a:t>
            </a:r>
          </a:p>
          <a:p>
            <a:pPr eaLnBrk="1" hangingPunct="1"/>
            <a:r>
              <a:rPr lang="en-US" sz="2300" b="1" dirty="0">
                <a:solidFill>
                  <a:srgbClr val="FF0000"/>
                </a:solidFill>
              </a:rPr>
              <a:t>Be certain to use the main prompt on Day 1 </a:t>
            </a:r>
            <a:r>
              <a:rPr lang="en-US" sz="2300" b="1" u="sng" dirty="0">
                <a:solidFill>
                  <a:srgbClr val="FF0000"/>
                </a:solidFill>
              </a:rPr>
              <a:t>ONLY</a:t>
            </a:r>
            <a:r>
              <a:rPr lang="en-US" sz="2300" b="1" dirty="0">
                <a:solidFill>
                  <a:srgbClr val="FF0000"/>
                </a:solidFill>
              </a:rPr>
              <a:t>.</a:t>
            </a:r>
          </a:p>
          <a:p>
            <a:pPr eaLnBrk="1" hangingPunct="1"/>
            <a:r>
              <a:rPr lang="en-US" sz="2300" b="1" dirty="0">
                <a:solidFill>
                  <a:srgbClr val="0070C0"/>
                </a:solidFill>
              </a:rPr>
              <a:t>The make-up prompt is for Day 2 </a:t>
            </a:r>
            <a:r>
              <a:rPr lang="en-US" sz="2300" b="1" u="sng" dirty="0">
                <a:solidFill>
                  <a:srgbClr val="0070C0"/>
                </a:solidFill>
              </a:rPr>
              <a:t>ONLY</a:t>
            </a:r>
            <a:r>
              <a:rPr lang="en-US" sz="2300" b="1" dirty="0">
                <a:solidFill>
                  <a:srgbClr val="0070C0"/>
                </a:solidFill>
              </a:rPr>
              <a:t>.</a:t>
            </a:r>
          </a:p>
          <a:p>
            <a:pPr eaLnBrk="1" hangingPunct="1"/>
            <a:r>
              <a:rPr lang="en-US" sz="2300" dirty="0"/>
              <a:t>Check to make certain students code the form number on their answer document on pages 1 </a:t>
            </a:r>
            <a:r>
              <a:rPr lang="en-US" sz="2300" b="1" u="sng" dirty="0"/>
              <a:t>and</a:t>
            </a:r>
            <a:r>
              <a:rPr lang="en-US" sz="2300" dirty="0"/>
              <a:t> 3</a:t>
            </a:r>
            <a:r>
              <a:rPr lang="en-US" sz="2300" dirty="0" smtClean="0"/>
              <a:t>.</a:t>
            </a:r>
            <a:endParaRPr lang="en-US" sz="2300" dirty="0"/>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83</a:t>
            </a:fld>
            <a:endParaRPr lang="en-US" dirty="0"/>
          </a:p>
        </p:txBody>
      </p:sp>
    </p:spTree>
    <p:extLst>
      <p:ext uri="{BB962C8B-B14F-4D97-AF65-F5344CB8AC3E}">
        <p14:creationId xmlns:p14="http://schemas.microsoft.com/office/powerpoint/2010/main" val="318518790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6625" y="197963"/>
            <a:ext cx="6690674" cy="952107"/>
          </a:xfrm>
        </p:spPr>
        <p:txBody>
          <a:bodyPr/>
          <a:lstStyle/>
          <a:p>
            <a:pPr algn="ctr" eaLnBrk="1" hangingPunct="1"/>
            <a:r>
              <a:rPr lang="en-US" dirty="0" smtClean="0"/>
              <a:t>Other Important Topics </a:t>
            </a:r>
          </a:p>
        </p:txBody>
      </p:sp>
      <p:sp>
        <p:nvSpPr>
          <p:cNvPr id="47107" name="Content Placeholder 2"/>
          <p:cNvSpPr>
            <a:spLocks noGrp="1"/>
          </p:cNvSpPr>
          <p:nvPr>
            <p:ph idx="1"/>
          </p:nvPr>
        </p:nvSpPr>
        <p:spPr>
          <a:xfrm>
            <a:off x="144545" y="1591558"/>
            <a:ext cx="8839200" cy="4639559"/>
          </a:xfrm>
        </p:spPr>
        <p:txBody>
          <a:bodyPr/>
          <a:lstStyle/>
          <a:p>
            <a:pPr eaLnBrk="1" hangingPunct="1"/>
            <a:r>
              <a:rPr lang="en-US" sz="2800" dirty="0" smtClean="0"/>
              <a:t>Manuals are posted on the </a:t>
            </a:r>
            <a:r>
              <a:rPr lang="en-US" sz="2800" dirty="0" err="1" smtClean="0"/>
              <a:t>GaDOE</a:t>
            </a:r>
            <a:r>
              <a:rPr lang="en-US" sz="2800" dirty="0" smtClean="0"/>
              <a:t> website</a:t>
            </a:r>
          </a:p>
          <a:p>
            <a:pPr eaLnBrk="1" hangingPunct="1"/>
            <a:r>
              <a:rPr lang="en-US" sz="2800" dirty="0" smtClean="0"/>
              <a:t>Advanced </a:t>
            </a:r>
            <a:r>
              <a:rPr lang="en-US" sz="2800" dirty="0"/>
              <a:t>reading aids supplied by GPAT</a:t>
            </a:r>
          </a:p>
          <a:p>
            <a:pPr eaLnBrk="1" hangingPunct="1"/>
            <a:r>
              <a:rPr lang="en-US" sz="2800" dirty="0" smtClean="0"/>
              <a:t>Large Print and Braille – Contact GCA</a:t>
            </a:r>
          </a:p>
          <a:p>
            <a:pPr eaLnBrk="1" hangingPunct="1"/>
            <a:r>
              <a:rPr lang="en-US" sz="2800" dirty="0" smtClean="0"/>
              <a:t>Basic Skills Test (BST) – Contact the </a:t>
            </a:r>
            <a:r>
              <a:rPr lang="en-US" sz="2800" dirty="0" err="1" smtClean="0"/>
              <a:t>GaDOE</a:t>
            </a:r>
            <a:endParaRPr lang="en-US" sz="2800" dirty="0" smtClean="0"/>
          </a:p>
          <a:p>
            <a:pPr eaLnBrk="1" hangingPunct="1"/>
            <a:r>
              <a:rPr lang="en-US" sz="2800" dirty="0" smtClean="0"/>
              <a:t>Test Booklet Pick-up – Security Reports </a:t>
            </a:r>
          </a:p>
          <a:p>
            <a:pPr eaLnBrk="1" hangingPunct="1"/>
            <a:r>
              <a:rPr lang="en-US" sz="2800" dirty="0" smtClean="0"/>
              <a:t>Update Bulletin and Web Postings</a:t>
            </a:r>
          </a:p>
          <a:p>
            <a:pPr eaLnBrk="1" hangingPunct="1"/>
            <a:r>
              <a:rPr lang="en-US" sz="2800" dirty="0" smtClean="0"/>
              <a:t>Returning Materials – See Manuals</a:t>
            </a:r>
          </a:p>
          <a:p>
            <a:pPr eaLnBrk="1" hangingPunct="1"/>
            <a:r>
              <a:rPr lang="en-US" dirty="0" smtClean="0"/>
              <a:t> </a:t>
            </a:r>
            <a:r>
              <a:rPr lang="en-US" sz="1600" dirty="0">
                <a:hlinkClick r:id="rId2"/>
              </a:rPr>
              <a:t>http://</a:t>
            </a:r>
            <a:r>
              <a:rPr lang="en-US" sz="1600" dirty="0" smtClean="0">
                <a:hlinkClick r:id="rId2"/>
              </a:rPr>
              <a:t>www.gadoe.org/Curriculum-Instruction-and-Assessment/Assessment/Pages/default.aspx</a:t>
            </a:r>
            <a:r>
              <a:rPr lang="en-US" sz="1600" dirty="0" smtClean="0"/>
              <a:t> </a:t>
            </a:r>
          </a:p>
        </p:txBody>
      </p:sp>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84</a:t>
            </a:fld>
            <a:endParaRPr lang="en-US" dirty="0"/>
          </a:p>
        </p:txBody>
      </p:sp>
    </p:spTree>
    <p:extLst>
      <p:ext uri="{BB962C8B-B14F-4D97-AF65-F5344CB8AC3E}">
        <p14:creationId xmlns:p14="http://schemas.microsoft.com/office/powerpoint/2010/main" val="7636823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263952"/>
            <a:ext cx="6760357" cy="1395628"/>
          </a:xfrm>
        </p:spPr>
        <p:txBody>
          <a:bodyPr>
            <a:normAutofit fontScale="90000"/>
          </a:bodyPr>
          <a:lstStyle/>
          <a:p>
            <a:pPr algn="ctr"/>
            <a:r>
              <a:rPr lang="en-US" dirty="0"/>
              <a:t>Resources for Administering </a:t>
            </a:r>
            <a:br>
              <a:rPr lang="en-US" dirty="0"/>
            </a:br>
            <a:r>
              <a:rPr lang="en-US" dirty="0"/>
              <a:t>the GHSGT and GHSWT</a:t>
            </a:r>
          </a:p>
        </p:txBody>
      </p:sp>
      <p:sp>
        <p:nvSpPr>
          <p:cNvPr id="3" name="Content Placeholder 2"/>
          <p:cNvSpPr>
            <a:spLocks noGrp="1"/>
          </p:cNvSpPr>
          <p:nvPr>
            <p:ph idx="1"/>
          </p:nvPr>
        </p:nvSpPr>
        <p:spPr>
          <a:xfrm>
            <a:off x="245097" y="1951347"/>
            <a:ext cx="8691513" cy="4225615"/>
          </a:xfrm>
        </p:spPr>
        <p:txBody>
          <a:bodyPr/>
          <a:lstStyle/>
          <a:p>
            <a:pPr>
              <a:buFontTx/>
              <a:buNone/>
            </a:pPr>
            <a:r>
              <a:rPr lang="en-US" dirty="0"/>
              <a:t>Student Assessment Handbook </a:t>
            </a:r>
          </a:p>
          <a:p>
            <a:pPr>
              <a:buFontTx/>
              <a:buNone/>
            </a:pPr>
            <a:r>
              <a:rPr lang="en-US" dirty="0"/>
              <a:t>Accommodations Manual </a:t>
            </a:r>
          </a:p>
          <a:p>
            <a:pPr>
              <a:buFontTx/>
              <a:buNone/>
            </a:pPr>
            <a:r>
              <a:rPr lang="en-US" dirty="0"/>
              <a:t>System/School Coordinator’s Manual</a:t>
            </a:r>
          </a:p>
          <a:p>
            <a:pPr>
              <a:buFontTx/>
              <a:buNone/>
            </a:pPr>
            <a:r>
              <a:rPr lang="en-US" dirty="0"/>
              <a:t>Examiner’s Manual </a:t>
            </a:r>
          </a:p>
          <a:p>
            <a:pPr>
              <a:buFontTx/>
              <a:buNone/>
            </a:pPr>
            <a:r>
              <a:rPr lang="en-US" dirty="0"/>
              <a:t>Presentations </a:t>
            </a:r>
          </a:p>
          <a:p>
            <a:pPr>
              <a:buFontTx/>
              <a:buNone/>
            </a:pPr>
            <a:r>
              <a:rPr lang="en-US" dirty="0"/>
              <a:t>Additional Orders (made via </a:t>
            </a:r>
            <a:r>
              <a:rPr lang="en-US" dirty="0" err="1">
                <a:hlinkClick r:id="rId2"/>
              </a:rPr>
              <a:t>TestTime</a:t>
            </a:r>
            <a:r>
              <a:rPr lang="en-US" dirty="0"/>
              <a:t>)</a:t>
            </a:r>
          </a:p>
          <a:p>
            <a:pPr>
              <a:buFontTx/>
              <a:buNone/>
            </a:pPr>
            <a:r>
              <a:rPr lang="en-US" dirty="0"/>
              <a:t>All are posted on the Testing web site:</a:t>
            </a:r>
          </a:p>
          <a:p>
            <a:pPr lvl="1">
              <a:buFontTx/>
              <a:buNone/>
            </a:pPr>
            <a:r>
              <a:rPr lang="en-US" sz="1400" dirty="0">
                <a:hlinkClick r:id="rId3"/>
              </a:rPr>
              <a:t>http://www.gadoe.org/Curriculum-Instruction-and-Assessment/Assessment/Pages/default.aspx</a:t>
            </a:r>
            <a:r>
              <a:rPr lang="en-US" sz="1400" dirty="0"/>
              <a:t> </a:t>
            </a:r>
          </a:p>
          <a:p>
            <a:endParaRPr lang="en-US" dirty="0"/>
          </a:p>
        </p:txBody>
      </p:sp>
      <p:sp>
        <p:nvSpPr>
          <p:cNvPr id="4" name="Date Placeholder 3"/>
          <p:cNvSpPr>
            <a:spLocks noGrp="1"/>
          </p:cNvSpPr>
          <p:nvPr>
            <p:ph type="dt" sz="half" idx="2"/>
          </p:nvPr>
        </p:nvSpPr>
        <p:spPr/>
        <p:txBody>
          <a:bodyPr/>
          <a:lstStyle/>
          <a:p>
            <a:r>
              <a:rPr lang="en-US" smtClean="0"/>
              <a:t>2/4/2015</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85</a:t>
            </a:fld>
            <a:endParaRPr lang="en-US" dirty="0"/>
          </a:p>
        </p:txBody>
      </p:sp>
    </p:spTree>
    <p:extLst>
      <p:ext uri="{BB962C8B-B14F-4D97-AF65-F5344CB8AC3E}">
        <p14:creationId xmlns:p14="http://schemas.microsoft.com/office/powerpoint/2010/main" val="38528446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03695" y="230321"/>
            <a:ext cx="6806152" cy="1325563"/>
          </a:xfrm>
        </p:spPr>
        <p:txBody>
          <a:bodyPr/>
          <a:lstStyle/>
          <a:p>
            <a:pPr algn="ctr" eaLnBrk="1" hangingPunct="1"/>
            <a:r>
              <a:rPr lang="en-US" dirty="0" smtClean="0"/>
              <a:t>Contact Information </a:t>
            </a:r>
          </a:p>
        </p:txBody>
      </p:sp>
      <p:sp>
        <p:nvSpPr>
          <p:cNvPr id="49155" name="Content Placeholder 2"/>
          <p:cNvSpPr>
            <a:spLocks noGrp="1"/>
          </p:cNvSpPr>
          <p:nvPr>
            <p:ph idx="1"/>
          </p:nvPr>
        </p:nvSpPr>
        <p:spPr>
          <a:xfrm>
            <a:off x="457200" y="1574276"/>
            <a:ext cx="8229600" cy="4551887"/>
          </a:xfrm>
        </p:spPr>
        <p:txBody>
          <a:bodyPr>
            <a:normAutofit/>
          </a:bodyPr>
          <a:lstStyle/>
          <a:p>
            <a:pPr>
              <a:buFont typeface="Arial" charset="0"/>
              <a:buNone/>
            </a:pPr>
            <a:r>
              <a:rPr lang="en-US" dirty="0" smtClean="0"/>
              <a:t>GaDOE</a:t>
            </a:r>
          </a:p>
          <a:p>
            <a:r>
              <a:rPr lang="en-US" dirty="0" smtClean="0"/>
              <a:t>Michael Huneke</a:t>
            </a:r>
          </a:p>
          <a:p>
            <a:pPr lvl="1"/>
            <a:r>
              <a:rPr lang="en-US" sz="2400" dirty="0" smtClean="0"/>
              <a:t>404-232-1208 </a:t>
            </a:r>
          </a:p>
          <a:p>
            <a:pPr lvl="1"/>
            <a:r>
              <a:rPr lang="en-US" dirty="0" smtClean="0">
                <a:hlinkClick r:id="rId2"/>
              </a:rPr>
              <a:t>mhuneke@doe.k12.ga.us</a:t>
            </a:r>
            <a:endParaRPr lang="en-US" dirty="0" smtClean="0"/>
          </a:p>
          <a:p>
            <a:pPr>
              <a:buFont typeface="Arial" charset="0"/>
              <a:buNone/>
            </a:pPr>
            <a:endParaRPr lang="en-US" sz="1400" dirty="0" smtClean="0"/>
          </a:p>
          <a:p>
            <a:pPr eaLnBrk="1" hangingPunct="1">
              <a:buFont typeface="Wingdings" pitchFamily="2" charset="2"/>
              <a:buNone/>
            </a:pPr>
            <a:r>
              <a:rPr lang="en-US" dirty="0" smtClean="0"/>
              <a:t>GCA</a:t>
            </a:r>
          </a:p>
          <a:p>
            <a:pPr eaLnBrk="1" hangingPunct="1"/>
            <a:r>
              <a:rPr lang="en-US" dirty="0"/>
              <a:t>Stephanie A. </a:t>
            </a:r>
            <a:r>
              <a:rPr lang="en-US" dirty="0" smtClean="0"/>
              <a:t>Lai, Ph.D. </a:t>
            </a:r>
          </a:p>
          <a:p>
            <a:pPr lvl="1"/>
            <a:r>
              <a:rPr lang="en-US" dirty="0"/>
              <a:t>706-542-6606</a:t>
            </a:r>
          </a:p>
          <a:p>
            <a:pPr lvl="1" eaLnBrk="1" hangingPunct="1"/>
            <a:r>
              <a:rPr lang="en-US" dirty="0" smtClean="0"/>
              <a:t>888-392-8977 (toll free)</a:t>
            </a:r>
            <a:endParaRPr lang="en-US" dirty="0" smtClean="0"/>
          </a:p>
          <a:p>
            <a:pPr lvl="1" eaLnBrk="1" hangingPunct="1"/>
            <a:r>
              <a:rPr lang="en-US" dirty="0" smtClean="0">
                <a:hlinkClick r:id="rId3"/>
              </a:rPr>
              <a:t>slai823@uga.edu </a:t>
            </a:r>
            <a:r>
              <a:rPr lang="en-US" b="1" dirty="0" smtClean="0"/>
              <a:t>	</a:t>
            </a:r>
          </a:p>
        </p:txBody>
      </p:sp>
      <p:sp>
        <p:nvSpPr>
          <p:cNvPr id="3" name="Date Placeholder 2"/>
          <p:cNvSpPr>
            <a:spLocks noGrp="1"/>
          </p:cNvSpPr>
          <p:nvPr>
            <p:ph type="dt" sz="half" idx="2"/>
          </p:nvPr>
        </p:nvSpPr>
        <p:spPr/>
        <p:txBody>
          <a:bodyPr/>
          <a:lstStyle/>
          <a:p>
            <a:r>
              <a:rPr lang="en-US" smtClean="0"/>
              <a:t>2/4/2015</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86</a:t>
            </a:fld>
            <a:endParaRPr lang="en-US" dirty="0"/>
          </a:p>
        </p:txBody>
      </p:sp>
    </p:spTree>
    <p:extLst>
      <p:ext uri="{BB962C8B-B14F-4D97-AF65-F5344CB8AC3E}">
        <p14:creationId xmlns:p14="http://schemas.microsoft.com/office/powerpoint/2010/main" val="3341856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2/4/2015</a:t>
            </a:r>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9</a:t>
            </a:fld>
            <a:endParaRPr lang="en-US" dirty="0"/>
          </a:p>
        </p:txBody>
      </p:sp>
      <p:sp>
        <p:nvSpPr>
          <p:cNvPr id="7" name="Title 1"/>
          <p:cNvSpPr txBox="1">
            <a:spLocks/>
          </p:cNvSpPr>
          <p:nvPr/>
        </p:nvSpPr>
        <p:spPr>
          <a:xfrm>
            <a:off x="457200" y="1175657"/>
            <a:ext cx="8229600" cy="3102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Arial Rounded MT Bold" panose="020F0704030504030204" pitchFamily="34" charset="0"/>
                <a:ea typeface="+mj-ea"/>
                <a:cs typeface="+mj-cs"/>
              </a:defRPr>
            </a:lvl1pPr>
          </a:lstStyle>
          <a:p>
            <a:r>
              <a:rPr lang="en-US" sz="9600" smtClean="0"/>
              <a:t>GHSGT</a:t>
            </a:r>
            <a:endParaRPr lang="en-US" sz="9600" dirty="0"/>
          </a:p>
        </p:txBody>
      </p:sp>
    </p:spTree>
    <p:extLst>
      <p:ext uri="{BB962C8B-B14F-4D97-AF65-F5344CB8AC3E}">
        <p14:creationId xmlns:p14="http://schemas.microsoft.com/office/powerpoint/2010/main" val="739513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 Richard Wood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759AC933-011D-45F1-B4B4-722E2E1CE80B}"/>
</file>

<file path=customXml/itemProps2.xml><?xml version="1.0" encoding="utf-8"?>
<ds:datastoreItem xmlns:ds="http://schemas.openxmlformats.org/officeDocument/2006/customXml" ds:itemID="{701B55F2-B830-4878-A822-02320231410B}"/>
</file>

<file path=customXml/itemProps3.xml><?xml version="1.0" encoding="utf-8"?>
<ds:datastoreItem xmlns:ds="http://schemas.openxmlformats.org/officeDocument/2006/customXml" ds:itemID="{3E861535-7753-48C9-B868-0900BA82A391}"/>
</file>

<file path=docProps/app.xml><?xml version="1.0" encoding="utf-8"?>
<Properties xmlns="http://schemas.openxmlformats.org/officeDocument/2006/extended-properties" xmlns:vt="http://schemas.openxmlformats.org/officeDocument/2006/docPropsVTypes">
  <Template>GaDOE-PowerPoint-Template - Richard Woods</Template>
  <TotalTime>162</TotalTime>
  <Words>7896</Words>
  <Application>Microsoft Office PowerPoint</Application>
  <PresentationFormat>On-screen Show (4:3)</PresentationFormat>
  <Paragraphs>1011</Paragraphs>
  <Slides>86</Slides>
  <Notes>12</Notes>
  <HiddenSlides>1</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GaDOE-PowerPoint-Template - Richard Woods</vt:lpstr>
      <vt:lpstr> Spring 2015 Pre-Administration Webinar Georgia High School Graduation Test  and  Georgia High School Writing Test</vt:lpstr>
      <vt:lpstr>GHSGT Important Reminders and  What’s New in 2014-2015</vt:lpstr>
      <vt:lpstr>What’s New in 2014-2015</vt:lpstr>
      <vt:lpstr>GHSWT Important Reminders and  What’s New in 2014-2015</vt:lpstr>
      <vt:lpstr> Administration Windows and  Deadlines for Answer Documents Spring 2015 GHSWT   </vt:lpstr>
      <vt:lpstr> Administration Windows and  Deadlines for Answer Documents Spring 2015 GHSGT   </vt:lpstr>
      <vt:lpstr> Administration Windows and  Deadlines for Answer Documents Summer 2015 GHSWT   </vt:lpstr>
      <vt:lpstr>2015-2016 Testing Calendar</vt:lpstr>
      <vt:lpstr>PowerPoint Presentation</vt:lpstr>
      <vt:lpstr>Planning for Time</vt:lpstr>
      <vt:lpstr>Make-Ups</vt:lpstr>
      <vt:lpstr>Who Tests?</vt:lpstr>
      <vt:lpstr>Who Tests?</vt:lpstr>
      <vt:lpstr>Who Tests? Impact of the Secondary Assessment Transition Plan </vt:lpstr>
      <vt:lpstr>Who Tests?</vt:lpstr>
      <vt:lpstr>PowerPoint Presentation</vt:lpstr>
      <vt:lpstr>2014 Fall &amp; Winter GHSGT Documents Scored Approximately 460 high schools</vt:lpstr>
      <vt:lpstr>Booklet Overages</vt:lpstr>
      <vt:lpstr>QCC Form Phase Out  ELA, Science and Social Studies</vt:lpstr>
      <vt:lpstr>BST, GHSGT and GHSWT Forms Dates are based on when students entered grade 9 for the first time:  *Contact Michael Huneke for BST materials at mhuneke@doe.k12.ga.us when needed </vt:lpstr>
      <vt:lpstr>Test Score Ranges and Cut Scores  Georgia High School Graduation Test </vt:lpstr>
      <vt:lpstr>PowerPoint Presentation</vt:lpstr>
      <vt:lpstr>Answer Document – Top of Pg. 2</vt:lpstr>
      <vt:lpstr>PowerPoint Presentation</vt:lpstr>
      <vt:lpstr>Invalid Form Codes</vt:lpstr>
      <vt:lpstr>For Teacher Use Only Special Populations</vt:lpstr>
      <vt:lpstr>For Teacher Use Only GNETS and Irregularity/Invalidation/Participation Invalidation </vt:lpstr>
      <vt:lpstr>School Building Answer Sheet Transmittal Form for the GHSGT &amp; GHSWT</vt:lpstr>
      <vt:lpstr>GHSGT PDF Student Achievement Rosters</vt:lpstr>
      <vt:lpstr>GHSGT Individual Student Report</vt:lpstr>
      <vt:lpstr>PowerPoint Presentation</vt:lpstr>
      <vt:lpstr>Rule Amendment:  160-3-1-.07 Testing Programs – Student Assessment Adopted:  August 21, 2014</vt:lpstr>
      <vt:lpstr>Georgia High School Writing Test (GHSWT)</vt:lpstr>
      <vt:lpstr>GHSWT:  2014-2015</vt:lpstr>
      <vt:lpstr>GHSWT: 2014-2015</vt:lpstr>
      <vt:lpstr>GHSWT – 2014-2015</vt:lpstr>
      <vt:lpstr>GHSWT:  2014-2015</vt:lpstr>
      <vt:lpstr>Registration Process</vt:lpstr>
      <vt:lpstr>Materials to be Received</vt:lpstr>
      <vt:lpstr>Materials to be Received</vt:lpstr>
      <vt:lpstr>Planning for the GHSWT Administration</vt:lpstr>
      <vt:lpstr>Administration Schedule</vt:lpstr>
      <vt:lpstr>Administration Schedule</vt:lpstr>
      <vt:lpstr>Administration</vt:lpstr>
      <vt:lpstr>Administration</vt:lpstr>
      <vt:lpstr>2014-2015  Answer Document</vt:lpstr>
      <vt:lpstr>Student Directions in  Answer Document</vt:lpstr>
      <vt:lpstr>GHSWT Answer Document </vt:lpstr>
      <vt:lpstr>School Building Answer Sheet Transmittal Form for the GHSGT &amp; GHSWT</vt:lpstr>
      <vt:lpstr>PowerPoint Presentation</vt:lpstr>
      <vt:lpstr>Testing Students With Disabilities, 504 Plans, or  EL Test Participation Plans   </vt:lpstr>
      <vt:lpstr>Accommodations </vt:lpstr>
      <vt:lpstr>Accommodations  </vt:lpstr>
      <vt:lpstr>Accommodations </vt:lpstr>
      <vt:lpstr>Braille Availability</vt:lpstr>
      <vt:lpstr>Word Processor and Enlarged Copies</vt:lpstr>
      <vt:lpstr>Irregularities (IR)</vt:lpstr>
      <vt:lpstr>Some Examples of Irregularities</vt:lpstr>
      <vt:lpstr>Invalidations (INV) </vt:lpstr>
      <vt:lpstr>Reporting Irregularities and Invalidations </vt:lpstr>
      <vt:lpstr>Reporting Irregularities and Invalidations </vt:lpstr>
      <vt:lpstr>Entering IRs into the MyGaDOE Portal</vt:lpstr>
      <vt:lpstr>Entering IRs into the MyGaDOE Portal  </vt:lpstr>
      <vt:lpstr>CODE OF ETHICS FOR GEORGIA EDUCATORS </vt:lpstr>
      <vt:lpstr>PSC Testing Standard</vt:lpstr>
      <vt:lpstr>Breach of Professional Ethics Professional Standards Commission</vt:lpstr>
      <vt:lpstr>Characteristics of a Quality Investigation</vt:lpstr>
      <vt:lpstr>Testing Security Requires:</vt:lpstr>
      <vt:lpstr>Test Security Reminders</vt:lpstr>
      <vt:lpstr>Test Security Reminders</vt:lpstr>
      <vt:lpstr>Keys To Test Security</vt:lpstr>
      <vt:lpstr>PLANNING FOR TEST ADMINISTRATION</vt:lpstr>
      <vt:lpstr>PLANNING FOR TEST ADMINISTRATION Roles and Responsibilities</vt:lpstr>
      <vt:lpstr>PowerPoint Presentation</vt:lpstr>
      <vt:lpstr>PowerPoint Presentation</vt:lpstr>
      <vt:lpstr>PowerPoint Presentation</vt:lpstr>
      <vt:lpstr>PowerPoint Presentation</vt:lpstr>
      <vt:lpstr>PowerPoint Presentation</vt:lpstr>
      <vt:lpstr>PLANNING FOR TEST ADMINISTRATION</vt:lpstr>
      <vt:lpstr>PLANNING FOR TEST ADMINISTRATION</vt:lpstr>
      <vt:lpstr>Plan for Accommodations</vt:lpstr>
      <vt:lpstr>Instructions for Returning Boxed Materials to GCA (scorables and nonscorables)</vt:lpstr>
      <vt:lpstr>GHSWT – Reminders </vt:lpstr>
      <vt:lpstr>Other Important Topics </vt:lpstr>
      <vt:lpstr>Resources for Administering  the GHSGT and GHSWT</vt:lpstr>
      <vt:lpstr>Contact Information </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User</dc:creator>
  <cp:lastModifiedBy>Windows User</cp:lastModifiedBy>
  <cp:revision>34</cp:revision>
  <dcterms:created xsi:type="dcterms:W3CDTF">2015-01-13T13:29:49Z</dcterms:created>
  <dcterms:modified xsi:type="dcterms:W3CDTF">2015-02-04T13:46:16Z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