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handoutMasterIdLst>
    <p:handoutMasterId r:id="rId8"/>
  </p:handoutMasterIdLst>
  <p:sldIdLst>
    <p:sldId id="285" r:id="rId5"/>
    <p:sldId id="288"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72C488-E9A9-449F-91AE-3E80B0F29F22}">
          <p14:sldIdLst>
            <p14:sldId id="285"/>
            <p14:sldId id="288"/>
          </p14:sldIdLst>
        </p14:section>
      </p14:sectionLst>
    </p:ex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Leighton" initials="BL" lastIdx="10" clrIdx="0">
    <p:extLst>
      <p:ext uri="{19B8F6BF-5375-455C-9EA6-DF929625EA0E}">
        <p15:presenceInfo xmlns:p15="http://schemas.microsoft.com/office/powerpoint/2012/main" userId="Brett Leighton" providerId="None"/>
      </p:ext>
    </p:extLst>
  </p:cmAuthor>
  <p:cmAuthor id="2" name="Eric Robertson" initials="ER" lastIdx="4" clrIdx="1">
    <p:extLst>
      <p:ext uri="{19B8F6BF-5375-455C-9EA6-DF929625EA0E}">
        <p15:presenceInfo xmlns:p15="http://schemas.microsoft.com/office/powerpoint/2012/main" userId="S-1-5-21-124525095-708259637-1543119021-577625" providerId="AD"/>
      </p:ext>
    </p:extLst>
  </p:cmAuthor>
  <p:cmAuthor id="3" name="Brett Leighton (Vexillum Consulting)" initials="BL(C" lastIdx="4" clrIdx="2">
    <p:extLst>
      <p:ext uri="{19B8F6BF-5375-455C-9EA6-DF929625EA0E}">
        <p15:presenceInfo xmlns:p15="http://schemas.microsoft.com/office/powerpoint/2012/main" userId="Brett Leighton (Vexillum Consulting)" providerId="None"/>
      </p:ext>
    </p:extLst>
  </p:cmAuthor>
  <p:cmAuthor id="4" name="Cindy Klapperich" initials="CK" lastIdx="6" clrIdx="3">
    <p:extLst>
      <p:ext uri="{19B8F6BF-5375-455C-9EA6-DF929625EA0E}">
        <p15:presenceInfo xmlns:p15="http://schemas.microsoft.com/office/powerpoint/2012/main" userId="S::cindy@bluehawkconsulting.com::185d1a20-5400-4c7d-a55d-0a970caf9e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5A5A5A"/>
    <a:srgbClr val="002050"/>
    <a:srgbClr val="F2F2F2"/>
    <a:srgbClr val="0070C0"/>
    <a:srgbClr val="70AD47"/>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0" d="100"/>
          <a:sy n="70" d="100"/>
        </p:scale>
        <p:origin x="1480" y="-13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BBEDE-5BB3-4AC3-9956-B496F3C79B3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364CEB2-E3B8-4D45-9557-5957483108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891E45-3E13-4F62-A160-2F6392B4661F}" type="datetimeFigureOut">
              <a:rPr lang="en-US" smtClean="0"/>
              <a:t>1/29/2020</a:t>
            </a:fld>
            <a:endParaRPr lang="en-US"/>
          </a:p>
        </p:txBody>
      </p:sp>
      <p:sp>
        <p:nvSpPr>
          <p:cNvPr id="4" name="Footer Placeholder 3">
            <a:extLst>
              <a:ext uri="{FF2B5EF4-FFF2-40B4-BE49-F238E27FC236}">
                <a16:creationId xmlns:a16="http://schemas.microsoft.com/office/drawing/2014/main" id="{2AC20B64-C3AA-4DC6-AF2A-C363616090A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801140-5DE6-4471-B839-294B0A5A7BB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0C887F-0A0E-43F0-8842-56505820A284}" type="slidenum">
              <a:rPr lang="en-US" smtClean="0"/>
              <a:t>‹#›</a:t>
            </a:fld>
            <a:endParaRPr lang="en-US"/>
          </a:p>
        </p:txBody>
      </p:sp>
    </p:spTree>
    <p:extLst>
      <p:ext uri="{BB962C8B-B14F-4D97-AF65-F5344CB8AC3E}">
        <p14:creationId xmlns:p14="http://schemas.microsoft.com/office/powerpoint/2010/main" val="4184268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D825CF-3A0C-47F9-92F0-05C40E66EE33}" type="datetimeFigureOut">
              <a:rPr lang="en-US" smtClean="0"/>
              <a:t>1/29/2020</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EDD3D8-FCAF-4489-B749-FA28519EAA93}" type="slidenum">
              <a:rPr lang="en-US" smtClean="0"/>
              <a:t>‹#›</a:t>
            </a:fld>
            <a:endParaRPr lang="en-US"/>
          </a:p>
        </p:txBody>
      </p:sp>
    </p:spTree>
    <p:extLst>
      <p:ext uri="{BB962C8B-B14F-4D97-AF65-F5344CB8AC3E}">
        <p14:creationId xmlns:p14="http://schemas.microsoft.com/office/powerpoint/2010/main" val="35679549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DD3D8-FCAF-4489-B749-FA28519EAA93}" type="slidenum">
              <a:rPr lang="en-US" smtClean="0"/>
              <a:t>1</a:t>
            </a:fld>
            <a:endParaRPr lang="en-US"/>
          </a:p>
        </p:txBody>
      </p:sp>
    </p:spTree>
    <p:extLst>
      <p:ext uri="{BB962C8B-B14F-4D97-AF65-F5344CB8AC3E}">
        <p14:creationId xmlns:p14="http://schemas.microsoft.com/office/powerpoint/2010/main" val="153266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DD3D8-FCAF-4489-B749-FA28519EAA93}" type="slidenum">
              <a:rPr lang="en-US" smtClean="0"/>
              <a:t>2</a:t>
            </a:fld>
            <a:endParaRPr lang="en-US"/>
          </a:p>
        </p:txBody>
      </p:sp>
    </p:spTree>
    <p:extLst>
      <p:ext uri="{BB962C8B-B14F-4D97-AF65-F5344CB8AC3E}">
        <p14:creationId xmlns:p14="http://schemas.microsoft.com/office/powerpoint/2010/main" val="119016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A5A5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98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FA8CA-2364-4AC9-8C0D-9826C5FA19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44" b="11190"/>
          <a:stretch/>
        </p:blipFill>
        <p:spPr>
          <a:xfrm flipH="1">
            <a:off x="0" y="0"/>
            <a:ext cx="7772400" cy="3744599"/>
          </a:xfrm>
          <a:prstGeom prst="rect">
            <a:avLst/>
          </a:prstGeom>
        </p:spPr>
      </p:pic>
      <p:sp>
        <p:nvSpPr>
          <p:cNvPr id="6" name="Flowchart: Manual Input 5">
            <a:extLst>
              <a:ext uri="{FF2B5EF4-FFF2-40B4-BE49-F238E27FC236}">
                <a16:creationId xmlns:a16="http://schemas.microsoft.com/office/drawing/2014/main" id="{85E48C0A-5A9A-4150-9656-24B11F5000C5}"/>
              </a:ext>
            </a:extLst>
          </p:cNvPr>
          <p:cNvSpPr/>
          <p:nvPr userDrawn="1"/>
        </p:nvSpPr>
        <p:spPr bwMode="auto">
          <a:xfrm>
            <a:off x="0" y="2041529"/>
            <a:ext cx="7772400" cy="1703070"/>
          </a:xfrm>
          <a:prstGeom prst="flowChartManualInput">
            <a:avLst/>
          </a:prstGeom>
          <a:solidFill>
            <a:srgbClr val="002050">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1743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709B9-2F27-42BD-981A-4AF53B7A6D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50" b="37642"/>
          <a:stretch/>
        </p:blipFill>
        <p:spPr>
          <a:xfrm>
            <a:off x="0" y="5642692"/>
            <a:ext cx="7772400" cy="3021248"/>
          </a:xfrm>
          <a:prstGeom prst="rect">
            <a:avLst/>
          </a:prstGeom>
        </p:spPr>
      </p:pic>
    </p:spTree>
    <p:extLst>
      <p:ext uri="{BB962C8B-B14F-4D97-AF65-F5344CB8AC3E}">
        <p14:creationId xmlns:p14="http://schemas.microsoft.com/office/powerpoint/2010/main" val="88917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3A08A3-E69C-49A0-B9A9-C7509204E0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09918" y="4713729"/>
            <a:ext cx="2952564" cy="630942"/>
          </a:xfrm>
          <a:prstGeom prst="rect">
            <a:avLst/>
          </a:prstGeom>
        </p:spPr>
      </p:pic>
      <p:sp>
        <p:nvSpPr>
          <p:cNvPr id="6" name="TextBox 5">
            <a:extLst>
              <a:ext uri="{FF2B5EF4-FFF2-40B4-BE49-F238E27FC236}">
                <a16:creationId xmlns:a16="http://schemas.microsoft.com/office/drawing/2014/main" id="{A51AB681-9C50-4558-BDF7-04AA13288084}"/>
              </a:ext>
            </a:extLst>
          </p:cNvPr>
          <p:cNvSpPr txBox="1"/>
          <p:nvPr userDrawn="1"/>
        </p:nvSpPr>
        <p:spPr>
          <a:xfrm>
            <a:off x="593766" y="9042059"/>
            <a:ext cx="6555180" cy="630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5A5A5A"/>
                </a:solidFill>
                <a:effectLst/>
                <a:uLnTx/>
                <a:uFillTx/>
              </a:rPr>
              <a:t>© 2017 Microsoft Corporation. All rights reserved. Microsoft and other product names are or may be registered trademarks and/or trademarks in the U.S and/or other countries. The Information herein is for іnformational purposes only and represent the current vіew of Microsoft Corporatіon as of the date of this presentation. Because Mіcrosoft must respond to changіng market conditions, іt should not be іnterpreted to be a commіtment on the part of Microsoft and Microsoft cannot guarantee the accuracy of any informatiіon provіded after the date of thіs presentation. MІCROSOFT MAKES NO WARRANTIES, EXPRESS, IMPLIED OR STATUTORY, AS TO THE INFORMATІON IN THIS PRESENTATION.</a:t>
            </a:r>
          </a:p>
        </p:txBody>
      </p:sp>
    </p:spTree>
    <p:extLst>
      <p:ext uri="{BB962C8B-B14F-4D97-AF65-F5344CB8AC3E}">
        <p14:creationId xmlns:p14="http://schemas.microsoft.com/office/powerpoint/2010/main" val="2814135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85358CE-919A-4450-A34F-C465B557D28F}" type="slidenum">
              <a:rPr lang="en-US" smtClean="0"/>
              <a:t>‹#›</a:t>
            </a:fld>
            <a:endParaRPr lang="en-US"/>
          </a:p>
        </p:txBody>
      </p:sp>
    </p:spTree>
    <p:extLst>
      <p:ext uri="{BB962C8B-B14F-4D97-AF65-F5344CB8AC3E}">
        <p14:creationId xmlns:p14="http://schemas.microsoft.com/office/powerpoint/2010/main" val="2049416434"/>
      </p:ext>
    </p:extLst>
  </p:cSld>
  <p:clrMap bg1="lt1" tx1="dk1" bg2="lt2" tx2="dk2" accent1="accent1" accent2="accent2" accent3="accent3" accent4="accent4" accent5="accent5" accent6="accent6" hlink="hlink" folHlink="folHlink"/>
  <p:sldLayoutIdLst>
    <p:sldLayoutId id="2147483691" r:id="rId1"/>
    <p:sldLayoutId id="2147483689" r:id="rId2"/>
    <p:sldLayoutId id="2147483690" r:id="rId3"/>
    <p:sldLayoutId id="2147483667" r:id="rId4"/>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en.wikipedia.org/wiki/Seal_of_Georgia_(U.S._st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rweb.com/releases/2017/10/prweb14784139.htm" TargetMode="External"/><Relationship Id="rId11" Type="http://schemas.openxmlformats.org/officeDocument/2006/relationships/image" Target="../media/image14.png"/><Relationship Id="rId5" Type="http://schemas.openxmlformats.org/officeDocument/2006/relationships/image" Target="../media/image9.jpg"/><Relationship Id="rId15" Type="http://schemas.microsoft.com/office/2007/relationships/hdphoto" Target="../media/hdphoto1.wdp"/><Relationship Id="rId10" Type="http://schemas.openxmlformats.org/officeDocument/2006/relationships/image" Target="../media/image13.png"/><Relationship Id="rId4" Type="http://schemas.openxmlformats.org/officeDocument/2006/relationships/hyperlink" Target="https://sites.google.com/site/cstastandards/standards" TargetMode="External"/><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57BDB4-C035-429E-A268-5FE1D1504B97}"/>
              </a:ext>
            </a:extLst>
          </p:cNvPr>
          <p:cNvPicPr>
            <a:picLocks noChangeAspect="1"/>
          </p:cNvPicPr>
          <p:nvPr/>
        </p:nvPicPr>
        <p:blipFill>
          <a:blip r:embed="rId3"/>
          <a:stretch>
            <a:fillRect/>
          </a:stretch>
        </p:blipFill>
        <p:spPr>
          <a:xfrm>
            <a:off x="6019" y="6233011"/>
            <a:ext cx="6002734" cy="2025144"/>
          </a:xfrm>
          <a:prstGeom prst="rect">
            <a:avLst/>
          </a:prstGeom>
        </p:spPr>
      </p:pic>
      <p:sp>
        <p:nvSpPr>
          <p:cNvPr id="11" name="Title 6">
            <a:extLst>
              <a:ext uri="{FF2B5EF4-FFF2-40B4-BE49-F238E27FC236}">
                <a16:creationId xmlns:a16="http://schemas.microsoft.com/office/drawing/2014/main" id="{3A41D682-9F89-49B2-8488-7127D4DB547C}"/>
              </a:ext>
            </a:extLst>
          </p:cNvPr>
          <p:cNvSpPr txBox="1">
            <a:spLocks/>
          </p:cNvSpPr>
          <p:nvPr/>
        </p:nvSpPr>
        <p:spPr>
          <a:xfrm>
            <a:off x="137695" y="2522318"/>
            <a:ext cx="7343747" cy="710488"/>
          </a:xfrm>
          <a:prstGeom prst="rect">
            <a:avLst/>
          </a:prstGeom>
        </p:spPr>
        <p:txBody>
          <a:bodyP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spcAft>
                <a:spcPts val="600"/>
              </a:spcAft>
            </a:pPr>
            <a:r>
              <a:rPr lang="en-US" altLang="ko-KR" sz="2000" dirty="0">
                <a:solidFill>
                  <a:schemeClr val="bg1"/>
                </a:solidFill>
                <a:latin typeface="Segoe UI Semibold" panose="020B0702040204020203" pitchFamily="34" charset="0"/>
                <a:ea typeface="Tahoma" pitchFamily="34" charset="0"/>
                <a:cs typeface="Segoe UI Semibold" panose="020B0702040204020203" pitchFamily="34" charset="0"/>
              </a:rPr>
              <a:t>Impact Report 2020:</a:t>
            </a:r>
          </a:p>
          <a:p>
            <a:pPr>
              <a:spcAft>
                <a:spcPts val="600"/>
              </a:spcAft>
            </a:pPr>
            <a:r>
              <a:rPr lang="en-US" altLang="ko-KR" sz="2000" dirty="0">
                <a:solidFill>
                  <a:schemeClr val="bg1"/>
                </a:solidFill>
                <a:latin typeface="Segoe UI Semibold" panose="020B0702040204020203" pitchFamily="34" charset="0"/>
                <a:ea typeface="Tahoma" pitchFamily="34" charset="0"/>
                <a:cs typeface="Segoe UI Semibold" panose="020B0702040204020203" pitchFamily="34" charset="0"/>
              </a:rPr>
              <a:t>Microsoft Imagine Academy &amp; Industry Certifications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1" name="Rectangle 20">
            <a:extLst>
              <a:ext uri="{FF2B5EF4-FFF2-40B4-BE49-F238E27FC236}">
                <a16:creationId xmlns:a16="http://schemas.microsoft.com/office/drawing/2014/main" id="{AA208EE0-6CAC-40FD-A8BF-FAFA71A23227}"/>
              </a:ext>
            </a:extLst>
          </p:cNvPr>
          <p:cNvSpPr/>
          <p:nvPr/>
        </p:nvSpPr>
        <p:spPr>
          <a:xfrm>
            <a:off x="149270" y="3387046"/>
            <a:ext cx="4290676" cy="346458"/>
          </a:xfrm>
          <a:prstGeom prst="rect">
            <a:avLst/>
          </a:prstGeom>
        </p:spPr>
        <p:txBody>
          <a:bodyPr>
            <a:noAutofit/>
          </a:bodyPr>
          <a:lstStyle/>
          <a:p>
            <a:pPr defTabSz="777240">
              <a:lnSpc>
                <a:spcPct val="90000"/>
              </a:lnSpc>
              <a:spcBef>
                <a:spcPct val="0"/>
              </a:spcBef>
              <a:spcAft>
                <a:spcPts val="600"/>
              </a:spcAft>
            </a:pPr>
            <a:r>
              <a:rPr lang="en-US" altLang="ko-KR" dirty="0">
                <a:solidFill>
                  <a:schemeClr val="bg1"/>
                </a:solidFill>
                <a:latin typeface="Segoe UI" panose="020B0502040204020203" pitchFamily="34" charset="0"/>
                <a:ea typeface="Tahoma" pitchFamily="34" charset="0"/>
                <a:cs typeface="Segoe UI" panose="020B0502040204020203" pitchFamily="34" charset="0"/>
              </a:rPr>
              <a:t>State of Georgia</a:t>
            </a:r>
            <a:endParaRPr lang="en-US" dirty="0">
              <a:solidFill>
                <a:schemeClr val="bg1"/>
              </a:solidFill>
              <a:latin typeface="Segoe UI" panose="020B0502040204020203" pitchFamily="34" charset="0"/>
              <a:ea typeface="Tahoma"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7ECF5B84-B8B9-47B4-A36E-222A119B3FCE}"/>
              </a:ext>
            </a:extLst>
          </p:cNvPr>
          <p:cNvSpPr/>
          <p:nvPr/>
        </p:nvSpPr>
        <p:spPr>
          <a:xfrm>
            <a:off x="137695" y="3922252"/>
            <a:ext cx="7575772" cy="2387705"/>
          </a:xfrm>
          <a:prstGeom prst="rect">
            <a:avLst/>
          </a:prstGeom>
        </p:spPr>
        <p:txBody>
          <a:bodyPr wrap="square">
            <a:spAutoFit/>
          </a:bodyPr>
          <a:lstStyle/>
          <a:p>
            <a:pPr>
              <a:lnSpc>
                <a:spcPts val="1400"/>
              </a:lnSpc>
              <a:spcAft>
                <a:spcPts val="600"/>
              </a:spcAft>
            </a:pPr>
            <a:r>
              <a:rPr lang="en-US" sz="1000" b="1" dirty="0">
                <a:solidFill>
                  <a:srgbClr val="505050"/>
                </a:solidFill>
                <a:latin typeface="Segoe UI" panose="020B0502040204020203" pitchFamily="34" charset="0"/>
                <a:cs typeface="Segoe UI" panose="020B0502040204020203" pitchFamily="34" charset="0"/>
              </a:rPr>
              <a:t>The State of Georgia and Microsoft </a:t>
            </a:r>
            <a:r>
              <a:rPr lang="en-US" sz="1000" dirty="0">
                <a:solidFill>
                  <a:srgbClr val="505050"/>
                </a:solidFill>
                <a:latin typeface="Segoe UI" panose="020B0502040204020203" pitchFamily="34" charset="0"/>
                <a:cs typeface="Segoe UI" panose="020B0502040204020203" pitchFamily="34" charset="0"/>
              </a:rPr>
              <a:t>have been making leading industry-recognized certifications accessible to Georgia schools – students, teachers and staff – statewide since 2012-2013, and the program has shown tremendous success over the years.  It’s estimated that over </a:t>
            </a:r>
            <a:r>
              <a:rPr lang="en-US" sz="1000" b="1" dirty="0">
                <a:solidFill>
                  <a:srgbClr val="505050"/>
                </a:solidFill>
                <a:latin typeface="Segoe UI" panose="020B0502040204020203" pitchFamily="34" charset="0"/>
                <a:cs typeface="Segoe UI" panose="020B0502040204020203" pitchFamily="34" charset="0"/>
              </a:rPr>
              <a:t>6 million new IT jobs will be created by 2022</a:t>
            </a:r>
            <a:r>
              <a:rPr lang="en-US" sz="1000" dirty="0">
                <a:solidFill>
                  <a:srgbClr val="505050"/>
                </a:solidFill>
                <a:latin typeface="Segoe UI" panose="020B0502040204020203" pitchFamily="34" charset="0"/>
                <a:cs typeface="Segoe UI" panose="020B0502040204020203" pitchFamily="34" charset="0"/>
              </a:rPr>
              <a:t>. There is high-demand for Microsoft skills and certifications in STEM and IT fields and across industry.</a:t>
            </a:r>
          </a:p>
          <a:p>
            <a:pPr>
              <a:lnSpc>
                <a:spcPts val="1400"/>
              </a:lnSpc>
              <a:spcAft>
                <a:spcPts val="600"/>
              </a:spcAft>
            </a:pPr>
            <a:r>
              <a:rPr lang="en-US" sz="1000" dirty="0">
                <a:solidFill>
                  <a:srgbClr val="505050"/>
                </a:solidFill>
                <a:latin typeface="Segoe UI" panose="020B0502040204020203" pitchFamily="34" charset="0"/>
                <a:cs typeface="Segoe UI" panose="020B0502040204020203" pitchFamily="34" charset="0"/>
              </a:rPr>
              <a:t>Microsoft has </a:t>
            </a:r>
            <a:r>
              <a:rPr lang="en-US" sz="1000" b="1" dirty="0">
                <a:solidFill>
                  <a:srgbClr val="505050"/>
                </a:solidFill>
                <a:latin typeface="Segoe UI" panose="020B0502040204020203" pitchFamily="34" charset="0"/>
                <a:cs typeface="Segoe UI" panose="020B0502040204020203" pitchFamily="34" charset="0"/>
              </a:rPr>
              <a:t>added the Computer Science Learning Path</a:t>
            </a:r>
            <a:r>
              <a:rPr lang="en-US" sz="1000" dirty="0">
                <a:solidFill>
                  <a:srgbClr val="505050"/>
                </a:solidFill>
                <a:latin typeface="Segoe UI" panose="020B0502040204020203" pitchFamily="34" charset="0"/>
                <a:cs typeface="Segoe UI" panose="020B0502040204020203" pitchFamily="34" charset="0"/>
              </a:rPr>
              <a:t> to Imagine Academy’s</a:t>
            </a:r>
            <a:br>
              <a:rPr lang="en-US" sz="1000" dirty="0">
                <a:solidFill>
                  <a:srgbClr val="505050"/>
                </a:solidFill>
                <a:latin typeface="Segoe UI" panose="020B0502040204020203" pitchFamily="34" charset="0"/>
                <a:cs typeface="Segoe UI" panose="020B0502040204020203" pitchFamily="34" charset="0"/>
              </a:rPr>
            </a:br>
            <a:r>
              <a:rPr lang="en-US" sz="1000" dirty="0">
                <a:solidFill>
                  <a:srgbClr val="505050"/>
                </a:solidFill>
                <a:latin typeface="Segoe UI" panose="020B0502040204020203" pitchFamily="34" charset="0"/>
                <a:cs typeface="Segoe UI" panose="020B0502040204020203" pitchFamily="34" charset="0"/>
              </a:rPr>
              <a:t>Productivity, Data Science and IT Infrastructure curriculum.  This learning path </a:t>
            </a:r>
            <a:r>
              <a:rPr lang="en-US" sz="1000" b="1" dirty="0">
                <a:solidFill>
                  <a:srgbClr val="505050"/>
                </a:solidFill>
                <a:latin typeface="Segoe UI" panose="020B0502040204020203" pitchFamily="34" charset="0"/>
                <a:cs typeface="Segoe UI" panose="020B0502040204020203" pitchFamily="34" charset="0"/>
              </a:rPr>
              <a:t>delivers </a:t>
            </a:r>
            <a:br>
              <a:rPr lang="en-US" sz="1000" b="1" dirty="0">
                <a:solidFill>
                  <a:srgbClr val="505050"/>
                </a:solidFill>
                <a:latin typeface="Segoe UI" panose="020B0502040204020203" pitchFamily="34" charset="0"/>
                <a:cs typeface="Segoe UI" panose="020B0502040204020203" pitchFamily="34" charset="0"/>
              </a:rPr>
            </a:br>
            <a:r>
              <a:rPr lang="en-US" sz="1000" b="1" dirty="0">
                <a:solidFill>
                  <a:srgbClr val="505050"/>
                </a:solidFill>
                <a:latin typeface="Segoe UI" panose="020B0502040204020203" pitchFamily="34" charset="0"/>
                <a:cs typeface="Segoe UI" panose="020B0502040204020203" pitchFamily="34" charset="0"/>
              </a:rPr>
              <a:t>computer science and STEM curriculum</a:t>
            </a:r>
            <a:r>
              <a:rPr lang="en-US" sz="1000" dirty="0">
                <a:solidFill>
                  <a:srgbClr val="505050"/>
                </a:solidFill>
                <a:latin typeface="Segoe UI" panose="020B0502040204020203" pitchFamily="34" charset="0"/>
                <a:cs typeface="Segoe UI" panose="020B0502040204020203" pitchFamily="34" charset="0"/>
              </a:rPr>
              <a:t> that Georgia can use to help better prepare </a:t>
            </a:r>
            <a:br>
              <a:rPr lang="en-US" sz="1000" dirty="0">
                <a:solidFill>
                  <a:srgbClr val="505050"/>
                </a:solidFill>
                <a:latin typeface="Segoe UI" panose="020B0502040204020203" pitchFamily="34" charset="0"/>
                <a:cs typeface="Segoe UI" panose="020B0502040204020203" pitchFamily="34" charset="0"/>
              </a:rPr>
            </a:br>
            <a:r>
              <a:rPr lang="en-US" sz="1000" dirty="0">
                <a:solidFill>
                  <a:srgbClr val="505050"/>
                </a:solidFill>
                <a:latin typeface="Segoe UI" panose="020B0502040204020203" pitchFamily="34" charset="0"/>
                <a:cs typeface="Segoe UI" panose="020B0502040204020203" pitchFamily="34" charset="0"/>
              </a:rPr>
              <a:t>Georgia teachers and students for the increasingly digital economy. </a:t>
            </a:r>
          </a:p>
          <a:p>
            <a:pPr>
              <a:lnSpc>
                <a:spcPts val="1400"/>
              </a:lnSpc>
            </a:pPr>
            <a:r>
              <a:rPr lang="en-US" sz="1000" dirty="0">
                <a:solidFill>
                  <a:srgbClr val="505050"/>
                </a:solidFill>
                <a:latin typeface="Segoe UI" panose="020B0502040204020203" pitchFamily="34" charset="0"/>
                <a:cs typeface="Segoe UI" panose="020B0502040204020203" pitchFamily="34" charset="0"/>
              </a:rPr>
              <a:t>This public-private partnership with Microsoft provides Georgia with </a:t>
            </a:r>
            <a:r>
              <a:rPr lang="en-US" sz="1000" b="1" dirty="0">
                <a:solidFill>
                  <a:srgbClr val="505050"/>
                </a:solidFill>
                <a:latin typeface="Segoe UI" panose="020B0502040204020203" pitchFamily="34" charset="0"/>
                <a:cs typeface="Segoe UI" panose="020B0502040204020203" pitchFamily="34" charset="0"/>
              </a:rPr>
              <a:t>significant </a:t>
            </a:r>
          </a:p>
          <a:p>
            <a:pPr>
              <a:lnSpc>
                <a:spcPts val="1400"/>
              </a:lnSpc>
            </a:pPr>
            <a:r>
              <a:rPr lang="en-US" sz="1000" b="1" dirty="0">
                <a:solidFill>
                  <a:srgbClr val="505050"/>
                </a:solidFill>
                <a:latin typeface="Segoe UI" panose="020B0502040204020203" pitchFamily="34" charset="0"/>
                <a:cs typeface="Segoe UI" panose="020B0502040204020203" pitchFamily="34" charset="0"/>
              </a:rPr>
              <a:t>cost savings on student, teacher, and staff skills and certifications </a:t>
            </a:r>
            <a:r>
              <a:rPr lang="en-US" sz="1000" dirty="0">
                <a:solidFill>
                  <a:srgbClr val="505050"/>
                </a:solidFill>
                <a:latin typeface="Segoe UI" panose="020B0502040204020203" pitchFamily="34" charset="0"/>
                <a:cs typeface="Segoe UI" panose="020B0502040204020203" pitchFamily="34" charset="0"/>
              </a:rPr>
              <a:t>compared </a:t>
            </a:r>
            <a:br>
              <a:rPr lang="en-US" sz="1000" dirty="0">
                <a:solidFill>
                  <a:srgbClr val="505050"/>
                </a:solidFill>
                <a:latin typeface="Segoe UI" panose="020B0502040204020203" pitchFamily="34" charset="0"/>
                <a:cs typeface="Segoe UI" panose="020B0502040204020203" pitchFamily="34" charset="0"/>
              </a:rPr>
            </a:br>
            <a:r>
              <a:rPr lang="en-US" sz="1000" dirty="0">
                <a:solidFill>
                  <a:srgbClr val="505050"/>
                </a:solidFill>
                <a:latin typeface="Segoe UI" panose="020B0502040204020203" pitchFamily="34" charset="0"/>
                <a:cs typeface="Segoe UI" panose="020B0502040204020203" pitchFamily="34" charset="0"/>
              </a:rPr>
              <a:t>to industry, commercial costs of training.</a:t>
            </a:r>
          </a:p>
          <a:p>
            <a:pPr>
              <a:lnSpc>
                <a:spcPts val="1400"/>
              </a:lnSpc>
              <a:spcAft>
                <a:spcPts val="600"/>
              </a:spcAft>
            </a:pPr>
            <a:endParaRPr lang="en-US" sz="1100" dirty="0">
              <a:solidFill>
                <a:srgbClr val="505050"/>
              </a:solidFill>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55BC8388-1BDB-4C0C-BF7A-1BF7224F04F2}"/>
              </a:ext>
            </a:extLst>
          </p:cNvPr>
          <p:cNvGraphicFramePr>
            <a:graphicFrameLocks noGrp="1"/>
          </p:cNvGraphicFramePr>
          <p:nvPr>
            <p:extLst>
              <p:ext uri="{D42A27DB-BD31-4B8C-83A1-F6EECF244321}">
                <p14:modId xmlns:p14="http://schemas.microsoft.com/office/powerpoint/2010/main" val="2247538085"/>
              </p:ext>
            </p:extLst>
          </p:nvPr>
        </p:nvGraphicFramePr>
        <p:xfrm>
          <a:off x="5751932" y="4552546"/>
          <a:ext cx="1920962" cy="2388749"/>
        </p:xfrm>
        <a:graphic>
          <a:graphicData uri="http://schemas.openxmlformats.org/drawingml/2006/table">
            <a:tbl>
              <a:tblPr firstRow="1" bandRow="1">
                <a:tableStyleId>{5C22544A-7EE6-4342-B048-85BDC9FD1C3A}</a:tableStyleId>
              </a:tblPr>
              <a:tblGrid>
                <a:gridCol w="960481">
                  <a:extLst>
                    <a:ext uri="{9D8B030D-6E8A-4147-A177-3AD203B41FA5}">
                      <a16:colId xmlns:a16="http://schemas.microsoft.com/office/drawing/2014/main" val="2952296316"/>
                    </a:ext>
                  </a:extLst>
                </a:gridCol>
                <a:gridCol w="960481">
                  <a:extLst>
                    <a:ext uri="{9D8B030D-6E8A-4147-A177-3AD203B41FA5}">
                      <a16:colId xmlns:a16="http://schemas.microsoft.com/office/drawing/2014/main" val="101949212"/>
                    </a:ext>
                  </a:extLst>
                </a:gridCol>
              </a:tblGrid>
              <a:tr h="430150">
                <a:tc>
                  <a:txBody>
                    <a:bodyPr/>
                    <a:lstStyle/>
                    <a:p>
                      <a:pPr algn="l"/>
                      <a:r>
                        <a:rPr kumimoji="0" lang="en-US" sz="1050" b="0" i="0" u="none" strike="noStrike" kern="1200" cap="none" spc="0" normalizeH="0" baseline="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Technology Skills Sought</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US" sz="1050" b="0" i="0" u="none" strike="noStrike" kern="1200" cap="none" spc="0" normalizeH="0" baseline="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Georgia </a:t>
                      </a:r>
                    </a:p>
                    <a:p>
                      <a:pPr algn="l"/>
                      <a:r>
                        <a:rPr kumimoji="0" lang="en-US" sz="1050" b="0" i="0" u="none" strike="noStrike" kern="1200" cap="none" spc="0" normalizeH="0" baseline="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Open Jobs</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1557033"/>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1"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Microsoft </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14,358</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01586710"/>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rPr>
                        <a:t>Python</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1,649</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7908880"/>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HTML5</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1,276</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654530"/>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Java</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1,849</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9854886"/>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rPr>
                        <a:t>Google</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1,476</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8538668"/>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rPr>
                        <a:t>Cisco</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576</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1867645"/>
                  </a:ext>
                </a:extLst>
              </a:tr>
              <a:tr h="259607">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rPr>
                        <a:t>Apple</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7" marR="0" lvl="0" indent="0" algn="l" defTabSz="457200" rtl="0" eaLnBrk="1" fontAlgn="auto" latinLnBrk="0" hangingPunct="1">
                        <a:lnSpc>
                          <a:spcPts val="1200"/>
                        </a:lnSpc>
                        <a:spcBef>
                          <a:spcPts val="0"/>
                        </a:spcBef>
                        <a:spcAft>
                          <a:spcPts val="600"/>
                        </a:spcAft>
                        <a:buClrTx/>
                        <a:buSzTx/>
                        <a:buFont typeface="+mj-lt"/>
                        <a:buNone/>
                        <a:tabLst/>
                        <a:defRPr/>
                      </a:pPr>
                      <a:r>
                        <a:rPr kumimoji="0" lang="en-US" sz="1000" b="0" i="0" u="none" strike="noStrike" kern="1200" cap="none" spc="0" normalizeH="0" baseline="0" dirty="0">
                          <a:ln>
                            <a:noFill/>
                          </a:ln>
                          <a:solidFill>
                            <a:srgbClr val="505050"/>
                          </a:solidFill>
                          <a:effectLst/>
                          <a:uLnTx/>
                          <a:uFillTx/>
                          <a:latin typeface="Segoe UI" panose="020B0502040204020203" pitchFamily="34" charset="0"/>
                          <a:ea typeface="+mn-ea"/>
                          <a:cs typeface="Segoe UI" panose="020B0502040204020203" pitchFamily="34" charset="0"/>
                        </a:rPr>
                        <a:t>466</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2141548"/>
                  </a:ext>
                </a:extLst>
              </a:tr>
            </a:tbl>
          </a:graphicData>
        </a:graphic>
      </p:graphicFrame>
      <p:sp>
        <p:nvSpPr>
          <p:cNvPr id="13" name="Rectangle 12">
            <a:extLst>
              <a:ext uri="{FF2B5EF4-FFF2-40B4-BE49-F238E27FC236}">
                <a16:creationId xmlns:a16="http://schemas.microsoft.com/office/drawing/2014/main" id="{E345E163-6845-4A5C-BE69-91D1ECB95E87}"/>
              </a:ext>
            </a:extLst>
          </p:cNvPr>
          <p:cNvSpPr/>
          <p:nvPr/>
        </p:nvSpPr>
        <p:spPr>
          <a:xfrm>
            <a:off x="5868968" y="6960967"/>
            <a:ext cx="1519968" cy="200055"/>
          </a:xfrm>
          <a:prstGeom prst="rect">
            <a:avLst/>
          </a:prstGeom>
        </p:spPr>
        <p:txBody>
          <a:bodyPr wrap="none">
            <a:spAutoFit/>
          </a:bodyPr>
          <a:lstStyle/>
          <a:p>
            <a:r>
              <a:rPr lang="en-US" sz="700" noProof="1">
                <a:solidFill>
                  <a:srgbClr val="737373"/>
                </a:solidFill>
                <a:latin typeface="Segoe Pro" panose="020B0502040504020203" pitchFamily="34" charset="0"/>
                <a:cs typeface="Segoe Pro"/>
              </a:rPr>
              <a:t>Source: indeed.com, January 2020</a:t>
            </a:r>
            <a:endParaRPr lang="en-US" sz="700" dirty="0"/>
          </a:p>
        </p:txBody>
      </p:sp>
      <p:sp>
        <p:nvSpPr>
          <p:cNvPr id="4" name="Rectangle 3">
            <a:extLst>
              <a:ext uri="{FF2B5EF4-FFF2-40B4-BE49-F238E27FC236}">
                <a16:creationId xmlns:a16="http://schemas.microsoft.com/office/drawing/2014/main" id="{D2CFE144-48F3-4BE3-9687-1F630A118CD2}"/>
              </a:ext>
            </a:extLst>
          </p:cNvPr>
          <p:cNvSpPr/>
          <p:nvPr/>
        </p:nvSpPr>
        <p:spPr>
          <a:xfrm>
            <a:off x="0" y="8586732"/>
            <a:ext cx="7765074" cy="1471668"/>
          </a:xfrm>
          <a:prstGeom prst="rect">
            <a:avLst/>
          </a:prstGeom>
          <a:solidFill>
            <a:srgbClr val="002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8A73D2-6D23-45D7-B915-A2FFC38009C2}"/>
              </a:ext>
            </a:extLst>
          </p:cNvPr>
          <p:cNvSpPr/>
          <p:nvPr/>
        </p:nvSpPr>
        <p:spPr>
          <a:xfrm>
            <a:off x="6026093" y="7304046"/>
            <a:ext cx="1648013" cy="954107"/>
          </a:xfrm>
          <a:prstGeom prst="rect">
            <a:avLst/>
          </a:prstGeom>
          <a:solidFill>
            <a:schemeClr val="bg1">
              <a:lumMod val="95000"/>
            </a:schemeClr>
          </a:solidFill>
        </p:spPr>
        <p:txBody>
          <a:bodyPr wrap="square">
            <a:spAutoFit/>
          </a:bodyPr>
          <a:lstStyle/>
          <a:p>
            <a:pPr marL="3175" algn="ctr">
              <a:defRPr/>
            </a:pPr>
            <a:r>
              <a:rPr lang="es-AR" sz="1600" b="1" noProof="1">
                <a:solidFill>
                  <a:schemeClr val="accent1"/>
                </a:solidFill>
                <a:latin typeface="Segoe UI" panose="020B0502040204020203" pitchFamily="34" charset="0"/>
                <a:ea typeface="Segoe UI Black" panose="020B0A02040204020203" pitchFamily="34" charset="0"/>
                <a:cs typeface="Segoe UI" panose="020B0502040204020203" pitchFamily="34" charset="0"/>
              </a:rPr>
              <a:t>$93,862</a:t>
            </a:r>
          </a:p>
          <a:p>
            <a:pPr lvl="0" algn="ctr">
              <a:defRPr/>
            </a:pPr>
            <a:r>
              <a:rPr lang="en-US" sz="800" dirty="0">
                <a:solidFill>
                  <a:srgbClr val="5A5A5A"/>
                </a:solidFill>
                <a:latin typeface="Segoe UI" panose="020B0502040204020203" pitchFamily="34" charset="0"/>
                <a:cs typeface="Segoe UI" panose="020B0502040204020203" pitchFamily="34" charset="0"/>
              </a:rPr>
              <a:t>Average salary for a computing occupation in Georgia, which is significantly higher than the average salary in the state ($48,280)</a:t>
            </a:r>
            <a:endParaRPr lang="en-US" sz="800" noProof="1">
              <a:solidFill>
                <a:srgbClr val="5A5A5A"/>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BFFFED2B-95E8-4954-9C1A-C827637C5B0F}"/>
              </a:ext>
            </a:extLst>
          </p:cNvPr>
          <p:cNvSpPr/>
          <p:nvPr/>
        </p:nvSpPr>
        <p:spPr>
          <a:xfrm>
            <a:off x="137694" y="8736435"/>
            <a:ext cx="7343747" cy="1321965"/>
          </a:xfrm>
          <a:prstGeom prst="rect">
            <a:avLst/>
          </a:prstGeom>
        </p:spPr>
        <p:txBody>
          <a:bodyPr wrap="square">
            <a:spAutoFit/>
          </a:bodyPr>
          <a:lstStyle/>
          <a:p>
            <a:pPr lvl="0">
              <a:lnSpc>
                <a:spcPct val="107000"/>
              </a:lnSpc>
              <a:spcAft>
                <a:spcPts val="800"/>
              </a:spcAft>
              <a:defRPr/>
            </a:pPr>
            <a:r>
              <a:rPr lang="en-US" sz="1050" dirty="0">
                <a:solidFill>
                  <a:prstClr val="white"/>
                </a:solidFill>
                <a:latin typeface="Segoe UI" panose="020B0502040204020203" pitchFamily="34" charset="0"/>
                <a:ea typeface="Arial" panose="020B0604020202020204" pitchFamily="34" charset="0"/>
                <a:cs typeface="Segoe UI" panose="020B0502040204020203" pitchFamily="34" charset="0"/>
              </a:rPr>
              <a:t>“I was contacted by a Customer Service Manager … three of the students were hired and have all advanced in their primary positions. </a:t>
            </a:r>
          </a:p>
          <a:p>
            <a:pPr lvl="0">
              <a:lnSpc>
                <a:spcPct val="107000"/>
              </a:lnSpc>
              <a:spcAft>
                <a:spcPts val="800"/>
              </a:spcAft>
              <a:defRPr/>
            </a:pPr>
            <a:r>
              <a:rPr lang="en-US" sz="1050" dirty="0">
                <a:solidFill>
                  <a:prstClr val="white"/>
                </a:solidFill>
                <a:latin typeface="Segoe UI" panose="020B0502040204020203" pitchFamily="34" charset="0"/>
                <a:cs typeface="Segoe UI" panose="020B0502040204020203" pitchFamily="34" charset="0"/>
              </a:rPr>
              <a:t>…  the Industry Certification process has aided in students having the opportunity to receive higher paying and more advanced job placements. During the current academic year, I have been contacted by another manufacturing leader in our community and they are interested in bringing in 10 of our technology students to interview…”</a:t>
            </a:r>
          </a:p>
          <a:p>
            <a:pPr lvl="0">
              <a:lnSpc>
                <a:spcPct val="107000"/>
              </a:lnSpc>
              <a:spcAft>
                <a:spcPts val="800"/>
              </a:spcAft>
              <a:defRPr/>
            </a:pPr>
            <a:r>
              <a:rPr lang="en-US" sz="1050" dirty="0">
                <a:solidFill>
                  <a:srgbClr val="FFC000"/>
                </a:solidFill>
                <a:latin typeface="Segoe UI" panose="020B0502040204020203" pitchFamily="34" charset="0"/>
                <a:ea typeface="Arial" panose="020B0604020202020204" pitchFamily="34" charset="0"/>
                <a:cs typeface="Segoe UI" panose="020B0502040204020203" pitchFamily="34" charset="0"/>
              </a:rPr>
              <a:t>- Robyn Rhodes, Teacher at Southeast Whitfield County High School, Dalton, GA</a:t>
            </a:r>
          </a:p>
        </p:txBody>
      </p:sp>
      <p:pic>
        <p:nvPicPr>
          <p:cNvPr id="15" name="Picture 14">
            <a:extLst>
              <a:ext uri="{FF2B5EF4-FFF2-40B4-BE49-F238E27FC236}">
                <a16:creationId xmlns:a16="http://schemas.microsoft.com/office/drawing/2014/main" id="{206E04B6-3D52-4898-94DD-EB74AD495DD3}"/>
              </a:ext>
            </a:extLst>
          </p:cNvPr>
          <p:cNvPicPr>
            <a:picLocks noChangeAspect="1"/>
          </p:cNvPicPr>
          <p:nvPr/>
        </p:nvPicPr>
        <p:blipFill>
          <a:blip r:embed="rId4"/>
          <a:stretch>
            <a:fillRect/>
          </a:stretch>
        </p:blipFill>
        <p:spPr bwMode="black">
          <a:xfrm>
            <a:off x="137695" y="266634"/>
            <a:ext cx="1123139" cy="235389"/>
          </a:xfrm>
          <a:prstGeom prst="rect">
            <a:avLst/>
          </a:prstGeom>
        </p:spPr>
      </p:pic>
      <p:pic>
        <p:nvPicPr>
          <p:cNvPr id="9" name="Picture 8">
            <a:extLst>
              <a:ext uri="{FF2B5EF4-FFF2-40B4-BE49-F238E27FC236}">
                <a16:creationId xmlns:a16="http://schemas.microsoft.com/office/drawing/2014/main" id="{74C92AB6-3146-433C-8DB0-EF8277BD0248}"/>
              </a:ext>
            </a:extLst>
          </p:cNvPr>
          <p:cNvPicPr>
            <a:picLocks noChangeAspect="1"/>
          </p:cNvPicPr>
          <p:nvPr/>
        </p:nvPicPr>
        <p:blipFill>
          <a:blip r:embed="rId5"/>
          <a:stretch>
            <a:fillRect/>
          </a:stretch>
        </p:blipFill>
        <p:spPr>
          <a:xfrm>
            <a:off x="5838307" y="5116104"/>
            <a:ext cx="187786" cy="193654"/>
          </a:xfrm>
          <a:prstGeom prst="rect">
            <a:avLst/>
          </a:prstGeom>
        </p:spPr>
      </p:pic>
      <p:sp>
        <p:nvSpPr>
          <p:cNvPr id="20" name="Rectangle 19">
            <a:extLst>
              <a:ext uri="{FF2B5EF4-FFF2-40B4-BE49-F238E27FC236}">
                <a16:creationId xmlns:a16="http://schemas.microsoft.com/office/drawing/2014/main" id="{9D12CDDD-D31F-467E-AFBB-6F219F5B2476}"/>
              </a:ext>
            </a:extLst>
          </p:cNvPr>
          <p:cNvSpPr/>
          <p:nvPr/>
        </p:nvSpPr>
        <p:spPr>
          <a:xfrm>
            <a:off x="5943466" y="8238824"/>
            <a:ext cx="1406154" cy="200055"/>
          </a:xfrm>
          <a:prstGeom prst="rect">
            <a:avLst/>
          </a:prstGeom>
        </p:spPr>
        <p:txBody>
          <a:bodyPr wrap="none">
            <a:spAutoFit/>
          </a:bodyPr>
          <a:lstStyle/>
          <a:p>
            <a:r>
              <a:rPr lang="en-US" sz="700" noProof="1">
                <a:solidFill>
                  <a:srgbClr val="737373"/>
                </a:solidFill>
                <a:latin typeface="Segoe Pro" panose="020B0502040504020203" pitchFamily="34" charset="0"/>
                <a:cs typeface="Segoe Pro"/>
              </a:rPr>
              <a:t>Source: code.org, January 2020</a:t>
            </a:r>
            <a:endParaRPr lang="en-US" sz="700" dirty="0"/>
          </a:p>
        </p:txBody>
      </p:sp>
      <p:pic>
        <p:nvPicPr>
          <p:cNvPr id="17" name="Picture 16">
            <a:extLst>
              <a:ext uri="{FF2B5EF4-FFF2-40B4-BE49-F238E27FC236}">
                <a16:creationId xmlns:a16="http://schemas.microsoft.com/office/drawing/2014/main" id="{959983C8-A77E-439C-B8AD-BFA85C788D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52747" y="2194124"/>
            <a:ext cx="1120147" cy="1120147"/>
          </a:xfrm>
          <a:prstGeom prst="rect">
            <a:avLst/>
          </a:prstGeom>
        </p:spPr>
      </p:pic>
      <p:sp>
        <p:nvSpPr>
          <p:cNvPr id="18" name="Rectangle 17">
            <a:extLst>
              <a:ext uri="{FF2B5EF4-FFF2-40B4-BE49-F238E27FC236}">
                <a16:creationId xmlns:a16="http://schemas.microsoft.com/office/drawing/2014/main" id="{F8C91C7B-3BD7-4588-8FE8-2078033C610E}"/>
              </a:ext>
            </a:extLst>
          </p:cNvPr>
          <p:cNvSpPr/>
          <p:nvPr/>
        </p:nvSpPr>
        <p:spPr>
          <a:xfrm>
            <a:off x="98294" y="8222387"/>
            <a:ext cx="2489784" cy="200055"/>
          </a:xfrm>
          <a:prstGeom prst="rect">
            <a:avLst/>
          </a:prstGeom>
        </p:spPr>
        <p:txBody>
          <a:bodyPr wrap="none">
            <a:spAutoFit/>
          </a:bodyPr>
          <a:lstStyle/>
          <a:p>
            <a:r>
              <a:rPr lang="en-US" sz="700" noProof="1">
                <a:solidFill>
                  <a:srgbClr val="737373"/>
                </a:solidFill>
                <a:latin typeface="Segoe Pro" panose="020B0502040504020203" pitchFamily="34" charset="0"/>
                <a:cs typeface="Segoe Pro"/>
              </a:rPr>
              <a:t>Source: Microsoft Imagine Aademy program, January 2020</a:t>
            </a:r>
            <a:endParaRPr lang="en-US" sz="700" dirty="0"/>
          </a:p>
        </p:txBody>
      </p:sp>
    </p:spTree>
    <p:extLst>
      <p:ext uri="{BB962C8B-B14F-4D97-AF65-F5344CB8AC3E}">
        <p14:creationId xmlns:p14="http://schemas.microsoft.com/office/powerpoint/2010/main" val="127196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3E94C9-8B6F-4248-BAA9-1C418C518A38}"/>
              </a:ext>
            </a:extLst>
          </p:cNvPr>
          <p:cNvSpPr/>
          <p:nvPr/>
        </p:nvSpPr>
        <p:spPr>
          <a:xfrm>
            <a:off x="189527" y="272993"/>
            <a:ext cx="6998674" cy="854914"/>
          </a:xfrm>
          <a:prstGeom prst="rect">
            <a:avLst/>
          </a:prstGeom>
        </p:spPr>
        <p:txBody>
          <a:bodyPr wrap="square" anchor="t">
            <a:spAutoFit/>
          </a:bodyPr>
          <a:lstStyle/>
          <a:p>
            <a:pPr>
              <a:spcBef>
                <a:spcPts val="1200"/>
              </a:spcBef>
              <a:spcAft>
                <a:spcPts val="600"/>
              </a:spcAft>
            </a:pPr>
            <a:r>
              <a:rPr lang="en-US" sz="2000" dirty="0">
                <a:solidFill>
                  <a:srgbClr val="0078D7"/>
                </a:solidFill>
                <a:latin typeface="Segoe UI" panose="020B0502040204020203" pitchFamily="34" charset="0"/>
                <a:cs typeface="Segoe UI" panose="020B0502040204020203" pitchFamily="34" charset="0"/>
              </a:rPr>
              <a:t>Microsoft Imagine Academy</a:t>
            </a:r>
          </a:p>
          <a:p>
            <a:pPr>
              <a:lnSpc>
                <a:spcPct val="120000"/>
              </a:lnSpc>
              <a:spcBef>
                <a:spcPts val="200"/>
              </a:spcBef>
              <a:spcAft>
                <a:spcPts val="200"/>
              </a:spcAft>
            </a:pPr>
            <a:r>
              <a:rPr lang="en-US" sz="1000" dirty="0">
                <a:solidFill>
                  <a:srgbClr val="505050"/>
                </a:solidFill>
                <a:latin typeface="Segoe UI" panose="020B0502040204020203" pitchFamily="34" charset="0"/>
                <a:cs typeface="Segoe UI" panose="020B0502040204020203" pitchFamily="34" charset="0"/>
              </a:rPr>
              <a:t>Today more jobs require technical skills. Microsoft Imagine Academy provides globally recognized technology education, skills, and certifications for educator professional development and content students need to succeed in today’s jobs. </a:t>
            </a:r>
          </a:p>
        </p:txBody>
      </p:sp>
      <p:sp>
        <p:nvSpPr>
          <p:cNvPr id="3" name="Rectangle 2">
            <a:extLst>
              <a:ext uri="{FF2B5EF4-FFF2-40B4-BE49-F238E27FC236}">
                <a16:creationId xmlns:a16="http://schemas.microsoft.com/office/drawing/2014/main" id="{1AA6E0C4-4B15-429C-A256-A4FD8DEBBC6A}"/>
              </a:ext>
            </a:extLst>
          </p:cNvPr>
          <p:cNvSpPr/>
          <p:nvPr/>
        </p:nvSpPr>
        <p:spPr>
          <a:xfrm>
            <a:off x="4392804" y="1435841"/>
            <a:ext cx="3034256" cy="1361911"/>
          </a:xfrm>
          <a:prstGeom prst="rect">
            <a:avLst/>
          </a:prstGeom>
        </p:spPr>
        <p:txBody>
          <a:bodyPr wrap="square">
            <a:spAutoFit/>
          </a:bodyPr>
          <a:lstStyle/>
          <a:p>
            <a:r>
              <a:rPr lang="en-US" sz="1200">
                <a:solidFill>
                  <a:srgbClr val="0078D7"/>
                </a:solidFill>
                <a:latin typeface="Segoe UI Semibold" panose="020B0702040204020203" pitchFamily="34" charset="0"/>
                <a:cs typeface="Segoe UI Semibold" panose="020B0702040204020203" pitchFamily="34" charset="0"/>
              </a:rPr>
              <a:t>“The pathway to new technologies requires a parallel investment in skills development – making sure people have the requisite skills to participate in an increasingly digital society.”</a:t>
            </a:r>
          </a:p>
          <a:p>
            <a:endParaRPr lang="en-US" sz="1200">
              <a:solidFill>
                <a:srgbClr val="002060"/>
              </a:solidFill>
              <a:latin typeface="Segoe UI Semibold" panose="020B0702040204020203" pitchFamily="34" charset="0"/>
              <a:cs typeface="Segoe UI Semibold" panose="020B0702040204020203" pitchFamily="34" charset="0"/>
            </a:endParaRPr>
          </a:p>
          <a:p>
            <a:r>
              <a:rPr lang="en-US" sz="1050">
                <a:solidFill>
                  <a:schemeClr val="tx1">
                    <a:lumMod val="50000"/>
                    <a:lumOff val="50000"/>
                  </a:schemeClr>
                </a:solidFill>
                <a:latin typeface="Segoe UI" panose="020B0502040204020203" pitchFamily="34" charset="0"/>
                <a:cs typeface="Segoe UI" panose="020B0502040204020203" pitchFamily="34" charset="0"/>
              </a:rPr>
              <a:t>Satya Nadella, CEO, Microsoft</a:t>
            </a:r>
          </a:p>
        </p:txBody>
      </p:sp>
      <p:sp>
        <p:nvSpPr>
          <p:cNvPr id="28" name="Rectangle 27">
            <a:extLst>
              <a:ext uri="{FF2B5EF4-FFF2-40B4-BE49-F238E27FC236}">
                <a16:creationId xmlns:a16="http://schemas.microsoft.com/office/drawing/2014/main" id="{BCE45FBF-AFEF-435D-80A3-2AB4F16D1D6E}"/>
              </a:ext>
            </a:extLst>
          </p:cNvPr>
          <p:cNvSpPr/>
          <p:nvPr/>
        </p:nvSpPr>
        <p:spPr>
          <a:xfrm>
            <a:off x="4392803" y="3124220"/>
            <a:ext cx="3379597" cy="5402556"/>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11">
              <a:lnSpc>
                <a:spcPct val="150000"/>
              </a:lnSpc>
              <a:spcAft>
                <a:spcPts val="600"/>
              </a:spcAft>
            </a:pPr>
            <a:endParaRPr lang="en-US" sz="1100">
              <a:solidFill>
                <a:srgbClr val="0078D7"/>
              </a:solidFill>
              <a:latin typeface="Segoe UI" panose="020B0502040204020203" pitchFamily="34" charset="0"/>
              <a:cs typeface="Segoe UI" panose="020B0502040204020203" pitchFamily="34" charset="0"/>
            </a:endParaRPr>
          </a:p>
          <a:p>
            <a:pPr defTabSz="457211">
              <a:lnSpc>
                <a:spcPct val="150000"/>
              </a:lnSpc>
              <a:spcAft>
                <a:spcPts val="600"/>
              </a:spcAft>
            </a:pPr>
            <a:r>
              <a:rPr lang="en-US" sz="1100">
                <a:solidFill>
                  <a:srgbClr val="0078D7"/>
                </a:solidFill>
                <a:latin typeface="Segoe UI" panose="020B0502040204020203" pitchFamily="34" charset="0"/>
                <a:cs typeface="Segoe UI" panose="020B0502040204020203" pitchFamily="34" charset="0"/>
              </a:rPr>
              <a:t> </a:t>
            </a:r>
          </a:p>
          <a:p>
            <a:pPr defTabSz="457211">
              <a:lnSpc>
                <a:spcPct val="150000"/>
              </a:lnSpc>
              <a:spcAft>
                <a:spcPts val="600"/>
              </a:spcAft>
            </a:pPr>
            <a:endParaRPr lang="en-US" sz="1100">
              <a:solidFill>
                <a:srgbClr val="0078D7"/>
              </a:solidFill>
              <a:latin typeface="Segoe UI" panose="020B0502040204020203" pitchFamily="34" charset="0"/>
              <a:cs typeface="Segoe UI" panose="020B0502040204020203" pitchFamily="34" charset="0"/>
            </a:endParaRPr>
          </a:p>
          <a:p>
            <a:pPr defTabSz="457211">
              <a:lnSpc>
                <a:spcPct val="150000"/>
              </a:lnSpc>
              <a:spcAft>
                <a:spcPts val="600"/>
              </a:spcAft>
            </a:pPr>
            <a:endParaRPr lang="en-US" sz="1100">
              <a:solidFill>
                <a:srgbClr val="0078D7"/>
              </a:solidFill>
              <a:latin typeface="Segoe UI" panose="020B0502040204020203" pitchFamily="34" charset="0"/>
              <a:cs typeface="Segoe UI" panose="020B0502040204020203" pitchFamily="34" charset="0"/>
            </a:endParaRPr>
          </a:p>
          <a:p>
            <a:pPr defTabSz="457211">
              <a:lnSpc>
                <a:spcPct val="150000"/>
              </a:lnSpc>
              <a:spcAft>
                <a:spcPts val="600"/>
              </a:spcAft>
            </a:pPr>
            <a:endParaRPr lang="en-US" sz="1100">
              <a:solidFill>
                <a:srgbClr val="0078D7"/>
              </a:solidFill>
              <a:latin typeface="Segoe UI" panose="020B0502040204020203" pitchFamily="34" charset="0"/>
              <a:cs typeface="Segoe UI" panose="020B0502040204020203" pitchFamily="34" charset="0"/>
            </a:endParaRPr>
          </a:p>
          <a:p>
            <a:pPr defTabSz="457211"/>
            <a:endParaRPr lang="en-US" sz="1000">
              <a:solidFill>
                <a:srgbClr val="0078D7"/>
              </a:solidFill>
              <a:latin typeface="Segoe UI" panose="020B0502040204020203" pitchFamily="34" charset="0"/>
              <a:cs typeface="Segoe UI" panose="020B0502040204020203" pitchFamily="34" charset="0"/>
            </a:endParaRPr>
          </a:p>
          <a:p>
            <a:pPr defTabSz="457211"/>
            <a:endParaRPr lang="en-US" sz="1000">
              <a:solidFill>
                <a:srgbClr val="0078D7"/>
              </a:solidFill>
              <a:latin typeface="Segoe UI" panose="020B0502040204020203" pitchFamily="34" charset="0"/>
              <a:cs typeface="Segoe UI" panose="020B0502040204020203" pitchFamily="34" charset="0"/>
            </a:endParaRPr>
          </a:p>
          <a:p>
            <a:pPr defTabSz="457211">
              <a:lnSpc>
                <a:spcPct val="150000"/>
              </a:lnSpc>
              <a:spcAft>
                <a:spcPts val="600"/>
              </a:spcAft>
            </a:pPr>
            <a:endParaRPr lang="en-US" sz="113">
              <a:solidFill>
                <a:prstClr val="black"/>
              </a:solidFill>
              <a:latin typeface="Segoe UI" panose="020B0502040204020203" pitchFamily="34" charset="0"/>
              <a:cs typeface="Segoe UI" panose="020B0502040204020203" pitchFamily="34" charset="0"/>
            </a:endParaRPr>
          </a:p>
        </p:txBody>
      </p:sp>
      <p:sp>
        <p:nvSpPr>
          <p:cNvPr id="35" name="Rectangle 34">
            <a:extLst>
              <a:ext uri="{FF2B5EF4-FFF2-40B4-BE49-F238E27FC236}">
                <a16:creationId xmlns:a16="http://schemas.microsoft.com/office/drawing/2014/main" id="{BA5DBC00-FC64-4504-A7B1-AD59CA910F06}"/>
              </a:ext>
            </a:extLst>
          </p:cNvPr>
          <p:cNvSpPr/>
          <p:nvPr/>
        </p:nvSpPr>
        <p:spPr>
          <a:xfrm>
            <a:off x="4628214" y="3367353"/>
            <a:ext cx="3059874" cy="276999"/>
          </a:xfrm>
          <a:prstGeom prst="rect">
            <a:avLst/>
          </a:prstGeom>
        </p:spPr>
        <p:txBody>
          <a:bodyPr wrap="square">
            <a:spAutoFit/>
          </a:bodyPr>
          <a:lstStyle/>
          <a:p>
            <a:pPr defTabSz="457211"/>
            <a:r>
              <a:rPr lang="en-US" altLang="ko-KR" sz="1200">
                <a:solidFill>
                  <a:prstClr val="black">
                    <a:lumMod val="65000"/>
                    <a:lumOff val="35000"/>
                  </a:prstClr>
                </a:solidFill>
                <a:latin typeface="Segoe UI Semibold" panose="020B0702040204020203" pitchFamily="34" charset="0"/>
                <a:cs typeface="Segoe UI Semibold" panose="020B0702040204020203" pitchFamily="34" charset="0"/>
              </a:rPr>
              <a:t>Global Education Standards Alignment</a:t>
            </a:r>
            <a:endParaRPr lang="en-US" sz="1200">
              <a:solidFill>
                <a:prstClr val="black">
                  <a:lumMod val="65000"/>
                  <a:lumOff val="35000"/>
                </a:prstClr>
              </a:solidFill>
              <a:latin typeface="Segoe UI Semibold" panose="020B0702040204020203" pitchFamily="34" charset="0"/>
              <a:cs typeface="Segoe UI Semibold" panose="020B0702040204020203" pitchFamily="34" charset="0"/>
            </a:endParaRPr>
          </a:p>
        </p:txBody>
      </p:sp>
      <p:sp>
        <p:nvSpPr>
          <p:cNvPr id="36" name="Rectangle 35">
            <a:extLst>
              <a:ext uri="{FF2B5EF4-FFF2-40B4-BE49-F238E27FC236}">
                <a16:creationId xmlns:a16="http://schemas.microsoft.com/office/drawing/2014/main" id="{B84837BA-CB2C-4CD7-8639-E178B9B680F7}"/>
              </a:ext>
            </a:extLst>
          </p:cNvPr>
          <p:cNvSpPr/>
          <p:nvPr/>
        </p:nvSpPr>
        <p:spPr>
          <a:xfrm>
            <a:off x="0" y="7692161"/>
            <a:ext cx="7765074" cy="2366239"/>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38133C-B955-4B75-BAB4-0CDE1F12DEBB}"/>
              </a:ext>
            </a:extLst>
          </p:cNvPr>
          <p:cNvGrpSpPr/>
          <p:nvPr/>
        </p:nvGrpSpPr>
        <p:grpSpPr>
          <a:xfrm>
            <a:off x="4598804" y="5267518"/>
            <a:ext cx="3056960" cy="923330"/>
            <a:chOff x="4598804" y="5497511"/>
            <a:chExt cx="3056960" cy="923330"/>
          </a:xfrm>
        </p:grpSpPr>
        <p:pic>
          <p:nvPicPr>
            <p:cNvPr id="32" name="Picture 31">
              <a:extLst>
                <a:ext uri="{FF2B5EF4-FFF2-40B4-BE49-F238E27FC236}">
                  <a16:creationId xmlns:a16="http://schemas.microsoft.com/office/drawing/2014/main" id="{65EDE7FE-9731-4420-87C9-60C0B6DB5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04" y="5616267"/>
              <a:ext cx="682223" cy="186545"/>
            </a:xfrm>
            <a:prstGeom prst="rect">
              <a:avLst/>
            </a:prstGeom>
          </p:spPr>
        </p:pic>
        <p:sp>
          <p:nvSpPr>
            <p:cNvPr id="34" name="TextBox 33">
              <a:extLst>
                <a:ext uri="{FF2B5EF4-FFF2-40B4-BE49-F238E27FC236}">
                  <a16:creationId xmlns:a16="http://schemas.microsoft.com/office/drawing/2014/main" id="{9EFB18A5-78DD-4AF0-B67A-69BD1B7EC83D}"/>
                </a:ext>
              </a:extLst>
            </p:cNvPr>
            <p:cNvSpPr txBox="1"/>
            <p:nvPr/>
          </p:nvSpPr>
          <p:spPr>
            <a:xfrm>
              <a:off x="5340010" y="5497511"/>
              <a:ext cx="2315754" cy="923330"/>
            </a:xfrm>
            <a:prstGeom prst="rect">
              <a:avLst/>
            </a:prstGeom>
            <a:noFill/>
          </p:spPr>
          <p:txBody>
            <a:bodyPr wrap="square" rtlCol="0">
              <a:spAutoFit/>
            </a:bodyPr>
            <a:lstStyle/>
            <a:p>
              <a:r>
                <a:rPr lang="en-US" sz="900" dirty="0">
                  <a:solidFill>
                    <a:srgbClr val="505050"/>
                  </a:solidFill>
                  <a:latin typeface="Segoe UI"/>
                </a:rPr>
                <a:t>The </a:t>
              </a:r>
              <a:r>
                <a:rPr lang="en-US" sz="900" dirty="0">
                  <a:solidFill>
                    <a:srgbClr val="0078D7"/>
                  </a:solidFill>
                  <a:latin typeface="Segoe UI"/>
                  <a:hlinkClick r:id="rId4"/>
                </a:rPr>
                <a:t>CSTA K–12 Computer Science </a:t>
              </a:r>
              <a:r>
                <a:rPr lang="en-US" sz="900" dirty="0">
                  <a:solidFill>
                    <a:srgbClr val="505050"/>
                  </a:solidFill>
                  <a:latin typeface="Segoe UI"/>
                  <a:hlinkClick r:id="rId4"/>
                </a:rPr>
                <a:t>Standards</a:t>
              </a:r>
              <a:r>
                <a:rPr lang="en-US" sz="900" dirty="0">
                  <a:solidFill>
                    <a:srgbClr val="505050"/>
                  </a:solidFill>
                  <a:latin typeface="Segoe UI"/>
                </a:rPr>
                <a:t> delineate a core set of learning objectives designed to provide the foundation for a complete computer science curriculum and its implementation at the K–12 level.</a:t>
              </a:r>
            </a:p>
          </p:txBody>
        </p:sp>
      </p:grpSp>
      <p:grpSp>
        <p:nvGrpSpPr>
          <p:cNvPr id="13" name="Group 12">
            <a:extLst>
              <a:ext uri="{FF2B5EF4-FFF2-40B4-BE49-F238E27FC236}">
                <a16:creationId xmlns:a16="http://schemas.microsoft.com/office/drawing/2014/main" id="{962394A9-309E-4C0D-9004-3DF20F3175B0}"/>
              </a:ext>
            </a:extLst>
          </p:cNvPr>
          <p:cNvGrpSpPr/>
          <p:nvPr/>
        </p:nvGrpSpPr>
        <p:grpSpPr>
          <a:xfrm>
            <a:off x="4653593" y="3871055"/>
            <a:ext cx="2915028" cy="1200329"/>
            <a:chOff x="4653593" y="4116719"/>
            <a:chExt cx="2915028" cy="1200329"/>
          </a:xfrm>
        </p:grpSpPr>
        <p:pic>
          <p:nvPicPr>
            <p:cNvPr id="31" name="Picture 30">
              <a:extLst>
                <a:ext uri="{FF2B5EF4-FFF2-40B4-BE49-F238E27FC236}">
                  <a16:creationId xmlns:a16="http://schemas.microsoft.com/office/drawing/2014/main" id="{1051C5E1-00B4-468F-B57E-983CC3AFA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593" y="4222251"/>
              <a:ext cx="543921" cy="280372"/>
            </a:xfrm>
            <a:prstGeom prst="rect">
              <a:avLst/>
            </a:prstGeom>
          </p:spPr>
        </p:pic>
        <p:sp>
          <p:nvSpPr>
            <p:cNvPr id="37" name="TextBox 36">
              <a:extLst>
                <a:ext uri="{FF2B5EF4-FFF2-40B4-BE49-F238E27FC236}">
                  <a16:creationId xmlns:a16="http://schemas.microsoft.com/office/drawing/2014/main" id="{37FC6C44-9567-4300-96CE-97EFCBF50281}"/>
                </a:ext>
              </a:extLst>
            </p:cNvPr>
            <p:cNvSpPr txBox="1"/>
            <p:nvPr/>
          </p:nvSpPr>
          <p:spPr>
            <a:xfrm>
              <a:off x="5325648" y="4116719"/>
              <a:ext cx="2242973" cy="1200329"/>
            </a:xfrm>
            <a:prstGeom prst="rect">
              <a:avLst/>
            </a:prstGeom>
            <a:noFill/>
          </p:spPr>
          <p:txBody>
            <a:bodyPr wrap="square" rtlCol="0">
              <a:spAutoFit/>
            </a:bodyPr>
            <a:lstStyle/>
            <a:p>
              <a:pPr lvl="0" defTabSz="457211">
                <a:spcAft>
                  <a:spcPts val="600"/>
                </a:spcAft>
              </a:pPr>
              <a:r>
                <a:rPr lang="en-US" sz="900" dirty="0">
                  <a:solidFill>
                    <a:srgbClr val="505050"/>
                  </a:solidFill>
                  <a:latin typeface="Segoe UI"/>
                </a:rPr>
                <a:t>The American Council on Education (ACE) has approved the Microsoft Office Specialist (MOS) Word 2016, Excel 2016, and PowerPoint 2016 certification exams for college credit equivalency in Information Technology.</a:t>
              </a:r>
              <a:r>
                <a:rPr lang="en-US" sz="900" dirty="0">
                  <a:solidFill>
                    <a:prstClr val="black"/>
                  </a:solidFill>
                  <a:latin typeface="Segoe UI" panose="020B0502040204020203" pitchFamily="34" charset="0"/>
                  <a:cs typeface="Segoe UI" panose="020B0502040204020203" pitchFamily="34" charset="0"/>
                </a:rPr>
                <a:t> </a:t>
              </a:r>
              <a:r>
                <a:rPr lang="en-US" sz="900" dirty="0">
                  <a:solidFill>
                    <a:srgbClr val="0078D7"/>
                  </a:solidFill>
                  <a:latin typeface="Segoe UI"/>
                  <a:hlinkClick r:id="rId6">
                    <a:extLst>
                      <a:ext uri="{A12FA001-AC4F-418D-AE19-62706E023703}">
                        <ahyp:hlinkClr xmlns:ahyp="http://schemas.microsoft.com/office/drawing/2018/hyperlinkcolor" val="tx"/>
                      </a:ext>
                    </a:extLst>
                  </a:hlinkClick>
                </a:rPr>
                <a:t>http://www.prweb.com/releases/2017/10/prweb14784139.htm</a:t>
              </a:r>
              <a:endParaRPr lang="en-US" sz="900" dirty="0">
                <a:solidFill>
                  <a:srgbClr val="0078D7"/>
                </a:solidFill>
                <a:latin typeface="Segoe UI"/>
              </a:endParaRPr>
            </a:p>
          </p:txBody>
        </p:sp>
      </p:grpSp>
      <p:grpSp>
        <p:nvGrpSpPr>
          <p:cNvPr id="15" name="Group 14">
            <a:extLst>
              <a:ext uri="{FF2B5EF4-FFF2-40B4-BE49-F238E27FC236}">
                <a16:creationId xmlns:a16="http://schemas.microsoft.com/office/drawing/2014/main" id="{90771517-0562-4AB1-A7EB-DE50D23B14A8}"/>
              </a:ext>
            </a:extLst>
          </p:cNvPr>
          <p:cNvGrpSpPr/>
          <p:nvPr/>
        </p:nvGrpSpPr>
        <p:grpSpPr>
          <a:xfrm>
            <a:off x="4460096" y="6386982"/>
            <a:ext cx="3253371" cy="1061829"/>
            <a:chOff x="4460096" y="6630332"/>
            <a:chExt cx="3253371" cy="1061829"/>
          </a:xfrm>
        </p:grpSpPr>
        <p:sp>
          <p:nvSpPr>
            <p:cNvPr id="33" name="TextBox 32">
              <a:extLst>
                <a:ext uri="{FF2B5EF4-FFF2-40B4-BE49-F238E27FC236}">
                  <a16:creationId xmlns:a16="http://schemas.microsoft.com/office/drawing/2014/main" id="{2FEDEA6B-483E-4796-99B9-6146CAE1763B}"/>
                </a:ext>
              </a:extLst>
            </p:cNvPr>
            <p:cNvSpPr txBox="1"/>
            <p:nvPr/>
          </p:nvSpPr>
          <p:spPr>
            <a:xfrm>
              <a:off x="5267722" y="6630332"/>
              <a:ext cx="2445745" cy="1061829"/>
            </a:xfrm>
            <a:prstGeom prst="rect">
              <a:avLst/>
            </a:prstGeom>
            <a:noFill/>
          </p:spPr>
          <p:txBody>
            <a:bodyPr wrap="square" rtlCol="0">
              <a:spAutoFit/>
            </a:bodyPr>
            <a:lstStyle/>
            <a:p>
              <a:r>
                <a:rPr lang="en-US" sz="900" dirty="0">
                  <a:solidFill>
                    <a:srgbClr val="505050"/>
                  </a:solidFill>
                  <a:latin typeface="Segoe UI"/>
                </a:rPr>
                <a:t>The ISTE Seal of Alignment program recognizes EdTech products for their alignment to the ISTE Standards. When you see the seal, you’ll know the resource or tool provides a high-quality, standards-aligned learning experience that enhances students’ digital age skills. </a:t>
              </a:r>
            </a:p>
          </p:txBody>
        </p:sp>
        <p:pic>
          <p:nvPicPr>
            <p:cNvPr id="10" name="Picture 9" descr="A close up of a sign&#10;&#10;Description automatically generated">
              <a:extLst>
                <a:ext uri="{FF2B5EF4-FFF2-40B4-BE49-F238E27FC236}">
                  <a16:creationId xmlns:a16="http://schemas.microsoft.com/office/drawing/2014/main" id="{DAD58145-DC90-4322-94AC-497D11F0DA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096" y="6657087"/>
              <a:ext cx="805793" cy="865629"/>
            </a:xfrm>
            <a:prstGeom prst="rect">
              <a:avLst/>
            </a:prstGeom>
          </p:spPr>
        </p:pic>
      </p:grpSp>
      <p:grpSp>
        <p:nvGrpSpPr>
          <p:cNvPr id="8" name="Group 7">
            <a:extLst>
              <a:ext uri="{FF2B5EF4-FFF2-40B4-BE49-F238E27FC236}">
                <a16:creationId xmlns:a16="http://schemas.microsoft.com/office/drawing/2014/main" id="{2A78AB1E-4DD1-4900-99B2-61EA5C0E0A48}"/>
              </a:ext>
            </a:extLst>
          </p:cNvPr>
          <p:cNvGrpSpPr/>
          <p:nvPr/>
        </p:nvGrpSpPr>
        <p:grpSpPr>
          <a:xfrm>
            <a:off x="189527" y="1395301"/>
            <a:ext cx="4098531" cy="3990973"/>
            <a:chOff x="175918" y="1683437"/>
            <a:chExt cx="4284178" cy="3867169"/>
          </a:xfrm>
        </p:grpSpPr>
        <p:pic>
          <p:nvPicPr>
            <p:cNvPr id="21" name="Picture 20">
              <a:extLst>
                <a:ext uri="{FF2B5EF4-FFF2-40B4-BE49-F238E27FC236}">
                  <a16:creationId xmlns:a16="http://schemas.microsoft.com/office/drawing/2014/main" id="{3B9ADC47-03E8-4859-A2C0-B253E97417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51" y="3123234"/>
              <a:ext cx="428625" cy="365760"/>
            </a:xfrm>
            <a:prstGeom prst="rect">
              <a:avLst/>
            </a:prstGeom>
          </p:spPr>
        </p:pic>
        <p:pic>
          <p:nvPicPr>
            <p:cNvPr id="22" name="Picture 21">
              <a:extLst>
                <a:ext uri="{FF2B5EF4-FFF2-40B4-BE49-F238E27FC236}">
                  <a16:creationId xmlns:a16="http://schemas.microsoft.com/office/drawing/2014/main" id="{DCB5D2F6-9D12-485D-A252-9D7D82225A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686" y="2090135"/>
              <a:ext cx="428626" cy="365760"/>
            </a:xfrm>
            <a:prstGeom prst="rect">
              <a:avLst/>
            </a:prstGeom>
          </p:spPr>
        </p:pic>
        <p:pic>
          <p:nvPicPr>
            <p:cNvPr id="23" name="Picture 22">
              <a:extLst>
                <a:ext uri="{FF2B5EF4-FFF2-40B4-BE49-F238E27FC236}">
                  <a16:creationId xmlns:a16="http://schemas.microsoft.com/office/drawing/2014/main" id="{50BA7074-B9F4-43A3-898A-F23CC8F206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918" y="4035842"/>
              <a:ext cx="428625" cy="365760"/>
            </a:xfrm>
            <a:prstGeom prst="rect">
              <a:avLst/>
            </a:prstGeom>
          </p:spPr>
        </p:pic>
        <p:pic>
          <p:nvPicPr>
            <p:cNvPr id="24" name="Picture 23">
              <a:extLst>
                <a:ext uri="{FF2B5EF4-FFF2-40B4-BE49-F238E27FC236}">
                  <a16:creationId xmlns:a16="http://schemas.microsoft.com/office/drawing/2014/main" id="{A8141A3B-BBC8-4D0C-A250-79245295C7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698" y="4986061"/>
              <a:ext cx="321470" cy="274320"/>
            </a:xfrm>
            <a:prstGeom prst="rect">
              <a:avLst/>
            </a:prstGeom>
          </p:spPr>
        </p:pic>
        <p:sp>
          <p:nvSpPr>
            <p:cNvPr id="4" name="Rectangle 3">
              <a:extLst>
                <a:ext uri="{FF2B5EF4-FFF2-40B4-BE49-F238E27FC236}">
                  <a16:creationId xmlns:a16="http://schemas.microsoft.com/office/drawing/2014/main" id="{9CCA0F77-71C1-4C98-8D4D-328E9CD78836}"/>
                </a:ext>
              </a:extLst>
            </p:cNvPr>
            <p:cNvSpPr/>
            <p:nvPr/>
          </p:nvSpPr>
          <p:spPr>
            <a:xfrm>
              <a:off x="729205" y="2073328"/>
              <a:ext cx="3626868" cy="827194"/>
            </a:xfrm>
            <a:prstGeom prst="rect">
              <a:avLst/>
            </a:prstGeom>
          </p:spPr>
          <p:txBody>
            <a:bodyPr wrap="square">
              <a:spAutoFit/>
            </a:bodyPr>
            <a:lstStyle/>
            <a:p>
              <a:pPr lvl="0">
                <a:lnSpc>
                  <a:spcPct val="120000"/>
                </a:lnSpc>
                <a:spcBef>
                  <a:spcPts val="200"/>
                </a:spcBef>
                <a:spcAft>
                  <a:spcPts val="200"/>
                </a:spcAft>
                <a:defRPr/>
              </a:pPr>
              <a:r>
                <a:rPr lang="en-US" sz="1200" dirty="0">
                  <a:solidFill>
                    <a:prstClr val="black">
                      <a:lumMod val="65000"/>
                      <a:lumOff val="35000"/>
                    </a:prstClr>
                  </a:solidFill>
                  <a:latin typeface="Segoe UI Semibold" panose="020B0702040204020203" pitchFamily="34" charset="0"/>
                  <a:cs typeface="Segoe UI Semibold" panose="020B0702040204020203" pitchFamily="34" charset="0"/>
                </a:rPr>
                <a:t>Co</a:t>
              </a:r>
              <a:r>
                <a:rPr lang="en-US" sz="1200" dirty="0">
                  <a:solidFill>
                    <a:srgbClr val="595959"/>
                  </a:solidFill>
                  <a:latin typeface="Segoe UI Semibold" panose="020B0702040204020203" pitchFamily="34" charset="0"/>
                  <a:cs typeface="Segoe UI Semibold" panose="020B0702040204020203" pitchFamily="34" charset="0"/>
                </a:rPr>
                <a:t>mput</a:t>
              </a:r>
              <a:r>
                <a:rPr lang="en-US" sz="1200" dirty="0">
                  <a:solidFill>
                    <a:prstClr val="black">
                      <a:lumMod val="65000"/>
                      <a:lumOff val="35000"/>
                    </a:prstClr>
                  </a:solidFill>
                  <a:latin typeface="Segoe UI Semibold" panose="020B0702040204020203" pitchFamily="34" charset="0"/>
                  <a:cs typeface="Segoe UI Semibold" panose="020B0702040204020203" pitchFamily="34" charset="0"/>
                </a:rPr>
                <a:t>er Science</a:t>
              </a:r>
            </a:p>
            <a:p>
              <a:pPr lvl="0">
                <a:defRPr/>
              </a:pPr>
              <a:r>
                <a:rPr lang="en-US" sz="900" dirty="0">
                  <a:solidFill>
                    <a:srgbClr val="505050"/>
                  </a:solidFill>
                  <a:latin typeface="Segoe UI"/>
                </a:rPr>
                <a:t>Coding skills based on the latest tools and techniques. Courses like Intro to Python and HTML5 App Dev Fundamentals begin a student’s path to becoming a Python/ Developer and HTML5 Developer which are jobs in high demand.</a:t>
              </a:r>
            </a:p>
          </p:txBody>
        </p:sp>
        <p:sp>
          <p:nvSpPr>
            <p:cNvPr id="5" name="Rectangle 4">
              <a:extLst>
                <a:ext uri="{FF2B5EF4-FFF2-40B4-BE49-F238E27FC236}">
                  <a16:creationId xmlns:a16="http://schemas.microsoft.com/office/drawing/2014/main" id="{F82F47BA-8F97-446F-AFDB-39A0D98EB47C}"/>
                </a:ext>
              </a:extLst>
            </p:cNvPr>
            <p:cNvSpPr/>
            <p:nvPr/>
          </p:nvSpPr>
          <p:spPr>
            <a:xfrm>
              <a:off x="729205" y="3026894"/>
              <a:ext cx="3379597" cy="893578"/>
            </a:xfrm>
            <a:prstGeom prst="rect">
              <a:avLst/>
            </a:prstGeom>
          </p:spPr>
          <p:txBody>
            <a:bodyPr wrap="square">
              <a:spAutoFit/>
            </a:bodyPr>
            <a:lstStyle/>
            <a:p>
              <a:pPr lvl="0">
                <a:lnSpc>
                  <a:spcPct val="120000"/>
                </a:lnSpc>
                <a:spcBef>
                  <a:spcPts val="200"/>
                </a:spcBef>
                <a:spcAft>
                  <a:spcPts val="200"/>
                </a:spcAft>
                <a:defRPr/>
              </a:pPr>
              <a:r>
                <a:rPr lang="en-US" sz="1200" dirty="0">
                  <a:solidFill>
                    <a:prstClr val="black">
                      <a:lumMod val="65000"/>
                      <a:lumOff val="35000"/>
                    </a:prstClr>
                  </a:solidFill>
                  <a:latin typeface="Segoe UI Semibold" panose="020B0702040204020203" pitchFamily="34" charset="0"/>
                  <a:cs typeface="Segoe UI Semibold" panose="020B0702040204020203" pitchFamily="34" charset="0"/>
                </a:rPr>
                <a:t>IT Infrastructure</a:t>
              </a:r>
            </a:p>
            <a:p>
              <a:pPr lvl="0">
                <a:defRPr/>
              </a:pPr>
              <a:r>
                <a:rPr lang="en-US" sz="900" dirty="0">
                  <a:solidFill>
                    <a:srgbClr val="505050"/>
                  </a:solidFill>
                  <a:latin typeface="Segoe UI"/>
                </a:rPr>
                <a:t>Skills in IT administration and cloud platform solutions such as the Windows Server Administration and Networking Fundamentals courses that prepare students for a role as a Windows Server or Network Administrator.</a:t>
              </a:r>
            </a:p>
          </p:txBody>
        </p:sp>
        <p:sp>
          <p:nvSpPr>
            <p:cNvPr id="6" name="Rectangle 5">
              <a:extLst>
                <a:ext uri="{FF2B5EF4-FFF2-40B4-BE49-F238E27FC236}">
                  <a16:creationId xmlns:a16="http://schemas.microsoft.com/office/drawing/2014/main" id="{1F5C74B7-4B64-481F-85D6-CD6C35E1F04B}"/>
                </a:ext>
              </a:extLst>
            </p:cNvPr>
            <p:cNvSpPr/>
            <p:nvPr/>
          </p:nvSpPr>
          <p:spPr>
            <a:xfrm>
              <a:off x="729205" y="3980460"/>
              <a:ext cx="3254935" cy="755079"/>
            </a:xfrm>
            <a:prstGeom prst="rect">
              <a:avLst/>
            </a:prstGeom>
          </p:spPr>
          <p:txBody>
            <a:bodyPr wrap="square">
              <a:spAutoFit/>
            </a:bodyPr>
            <a:lstStyle/>
            <a:p>
              <a:pPr lvl="0">
                <a:lnSpc>
                  <a:spcPct val="120000"/>
                </a:lnSpc>
                <a:spcBef>
                  <a:spcPts val="200"/>
                </a:spcBef>
                <a:spcAft>
                  <a:spcPts val="200"/>
                </a:spcAft>
                <a:defRPr/>
              </a:pPr>
              <a:r>
                <a:rPr lang="en-US" sz="1200" dirty="0">
                  <a:solidFill>
                    <a:prstClr val="black">
                      <a:lumMod val="65000"/>
                      <a:lumOff val="35000"/>
                    </a:prstClr>
                  </a:solidFill>
                  <a:latin typeface="Segoe UI Semibold" panose="020B0702040204020203" pitchFamily="34" charset="0"/>
                  <a:cs typeface="Segoe UI Semibold" panose="020B0702040204020203" pitchFamily="34" charset="0"/>
                </a:rPr>
                <a:t>Data Science</a:t>
              </a:r>
            </a:p>
            <a:p>
              <a:pPr lvl="0">
                <a:defRPr/>
              </a:pPr>
              <a:r>
                <a:rPr lang="en-US" sz="900" dirty="0">
                  <a:solidFill>
                    <a:srgbClr val="505050"/>
                  </a:solidFill>
                  <a:latin typeface="Segoe UI"/>
                </a:rPr>
                <a:t>Introduction to data science concepts and tools. Analyzing and Visualizing Data in Excel is an example of one course preparing students for Data Analyst jobs.</a:t>
              </a:r>
            </a:p>
          </p:txBody>
        </p:sp>
        <p:sp>
          <p:nvSpPr>
            <p:cNvPr id="7" name="Rectangle 6">
              <a:extLst>
                <a:ext uri="{FF2B5EF4-FFF2-40B4-BE49-F238E27FC236}">
                  <a16:creationId xmlns:a16="http://schemas.microsoft.com/office/drawing/2014/main" id="{E13B6B99-262D-463B-9329-C28BF1310C3D}"/>
                </a:ext>
              </a:extLst>
            </p:cNvPr>
            <p:cNvSpPr/>
            <p:nvPr/>
          </p:nvSpPr>
          <p:spPr>
            <a:xfrm>
              <a:off x="729205" y="4795527"/>
              <a:ext cx="3379597" cy="755079"/>
            </a:xfrm>
            <a:prstGeom prst="rect">
              <a:avLst/>
            </a:prstGeom>
          </p:spPr>
          <p:txBody>
            <a:bodyPr wrap="square">
              <a:spAutoFit/>
            </a:bodyPr>
            <a:lstStyle/>
            <a:p>
              <a:pPr lvl="0">
                <a:lnSpc>
                  <a:spcPct val="120000"/>
                </a:lnSpc>
                <a:spcBef>
                  <a:spcPts val="200"/>
                </a:spcBef>
                <a:spcAft>
                  <a:spcPts val="200"/>
                </a:spcAft>
                <a:defRPr/>
              </a:pPr>
              <a:r>
                <a:rPr lang="en-US" sz="1200" dirty="0">
                  <a:solidFill>
                    <a:prstClr val="black">
                      <a:lumMod val="65000"/>
                      <a:lumOff val="35000"/>
                    </a:prstClr>
                  </a:solidFill>
                  <a:latin typeface="Segoe UI Semibold" panose="020B0702040204020203" pitchFamily="34" charset="0"/>
                  <a:cs typeface="Segoe UI Semibold" panose="020B0702040204020203" pitchFamily="34" charset="0"/>
                </a:rPr>
                <a:t>Productivity</a:t>
              </a:r>
            </a:p>
            <a:p>
              <a:pPr lvl="0">
                <a:defRPr/>
              </a:pPr>
              <a:r>
                <a:rPr lang="en-US" sz="900" dirty="0">
                  <a:solidFill>
                    <a:srgbClr val="505050"/>
                  </a:solidFill>
                  <a:latin typeface="Segoe UI"/>
                </a:rPr>
                <a:t>Mastery of the productivity applications broadly used in business. MOS Certified Specialists are in strong demand with over 39,000 US jobs listed on indeed.com (Feb 2019).</a:t>
              </a:r>
              <a:endParaRPr lang="en-US" sz="1400" dirty="0">
                <a:solidFill>
                  <a:prstClr val="black"/>
                </a:solidFill>
              </a:endParaRPr>
            </a:p>
          </p:txBody>
        </p:sp>
        <p:sp>
          <p:nvSpPr>
            <p:cNvPr id="11" name="Rectangle 10">
              <a:extLst>
                <a:ext uri="{FF2B5EF4-FFF2-40B4-BE49-F238E27FC236}">
                  <a16:creationId xmlns:a16="http://schemas.microsoft.com/office/drawing/2014/main" id="{CED6EB5A-D1BE-4581-A911-01A4052B5DAF}"/>
                </a:ext>
              </a:extLst>
            </p:cNvPr>
            <p:cNvSpPr/>
            <p:nvPr/>
          </p:nvSpPr>
          <p:spPr>
            <a:xfrm>
              <a:off x="189526" y="1683437"/>
              <a:ext cx="4270570" cy="293350"/>
            </a:xfrm>
            <a:prstGeom prst="rect">
              <a:avLst/>
            </a:prstGeom>
          </p:spPr>
          <p:txBody>
            <a:bodyPr wrap="square">
              <a:spAutoFit/>
            </a:bodyPr>
            <a:lstStyle/>
            <a:p>
              <a:pPr lvl="0">
                <a:lnSpc>
                  <a:spcPct val="120000"/>
                </a:lnSpc>
                <a:spcBef>
                  <a:spcPts val="200"/>
                </a:spcBef>
                <a:spcAft>
                  <a:spcPts val="200"/>
                </a:spcAft>
                <a:defRPr/>
              </a:pPr>
              <a:r>
                <a:rPr lang="en-US" sz="1200">
                  <a:solidFill>
                    <a:prstClr val="black">
                      <a:lumMod val="65000"/>
                      <a:lumOff val="35000"/>
                    </a:prstClr>
                  </a:solidFill>
                  <a:latin typeface="Segoe UI Semibold" panose="020B0702040204020203" pitchFamily="34" charset="0"/>
                  <a:cs typeface="Segoe UI Semibold" panose="020B0702040204020203" pitchFamily="34" charset="0"/>
                </a:rPr>
                <a:t>Imagine Academy offers four learning paths to success</a:t>
              </a:r>
            </a:p>
          </p:txBody>
        </p:sp>
      </p:grpSp>
      <p:sp>
        <p:nvSpPr>
          <p:cNvPr id="26" name="Rectangle 25">
            <a:extLst>
              <a:ext uri="{FF2B5EF4-FFF2-40B4-BE49-F238E27FC236}">
                <a16:creationId xmlns:a16="http://schemas.microsoft.com/office/drawing/2014/main" id="{3A289468-F80C-49AF-B882-E76BAEF3CE66}"/>
              </a:ext>
            </a:extLst>
          </p:cNvPr>
          <p:cNvSpPr/>
          <p:nvPr/>
        </p:nvSpPr>
        <p:spPr>
          <a:xfrm>
            <a:off x="225658" y="9770903"/>
            <a:ext cx="5557870" cy="154667"/>
          </a:xfrm>
          <a:prstGeom prst="rect">
            <a:avLst/>
          </a:prstGeom>
        </p:spPr>
        <p:txBody>
          <a:bodyPr>
            <a:noAutofit/>
          </a:bodyPr>
          <a:lstStyle/>
          <a:p>
            <a:r>
              <a:rPr lang="en-US" sz="800" dirty="0">
                <a:solidFill>
                  <a:prstClr val="white"/>
                </a:solidFill>
                <a:latin typeface="Segoe UI" panose="020B0502040204020203" pitchFamily="34" charset="0"/>
                <a:cs typeface="Segoe UI" panose="020B0502040204020203" pitchFamily="34" charset="0"/>
              </a:rPr>
              <a:t>Contact: </a:t>
            </a:r>
            <a:r>
              <a:rPr lang="de-DE" sz="800" dirty="0">
                <a:solidFill>
                  <a:prstClr val="white"/>
                </a:solidFill>
                <a:latin typeface="Segoe UI" panose="020B0502040204020203" pitchFamily="34" charset="0"/>
                <a:cs typeface="Segoe UI" panose="020B0502040204020203" pitchFamily="34" charset="0"/>
              </a:rPr>
              <a:t>George B. Freiberger, Ed.S </a:t>
            </a:r>
            <a:r>
              <a:rPr lang="en-US" sz="800" dirty="0">
                <a:solidFill>
                  <a:prstClr val="white"/>
                </a:solidFill>
                <a:latin typeface="Segoe UI" panose="020B0502040204020203" pitchFamily="34" charset="0"/>
                <a:cs typeface="Segoe UI" panose="020B0502040204020203" pitchFamily="34" charset="0"/>
              </a:rPr>
              <a:t>    </a:t>
            </a:r>
            <a:r>
              <a:rPr lang="fr-FR" sz="800" dirty="0">
                <a:solidFill>
                  <a:prstClr val="white"/>
                </a:solidFill>
                <a:latin typeface="Segoe UI" panose="020B0502040204020203" pitchFamily="34" charset="0"/>
                <a:cs typeface="Segoe UI" panose="020B0502040204020203" pitchFamily="34" charset="0"/>
              </a:rPr>
              <a:t>Email: gefrei@microsoft.com  |  Mobile: (678) 577-1142</a:t>
            </a:r>
            <a:endParaRPr lang="en-US" sz="800" dirty="0">
              <a:solidFill>
                <a:prstClr val="white"/>
              </a:solidFill>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3F8859AB-1977-489F-86C7-F2452A70A3B7}"/>
              </a:ext>
            </a:extLst>
          </p:cNvPr>
          <p:cNvSpPr/>
          <p:nvPr/>
        </p:nvSpPr>
        <p:spPr>
          <a:xfrm>
            <a:off x="189527" y="7904838"/>
            <a:ext cx="7456058" cy="600164"/>
          </a:xfrm>
          <a:prstGeom prst="rect">
            <a:avLst/>
          </a:prstGeom>
        </p:spPr>
        <p:txBody>
          <a:bodyPr wrap="square">
            <a:spAutoFit/>
          </a:bodyPr>
          <a:lstStyle/>
          <a:p>
            <a:r>
              <a:rPr lang="en-US" sz="1100" dirty="0">
                <a:solidFill>
                  <a:schemeClr val="bg1"/>
                </a:solidFill>
                <a:latin typeface="Segoe UI Semilight" panose="020B0402040204020203" pitchFamily="34" charset="0"/>
                <a:cs typeface="Segoe UI Semilight" panose="020B0402040204020203" pitchFamily="34" charset="0"/>
              </a:rPr>
              <a:t>Microsoft Imagine Academy with earned Certifications can be converted to digital display badges and attached to resumes and LinkedIn profiles to help employers conveniently see a candidate’s credentials and strengthen the student pathways to active employment and careers.</a:t>
            </a:r>
          </a:p>
        </p:txBody>
      </p:sp>
      <p:grpSp>
        <p:nvGrpSpPr>
          <p:cNvPr id="19" name="Group 18">
            <a:extLst>
              <a:ext uri="{FF2B5EF4-FFF2-40B4-BE49-F238E27FC236}">
                <a16:creationId xmlns:a16="http://schemas.microsoft.com/office/drawing/2014/main" id="{07C97CC3-9347-4F20-ABD3-089A872A2FE8}"/>
              </a:ext>
            </a:extLst>
          </p:cNvPr>
          <p:cNvGrpSpPr/>
          <p:nvPr/>
        </p:nvGrpSpPr>
        <p:grpSpPr>
          <a:xfrm>
            <a:off x="1357767" y="8716850"/>
            <a:ext cx="5056867" cy="756395"/>
            <a:chOff x="1357767" y="8805338"/>
            <a:chExt cx="5056867" cy="756395"/>
          </a:xfrm>
        </p:grpSpPr>
        <p:sp>
          <p:nvSpPr>
            <p:cNvPr id="27" name="Rectangle 26">
              <a:extLst>
                <a:ext uri="{FF2B5EF4-FFF2-40B4-BE49-F238E27FC236}">
                  <a16:creationId xmlns:a16="http://schemas.microsoft.com/office/drawing/2014/main" id="{9A4853C2-70C7-41A8-A1E1-E732A4200A4A}"/>
                </a:ext>
              </a:extLst>
            </p:cNvPr>
            <p:cNvSpPr/>
            <p:nvPr/>
          </p:nvSpPr>
          <p:spPr>
            <a:xfrm>
              <a:off x="5259709" y="8891148"/>
              <a:ext cx="256930" cy="584775"/>
            </a:xfrm>
            <a:prstGeom prst="rect">
              <a:avLst/>
            </a:prstGeom>
          </p:spPr>
          <p:txBody>
            <a:bodyPr wrap="square">
              <a:spAutoFit/>
            </a:bodyPr>
            <a:lstStyle/>
            <a:p>
              <a:pPr algn="ctr" defTabSz="457211"/>
              <a:r>
                <a:rPr lang="en-US" sz="3200">
                  <a:solidFill>
                    <a:schemeClr val="bg1"/>
                  </a:solidFill>
                  <a:latin typeface="Segoe UI Semibold" panose="020B0702040204020203" pitchFamily="34" charset="0"/>
                  <a:cs typeface="Segoe UI Semibold" panose="020B0702040204020203" pitchFamily="34" charset="0"/>
                </a:rPr>
                <a:t>=</a:t>
              </a:r>
            </a:p>
          </p:txBody>
        </p:sp>
        <p:sp>
          <p:nvSpPr>
            <p:cNvPr id="29" name="Rectangle 28">
              <a:extLst>
                <a:ext uri="{FF2B5EF4-FFF2-40B4-BE49-F238E27FC236}">
                  <a16:creationId xmlns:a16="http://schemas.microsoft.com/office/drawing/2014/main" id="{1841B910-9BF9-4A7E-BDFD-E10924D7BBE1}"/>
                </a:ext>
              </a:extLst>
            </p:cNvPr>
            <p:cNvSpPr/>
            <p:nvPr/>
          </p:nvSpPr>
          <p:spPr>
            <a:xfrm>
              <a:off x="1826581" y="8891148"/>
              <a:ext cx="327334" cy="584775"/>
            </a:xfrm>
            <a:prstGeom prst="rect">
              <a:avLst/>
            </a:prstGeom>
          </p:spPr>
          <p:txBody>
            <a:bodyPr wrap="square">
              <a:spAutoFit/>
            </a:bodyPr>
            <a:lstStyle/>
            <a:p>
              <a:pPr defTabSz="457211"/>
              <a:r>
                <a:rPr lang="en-US" sz="3200" dirty="0">
                  <a:solidFill>
                    <a:schemeClr val="bg1"/>
                  </a:solidFill>
                  <a:latin typeface="Segoe UI Semibold" panose="020B0702040204020203" pitchFamily="34" charset="0"/>
                  <a:cs typeface="Segoe UI Semibold" panose="020B0702040204020203" pitchFamily="34" charset="0"/>
                </a:rPr>
                <a:t>+</a:t>
              </a:r>
            </a:p>
          </p:txBody>
        </p:sp>
        <p:sp>
          <p:nvSpPr>
            <p:cNvPr id="41" name="Rectangle 40">
              <a:extLst>
                <a:ext uri="{FF2B5EF4-FFF2-40B4-BE49-F238E27FC236}">
                  <a16:creationId xmlns:a16="http://schemas.microsoft.com/office/drawing/2014/main" id="{7779364B-AAA6-4307-B83F-C25F27352C42}"/>
                </a:ext>
              </a:extLst>
            </p:cNvPr>
            <p:cNvSpPr/>
            <p:nvPr/>
          </p:nvSpPr>
          <p:spPr>
            <a:xfrm>
              <a:off x="3251432" y="8891148"/>
              <a:ext cx="327334" cy="584775"/>
            </a:xfrm>
            <a:prstGeom prst="rect">
              <a:avLst/>
            </a:prstGeom>
          </p:spPr>
          <p:txBody>
            <a:bodyPr wrap="square">
              <a:spAutoFit/>
            </a:bodyPr>
            <a:lstStyle/>
            <a:p>
              <a:pPr defTabSz="457211"/>
              <a:r>
                <a:rPr lang="en-US" sz="3200">
                  <a:solidFill>
                    <a:schemeClr val="bg1"/>
                  </a:solidFill>
                  <a:latin typeface="Segoe UI Semibold" panose="020B0702040204020203" pitchFamily="34" charset="0"/>
                  <a:cs typeface="Segoe UI Semibold" panose="020B0702040204020203" pitchFamily="34" charset="0"/>
                </a:rPr>
                <a:t>+</a:t>
              </a:r>
            </a:p>
          </p:txBody>
        </p:sp>
        <p:pic>
          <p:nvPicPr>
            <p:cNvPr id="40" name="Picture 39">
              <a:extLst>
                <a:ext uri="{FF2B5EF4-FFF2-40B4-BE49-F238E27FC236}">
                  <a16:creationId xmlns:a16="http://schemas.microsoft.com/office/drawing/2014/main" id="{679F87D2-804B-41CD-8762-2DE9E088BB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47845" y="8805338"/>
              <a:ext cx="756395" cy="756395"/>
            </a:xfrm>
            <a:prstGeom prst="rect">
              <a:avLst/>
            </a:prstGeom>
          </p:spPr>
        </p:pic>
        <p:sp>
          <p:nvSpPr>
            <p:cNvPr id="44" name="people_18" title="Icon of a man">
              <a:extLst>
                <a:ext uri="{FF2B5EF4-FFF2-40B4-BE49-F238E27FC236}">
                  <a16:creationId xmlns:a16="http://schemas.microsoft.com/office/drawing/2014/main" id="{C36D8E66-8A30-4D99-9EBD-BF29763080C5}"/>
                </a:ext>
              </a:extLst>
            </p:cNvPr>
            <p:cNvSpPr>
              <a:spLocks noChangeAspect="1" noEditPoints="1"/>
            </p:cNvSpPr>
            <p:nvPr/>
          </p:nvSpPr>
          <p:spPr bwMode="auto">
            <a:xfrm>
              <a:off x="1357767" y="8805338"/>
              <a:ext cx="298253" cy="756395"/>
            </a:xfrm>
            <a:custGeom>
              <a:avLst/>
              <a:gdLst>
                <a:gd name="T0" fmla="*/ 31 w 133"/>
                <a:gd name="T1" fmla="*/ 35 h 341"/>
                <a:gd name="T2" fmla="*/ 66 w 133"/>
                <a:gd name="T3" fmla="*/ 0 h 341"/>
                <a:gd name="T4" fmla="*/ 102 w 133"/>
                <a:gd name="T5" fmla="*/ 35 h 341"/>
                <a:gd name="T6" fmla="*/ 66 w 133"/>
                <a:gd name="T7" fmla="*/ 71 h 341"/>
                <a:gd name="T8" fmla="*/ 31 w 133"/>
                <a:gd name="T9" fmla="*/ 35 h 341"/>
                <a:gd name="T10" fmla="*/ 67 w 133"/>
                <a:gd name="T11" fmla="*/ 320 h 341"/>
                <a:gd name="T12" fmla="*/ 89 w 133"/>
                <a:gd name="T13" fmla="*/ 341 h 341"/>
                <a:gd name="T14" fmla="*/ 110 w 133"/>
                <a:gd name="T15" fmla="*/ 320 h 341"/>
                <a:gd name="T16" fmla="*/ 112 w 133"/>
                <a:gd name="T17" fmla="*/ 228 h 341"/>
                <a:gd name="T18" fmla="*/ 133 w 133"/>
                <a:gd name="T19" fmla="*/ 207 h 341"/>
                <a:gd name="T20" fmla="*/ 133 w 133"/>
                <a:gd name="T21" fmla="*/ 92 h 341"/>
                <a:gd name="T22" fmla="*/ 112 w 133"/>
                <a:gd name="T23" fmla="*/ 71 h 341"/>
                <a:gd name="T24" fmla="*/ 21 w 133"/>
                <a:gd name="T25" fmla="*/ 71 h 341"/>
                <a:gd name="T26" fmla="*/ 0 w 133"/>
                <a:gd name="T27" fmla="*/ 92 h 341"/>
                <a:gd name="T28" fmla="*/ 0 w 133"/>
                <a:gd name="T29" fmla="*/ 207 h 341"/>
                <a:gd name="T30" fmla="*/ 21 w 133"/>
                <a:gd name="T31" fmla="*/ 228 h 341"/>
                <a:gd name="T32" fmla="*/ 23 w 133"/>
                <a:gd name="T33" fmla="*/ 320 h 341"/>
                <a:gd name="T34" fmla="*/ 44 w 133"/>
                <a:gd name="T35" fmla="*/ 341 h 341"/>
                <a:gd name="T36" fmla="*/ 67 w 133"/>
                <a:gd name="T37" fmla="*/ 320 h 341"/>
                <a:gd name="T38" fmla="*/ 67 w 133"/>
                <a:gd name="T39" fmla="*/ 223 h 341"/>
                <a:gd name="T40" fmla="*/ 67 w 133"/>
                <a:gd name="T41" fmla="*/ 32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341">
                  <a:moveTo>
                    <a:pt x="31" y="35"/>
                  </a:moveTo>
                  <a:cubicBezTo>
                    <a:pt x="31" y="16"/>
                    <a:pt x="47" y="0"/>
                    <a:pt x="66" y="0"/>
                  </a:cubicBezTo>
                  <a:cubicBezTo>
                    <a:pt x="86" y="0"/>
                    <a:pt x="102" y="16"/>
                    <a:pt x="102" y="35"/>
                  </a:cubicBezTo>
                  <a:cubicBezTo>
                    <a:pt x="102" y="55"/>
                    <a:pt x="86" y="71"/>
                    <a:pt x="66" y="71"/>
                  </a:cubicBezTo>
                  <a:cubicBezTo>
                    <a:pt x="47" y="71"/>
                    <a:pt x="31" y="55"/>
                    <a:pt x="31" y="35"/>
                  </a:cubicBezTo>
                  <a:close/>
                  <a:moveTo>
                    <a:pt x="67" y="320"/>
                  </a:moveTo>
                  <a:cubicBezTo>
                    <a:pt x="67" y="332"/>
                    <a:pt x="77" y="341"/>
                    <a:pt x="89" y="341"/>
                  </a:cubicBezTo>
                  <a:cubicBezTo>
                    <a:pt x="101" y="341"/>
                    <a:pt x="110" y="332"/>
                    <a:pt x="110" y="320"/>
                  </a:cubicBezTo>
                  <a:cubicBezTo>
                    <a:pt x="112" y="228"/>
                    <a:pt x="112" y="228"/>
                    <a:pt x="112" y="228"/>
                  </a:cubicBezTo>
                  <a:cubicBezTo>
                    <a:pt x="124" y="228"/>
                    <a:pt x="133" y="218"/>
                    <a:pt x="133" y="207"/>
                  </a:cubicBezTo>
                  <a:cubicBezTo>
                    <a:pt x="133" y="92"/>
                    <a:pt x="133" y="92"/>
                    <a:pt x="133" y="92"/>
                  </a:cubicBezTo>
                  <a:cubicBezTo>
                    <a:pt x="133" y="80"/>
                    <a:pt x="124" y="71"/>
                    <a:pt x="112" y="71"/>
                  </a:cubicBezTo>
                  <a:cubicBezTo>
                    <a:pt x="21" y="71"/>
                    <a:pt x="21" y="71"/>
                    <a:pt x="21" y="71"/>
                  </a:cubicBezTo>
                  <a:cubicBezTo>
                    <a:pt x="9" y="71"/>
                    <a:pt x="0" y="80"/>
                    <a:pt x="0" y="92"/>
                  </a:cubicBezTo>
                  <a:cubicBezTo>
                    <a:pt x="0" y="207"/>
                    <a:pt x="0" y="207"/>
                    <a:pt x="0" y="207"/>
                  </a:cubicBezTo>
                  <a:cubicBezTo>
                    <a:pt x="0" y="218"/>
                    <a:pt x="9" y="228"/>
                    <a:pt x="21" y="228"/>
                  </a:cubicBezTo>
                  <a:cubicBezTo>
                    <a:pt x="23" y="320"/>
                    <a:pt x="23" y="320"/>
                    <a:pt x="23" y="320"/>
                  </a:cubicBezTo>
                  <a:cubicBezTo>
                    <a:pt x="23" y="332"/>
                    <a:pt x="33" y="341"/>
                    <a:pt x="44" y="341"/>
                  </a:cubicBezTo>
                  <a:cubicBezTo>
                    <a:pt x="56" y="341"/>
                    <a:pt x="67" y="332"/>
                    <a:pt x="67" y="320"/>
                  </a:cubicBezTo>
                  <a:moveTo>
                    <a:pt x="67" y="223"/>
                  </a:moveTo>
                  <a:cubicBezTo>
                    <a:pt x="67" y="322"/>
                    <a:pt x="67" y="322"/>
                    <a:pt x="67" y="322"/>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ContactCard_EEBD" title="Icon of a contact card">
              <a:extLst>
                <a:ext uri="{FF2B5EF4-FFF2-40B4-BE49-F238E27FC236}">
                  <a16:creationId xmlns:a16="http://schemas.microsoft.com/office/drawing/2014/main" id="{B1B7651A-5F58-4D3B-B8AF-6C2BEC239E4F}"/>
                </a:ext>
              </a:extLst>
            </p:cNvPr>
            <p:cNvSpPr>
              <a:spLocks noChangeAspect="1" noEditPoints="1"/>
            </p:cNvSpPr>
            <p:nvPr/>
          </p:nvSpPr>
          <p:spPr bwMode="auto">
            <a:xfrm>
              <a:off x="5687198" y="8916633"/>
              <a:ext cx="727436" cy="533805"/>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97EB3F4D-654B-4BA9-B2B8-A5235C39D501}"/>
                </a:ext>
              </a:extLst>
            </p:cNvPr>
            <p:cNvGrpSpPr/>
            <p:nvPr/>
          </p:nvGrpSpPr>
          <p:grpSpPr>
            <a:xfrm>
              <a:off x="3749327" y="8968091"/>
              <a:ext cx="1339821" cy="430888"/>
              <a:chOff x="3749323" y="8968091"/>
              <a:chExt cx="1339821" cy="430888"/>
            </a:xfrm>
          </p:grpSpPr>
          <p:pic>
            <p:nvPicPr>
              <p:cNvPr id="46" name="Picture 45" descr="A close up of a logo&#10;&#10;Description automatically generated">
                <a:extLst>
                  <a:ext uri="{FF2B5EF4-FFF2-40B4-BE49-F238E27FC236}">
                    <a16:creationId xmlns:a16="http://schemas.microsoft.com/office/drawing/2014/main" id="{48B9D04B-7926-4A2B-B8DA-81AEFBBC2E89}"/>
                  </a:ext>
                </a:extLst>
              </p:cNvPr>
              <p:cNvPicPr>
                <a:picLocks noChangeAspect="1"/>
              </p:cNvPicPr>
              <p:nvPr/>
            </p:nvPicPr>
            <p:blipFill rotWithShape="1">
              <a:blip r:embed="rId13">
                <a:extLst>
                  <a:ext uri="{28A0092B-C50C-407E-A947-70E740481C1C}">
                    <a14:useLocalDpi xmlns:a14="http://schemas.microsoft.com/office/drawing/2010/main" val="0"/>
                  </a:ext>
                </a:extLst>
              </a:blip>
              <a:srcRect l="63605" t="33704" r="12992" b="35170"/>
              <a:stretch/>
            </p:blipFill>
            <p:spPr>
              <a:xfrm>
                <a:off x="4657177" y="8968091"/>
                <a:ext cx="431967" cy="430888"/>
              </a:xfrm>
              <a:prstGeom prst="rect">
                <a:avLst/>
              </a:prstGeom>
            </p:spPr>
          </p:pic>
          <p:pic>
            <p:nvPicPr>
              <p:cNvPr id="47" name="Picture 46" descr="A close up of a logo&#10;&#10;Description automatically generated">
                <a:extLst>
                  <a:ext uri="{FF2B5EF4-FFF2-40B4-BE49-F238E27FC236}">
                    <a16:creationId xmlns:a16="http://schemas.microsoft.com/office/drawing/2014/main" id="{11010919-8F08-4F57-A81D-C29538CC0AA8}"/>
                  </a:ext>
                </a:extLst>
              </p:cNvPr>
              <p:cNvPicPr>
                <a:picLocks noChangeAspect="1"/>
              </p:cNvPicPr>
              <p:nvPr/>
            </p:nvPicPr>
            <p:blipFill rotWithShape="1">
              <a:blip r:embed="rId14">
                <a:duotone>
                  <a:prstClr val="black"/>
                  <a:schemeClr val="bg1">
                    <a:tint val="45000"/>
                    <a:satMod val="400000"/>
                  </a:schemeClr>
                </a:duotone>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l="14102" t="39245" r="37944" b="41559"/>
              <a:stretch/>
            </p:blipFill>
            <p:spPr>
              <a:xfrm>
                <a:off x="3749323" y="9045036"/>
                <a:ext cx="885136" cy="265728"/>
              </a:xfrm>
              <a:prstGeom prst="rect">
                <a:avLst/>
              </a:prstGeom>
            </p:spPr>
          </p:pic>
        </p:grpSp>
      </p:grpSp>
    </p:spTree>
    <p:extLst>
      <p:ext uri="{BB962C8B-B14F-4D97-AF65-F5344CB8AC3E}">
        <p14:creationId xmlns:p14="http://schemas.microsoft.com/office/powerpoint/2010/main" val="341682260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6c247bae-e40d-40c7-91b3-26f1e466c40a">2012</Year>
    <Program_x0020_Type xmlns="6c247bae-e40d-40c7-91b3-26f1e466c40a">
      <Value>Program Concentration</Value>
    </Program_x0020_Type>
    <TaxCatchAll xmlns="1d496aed-39d0-4758-b3cf-4e4773287716"/>
    <Document_x0020_Type xmlns="6c247bae-e40d-40c7-91b3-26f1e466c40a">Accountability</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898037-838C-4C94-8C03-1BFE60BF1A87}"/>
</file>

<file path=customXml/itemProps2.xml><?xml version="1.0" encoding="utf-8"?>
<ds:datastoreItem xmlns:ds="http://schemas.openxmlformats.org/officeDocument/2006/customXml" ds:itemID="{5F430039-58B9-49BE-9628-CC64A7869204}"/>
</file>

<file path=customXml/itemProps3.xml><?xml version="1.0" encoding="utf-8"?>
<ds:datastoreItem xmlns:ds="http://schemas.openxmlformats.org/officeDocument/2006/customXml" ds:itemID="{7C44CB0F-C796-4D7B-864F-95B797DA2D85}"/>
</file>

<file path=docProps/app.xml><?xml version="1.0" encoding="utf-8"?>
<Properties xmlns="http://schemas.openxmlformats.org/officeDocument/2006/extended-properties" xmlns:vt="http://schemas.openxmlformats.org/officeDocument/2006/docPropsVTypes">
  <Template>Office Theme</Template>
  <TotalTime>4219</TotalTime>
  <Words>749</Words>
  <Application>Microsoft Office PowerPoint</Application>
  <PresentationFormat>Custom</PresentationFormat>
  <Paragraphs>63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Segoe Pro</vt:lpstr>
      <vt:lpstr>Segoe UI</vt:lpstr>
      <vt:lpstr>Segoe UI Semibold</vt:lpstr>
      <vt:lpstr>Segoe UI Semilight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Marcella Perez (Nextant LLC)</dc:creator>
  <cp:lastModifiedBy>Roberta Reischl (Bluehawk Consulting)</cp:lastModifiedBy>
  <cp:revision>31</cp:revision>
  <cp:lastPrinted>2018-02-28T14:17:32Z</cp:lastPrinted>
  <dcterms:created xsi:type="dcterms:W3CDTF">2017-12-06T02:26:33Z</dcterms:created>
  <dcterms:modified xsi:type="dcterms:W3CDTF">2020-01-30T00:38:40Z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v-maper@microsoft.com</vt:lpwstr>
  </property>
  <property fmtid="{D5CDD505-2E9C-101B-9397-08002B2CF9AE}" pid="5" name="MSIP_Label_f42aa342-8706-4288-bd11-ebb85995028c_SetDate">
    <vt:lpwstr>2017-12-07T02:38:49.4141230Z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0x010100F7ADDA3E14B7FA49BB927AF7FF0FDB85</vt:lpwstr>
  </property>
  <property fmtid="{D5CDD505-2E9C-101B-9397-08002B2CF9AE}" pid="11" name="Order">
    <vt:r8>19400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ies>
</file>