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20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42.xml" ContentType="application/vnd.openxmlformats-officedocument.presentationml.slide+xml"/>
  <Override PartName="/ppt/slides/slide49.xml" ContentType="application/vnd.openxmlformats-officedocument.presentationml.slide+xml"/>
  <Override PartName="/ppt/slides/slide44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7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0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2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charts/style1.xml" ContentType="application/vnd.ms-office.chartstyle+xml"/>
  <Override PartName="/ppt/charts/chart1.xml" ContentType="application/vnd.openxmlformats-officedocument.drawingml.chart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theme/theme1.xml" ContentType="application/vnd.openxmlformats-officedocument.theme+xml"/>
  <Override PartName="/ppt/charts/style3.xml" ContentType="application/vnd.ms-office.chartstyle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chart12.xml" ContentType="application/vnd.openxmlformats-officedocument.drawingml.chart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olors12.xml" ContentType="application/vnd.ms-office.chartcolorstyle+xml"/>
  <Override PartName="/ppt/charts/style12.xml" ContentType="application/vnd.ms-office.chartstyle+xml"/>
  <Override PartName="/ppt/charts/chart16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0.xml" ContentType="application/vnd.openxmlformats-officedocument.drawingml.chart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olors4.xml" ContentType="application/vnd.ms-office.chartcolor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style6.xml" ContentType="application/vnd.ms-office.chartstyle+xml"/>
  <Override PartName="/ppt/charts/style8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chart8.xml" ContentType="application/vnd.openxmlformats-officedocument.drawingml.chart+xml"/>
  <Override PartName="/ppt/charts/colors8.xml" ContentType="application/vnd.ms-office.chartcolorstyle+xml"/>
  <Override PartName="/ppt/charts/chart7.xml" ContentType="application/vnd.openxmlformats-officedocument.drawingml.chart+xml"/>
  <Override PartName="/ppt/charts/colors7.xml" ContentType="application/vnd.ms-office.chartcolorstyle+xml"/>
  <Override PartName="/ppt/charts/style7.xml" ContentType="application/vnd.ms-office.chart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3"/>
  </p:notesMasterIdLst>
  <p:sldIdLst>
    <p:sldId id="287" r:id="rId3"/>
    <p:sldId id="293" r:id="rId4"/>
    <p:sldId id="288" r:id="rId5"/>
    <p:sldId id="289" r:id="rId6"/>
    <p:sldId id="290" r:id="rId7"/>
    <p:sldId id="291" r:id="rId8"/>
    <p:sldId id="295" r:id="rId9"/>
    <p:sldId id="307" r:id="rId10"/>
    <p:sldId id="331" r:id="rId11"/>
    <p:sldId id="308" r:id="rId12"/>
    <p:sldId id="320" r:id="rId13"/>
    <p:sldId id="306" r:id="rId14"/>
    <p:sldId id="322" r:id="rId15"/>
    <p:sldId id="330" r:id="rId16"/>
    <p:sldId id="300" r:id="rId17"/>
    <p:sldId id="285" r:id="rId18"/>
    <p:sldId id="286" r:id="rId19"/>
    <p:sldId id="299" r:id="rId20"/>
    <p:sldId id="324" r:id="rId21"/>
    <p:sldId id="323" r:id="rId22"/>
    <p:sldId id="266" r:id="rId23"/>
    <p:sldId id="267" r:id="rId24"/>
    <p:sldId id="301" r:id="rId25"/>
    <p:sldId id="283" r:id="rId26"/>
    <p:sldId id="284" r:id="rId27"/>
    <p:sldId id="327" r:id="rId28"/>
    <p:sldId id="328" r:id="rId29"/>
    <p:sldId id="278" r:id="rId30"/>
    <p:sldId id="282" r:id="rId31"/>
    <p:sldId id="326" r:id="rId32"/>
    <p:sldId id="383" r:id="rId33"/>
    <p:sldId id="337" r:id="rId34"/>
    <p:sldId id="373" r:id="rId35"/>
    <p:sldId id="374" r:id="rId36"/>
    <p:sldId id="338" r:id="rId37"/>
    <p:sldId id="336" r:id="rId38"/>
    <p:sldId id="275" r:id="rId39"/>
    <p:sldId id="276" r:id="rId40"/>
    <p:sldId id="277" r:id="rId41"/>
    <p:sldId id="340" r:id="rId42"/>
    <p:sldId id="341" r:id="rId43"/>
    <p:sldId id="269" r:id="rId44"/>
    <p:sldId id="364" r:id="rId45"/>
    <p:sldId id="365" r:id="rId46"/>
    <p:sldId id="366" r:id="rId47"/>
    <p:sldId id="367" r:id="rId48"/>
    <p:sldId id="381" r:id="rId49"/>
    <p:sldId id="385" r:id="rId50"/>
    <p:sldId id="368" r:id="rId51"/>
    <p:sldId id="369" r:id="rId52"/>
    <p:sldId id="384" r:id="rId53"/>
    <p:sldId id="372" r:id="rId54"/>
    <p:sldId id="378" r:id="rId55"/>
    <p:sldId id="379" r:id="rId56"/>
    <p:sldId id="375" r:id="rId57"/>
    <p:sldId id="377" r:id="rId58"/>
    <p:sldId id="380" r:id="rId59"/>
    <p:sldId id="370" r:id="rId60"/>
    <p:sldId id="386" r:id="rId61"/>
    <p:sldId id="296" r:id="rId62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ZN2Tun45DJp2/aMTMy3UNA==" hashData="+1SGH5Ah4YfNDQWR8SRC0T4cuHPYeXWnxE66qeHs98s+0WxnZPYrCAwTpuC4T/8OUw6t+hx7c10WLCY7ZTpo9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98E4"/>
    <a:srgbClr val="B63E06"/>
    <a:srgbClr val="B8BDEE"/>
    <a:srgbClr val="B1B7ED"/>
    <a:srgbClr val="BBC0EF"/>
    <a:srgbClr val="A5A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48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0" y="19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notesMaster" Target="notesMasters/notesMaster1.xml"/><Relationship Id="rId68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69" Type="http://schemas.openxmlformats.org/officeDocument/2006/relationships/customXml" Target="../customXml/item2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'Worldwide Crunch'!$A$3</c:f>
              <c:strCache>
                <c:ptCount val="1"/>
                <c:pt idx="0">
                  <c:v>Public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'Worldwide Crunch'!$B$2:$C$2</c:f>
              <c:strCache>
                <c:ptCount val="2"/>
                <c:pt idx="0">
                  <c:v>United States</c:v>
                </c:pt>
                <c:pt idx="1">
                  <c:v>Rest of World</c:v>
                </c:pt>
              </c:strCache>
            </c:strRef>
          </c:cat>
          <c:val>
            <c:numRef>
              <c:f>'Worldwide Crunch'!$B$3:$C$3</c:f>
              <c:numCache>
                <c:formatCode>General</c:formatCode>
                <c:ptCount val="2"/>
                <c:pt idx="0">
                  <c:v>1755</c:v>
                </c:pt>
                <c:pt idx="1">
                  <c:v>1120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9B-47B0-AB83-E1FD0B4B4569}"/>
            </c:ext>
          </c:extLst>
        </c:ser>
        <c:ser>
          <c:idx val="1"/>
          <c:order val="1"/>
          <c:tx>
            <c:strRef>
              <c:f>'Worldwide Crunch'!$A$4</c:f>
              <c:strCache>
                <c:ptCount val="1"/>
                <c:pt idx="0">
                  <c:v>Private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'Worldwide Crunch'!$B$2:$C$2</c:f>
              <c:strCache>
                <c:ptCount val="2"/>
                <c:pt idx="0">
                  <c:v>United States</c:v>
                </c:pt>
                <c:pt idx="1">
                  <c:v>Rest of World</c:v>
                </c:pt>
              </c:strCache>
            </c:strRef>
          </c:cat>
          <c:val>
            <c:numRef>
              <c:f>'Worldwide Crunch'!$B$4:$C$4</c:f>
              <c:numCache>
                <c:formatCode>General</c:formatCode>
                <c:ptCount val="2"/>
                <c:pt idx="0">
                  <c:v>205</c:v>
                </c:pt>
                <c:pt idx="1">
                  <c:v>2154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D9B-47B0-AB83-E1FD0B4B45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55632480"/>
        <c:axId val="-155639552"/>
      </c:barChart>
      <c:catAx>
        <c:axId val="-15563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5639552"/>
        <c:crosses val="autoZero"/>
        <c:auto val="1"/>
        <c:lblAlgn val="ctr"/>
        <c:lblOffset val="100"/>
        <c:noMultiLvlLbl val="0"/>
      </c:catAx>
      <c:valAx>
        <c:axId val="-155639552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>
                    <a:solidFill>
                      <a:schemeClr val="tx1"/>
                    </a:solidFill>
                  </a:rPr>
                  <a:t>Number</a:t>
                </a:r>
                <a:r>
                  <a:rPr lang="en-US" sz="2800" b="1" baseline="0">
                    <a:solidFill>
                      <a:schemeClr val="tx1"/>
                    </a:solidFill>
                  </a:rPr>
                  <a:t> of IB Schools</a:t>
                </a:r>
                <a:endParaRPr lang="en-US" sz="2800" b="1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-155632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800" b="0" dirty="0"/>
              <a:t>Authorized</a:t>
            </a:r>
            <a:r>
              <a:rPr lang="en-US" sz="2800" b="0" baseline="0" dirty="0"/>
              <a:t> IB School </a:t>
            </a:r>
            <a:r>
              <a:rPr lang="en-US" sz="2800" b="0" dirty="0"/>
              <a:t>Student</a:t>
            </a:r>
            <a:r>
              <a:rPr lang="en-US" sz="2800" b="0" baseline="0" dirty="0"/>
              <a:t> Mobility Distribution</a:t>
            </a:r>
            <a:endParaRPr lang="en-US" sz="2800" b="0" dirty="0"/>
          </a:p>
        </c:rich>
      </c:tx>
      <c:layout>
        <c:manualLayout>
          <c:xMode val="edge"/>
          <c:yMode val="edge"/>
          <c:x val="0.15632959427353546"/>
          <c:y val="3.676292506287810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cat>
            <c:strRef>
              <c:f>Sheet3!$A$2:$A$11</c:f>
              <c:strCache>
                <c:ptCount val="10"/>
                <c:pt idx="0">
                  <c:v>5.0%</c:v>
                </c:pt>
                <c:pt idx="1">
                  <c:v>10.0%</c:v>
                </c:pt>
                <c:pt idx="2">
                  <c:v>15.0%</c:v>
                </c:pt>
                <c:pt idx="3">
                  <c:v>20.0%</c:v>
                </c:pt>
                <c:pt idx="4">
                  <c:v>25.0%</c:v>
                </c:pt>
                <c:pt idx="5">
                  <c:v>30.0%</c:v>
                </c:pt>
                <c:pt idx="6">
                  <c:v>35.0%</c:v>
                </c:pt>
                <c:pt idx="7">
                  <c:v>40.0%</c:v>
                </c:pt>
                <c:pt idx="8">
                  <c:v>45.0%</c:v>
                </c:pt>
                <c:pt idx="9">
                  <c:v>More</c:v>
                </c:pt>
              </c:strCache>
            </c:strRef>
          </c:cat>
          <c:val>
            <c:numRef>
              <c:f>Sheet3!$B$2:$B$11</c:f>
              <c:numCache>
                <c:formatCode>General</c:formatCode>
                <c:ptCount val="10"/>
                <c:pt idx="0">
                  <c:v>4</c:v>
                </c:pt>
                <c:pt idx="1">
                  <c:v>11</c:v>
                </c:pt>
                <c:pt idx="2">
                  <c:v>19</c:v>
                </c:pt>
                <c:pt idx="3">
                  <c:v>16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829-4177-B209-845C8B7D1B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55624864"/>
        <c:axId val="-155631392"/>
      </c:barChart>
      <c:catAx>
        <c:axId val="-155624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en-US"/>
          </a:p>
        </c:txPr>
        <c:crossAx val="-155631392"/>
        <c:crosses val="autoZero"/>
        <c:auto val="1"/>
        <c:lblAlgn val="ctr"/>
        <c:lblOffset val="100"/>
        <c:noMultiLvlLbl val="0"/>
      </c:catAx>
      <c:valAx>
        <c:axId val="-15563139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b="0" dirty="0" smtClean="0"/>
                  <a:t>#</a:t>
                </a:r>
                <a:r>
                  <a:rPr lang="en-US" sz="2400" b="0" baseline="0" dirty="0" smtClean="0"/>
                  <a:t> of IB Schools in Range</a:t>
                </a:r>
                <a:endParaRPr lang="en-US" sz="2400" b="0" dirty="0"/>
              </a:p>
            </c:rich>
          </c:tx>
          <c:layout>
            <c:manualLayout>
              <c:xMode val="edge"/>
              <c:yMode val="edge"/>
              <c:x val="2.4648236190655854E-3"/>
              <c:y val="0.2161972623296192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en-US"/>
          </a:p>
        </c:txPr>
        <c:crossAx val="-1556248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FBD-4EAD-9E94-1B81B566307E}"/>
              </c:ext>
            </c:extLst>
          </c:dPt>
          <c:dPt>
            <c:idx val="1"/>
            <c:bubble3D val="0"/>
            <c:spPr>
              <a:solidFill>
                <a:srgbClr val="B63E0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FBD-4EAD-9E94-1B81B566307E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FBD-4EAD-9E94-1B81B566307E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FBD-4EAD-9E94-1B81B566307E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19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'Pivot (Cand.)'!$B$14:$E$14</c:f>
              <c:strCache>
                <c:ptCount val="4"/>
                <c:pt idx="0">
                  <c:v>PYP</c:v>
                </c:pt>
                <c:pt idx="1">
                  <c:v>MYP</c:v>
                </c:pt>
                <c:pt idx="2">
                  <c:v>DP</c:v>
                </c:pt>
                <c:pt idx="3">
                  <c:v>CP</c:v>
                </c:pt>
              </c:strCache>
            </c:strRef>
          </c:cat>
          <c:val>
            <c:numRef>
              <c:f>'Pivot (Cand.)'!$B$15:$E$15</c:f>
              <c:numCache>
                <c:formatCode>General</c:formatCode>
                <c:ptCount val="4"/>
                <c:pt idx="0">
                  <c:v>18</c:v>
                </c:pt>
                <c:pt idx="1">
                  <c:v>10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FBD-4EAD-9E94-1B81B566307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[IB Programs in Georgia 3-27-2018 John's changes as of 10-16-2018.xlsx]Pivot (Cand.)!PivotTable10</c:name>
    <c:fmtId val="26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rgbClr val="C00000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rgbClr val="C00000"/>
          </a:solidFill>
          <a:ln>
            <a:noFill/>
          </a:ln>
          <a:effectLst/>
        </c:spPr>
      </c:pivotFmt>
      <c:pivotFmt>
        <c:idx val="3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rgbClr val="C00000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rgbClr val="C00000"/>
          </a:solidFill>
          <a:ln>
            <a:noFill/>
          </a:ln>
          <a:effectLst/>
        </c:spPr>
      </c:pivotFmt>
      <c:pivotFmt>
        <c:idx val="33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rgbClr val="C00000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rgbClr val="C00000"/>
          </a:solidFill>
          <a:ln>
            <a:noFill/>
          </a:ln>
          <a:effectLst/>
        </c:spPr>
      </c:pivotFmt>
      <c:pivotFmt>
        <c:idx val="38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'Pivot (Cand.)'!$B$3</c:f>
              <c:strCache>
                <c:ptCount val="1"/>
                <c:pt idx="0">
                  <c:v>PYP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'Pivot (Cand.)'!$A$4:$A$14</c:f>
              <c:strCache>
                <c:ptCount val="10"/>
                <c:pt idx="0">
                  <c:v>(Private)</c:v>
                </c:pt>
                <c:pt idx="1">
                  <c:v>(State Charter)</c:v>
                </c:pt>
                <c:pt idx="2">
                  <c:v>Atlanta City</c:v>
                </c:pt>
                <c:pt idx="3">
                  <c:v>Clayton</c:v>
                </c:pt>
                <c:pt idx="4">
                  <c:v>Cobb</c:v>
                </c:pt>
                <c:pt idx="5">
                  <c:v>Fayette</c:v>
                </c:pt>
                <c:pt idx="6">
                  <c:v>Fulton</c:v>
                </c:pt>
                <c:pt idx="7">
                  <c:v>Jackson</c:v>
                </c:pt>
                <c:pt idx="8">
                  <c:v>Richmond</c:v>
                </c:pt>
                <c:pt idx="9">
                  <c:v>Savannah-Chatham</c:v>
                </c:pt>
              </c:strCache>
            </c:strRef>
          </c:cat>
          <c:val>
            <c:numRef>
              <c:f>'Pivot (Cand.)'!$B$4:$B$14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11</c:v>
                </c:pt>
                <c:pt idx="3">
                  <c:v>1</c:v>
                </c:pt>
                <c:pt idx="4">
                  <c:v>1</c:v>
                </c:pt>
                <c:pt idx="6">
                  <c:v>2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DDE-462A-A440-4908F359BD34}"/>
            </c:ext>
          </c:extLst>
        </c:ser>
        <c:ser>
          <c:idx val="1"/>
          <c:order val="1"/>
          <c:tx>
            <c:strRef>
              <c:f>'Pivot (Cand.)'!$C$3</c:f>
              <c:strCache>
                <c:ptCount val="1"/>
                <c:pt idx="0">
                  <c:v>MYP 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DDDE-462A-A440-4908F359BD34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669-4A81-A370-C129450A0CA1}"/>
              </c:ext>
            </c:extLst>
          </c:dPt>
          <c:cat>
            <c:strRef>
              <c:f>'Pivot (Cand.)'!$A$4:$A$14</c:f>
              <c:strCache>
                <c:ptCount val="10"/>
                <c:pt idx="0">
                  <c:v>(Private)</c:v>
                </c:pt>
                <c:pt idx="1">
                  <c:v>(State Charter)</c:v>
                </c:pt>
                <c:pt idx="2">
                  <c:v>Atlanta City</c:v>
                </c:pt>
                <c:pt idx="3">
                  <c:v>Clayton</c:v>
                </c:pt>
                <c:pt idx="4">
                  <c:v>Cobb</c:v>
                </c:pt>
                <c:pt idx="5">
                  <c:v>Fayette</c:v>
                </c:pt>
                <c:pt idx="6">
                  <c:v>Fulton</c:v>
                </c:pt>
                <c:pt idx="7">
                  <c:v>Jackson</c:v>
                </c:pt>
                <c:pt idx="8">
                  <c:v>Richmond</c:v>
                </c:pt>
                <c:pt idx="9">
                  <c:v>Savannah-Chatham</c:v>
                </c:pt>
              </c:strCache>
            </c:strRef>
          </c:cat>
          <c:val>
            <c:numRef>
              <c:f>'Pivot (Cand.)'!$C$4:$C$14</c:f>
              <c:numCache>
                <c:formatCode>General</c:formatCode>
                <c:ptCount val="10"/>
                <c:pt idx="0">
                  <c:v>1</c:v>
                </c:pt>
                <c:pt idx="2">
                  <c:v>6</c:v>
                </c:pt>
                <c:pt idx="6">
                  <c:v>1</c:v>
                </c:pt>
                <c:pt idx="8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DDE-462A-A440-4908F359BD34}"/>
            </c:ext>
          </c:extLst>
        </c:ser>
        <c:ser>
          <c:idx val="2"/>
          <c:order val="2"/>
          <c:tx>
            <c:strRef>
              <c:f>'Pivot (Cand.)'!$D$3</c:f>
              <c:strCache>
                <c:ptCount val="1"/>
                <c:pt idx="0">
                  <c:v>DP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'Pivot (Cand.)'!$A$4:$A$14</c:f>
              <c:strCache>
                <c:ptCount val="10"/>
                <c:pt idx="0">
                  <c:v>(Private)</c:v>
                </c:pt>
                <c:pt idx="1">
                  <c:v>(State Charter)</c:v>
                </c:pt>
                <c:pt idx="2">
                  <c:v>Atlanta City</c:v>
                </c:pt>
                <c:pt idx="3">
                  <c:v>Clayton</c:v>
                </c:pt>
                <c:pt idx="4">
                  <c:v>Cobb</c:v>
                </c:pt>
                <c:pt idx="5">
                  <c:v>Fayette</c:v>
                </c:pt>
                <c:pt idx="6">
                  <c:v>Fulton</c:v>
                </c:pt>
                <c:pt idx="7">
                  <c:v>Jackson</c:v>
                </c:pt>
                <c:pt idx="8">
                  <c:v>Richmond</c:v>
                </c:pt>
                <c:pt idx="9">
                  <c:v>Savannah-Chatham</c:v>
                </c:pt>
              </c:strCache>
            </c:strRef>
          </c:cat>
          <c:val>
            <c:numRef>
              <c:f>'Pivot (Cand.)'!$D$4:$D$14</c:f>
              <c:numCache>
                <c:formatCode>General</c:formatCode>
                <c:ptCount val="10"/>
                <c:pt idx="0">
                  <c:v>2</c:v>
                </c:pt>
                <c:pt idx="5">
                  <c:v>1</c:v>
                </c:pt>
                <c:pt idx="7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DDE-462A-A440-4908F359BD34}"/>
            </c:ext>
          </c:extLst>
        </c:ser>
        <c:ser>
          <c:idx val="3"/>
          <c:order val="3"/>
          <c:tx>
            <c:strRef>
              <c:f>'Pivot (Cand.)'!$E$3</c:f>
              <c:strCache>
                <c:ptCount val="1"/>
                <c:pt idx="0">
                  <c:v>CP 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'Pivot (Cand.)'!$A$4:$A$14</c:f>
              <c:strCache>
                <c:ptCount val="10"/>
                <c:pt idx="0">
                  <c:v>(Private)</c:v>
                </c:pt>
                <c:pt idx="1">
                  <c:v>(State Charter)</c:v>
                </c:pt>
                <c:pt idx="2">
                  <c:v>Atlanta City</c:v>
                </c:pt>
                <c:pt idx="3">
                  <c:v>Clayton</c:v>
                </c:pt>
                <c:pt idx="4">
                  <c:v>Cobb</c:v>
                </c:pt>
                <c:pt idx="5">
                  <c:v>Fayette</c:v>
                </c:pt>
                <c:pt idx="6">
                  <c:v>Fulton</c:v>
                </c:pt>
                <c:pt idx="7">
                  <c:v>Jackson</c:v>
                </c:pt>
                <c:pt idx="8">
                  <c:v>Richmond</c:v>
                </c:pt>
                <c:pt idx="9">
                  <c:v>Savannah-Chatham</c:v>
                </c:pt>
              </c:strCache>
            </c:strRef>
          </c:cat>
          <c:val>
            <c:numRef>
              <c:f>'Pivot (Cand.)'!$E$4:$E$14</c:f>
              <c:numCache>
                <c:formatCode>General</c:formatCode>
                <c:ptCount val="10"/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DDE-462A-A440-4908F359BD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-2059955984"/>
        <c:axId val="-2059959248"/>
      </c:barChart>
      <c:catAx>
        <c:axId val="-205995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9959248"/>
        <c:crosses val="autoZero"/>
        <c:auto val="1"/>
        <c:lblAlgn val="ctr"/>
        <c:lblOffset val="100"/>
        <c:noMultiLvlLbl val="0"/>
      </c:catAx>
      <c:valAx>
        <c:axId val="-2059959248"/>
        <c:scaling>
          <c:orientation val="minMax"/>
          <c:max val="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9955984"/>
        <c:crosses val="autoZero"/>
        <c:crossBetween val="between"/>
        <c:majorUnit val="2"/>
        <c:min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Series val="1"/>
      </c14:pivotOptions>
    </c:ext>
  </c:extLst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'Prospective IB Programs'!$L$48</c:f>
              <c:strCache>
                <c:ptCount val="1"/>
                <c:pt idx="0">
                  <c:v>Georgia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'Prospective IB Programs'!$M$47:$T$47</c:f>
              <c:strCache>
                <c:ptCount val="8"/>
                <c:pt idx="0">
                  <c:v>FRL</c:v>
                </c:pt>
                <c:pt idx="1">
                  <c:v>SWD</c:v>
                </c:pt>
                <c:pt idx="2">
                  <c:v>LEP</c:v>
                </c:pt>
                <c:pt idx="3">
                  <c:v>Gifted</c:v>
                </c:pt>
                <c:pt idx="4">
                  <c:v>Black</c:v>
                </c:pt>
                <c:pt idx="5">
                  <c:v>Hispanic</c:v>
                </c:pt>
                <c:pt idx="6">
                  <c:v>White</c:v>
                </c:pt>
                <c:pt idx="7">
                  <c:v>Mobility</c:v>
                </c:pt>
              </c:strCache>
            </c:strRef>
          </c:cat>
          <c:val>
            <c:numRef>
              <c:f>'Prospective IB Programs'!$M$48:$T$48</c:f>
              <c:numCache>
                <c:formatCode>0.0%</c:formatCode>
                <c:ptCount val="8"/>
                <c:pt idx="0">
                  <c:v>0.62</c:v>
                </c:pt>
                <c:pt idx="1">
                  <c:v>0.11600000000000001</c:v>
                </c:pt>
                <c:pt idx="2">
                  <c:v>0.08</c:v>
                </c:pt>
                <c:pt idx="3">
                  <c:v>0.115</c:v>
                </c:pt>
                <c:pt idx="4">
                  <c:v>0.37</c:v>
                </c:pt>
                <c:pt idx="5">
                  <c:v>0.15</c:v>
                </c:pt>
                <c:pt idx="6">
                  <c:v>0.4</c:v>
                </c:pt>
                <c:pt idx="7">
                  <c:v>0.23100000000000001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A1-4634-91D1-D3BAD5A89708}"/>
            </c:ext>
          </c:extLst>
        </c:ser>
        <c:ser>
          <c:idx val="1"/>
          <c:order val="1"/>
          <c:tx>
            <c:strRef>
              <c:f>'Prospective IB Programs'!$L$49</c:f>
              <c:strCache>
                <c:ptCount val="1"/>
                <c:pt idx="0">
                  <c:v>Georgia IB Candidate Schools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'Prospective IB Programs'!$M$47:$T$47</c:f>
              <c:strCache>
                <c:ptCount val="8"/>
                <c:pt idx="0">
                  <c:v>FRL</c:v>
                </c:pt>
                <c:pt idx="1">
                  <c:v>SWD</c:v>
                </c:pt>
                <c:pt idx="2">
                  <c:v>LEP</c:v>
                </c:pt>
                <c:pt idx="3">
                  <c:v>Gifted</c:v>
                </c:pt>
                <c:pt idx="4">
                  <c:v>Black</c:v>
                </c:pt>
                <c:pt idx="5">
                  <c:v>Hispanic</c:v>
                </c:pt>
                <c:pt idx="6">
                  <c:v>White</c:v>
                </c:pt>
                <c:pt idx="7">
                  <c:v>Mobility</c:v>
                </c:pt>
              </c:strCache>
            </c:strRef>
          </c:cat>
          <c:val>
            <c:numRef>
              <c:f>'Prospective IB Programs'!$M$49:$T$49</c:f>
              <c:numCache>
                <c:formatCode>0.0%</c:formatCode>
                <c:ptCount val="8"/>
                <c:pt idx="0">
                  <c:v>0.82419354838709658</c:v>
                </c:pt>
                <c:pt idx="1">
                  <c:v>0.10425806451612905</c:v>
                </c:pt>
                <c:pt idx="2">
                  <c:v>4.5161290322580656E-2</c:v>
                </c:pt>
                <c:pt idx="3">
                  <c:v>6.5967741935483881E-2</c:v>
                </c:pt>
                <c:pt idx="4">
                  <c:v>0.75322580645161286</c:v>
                </c:pt>
                <c:pt idx="5">
                  <c:v>6.5483870967741942E-2</c:v>
                </c:pt>
                <c:pt idx="6">
                  <c:v>0.13903225806451611</c:v>
                </c:pt>
                <c:pt idx="7">
                  <c:v>0.25716129032258067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EA1-4634-91D1-D3BAD5A89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78437712"/>
        <c:axId val="-1678425200"/>
      </c:barChart>
      <c:catAx>
        <c:axId val="-167843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78425200"/>
        <c:crosses val="autoZero"/>
        <c:auto val="1"/>
        <c:lblAlgn val="ctr"/>
        <c:lblOffset val="100"/>
        <c:noMultiLvlLbl val="0"/>
      </c:catAx>
      <c:valAx>
        <c:axId val="-167842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7843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en-US" sz="2800" b="1" dirty="0" smtClean="0"/>
              <a:t>Candidate</a:t>
            </a:r>
            <a:r>
              <a:rPr lang="en-US" sz="2800" b="1" baseline="0" dirty="0" smtClean="0"/>
              <a:t> IB School Student FRL Distribution</a:t>
            </a:r>
            <a:endParaRPr lang="en-US" sz="2800" b="1" dirty="0"/>
          </a:p>
        </c:rich>
      </c:tx>
      <c:layout>
        <c:manualLayout>
          <c:xMode val="edge"/>
          <c:yMode val="edge"/>
          <c:x val="0.19092044773890043"/>
          <c:y val="7.1194269862320372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cat>
            <c:numRef>
              <c:f>'Prospective IB Programs'!$AF$7:$AF$27</c:f>
              <c:numCache>
                <c:formatCode>0%</c:formatCode>
                <c:ptCount val="21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cat>
          <c:val>
            <c:numRef>
              <c:f>'Prospective IB Programs'!$AG$7:$AG$27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2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681458720"/>
        <c:axId val="-1681463616"/>
      </c:barChart>
      <c:catAx>
        <c:axId val="-1681458720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tx1"/>
                </a:solidFill>
              </a:defRPr>
            </a:pPr>
            <a:endParaRPr lang="en-US"/>
          </a:p>
        </c:txPr>
        <c:crossAx val="-1681463616"/>
        <c:crosses val="autoZero"/>
        <c:auto val="1"/>
        <c:lblAlgn val="ctr"/>
        <c:lblOffset val="100"/>
        <c:noMultiLvlLbl val="0"/>
      </c:catAx>
      <c:valAx>
        <c:axId val="-168146361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b="0" dirty="0" smtClean="0"/>
                  <a:t># of IB Schools in Range</a:t>
                </a:r>
                <a:r>
                  <a:rPr lang="en-US" sz="2400" b="0" baseline="0" dirty="0" smtClean="0"/>
                  <a:t> </a:t>
                </a:r>
                <a:r>
                  <a:rPr lang="en-US" sz="2400" b="0" dirty="0" smtClean="0"/>
                  <a:t> </a:t>
                </a:r>
                <a:endParaRPr lang="en-US" sz="2400" b="0" dirty="0"/>
              </a:p>
            </c:rich>
          </c:tx>
          <c:layout>
            <c:manualLayout>
              <c:xMode val="edge"/>
              <c:yMode val="edge"/>
              <c:x val="5.9878816590901891E-3"/>
              <c:y val="0.1972307511195679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en-US"/>
          </a:p>
        </c:txPr>
        <c:crossAx val="-16814587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800" dirty="0" smtClean="0"/>
              <a:t>Candidate</a:t>
            </a:r>
            <a:r>
              <a:rPr lang="en-US" sz="2800" baseline="0" dirty="0" smtClean="0"/>
              <a:t> IB School Student Mobility Distribution </a:t>
            </a:r>
            <a:endParaRPr lang="en-US" sz="2800" dirty="0"/>
          </a:p>
        </c:rich>
      </c:tx>
      <c:layout>
        <c:manualLayout>
          <c:xMode val="edge"/>
          <c:yMode val="edge"/>
          <c:x val="0.1750609008919097"/>
          <c:y val="6.6010615985503465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cat>
            <c:numRef>
              <c:f>'Prospective IB Programs'!$AH$3:$AH$13</c:f>
              <c:numCache>
                <c:formatCode>0%</c:formatCode>
                <c:ptCount val="11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</c:numCache>
            </c:numRef>
          </c:cat>
          <c:val>
            <c:numRef>
              <c:f>'Prospective IB Programs'!$AI$3:$AI$13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5</c:v>
                </c:pt>
                <c:pt idx="4">
                  <c:v>3</c:v>
                </c:pt>
                <c:pt idx="5">
                  <c:v>7</c:v>
                </c:pt>
                <c:pt idx="6">
                  <c:v>5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668368144"/>
        <c:axId val="-1668367600"/>
      </c:barChart>
      <c:catAx>
        <c:axId val="-1668368144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en-US"/>
          </a:p>
        </c:txPr>
        <c:crossAx val="-1668367600"/>
        <c:crosses val="autoZero"/>
        <c:auto val="1"/>
        <c:lblAlgn val="ctr"/>
        <c:lblOffset val="100"/>
        <c:noMultiLvlLbl val="0"/>
      </c:catAx>
      <c:valAx>
        <c:axId val="-166836760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 b="0">
                    <a:solidFill>
                      <a:schemeClr val="tx1"/>
                    </a:solidFill>
                  </a:defRPr>
                </a:pPr>
                <a:r>
                  <a:rPr lang="en-US" sz="2400" b="0" dirty="0" smtClean="0">
                    <a:solidFill>
                      <a:schemeClr val="tx1"/>
                    </a:solidFill>
                  </a:rPr>
                  <a:t># of IB  Schools</a:t>
                </a:r>
                <a:r>
                  <a:rPr lang="en-US" sz="2400" b="0" baseline="0" dirty="0" smtClean="0">
                    <a:solidFill>
                      <a:schemeClr val="tx1"/>
                    </a:solidFill>
                  </a:rPr>
                  <a:t> in Range</a:t>
                </a:r>
                <a:endParaRPr lang="en-US" sz="2400" b="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5.911804075923577E-3"/>
              <c:y val="0.2248467115682593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en-US"/>
          </a:p>
        </c:txPr>
        <c:crossAx val="-16683681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'Auth + Cand'!$B$1</c:f>
              <c:strCache>
                <c:ptCount val="1"/>
                <c:pt idx="0">
                  <c:v>Auth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'Auth + Cand'!$A$2:$A$5</c:f>
              <c:strCache>
                <c:ptCount val="4"/>
                <c:pt idx="0">
                  <c:v>PYP</c:v>
                </c:pt>
                <c:pt idx="1">
                  <c:v>MYP</c:v>
                </c:pt>
                <c:pt idx="2">
                  <c:v>DP</c:v>
                </c:pt>
                <c:pt idx="3">
                  <c:v>CP</c:v>
                </c:pt>
              </c:strCache>
            </c:strRef>
          </c:cat>
          <c:val>
            <c:numRef>
              <c:f>'Auth + Cand'!$B$2:$B$5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99-4CB6-962F-F58AEFA47057}"/>
            </c:ext>
          </c:extLst>
        </c:ser>
        <c:ser>
          <c:idx val="1"/>
          <c:order val="1"/>
          <c:tx>
            <c:strRef>
              <c:f>'Auth + Cand'!$C$1</c:f>
              <c:strCache>
                <c:ptCount val="1"/>
                <c:pt idx="0">
                  <c:v>Cand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'Auth + Cand'!$A$2:$A$5</c:f>
              <c:strCache>
                <c:ptCount val="4"/>
                <c:pt idx="0">
                  <c:v>PYP</c:v>
                </c:pt>
                <c:pt idx="1">
                  <c:v>MYP</c:v>
                </c:pt>
                <c:pt idx="2">
                  <c:v>DP</c:v>
                </c:pt>
                <c:pt idx="3">
                  <c:v>CP</c:v>
                </c:pt>
              </c:strCache>
            </c:strRef>
          </c:cat>
          <c:val>
            <c:numRef>
              <c:f>'Auth + Cand'!$C$2:$C$5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A99-4CB6-962F-F58AEFA47057}"/>
            </c:ext>
          </c:extLst>
        </c:ser>
        <c:ser>
          <c:idx val="2"/>
          <c:order val="2"/>
          <c:tx>
            <c:strRef>
              <c:f>'Auth + Cand'!$D$1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A99-4CB6-962F-F58AEFA47057}"/>
              </c:ext>
            </c:extLst>
          </c:dPt>
          <c:dPt>
            <c:idx val="1"/>
            <c:bubble3D val="0"/>
            <c:spPr>
              <a:solidFill>
                <a:srgbClr val="BA3E0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A99-4CB6-962F-F58AEFA47057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A99-4CB6-962F-F58AEFA47057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A99-4CB6-962F-F58AEFA470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'Auth + Cand'!$A$2:$A$5</c:f>
              <c:strCache>
                <c:ptCount val="4"/>
                <c:pt idx="0">
                  <c:v>PYP</c:v>
                </c:pt>
                <c:pt idx="1">
                  <c:v>MYP</c:v>
                </c:pt>
                <c:pt idx="2">
                  <c:v>DP</c:v>
                </c:pt>
                <c:pt idx="3">
                  <c:v>CP</c:v>
                </c:pt>
              </c:strCache>
            </c:strRef>
          </c:cat>
          <c:val>
            <c:numRef>
              <c:f>'Auth + Cand'!$D$2:$D$5</c:f>
              <c:numCache>
                <c:formatCode>General</c:formatCode>
                <c:ptCount val="4"/>
                <c:pt idx="0">
                  <c:v>48</c:v>
                </c:pt>
                <c:pt idx="1">
                  <c:v>39</c:v>
                </c:pt>
                <c:pt idx="2">
                  <c:v>38</c:v>
                </c:pt>
                <c:pt idx="3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A99-4CB6-962F-F58AEFA4705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'Prospective IB Programs'!$L$51</c:f>
              <c:strCache>
                <c:ptCount val="1"/>
                <c:pt idx="0">
                  <c:v>Georgia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'Prospective IB Programs'!$M$50:$T$50</c:f>
              <c:strCache>
                <c:ptCount val="8"/>
                <c:pt idx="0">
                  <c:v>FRL</c:v>
                </c:pt>
                <c:pt idx="1">
                  <c:v>SWD</c:v>
                </c:pt>
                <c:pt idx="2">
                  <c:v>LEP</c:v>
                </c:pt>
                <c:pt idx="3">
                  <c:v>Gifted</c:v>
                </c:pt>
                <c:pt idx="4">
                  <c:v>Black</c:v>
                </c:pt>
                <c:pt idx="5">
                  <c:v>Hispanic</c:v>
                </c:pt>
                <c:pt idx="6">
                  <c:v>White</c:v>
                </c:pt>
                <c:pt idx="7">
                  <c:v>Mobility</c:v>
                </c:pt>
              </c:strCache>
            </c:strRef>
          </c:cat>
          <c:val>
            <c:numRef>
              <c:f>'Prospective IB Programs'!$M$51:$T$51</c:f>
              <c:numCache>
                <c:formatCode>0.0%</c:formatCode>
                <c:ptCount val="8"/>
                <c:pt idx="0">
                  <c:v>0.62</c:v>
                </c:pt>
                <c:pt idx="1">
                  <c:v>0.11600000000000001</c:v>
                </c:pt>
                <c:pt idx="2">
                  <c:v>0.08</c:v>
                </c:pt>
                <c:pt idx="3">
                  <c:v>0.115</c:v>
                </c:pt>
                <c:pt idx="4">
                  <c:v>0.37</c:v>
                </c:pt>
                <c:pt idx="5">
                  <c:v>0.15</c:v>
                </c:pt>
                <c:pt idx="6">
                  <c:v>0.4</c:v>
                </c:pt>
                <c:pt idx="7">
                  <c:v>0.23100000000000001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B6-4F5E-8A72-BA9A4978DC99}"/>
            </c:ext>
          </c:extLst>
        </c:ser>
        <c:ser>
          <c:idx val="1"/>
          <c:order val="1"/>
          <c:tx>
            <c:strRef>
              <c:f>'Prospective IB Programs'!$L$52</c:f>
              <c:strCache>
                <c:ptCount val="1"/>
                <c:pt idx="0">
                  <c:v>Georgia IB Authorized Schools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'Prospective IB Programs'!$M$50:$T$50</c:f>
              <c:strCache>
                <c:ptCount val="8"/>
                <c:pt idx="0">
                  <c:v>FRL</c:v>
                </c:pt>
                <c:pt idx="1">
                  <c:v>SWD</c:v>
                </c:pt>
                <c:pt idx="2">
                  <c:v>LEP</c:v>
                </c:pt>
                <c:pt idx="3">
                  <c:v>Gifted</c:v>
                </c:pt>
                <c:pt idx="4">
                  <c:v>Black</c:v>
                </c:pt>
                <c:pt idx="5">
                  <c:v>Hispanic</c:v>
                </c:pt>
                <c:pt idx="6">
                  <c:v>White</c:v>
                </c:pt>
                <c:pt idx="7">
                  <c:v>Mobility</c:v>
                </c:pt>
              </c:strCache>
            </c:strRef>
          </c:cat>
          <c:val>
            <c:numRef>
              <c:f>'Prospective IB Programs'!$M$52:$T$52</c:f>
              <c:numCache>
                <c:formatCode>0.0%</c:formatCode>
                <c:ptCount val="8"/>
                <c:pt idx="0">
                  <c:v>0.6059210526315788</c:v>
                </c:pt>
                <c:pt idx="1">
                  <c:v>0.1039078947368421</c:v>
                </c:pt>
                <c:pt idx="2">
                  <c:v>0.10921052631578941</c:v>
                </c:pt>
                <c:pt idx="3">
                  <c:v>0.14261842105263162</c:v>
                </c:pt>
                <c:pt idx="4">
                  <c:v>0.45565789473684204</c:v>
                </c:pt>
                <c:pt idx="5">
                  <c:v>0.19763157894736838</c:v>
                </c:pt>
                <c:pt idx="6">
                  <c:v>0.26934210526315788</c:v>
                </c:pt>
                <c:pt idx="7">
                  <c:v>0.16051315789473689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3B6-4F5E-8A72-BA9A4978DC99}"/>
            </c:ext>
          </c:extLst>
        </c:ser>
        <c:ser>
          <c:idx val="2"/>
          <c:order val="2"/>
          <c:tx>
            <c:strRef>
              <c:f>'Prospective IB Programs'!$L$53</c:f>
              <c:strCache>
                <c:ptCount val="1"/>
                <c:pt idx="0">
                  <c:v>Georgia IB Candidate Schools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'Prospective IB Programs'!$M$50:$T$50</c:f>
              <c:strCache>
                <c:ptCount val="8"/>
                <c:pt idx="0">
                  <c:v>FRL</c:v>
                </c:pt>
                <c:pt idx="1">
                  <c:v>SWD</c:v>
                </c:pt>
                <c:pt idx="2">
                  <c:v>LEP</c:v>
                </c:pt>
                <c:pt idx="3">
                  <c:v>Gifted</c:v>
                </c:pt>
                <c:pt idx="4">
                  <c:v>Black</c:v>
                </c:pt>
                <c:pt idx="5">
                  <c:v>Hispanic</c:v>
                </c:pt>
                <c:pt idx="6">
                  <c:v>White</c:v>
                </c:pt>
                <c:pt idx="7">
                  <c:v>Mobility</c:v>
                </c:pt>
              </c:strCache>
            </c:strRef>
          </c:cat>
          <c:val>
            <c:numRef>
              <c:f>'Prospective IB Programs'!$M$53:$T$53</c:f>
              <c:numCache>
                <c:formatCode>0.0%</c:formatCode>
                <c:ptCount val="8"/>
                <c:pt idx="0">
                  <c:v>0.82419354838709658</c:v>
                </c:pt>
                <c:pt idx="1">
                  <c:v>0.10425806451612905</c:v>
                </c:pt>
                <c:pt idx="2">
                  <c:v>4.5161290322580656E-2</c:v>
                </c:pt>
                <c:pt idx="3">
                  <c:v>6.5967741935483881E-2</c:v>
                </c:pt>
                <c:pt idx="4">
                  <c:v>0.75322580645161286</c:v>
                </c:pt>
                <c:pt idx="5">
                  <c:v>6.5483870967741942E-2</c:v>
                </c:pt>
                <c:pt idx="6">
                  <c:v>0.13903225806451611</c:v>
                </c:pt>
                <c:pt idx="7">
                  <c:v>0.25716129032258067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3B6-4F5E-8A72-BA9A4978DC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68363792"/>
        <c:axId val="-1668369232"/>
      </c:barChart>
      <c:catAx>
        <c:axId val="-166836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68369232"/>
        <c:crosses val="autoZero"/>
        <c:auto val="1"/>
        <c:lblAlgn val="ctr"/>
        <c:lblOffset val="100"/>
        <c:noMultiLvlLbl val="0"/>
      </c:catAx>
      <c:valAx>
        <c:axId val="-1668369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6836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102341779262025E-2"/>
          <c:y val="3.6568575986825176E-2"/>
          <c:w val="0.88863047274732687"/>
          <c:h val="0.8032358602233544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'Year Auth Pivot'!$AC$4:$AX$4</c:f>
              <c:numCache>
                <c:formatCode>General</c:formatCode>
                <c:ptCount val="22"/>
                <c:pt idx="0">
                  <c:v>1982</c:v>
                </c:pt>
                <c:pt idx="1">
                  <c:v>1990</c:v>
                </c:pt>
                <c:pt idx="2">
                  <c:v>1992</c:v>
                </c:pt>
                <c:pt idx="3">
                  <c:v>1995</c:v>
                </c:pt>
                <c:pt idx="4">
                  <c:v>1997</c:v>
                </c:pt>
                <c:pt idx="5">
                  <c:v>1999</c:v>
                </c:pt>
                <c:pt idx="6">
                  <c:v>2000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</c:numCache>
            </c:numRef>
          </c:cat>
          <c:val>
            <c:numRef>
              <c:f>'Year Auth Pivot'!$AC$5:$AX$5</c:f>
              <c:numCache>
                <c:formatCode>General</c:formatCode>
                <c:ptCount val="2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5</c:v>
                </c:pt>
                <c:pt idx="11">
                  <c:v>10</c:v>
                </c:pt>
                <c:pt idx="12">
                  <c:v>13</c:v>
                </c:pt>
                <c:pt idx="13">
                  <c:v>3</c:v>
                </c:pt>
                <c:pt idx="14">
                  <c:v>6</c:v>
                </c:pt>
                <c:pt idx="15">
                  <c:v>7</c:v>
                </c:pt>
                <c:pt idx="16">
                  <c:v>6</c:v>
                </c:pt>
                <c:pt idx="17">
                  <c:v>2</c:v>
                </c:pt>
                <c:pt idx="18">
                  <c:v>3</c:v>
                </c:pt>
                <c:pt idx="19">
                  <c:v>1</c:v>
                </c:pt>
                <c:pt idx="20">
                  <c:v>3</c:v>
                </c:pt>
                <c:pt idx="2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60-40C6-BFA2-824386DBB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55635744"/>
        <c:axId val="-155630848"/>
      </c:barChart>
      <c:catAx>
        <c:axId val="-15563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5630848"/>
        <c:crosses val="autoZero"/>
        <c:auto val="1"/>
        <c:lblAlgn val="ctr"/>
        <c:lblOffset val="100"/>
        <c:noMultiLvlLbl val="0"/>
      </c:catAx>
      <c:valAx>
        <c:axId val="-155630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solidFill>
                      <a:schemeClr val="tx1"/>
                    </a:solidFill>
                  </a:rPr>
                  <a:t># of IB Schools</a:t>
                </a:r>
                <a:endParaRPr lang="en-US" sz="2000" b="1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563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'Year Auth Pivot'!$AC$6:$AX$6</c:f>
              <c:numCache>
                <c:formatCode>General</c:formatCode>
                <c:ptCount val="22"/>
                <c:pt idx="0">
                  <c:v>1982</c:v>
                </c:pt>
                <c:pt idx="1">
                  <c:v>1990</c:v>
                </c:pt>
                <c:pt idx="2">
                  <c:v>1992</c:v>
                </c:pt>
                <c:pt idx="3">
                  <c:v>1995</c:v>
                </c:pt>
                <c:pt idx="4">
                  <c:v>1997</c:v>
                </c:pt>
                <c:pt idx="5">
                  <c:v>1999</c:v>
                </c:pt>
                <c:pt idx="6">
                  <c:v>2000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</c:numCache>
            </c:numRef>
          </c:cat>
          <c:val>
            <c:numRef>
              <c:f>'Year Auth Pivot'!$AC$7:$AX$7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13</c:v>
                </c:pt>
                <c:pt idx="9">
                  <c:v>16</c:v>
                </c:pt>
                <c:pt idx="10">
                  <c:v>21</c:v>
                </c:pt>
                <c:pt idx="11">
                  <c:v>31</c:v>
                </c:pt>
                <c:pt idx="12">
                  <c:v>44</c:v>
                </c:pt>
                <c:pt idx="13">
                  <c:v>47</c:v>
                </c:pt>
                <c:pt idx="14">
                  <c:v>53</c:v>
                </c:pt>
                <c:pt idx="15">
                  <c:v>60</c:v>
                </c:pt>
                <c:pt idx="16">
                  <c:v>66</c:v>
                </c:pt>
                <c:pt idx="17">
                  <c:v>68</c:v>
                </c:pt>
                <c:pt idx="18">
                  <c:v>71</c:v>
                </c:pt>
                <c:pt idx="19">
                  <c:v>72</c:v>
                </c:pt>
                <c:pt idx="20">
                  <c:v>75</c:v>
                </c:pt>
                <c:pt idx="21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445-49B9-86C5-CE00BBF58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5634112"/>
        <c:axId val="-155631936"/>
      </c:areaChart>
      <c:catAx>
        <c:axId val="-155634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5631936"/>
        <c:crosses val="autoZero"/>
        <c:auto val="1"/>
        <c:lblAlgn val="ctr"/>
        <c:lblOffset val="100"/>
        <c:noMultiLvlLbl val="0"/>
      </c:catAx>
      <c:valAx>
        <c:axId val="-15563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 smtClean="0">
                    <a:solidFill>
                      <a:schemeClr val="tx1"/>
                    </a:solidFill>
                  </a:rPr>
                  <a:t># of IB Schools</a:t>
                </a:r>
                <a:endParaRPr lang="en-US" sz="20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2.0545021320485342E-3"/>
              <c:y val="0.293094033455353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56341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'Year Auth Pivot'!$AB$31</c:f>
              <c:strCache>
                <c:ptCount val="1"/>
                <c:pt idx="0">
                  <c:v>Total Authorized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'Year Auth Pivot'!$AC$29:$AX$29</c:f>
              <c:numCache>
                <c:formatCode>General</c:formatCode>
                <c:ptCount val="22"/>
                <c:pt idx="0">
                  <c:v>1982</c:v>
                </c:pt>
                <c:pt idx="1">
                  <c:v>1990</c:v>
                </c:pt>
                <c:pt idx="2">
                  <c:v>1992</c:v>
                </c:pt>
                <c:pt idx="3">
                  <c:v>1995</c:v>
                </c:pt>
                <c:pt idx="4">
                  <c:v>1997</c:v>
                </c:pt>
                <c:pt idx="5">
                  <c:v>1999</c:v>
                </c:pt>
                <c:pt idx="6">
                  <c:v>2000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</c:numCache>
            </c:numRef>
          </c:cat>
          <c:val>
            <c:numRef>
              <c:f>'Year Auth Pivot'!$AC$31:$AX$31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13</c:v>
                </c:pt>
                <c:pt idx="9">
                  <c:v>16</c:v>
                </c:pt>
                <c:pt idx="10">
                  <c:v>21</c:v>
                </c:pt>
                <c:pt idx="11">
                  <c:v>31</c:v>
                </c:pt>
                <c:pt idx="12">
                  <c:v>44</c:v>
                </c:pt>
                <c:pt idx="13">
                  <c:v>47</c:v>
                </c:pt>
                <c:pt idx="14">
                  <c:v>53</c:v>
                </c:pt>
                <c:pt idx="15">
                  <c:v>60</c:v>
                </c:pt>
                <c:pt idx="16">
                  <c:v>66</c:v>
                </c:pt>
                <c:pt idx="17">
                  <c:v>68</c:v>
                </c:pt>
                <c:pt idx="18">
                  <c:v>71</c:v>
                </c:pt>
                <c:pt idx="19">
                  <c:v>72</c:v>
                </c:pt>
                <c:pt idx="20">
                  <c:v>75</c:v>
                </c:pt>
                <c:pt idx="21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5EC-411E-965E-DAF65DA945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5634656"/>
        <c:axId val="-155625408"/>
      </c:areaChart>
      <c:barChart>
        <c:barDir val="col"/>
        <c:grouping val="clustered"/>
        <c:varyColors val="0"/>
        <c:ser>
          <c:idx val="0"/>
          <c:order val="0"/>
          <c:tx>
            <c:strRef>
              <c:f>'Year Auth Pivot'!$AB$30</c:f>
              <c:strCache>
                <c:ptCount val="1"/>
                <c:pt idx="0">
                  <c:v>Authorized Per Year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'Year Auth Pivot'!$AC$29:$AX$29</c:f>
              <c:numCache>
                <c:formatCode>General</c:formatCode>
                <c:ptCount val="22"/>
                <c:pt idx="0">
                  <c:v>1982</c:v>
                </c:pt>
                <c:pt idx="1">
                  <c:v>1990</c:v>
                </c:pt>
                <c:pt idx="2">
                  <c:v>1992</c:v>
                </c:pt>
                <c:pt idx="3">
                  <c:v>1995</c:v>
                </c:pt>
                <c:pt idx="4">
                  <c:v>1997</c:v>
                </c:pt>
                <c:pt idx="5">
                  <c:v>1999</c:v>
                </c:pt>
                <c:pt idx="6">
                  <c:v>2000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</c:numCache>
            </c:numRef>
          </c:cat>
          <c:val>
            <c:numRef>
              <c:f>'Year Auth Pivot'!$AC$30:$AX$30</c:f>
              <c:numCache>
                <c:formatCode>General</c:formatCode>
                <c:ptCount val="2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5</c:v>
                </c:pt>
                <c:pt idx="11">
                  <c:v>10</c:v>
                </c:pt>
                <c:pt idx="12">
                  <c:v>13</c:v>
                </c:pt>
                <c:pt idx="13">
                  <c:v>3</c:v>
                </c:pt>
                <c:pt idx="14">
                  <c:v>6</c:v>
                </c:pt>
                <c:pt idx="15">
                  <c:v>7</c:v>
                </c:pt>
                <c:pt idx="16">
                  <c:v>6</c:v>
                </c:pt>
                <c:pt idx="17">
                  <c:v>2</c:v>
                </c:pt>
                <c:pt idx="18">
                  <c:v>3</c:v>
                </c:pt>
                <c:pt idx="19">
                  <c:v>1</c:v>
                </c:pt>
                <c:pt idx="20">
                  <c:v>3</c:v>
                </c:pt>
                <c:pt idx="2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5EC-411E-965E-DAF65DA945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55626496"/>
        <c:axId val="-155637376"/>
      </c:barChart>
      <c:catAx>
        <c:axId val="-15562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5637376"/>
        <c:crosses val="autoZero"/>
        <c:auto val="1"/>
        <c:lblAlgn val="ctr"/>
        <c:lblOffset val="100"/>
        <c:noMultiLvlLbl val="0"/>
      </c:catAx>
      <c:valAx>
        <c:axId val="-155637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solidFill>
                      <a:srgbClr val="0070C0"/>
                    </a:solidFill>
                  </a:rPr>
                  <a:t>New IB Schools Per</a:t>
                </a:r>
                <a:r>
                  <a:rPr lang="en-US" sz="2000" b="1" baseline="0" dirty="0" smtClean="0">
                    <a:solidFill>
                      <a:srgbClr val="0070C0"/>
                    </a:solidFill>
                  </a:rPr>
                  <a:t> Year</a:t>
                </a:r>
                <a:endParaRPr lang="en-US" sz="2000" b="1" dirty="0">
                  <a:solidFill>
                    <a:srgbClr val="0070C0"/>
                  </a:solidFill>
                </a:endParaRPr>
              </a:p>
            </c:rich>
          </c:tx>
          <c:layout>
            <c:manualLayout>
              <c:xMode val="edge"/>
              <c:yMode val="edge"/>
              <c:x val="4.6071890650725552E-3"/>
              <c:y val="0.145894235220108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5626496"/>
        <c:crosses val="autoZero"/>
        <c:crossBetween val="between"/>
      </c:valAx>
      <c:valAx>
        <c:axId val="-15562540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Total of IB Schools </a:t>
                </a:r>
                <a:endParaRPr lang="en-US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5634656"/>
        <c:crosses val="max"/>
        <c:crossBetween val="between"/>
      </c:valAx>
      <c:catAx>
        <c:axId val="-155634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556254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855926792934665"/>
          <c:y val="0.11595207083009614"/>
          <c:w val="0.46288129723053301"/>
          <c:h val="0.7215670336566807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9EB-45EA-BCA9-5DB402F0032E}"/>
              </c:ext>
            </c:extLst>
          </c:dPt>
          <c:dPt>
            <c:idx val="1"/>
            <c:bubble3D val="0"/>
            <c:spPr>
              <a:solidFill>
                <a:srgbClr val="BA3E0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9EB-45EA-BCA9-5DB402F0032E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9EB-45EA-BCA9-5DB402F0032E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9EB-45EA-BCA9-5DB402F003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'Auth Pie'!$B$38:$E$38</c:f>
              <c:strCache>
                <c:ptCount val="4"/>
                <c:pt idx="0">
                  <c:v>PYP</c:v>
                </c:pt>
                <c:pt idx="1">
                  <c:v>MYP</c:v>
                </c:pt>
                <c:pt idx="2">
                  <c:v>DP</c:v>
                </c:pt>
                <c:pt idx="3">
                  <c:v>CP</c:v>
                </c:pt>
              </c:strCache>
            </c:strRef>
          </c:cat>
          <c:val>
            <c:numRef>
              <c:f>'Auth Pie'!$B$39:$E$39</c:f>
              <c:numCache>
                <c:formatCode>General</c:formatCode>
                <c:ptCount val="4"/>
                <c:pt idx="0">
                  <c:v>30</c:v>
                </c:pt>
                <c:pt idx="1">
                  <c:v>29</c:v>
                </c:pt>
                <c:pt idx="2">
                  <c:v>34</c:v>
                </c:pt>
                <c:pt idx="3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9EB-45EA-BCA9-5DB402F0032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[IB Programs in Georgia 3-27-2018 John's changes as of 9-14.xlsx]Pivot (Auth) v2!PivotTable4</c:name>
    <c:fmtId val="-1"/>
  </c:pivotSource>
  <c:chart>
    <c:autoTitleDeleted val="0"/>
    <c:pivotFmts>
      <c:pivotFmt>
        <c:idx val="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rgbClr val="BA3E06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rgbClr val="BA3E06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rgbClr val="BA3E06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'Pivot (Auth) v2'!$B$3</c:f>
              <c:strCache>
                <c:ptCount val="1"/>
                <c:pt idx="0">
                  <c:v>PYP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'Pivot (Auth) v2'!$A$4:$A$31</c:f>
              <c:strCache>
                <c:ptCount val="27"/>
                <c:pt idx="0">
                  <c:v>(Private)</c:v>
                </c:pt>
                <c:pt idx="1">
                  <c:v>(State Charter)</c:v>
                </c:pt>
                <c:pt idx="2">
                  <c:v>Atlanta City</c:v>
                </c:pt>
                <c:pt idx="3">
                  <c:v>Bibb</c:v>
                </c:pt>
                <c:pt idx="4">
                  <c:v>Carrollton City</c:v>
                </c:pt>
                <c:pt idx="5">
                  <c:v>Clayton</c:v>
                </c:pt>
                <c:pt idx="6">
                  <c:v>Cobb</c:v>
                </c:pt>
                <c:pt idx="7">
                  <c:v>Columbia</c:v>
                </c:pt>
                <c:pt idx="8">
                  <c:v>Dalton City</c:v>
                </c:pt>
                <c:pt idx="9">
                  <c:v>Decatur City</c:v>
                </c:pt>
                <c:pt idx="10">
                  <c:v>DeKalb</c:v>
                </c:pt>
                <c:pt idx="11">
                  <c:v>Dougherty</c:v>
                </c:pt>
                <c:pt idx="12">
                  <c:v>Douglas</c:v>
                </c:pt>
                <c:pt idx="13">
                  <c:v>Dublin</c:v>
                </c:pt>
                <c:pt idx="14">
                  <c:v>Forsythe</c:v>
                </c:pt>
                <c:pt idx="15">
                  <c:v>Fulton</c:v>
                </c:pt>
                <c:pt idx="16">
                  <c:v>Gainsville City</c:v>
                </c:pt>
                <c:pt idx="17">
                  <c:v>Glynn</c:v>
                </c:pt>
                <c:pt idx="18">
                  <c:v>Greene</c:v>
                </c:pt>
                <c:pt idx="19">
                  <c:v>Gwinnett</c:v>
                </c:pt>
                <c:pt idx="20">
                  <c:v>Hall</c:v>
                </c:pt>
                <c:pt idx="21">
                  <c:v>Marietta City</c:v>
                </c:pt>
                <c:pt idx="22">
                  <c:v>Morgan</c:v>
                </c:pt>
                <c:pt idx="23">
                  <c:v>Muscogee</c:v>
                </c:pt>
                <c:pt idx="24">
                  <c:v>Richmond</c:v>
                </c:pt>
                <c:pt idx="25">
                  <c:v>Savannah-Chatham</c:v>
                </c:pt>
                <c:pt idx="26">
                  <c:v>Valdosta City</c:v>
                </c:pt>
              </c:strCache>
            </c:strRef>
          </c:cat>
          <c:val>
            <c:numRef>
              <c:f>'Pivot (Auth) v2'!$B$4:$B$31</c:f>
              <c:numCache>
                <c:formatCode>General</c:formatCode>
                <c:ptCount val="27"/>
                <c:pt idx="0">
                  <c:v>3</c:v>
                </c:pt>
                <c:pt idx="1">
                  <c:v>1</c:v>
                </c:pt>
                <c:pt idx="2">
                  <c:v>9</c:v>
                </c:pt>
                <c:pt idx="9">
                  <c:v>1</c:v>
                </c:pt>
                <c:pt idx="10">
                  <c:v>4</c:v>
                </c:pt>
                <c:pt idx="11">
                  <c:v>1</c:v>
                </c:pt>
                <c:pt idx="15">
                  <c:v>3</c:v>
                </c:pt>
                <c:pt idx="16">
                  <c:v>1</c:v>
                </c:pt>
                <c:pt idx="17">
                  <c:v>1</c:v>
                </c:pt>
                <c:pt idx="19">
                  <c:v>1</c:v>
                </c:pt>
                <c:pt idx="21">
                  <c:v>2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7C2-42A2-9095-F89D4AFC1DA1}"/>
            </c:ext>
          </c:extLst>
        </c:ser>
        <c:ser>
          <c:idx val="1"/>
          <c:order val="1"/>
          <c:tx>
            <c:strRef>
              <c:f>'Pivot (Auth) v2'!$C$3</c:f>
              <c:strCache>
                <c:ptCount val="1"/>
                <c:pt idx="0">
                  <c:v>MYP </c:v>
                </c:pt>
              </c:strCache>
            </c:strRef>
          </c:tx>
          <c:spPr>
            <a:solidFill>
              <a:srgbClr val="BA3E06"/>
            </a:solidFill>
            <a:ln>
              <a:noFill/>
            </a:ln>
            <a:effectLst/>
          </c:spPr>
          <c:invertIfNegative val="0"/>
          <c:cat>
            <c:strRef>
              <c:f>'Pivot (Auth) v2'!$A$4:$A$31</c:f>
              <c:strCache>
                <c:ptCount val="27"/>
                <c:pt idx="0">
                  <c:v>(Private)</c:v>
                </c:pt>
                <c:pt idx="1">
                  <c:v>(State Charter)</c:v>
                </c:pt>
                <c:pt idx="2">
                  <c:v>Atlanta City</c:v>
                </c:pt>
                <c:pt idx="3">
                  <c:v>Bibb</c:v>
                </c:pt>
                <c:pt idx="4">
                  <c:v>Carrollton City</c:v>
                </c:pt>
                <c:pt idx="5">
                  <c:v>Clayton</c:v>
                </c:pt>
                <c:pt idx="6">
                  <c:v>Cobb</c:v>
                </c:pt>
                <c:pt idx="7">
                  <c:v>Columbia</c:v>
                </c:pt>
                <c:pt idx="8">
                  <c:v>Dalton City</c:v>
                </c:pt>
                <c:pt idx="9">
                  <c:v>Decatur City</c:v>
                </c:pt>
                <c:pt idx="10">
                  <c:v>DeKalb</c:v>
                </c:pt>
                <c:pt idx="11">
                  <c:v>Dougherty</c:v>
                </c:pt>
                <c:pt idx="12">
                  <c:v>Douglas</c:v>
                </c:pt>
                <c:pt idx="13">
                  <c:v>Dublin</c:v>
                </c:pt>
                <c:pt idx="14">
                  <c:v>Forsythe</c:v>
                </c:pt>
                <c:pt idx="15">
                  <c:v>Fulton</c:v>
                </c:pt>
                <c:pt idx="16">
                  <c:v>Gainsville City</c:v>
                </c:pt>
                <c:pt idx="17">
                  <c:v>Glynn</c:v>
                </c:pt>
                <c:pt idx="18">
                  <c:v>Greene</c:v>
                </c:pt>
                <c:pt idx="19">
                  <c:v>Gwinnett</c:v>
                </c:pt>
                <c:pt idx="20">
                  <c:v>Hall</c:v>
                </c:pt>
                <c:pt idx="21">
                  <c:v>Marietta City</c:v>
                </c:pt>
                <c:pt idx="22">
                  <c:v>Morgan</c:v>
                </c:pt>
                <c:pt idx="23">
                  <c:v>Muscogee</c:v>
                </c:pt>
                <c:pt idx="24">
                  <c:v>Richmond</c:v>
                </c:pt>
                <c:pt idx="25">
                  <c:v>Savannah-Chatham</c:v>
                </c:pt>
                <c:pt idx="26">
                  <c:v>Valdosta City</c:v>
                </c:pt>
              </c:strCache>
            </c:strRef>
          </c:cat>
          <c:val>
            <c:numRef>
              <c:f>'Pivot (Auth) v2'!$C$4:$C$31</c:f>
              <c:numCache>
                <c:formatCode>General</c:formatCode>
                <c:ptCount val="27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6">
                  <c:v>1</c:v>
                </c:pt>
                <c:pt idx="9">
                  <c:v>2</c:v>
                </c:pt>
                <c:pt idx="10">
                  <c:v>3</c:v>
                </c:pt>
                <c:pt idx="15">
                  <c:v>2</c:v>
                </c:pt>
                <c:pt idx="18">
                  <c:v>2</c:v>
                </c:pt>
                <c:pt idx="19">
                  <c:v>4</c:v>
                </c:pt>
                <c:pt idx="21">
                  <c:v>3</c:v>
                </c:pt>
                <c:pt idx="23">
                  <c:v>1</c:v>
                </c:pt>
                <c:pt idx="24">
                  <c:v>1</c:v>
                </c:pt>
                <c:pt idx="25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C2-42A2-9095-F89D4AFC1DA1}"/>
            </c:ext>
          </c:extLst>
        </c:ser>
        <c:ser>
          <c:idx val="2"/>
          <c:order val="2"/>
          <c:tx>
            <c:strRef>
              <c:f>'Pivot (Auth) v2'!$D$3</c:f>
              <c:strCache>
                <c:ptCount val="1"/>
                <c:pt idx="0">
                  <c:v>DP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'Pivot (Auth) v2'!$A$4:$A$31</c:f>
              <c:strCache>
                <c:ptCount val="27"/>
                <c:pt idx="0">
                  <c:v>(Private)</c:v>
                </c:pt>
                <c:pt idx="1">
                  <c:v>(State Charter)</c:v>
                </c:pt>
                <c:pt idx="2">
                  <c:v>Atlanta City</c:v>
                </c:pt>
                <c:pt idx="3">
                  <c:v>Bibb</c:v>
                </c:pt>
                <c:pt idx="4">
                  <c:v>Carrollton City</c:v>
                </c:pt>
                <c:pt idx="5">
                  <c:v>Clayton</c:v>
                </c:pt>
                <c:pt idx="6">
                  <c:v>Cobb</c:v>
                </c:pt>
                <c:pt idx="7">
                  <c:v>Columbia</c:v>
                </c:pt>
                <c:pt idx="8">
                  <c:v>Dalton City</c:v>
                </c:pt>
                <c:pt idx="9">
                  <c:v>Decatur City</c:v>
                </c:pt>
                <c:pt idx="10">
                  <c:v>DeKalb</c:v>
                </c:pt>
                <c:pt idx="11">
                  <c:v>Dougherty</c:v>
                </c:pt>
                <c:pt idx="12">
                  <c:v>Douglas</c:v>
                </c:pt>
                <c:pt idx="13">
                  <c:v>Dublin</c:v>
                </c:pt>
                <c:pt idx="14">
                  <c:v>Forsythe</c:v>
                </c:pt>
                <c:pt idx="15">
                  <c:v>Fulton</c:v>
                </c:pt>
                <c:pt idx="16">
                  <c:v>Gainsville City</c:v>
                </c:pt>
                <c:pt idx="17">
                  <c:v>Glynn</c:v>
                </c:pt>
                <c:pt idx="18">
                  <c:v>Greene</c:v>
                </c:pt>
                <c:pt idx="19">
                  <c:v>Gwinnett</c:v>
                </c:pt>
                <c:pt idx="20">
                  <c:v>Hall</c:v>
                </c:pt>
                <c:pt idx="21">
                  <c:v>Marietta City</c:v>
                </c:pt>
                <c:pt idx="22">
                  <c:v>Morgan</c:v>
                </c:pt>
                <c:pt idx="23">
                  <c:v>Muscogee</c:v>
                </c:pt>
                <c:pt idx="24">
                  <c:v>Richmond</c:v>
                </c:pt>
                <c:pt idx="25">
                  <c:v>Savannah-Chatham</c:v>
                </c:pt>
                <c:pt idx="26">
                  <c:v>Valdosta City</c:v>
                </c:pt>
              </c:strCache>
            </c:strRef>
          </c:cat>
          <c:val>
            <c:numRef>
              <c:f>'Pivot (Auth) v2'!$D$4:$D$31</c:f>
              <c:numCache>
                <c:formatCode>General</c:formatCode>
                <c:ptCount val="27"/>
                <c:pt idx="0">
                  <c:v>3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3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4</c:v>
                </c:pt>
                <c:pt idx="19">
                  <c:v>2</c:v>
                </c:pt>
                <c:pt idx="20">
                  <c:v>3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2</c:v>
                </c:pt>
                <c:pt idx="2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7C2-42A2-9095-F89D4AFC1DA1}"/>
            </c:ext>
          </c:extLst>
        </c:ser>
        <c:ser>
          <c:idx val="3"/>
          <c:order val="3"/>
          <c:tx>
            <c:strRef>
              <c:f>'Pivot (Auth) v2'!$E$3</c:f>
              <c:strCache>
                <c:ptCount val="1"/>
                <c:pt idx="0">
                  <c:v>CP 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'Pivot (Auth) v2'!$A$4:$A$31</c:f>
              <c:strCache>
                <c:ptCount val="27"/>
                <c:pt idx="0">
                  <c:v>(Private)</c:v>
                </c:pt>
                <c:pt idx="1">
                  <c:v>(State Charter)</c:v>
                </c:pt>
                <c:pt idx="2">
                  <c:v>Atlanta City</c:v>
                </c:pt>
                <c:pt idx="3">
                  <c:v>Bibb</c:v>
                </c:pt>
                <c:pt idx="4">
                  <c:v>Carrollton City</c:v>
                </c:pt>
                <c:pt idx="5">
                  <c:v>Clayton</c:v>
                </c:pt>
                <c:pt idx="6">
                  <c:v>Cobb</c:v>
                </c:pt>
                <c:pt idx="7">
                  <c:v>Columbia</c:v>
                </c:pt>
                <c:pt idx="8">
                  <c:v>Dalton City</c:v>
                </c:pt>
                <c:pt idx="9">
                  <c:v>Decatur City</c:v>
                </c:pt>
                <c:pt idx="10">
                  <c:v>DeKalb</c:v>
                </c:pt>
                <c:pt idx="11">
                  <c:v>Dougherty</c:v>
                </c:pt>
                <c:pt idx="12">
                  <c:v>Douglas</c:v>
                </c:pt>
                <c:pt idx="13">
                  <c:v>Dublin</c:v>
                </c:pt>
                <c:pt idx="14">
                  <c:v>Forsythe</c:v>
                </c:pt>
                <c:pt idx="15">
                  <c:v>Fulton</c:v>
                </c:pt>
                <c:pt idx="16">
                  <c:v>Gainsville City</c:v>
                </c:pt>
                <c:pt idx="17">
                  <c:v>Glynn</c:v>
                </c:pt>
                <c:pt idx="18">
                  <c:v>Greene</c:v>
                </c:pt>
                <c:pt idx="19">
                  <c:v>Gwinnett</c:v>
                </c:pt>
                <c:pt idx="20">
                  <c:v>Hall</c:v>
                </c:pt>
                <c:pt idx="21">
                  <c:v>Marietta City</c:v>
                </c:pt>
                <c:pt idx="22">
                  <c:v>Morgan</c:v>
                </c:pt>
                <c:pt idx="23">
                  <c:v>Muscogee</c:v>
                </c:pt>
                <c:pt idx="24">
                  <c:v>Richmond</c:v>
                </c:pt>
                <c:pt idx="25">
                  <c:v>Savannah-Chatham</c:v>
                </c:pt>
                <c:pt idx="26">
                  <c:v>Valdosta City</c:v>
                </c:pt>
              </c:strCache>
            </c:strRef>
          </c:cat>
          <c:val>
            <c:numRef>
              <c:f>'Pivot (Auth) v2'!$E$4:$E$31</c:f>
              <c:numCache>
                <c:formatCode>General</c:formatCode>
                <c:ptCount val="27"/>
                <c:pt idx="2">
                  <c:v>2</c:v>
                </c:pt>
                <c:pt idx="8">
                  <c:v>1</c:v>
                </c:pt>
                <c:pt idx="9">
                  <c:v>1</c:v>
                </c:pt>
                <c:pt idx="14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7C2-42A2-9095-F89D4AFC1D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55639008"/>
        <c:axId val="-155625952"/>
      </c:barChart>
      <c:catAx>
        <c:axId val="-15563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5625952"/>
        <c:crosses val="autoZero"/>
        <c:auto val="1"/>
        <c:lblAlgn val="ctr"/>
        <c:lblOffset val="100"/>
        <c:noMultiLvlLbl val="0"/>
      </c:catAx>
      <c:valAx>
        <c:axId val="-15562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5639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sVisible val="1"/>
      </c14:pivotOptions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[IB Programs in Georgia 3-27-2018 John's changes as of 9-14.xlsx]Pivot (Auth) v2!PivotTable4</c:name>
    <c:fmtId val="-1"/>
  </c:pivotSource>
  <c:chart>
    <c:autoTitleDeleted val="0"/>
    <c:pivotFmts>
      <c:pivotFmt>
        <c:idx val="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rgbClr val="BA3E06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rgbClr val="BA3E06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rgbClr val="BA3E06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'Pivot (Auth) v2'!$B$3</c:f>
              <c:strCache>
                <c:ptCount val="1"/>
                <c:pt idx="0">
                  <c:v>PYP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'Pivot (Auth) v2'!$A$4:$A$31</c:f>
              <c:strCache>
                <c:ptCount val="27"/>
                <c:pt idx="0">
                  <c:v>(Private)</c:v>
                </c:pt>
                <c:pt idx="1">
                  <c:v>(State Charter)</c:v>
                </c:pt>
                <c:pt idx="2">
                  <c:v>Atlanta City</c:v>
                </c:pt>
                <c:pt idx="3">
                  <c:v>Bibb</c:v>
                </c:pt>
                <c:pt idx="4">
                  <c:v>Carrollton City</c:v>
                </c:pt>
                <c:pt idx="5">
                  <c:v>Clayton</c:v>
                </c:pt>
                <c:pt idx="6">
                  <c:v>Cobb</c:v>
                </c:pt>
                <c:pt idx="7">
                  <c:v>Columbia</c:v>
                </c:pt>
                <c:pt idx="8">
                  <c:v>Dalton City</c:v>
                </c:pt>
                <c:pt idx="9">
                  <c:v>Decatur City</c:v>
                </c:pt>
                <c:pt idx="10">
                  <c:v>DeKalb</c:v>
                </c:pt>
                <c:pt idx="11">
                  <c:v>Dougherty</c:v>
                </c:pt>
                <c:pt idx="12">
                  <c:v>Douglas</c:v>
                </c:pt>
                <c:pt idx="13">
                  <c:v>Dublin</c:v>
                </c:pt>
                <c:pt idx="14">
                  <c:v>Forsythe</c:v>
                </c:pt>
                <c:pt idx="15">
                  <c:v>Fulton</c:v>
                </c:pt>
                <c:pt idx="16">
                  <c:v>Gainsville City</c:v>
                </c:pt>
                <c:pt idx="17">
                  <c:v>Glynn</c:v>
                </c:pt>
                <c:pt idx="18">
                  <c:v>Greene</c:v>
                </c:pt>
                <c:pt idx="19">
                  <c:v>Gwinnett</c:v>
                </c:pt>
                <c:pt idx="20">
                  <c:v>Hall</c:v>
                </c:pt>
                <c:pt idx="21">
                  <c:v>Marietta City</c:v>
                </c:pt>
                <c:pt idx="22">
                  <c:v>Morgan</c:v>
                </c:pt>
                <c:pt idx="23">
                  <c:v>Muscogee</c:v>
                </c:pt>
                <c:pt idx="24">
                  <c:v>Richmond</c:v>
                </c:pt>
                <c:pt idx="25">
                  <c:v>Savannah-Chatham</c:v>
                </c:pt>
                <c:pt idx="26">
                  <c:v>Valdosta City</c:v>
                </c:pt>
              </c:strCache>
            </c:strRef>
          </c:cat>
          <c:val>
            <c:numRef>
              <c:f>'Pivot (Auth) v2'!$B$4:$B$31</c:f>
              <c:numCache>
                <c:formatCode>General</c:formatCode>
                <c:ptCount val="27"/>
                <c:pt idx="0">
                  <c:v>3</c:v>
                </c:pt>
                <c:pt idx="1">
                  <c:v>1</c:v>
                </c:pt>
                <c:pt idx="2">
                  <c:v>9</c:v>
                </c:pt>
                <c:pt idx="9">
                  <c:v>1</c:v>
                </c:pt>
                <c:pt idx="10">
                  <c:v>4</c:v>
                </c:pt>
                <c:pt idx="11">
                  <c:v>1</c:v>
                </c:pt>
                <c:pt idx="15">
                  <c:v>3</c:v>
                </c:pt>
                <c:pt idx="16">
                  <c:v>1</c:v>
                </c:pt>
                <c:pt idx="17">
                  <c:v>1</c:v>
                </c:pt>
                <c:pt idx="19">
                  <c:v>1</c:v>
                </c:pt>
                <c:pt idx="21">
                  <c:v>2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7C2-42A2-9095-F89D4AFC1DA1}"/>
            </c:ext>
          </c:extLst>
        </c:ser>
        <c:ser>
          <c:idx val="1"/>
          <c:order val="1"/>
          <c:tx>
            <c:strRef>
              <c:f>'Pivot (Auth) v2'!$C$3</c:f>
              <c:strCache>
                <c:ptCount val="1"/>
                <c:pt idx="0">
                  <c:v>MYP </c:v>
                </c:pt>
              </c:strCache>
            </c:strRef>
          </c:tx>
          <c:spPr>
            <a:solidFill>
              <a:srgbClr val="BA3E06"/>
            </a:solidFill>
            <a:ln>
              <a:noFill/>
            </a:ln>
            <a:effectLst/>
          </c:spPr>
          <c:invertIfNegative val="0"/>
          <c:cat>
            <c:strRef>
              <c:f>'Pivot (Auth) v2'!$A$4:$A$31</c:f>
              <c:strCache>
                <c:ptCount val="27"/>
                <c:pt idx="0">
                  <c:v>(Private)</c:v>
                </c:pt>
                <c:pt idx="1">
                  <c:v>(State Charter)</c:v>
                </c:pt>
                <c:pt idx="2">
                  <c:v>Atlanta City</c:v>
                </c:pt>
                <c:pt idx="3">
                  <c:v>Bibb</c:v>
                </c:pt>
                <c:pt idx="4">
                  <c:v>Carrollton City</c:v>
                </c:pt>
                <c:pt idx="5">
                  <c:v>Clayton</c:v>
                </c:pt>
                <c:pt idx="6">
                  <c:v>Cobb</c:v>
                </c:pt>
                <c:pt idx="7">
                  <c:v>Columbia</c:v>
                </c:pt>
                <c:pt idx="8">
                  <c:v>Dalton City</c:v>
                </c:pt>
                <c:pt idx="9">
                  <c:v>Decatur City</c:v>
                </c:pt>
                <c:pt idx="10">
                  <c:v>DeKalb</c:v>
                </c:pt>
                <c:pt idx="11">
                  <c:v>Dougherty</c:v>
                </c:pt>
                <c:pt idx="12">
                  <c:v>Douglas</c:v>
                </c:pt>
                <c:pt idx="13">
                  <c:v>Dublin</c:v>
                </c:pt>
                <c:pt idx="14">
                  <c:v>Forsythe</c:v>
                </c:pt>
                <c:pt idx="15">
                  <c:v>Fulton</c:v>
                </c:pt>
                <c:pt idx="16">
                  <c:v>Gainsville City</c:v>
                </c:pt>
                <c:pt idx="17">
                  <c:v>Glynn</c:v>
                </c:pt>
                <c:pt idx="18">
                  <c:v>Greene</c:v>
                </c:pt>
                <c:pt idx="19">
                  <c:v>Gwinnett</c:v>
                </c:pt>
                <c:pt idx="20">
                  <c:v>Hall</c:v>
                </c:pt>
                <c:pt idx="21">
                  <c:v>Marietta City</c:v>
                </c:pt>
                <c:pt idx="22">
                  <c:v>Morgan</c:v>
                </c:pt>
                <c:pt idx="23">
                  <c:v>Muscogee</c:v>
                </c:pt>
                <c:pt idx="24">
                  <c:v>Richmond</c:v>
                </c:pt>
                <c:pt idx="25">
                  <c:v>Savannah-Chatham</c:v>
                </c:pt>
                <c:pt idx="26">
                  <c:v>Valdosta City</c:v>
                </c:pt>
              </c:strCache>
            </c:strRef>
          </c:cat>
          <c:val>
            <c:numRef>
              <c:f>'Pivot (Auth) v2'!$C$4:$C$31</c:f>
              <c:numCache>
                <c:formatCode>General</c:formatCode>
                <c:ptCount val="27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6">
                  <c:v>1</c:v>
                </c:pt>
                <c:pt idx="9">
                  <c:v>2</c:v>
                </c:pt>
                <c:pt idx="10">
                  <c:v>3</c:v>
                </c:pt>
                <c:pt idx="15">
                  <c:v>2</c:v>
                </c:pt>
                <c:pt idx="18">
                  <c:v>2</c:v>
                </c:pt>
                <c:pt idx="19">
                  <c:v>4</c:v>
                </c:pt>
                <c:pt idx="21">
                  <c:v>3</c:v>
                </c:pt>
                <c:pt idx="23">
                  <c:v>1</c:v>
                </c:pt>
                <c:pt idx="24">
                  <c:v>1</c:v>
                </c:pt>
                <c:pt idx="25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C2-42A2-9095-F89D4AFC1DA1}"/>
            </c:ext>
          </c:extLst>
        </c:ser>
        <c:ser>
          <c:idx val="2"/>
          <c:order val="2"/>
          <c:tx>
            <c:strRef>
              <c:f>'Pivot (Auth) v2'!$D$3</c:f>
              <c:strCache>
                <c:ptCount val="1"/>
                <c:pt idx="0">
                  <c:v>DP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'Pivot (Auth) v2'!$A$4:$A$31</c:f>
              <c:strCache>
                <c:ptCount val="27"/>
                <c:pt idx="0">
                  <c:v>(Private)</c:v>
                </c:pt>
                <c:pt idx="1">
                  <c:v>(State Charter)</c:v>
                </c:pt>
                <c:pt idx="2">
                  <c:v>Atlanta City</c:v>
                </c:pt>
                <c:pt idx="3">
                  <c:v>Bibb</c:v>
                </c:pt>
                <c:pt idx="4">
                  <c:v>Carrollton City</c:v>
                </c:pt>
                <c:pt idx="5">
                  <c:v>Clayton</c:v>
                </c:pt>
                <c:pt idx="6">
                  <c:v>Cobb</c:v>
                </c:pt>
                <c:pt idx="7">
                  <c:v>Columbia</c:v>
                </c:pt>
                <c:pt idx="8">
                  <c:v>Dalton City</c:v>
                </c:pt>
                <c:pt idx="9">
                  <c:v>Decatur City</c:v>
                </c:pt>
                <c:pt idx="10">
                  <c:v>DeKalb</c:v>
                </c:pt>
                <c:pt idx="11">
                  <c:v>Dougherty</c:v>
                </c:pt>
                <c:pt idx="12">
                  <c:v>Douglas</c:v>
                </c:pt>
                <c:pt idx="13">
                  <c:v>Dublin</c:v>
                </c:pt>
                <c:pt idx="14">
                  <c:v>Forsythe</c:v>
                </c:pt>
                <c:pt idx="15">
                  <c:v>Fulton</c:v>
                </c:pt>
                <c:pt idx="16">
                  <c:v>Gainsville City</c:v>
                </c:pt>
                <c:pt idx="17">
                  <c:v>Glynn</c:v>
                </c:pt>
                <c:pt idx="18">
                  <c:v>Greene</c:v>
                </c:pt>
                <c:pt idx="19">
                  <c:v>Gwinnett</c:v>
                </c:pt>
                <c:pt idx="20">
                  <c:v>Hall</c:v>
                </c:pt>
                <c:pt idx="21">
                  <c:v>Marietta City</c:v>
                </c:pt>
                <c:pt idx="22">
                  <c:v>Morgan</c:v>
                </c:pt>
                <c:pt idx="23">
                  <c:v>Muscogee</c:v>
                </c:pt>
                <c:pt idx="24">
                  <c:v>Richmond</c:v>
                </c:pt>
                <c:pt idx="25">
                  <c:v>Savannah-Chatham</c:v>
                </c:pt>
                <c:pt idx="26">
                  <c:v>Valdosta City</c:v>
                </c:pt>
              </c:strCache>
            </c:strRef>
          </c:cat>
          <c:val>
            <c:numRef>
              <c:f>'Pivot (Auth) v2'!$D$4:$D$31</c:f>
              <c:numCache>
                <c:formatCode>General</c:formatCode>
                <c:ptCount val="27"/>
                <c:pt idx="0">
                  <c:v>3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3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4</c:v>
                </c:pt>
                <c:pt idx="19">
                  <c:v>2</c:v>
                </c:pt>
                <c:pt idx="20">
                  <c:v>3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2</c:v>
                </c:pt>
                <c:pt idx="2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7C2-42A2-9095-F89D4AFC1DA1}"/>
            </c:ext>
          </c:extLst>
        </c:ser>
        <c:ser>
          <c:idx val="3"/>
          <c:order val="3"/>
          <c:tx>
            <c:strRef>
              <c:f>'Pivot (Auth) v2'!$E$3</c:f>
              <c:strCache>
                <c:ptCount val="1"/>
                <c:pt idx="0">
                  <c:v>CP 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'Pivot (Auth) v2'!$A$4:$A$31</c:f>
              <c:strCache>
                <c:ptCount val="27"/>
                <c:pt idx="0">
                  <c:v>(Private)</c:v>
                </c:pt>
                <c:pt idx="1">
                  <c:v>(State Charter)</c:v>
                </c:pt>
                <c:pt idx="2">
                  <c:v>Atlanta City</c:v>
                </c:pt>
                <c:pt idx="3">
                  <c:v>Bibb</c:v>
                </c:pt>
                <c:pt idx="4">
                  <c:v>Carrollton City</c:v>
                </c:pt>
                <c:pt idx="5">
                  <c:v>Clayton</c:v>
                </c:pt>
                <c:pt idx="6">
                  <c:v>Cobb</c:v>
                </c:pt>
                <c:pt idx="7">
                  <c:v>Columbia</c:v>
                </c:pt>
                <c:pt idx="8">
                  <c:v>Dalton City</c:v>
                </c:pt>
                <c:pt idx="9">
                  <c:v>Decatur City</c:v>
                </c:pt>
                <c:pt idx="10">
                  <c:v>DeKalb</c:v>
                </c:pt>
                <c:pt idx="11">
                  <c:v>Dougherty</c:v>
                </c:pt>
                <c:pt idx="12">
                  <c:v>Douglas</c:v>
                </c:pt>
                <c:pt idx="13">
                  <c:v>Dublin</c:v>
                </c:pt>
                <c:pt idx="14">
                  <c:v>Forsythe</c:v>
                </c:pt>
                <c:pt idx="15">
                  <c:v>Fulton</c:v>
                </c:pt>
                <c:pt idx="16">
                  <c:v>Gainsville City</c:v>
                </c:pt>
                <c:pt idx="17">
                  <c:v>Glynn</c:v>
                </c:pt>
                <c:pt idx="18">
                  <c:v>Greene</c:v>
                </c:pt>
                <c:pt idx="19">
                  <c:v>Gwinnett</c:v>
                </c:pt>
                <c:pt idx="20">
                  <c:v>Hall</c:v>
                </c:pt>
                <c:pt idx="21">
                  <c:v>Marietta City</c:v>
                </c:pt>
                <c:pt idx="22">
                  <c:v>Morgan</c:v>
                </c:pt>
                <c:pt idx="23">
                  <c:v>Muscogee</c:v>
                </c:pt>
                <c:pt idx="24">
                  <c:v>Richmond</c:v>
                </c:pt>
                <c:pt idx="25">
                  <c:v>Savannah-Chatham</c:v>
                </c:pt>
                <c:pt idx="26">
                  <c:v>Valdosta City</c:v>
                </c:pt>
              </c:strCache>
            </c:strRef>
          </c:cat>
          <c:val>
            <c:numRef>
              <c:f>'Pivot (Auth) v2'!$E$4:$E$31</c:f>
              <c:numCache>
                <c:formatCode>General</c:formatCode>
                <c:ptCount val="27"/>
                <c:pt idx="2">
                  <c:v>2</c:v>
                </c:pt>
                <c:pt idx="8">
                  <c:v>1</c:v>
                </c:pt>
                <c:pt idx="9">
                  <c:v>1</c:v>
                </c:pt>
                <c:pt idx="14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7C2-42A2-9095-F89D4AFC1D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55636288"/>
        <c:axId val="-155640096"/>
      </c:barChart>
      <c:catAx>
        <c:axId val="-15563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5640096"/>
        <c:crosses val="autoZero"/>
        <c:auto val="1"/>
        <c:lblAlgn val="ctr"/>
        <c:lblOffset val="100"/>
        <c:noMultiLvlLbl val="0"/>
      </c:catAx>
      <c:valAx>
        <c:axId val="-15564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563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sVisible val="1"/>
      </c14:pivotOptions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'GA IB Programs'!$J$89</c:f>
              <c:strCache>
                <c:ptCount val="1"/>
                <c:pt idx="0">
                  <c:v>Georgia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'GA IB Programs'!$K$88:$R$88</c:f>
              <c:strCache>
                <c:ptCount val="8"/>
                <c:pt idx="0">
                  <c:v>FRL</c:v>
                </c:pt>
                <c:pt idx="1">
                  <c:v>SWD</c:v>
                </c:pt>
                <c:pt idx="2">
                  <c:v>LEP</c:v>
                </c:pt>
                <c:pt idx="3">
                  <c:v>Gifted</c:v>
                </c:pt>
                <c:pt idx="4">
                  <c:v>Black</c:v>
                </c:pt>
                <c:pt idx="5">
                  <c:v>Hispanic</c:v>
                </c:pt>
                <c:pt idx="6">
                  <c:v>White</c:v>
                </c:pt>
                <c:pt idx="7">
                  <c:v>Mobility</c:v>
                </c:pt>
              </c:strCache>
            </c:strRef>
          </c:cat>
          <c:val>
            <c:numRef>
              <c:f>'GA IB Programs'!$K$89:$R$89</c:f>
              <c:numCache>
                <c:formatCode>0.0%</c:formatCode>
                <c:ptCount val="8"/>
                <c:pt idx="0">
                  <c:v>0.62</c:v>
                </c:pt>
                <c:pt idx="1">
                  <c:v>0.11600000000000001</c:v>
                </c:pt>
                <c:pt idx="2">
                  <c:v>0.08</c:v>
                </c:pt>
                <c:pt idx="3">
                  <c:v>0.115</c:v>
                </c:pt>
                <c:pt idx="4">
                  <c:v>0.37</c:v>
                </c:pt>
                <c:pt idx="5">
                  <c:v>0.15</c:v>
                </c:pt>
                <c:pt idx="6">
                  <c:v>0.4</c:v>
                </c:pt>
                <c:pt idx="7">
                  <c:v>0.23100000000000001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EA-414C-B14A-482864B06796}"/>
            </c:ext>
          </c:extLst>
        </c:ser>
        <c:ser>
          <c:idx val="1"/>
          <c:order val="1"/>
          <c:tx>
            <c:strRef>
              <c:f>'GA IB Programs'!$J$90</c:f>
              <c:strCache>
                <c:ptCount val="1"/>
                <c:pt idx="0">
                  <c:v>Georgia IB Authorized Schools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'GA IB Programs'!$K$88:$R$88</c:f>
              <c:strCache>
                <c:ptCount val="8"/>
                <c:pt idx="0">
                  <c:v>FRL</c:v>
                </c:pt>
                <c:pt idx="1">
                  <c:v>SWD</c:v>
                </c:pt>
                <c:pt idx="2">
                  <c:v>LEP</c:v>
                </c:pt>
                <c:pt idx="3">
                  <c:v>Gifted</c:v>
                </c:pt>
                <c:pt idx="4">
                  <c:v>Black</c:v>
                </c:pt>
                <c:pt idx="5">
                  <c:v>Hispanic</c:v>
                </c:pt>
                <c:pt idx="6">
                  <c:v>White</c:v>
                </c:pt>
                <c:pt idx="7">
                  <c:v>Mobility</c:v>
                </c:pt>
              </c:strCache>
            </c:strRef>
          </c:cat>
          <c:val>
            <c:numRef>
              <c:f>'GA IB Programs'!$K$90:$R$90</c:f>
              <c:numCache>
                <c:formatCode>0.0%</c:formatCode>
                <c:ptCount val="8"/>
                <c:pt idx="0">
                  <c:v>0.6059210526315788</c:v>
                </c:pt>
                <c:pt idx="1">
                  <c:v>0.1039078947368421</c:v>
                </c:pt>
                <c:pt idx="2">
                  <c:v>0.10921052631578941</c:v>
                </c:pt>
                <c:pt idx="3">
                  <c:v>0.14261842105263162</c:v>
                </c:pt>
                <c:pt idx="4">
                  <c:v>0.45565789473684204</c:v>
                </c:pt>
                <c:pt idx="5">
                  <c:v>0.19763157894736838</c:v>
                </c:pt>
                <c:pt idx="6">
                  <c:v>0.26934210526315788</c:v>
                </c:pt>
                <c:pt idx="7">
                  <c:v>0.16051315789473689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2EA-414C-B14A-482864B06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55627584"/>
        <c:axId val="-155627040"/>
      </c:barChart>
      <c:catAx>
        <c:axId val="-15562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5627040"/>
        <c:crosses val="autoZero"/>
        <c:auto val="1"/>
        <c:lblAlgn val="ctr"/>
        <c:lblOffset val="100"/>
        <c:noMultiLvlLbl val="0"/>
      </c:catAx>
      <c:valAx>
        <c:axId val="-15562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562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en-US" sz="2800" b="0" dirty="0"/>
              <a:t>Authorized IB School Free/Reduced Lunch Distribution</a:t>
            </a:r>
          </a:p>
        </c:rich>
      </c:tx>
      <c:layout>
        <c:manualLayout>
          <c:xMode val="edge"/>
          <c:yMode val="edge"/>
          <c:x val="0.1166644687038725"/>
          <c:y val="2.439984493396885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cat>
            <c:numRef>
              <c:f>'GA IB Programs'!$AD$93:$AD$112</c:f>
              <c:numCache>
                <c:formatCode>0%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cat>
          <c:val>
            <c:numRef>
              <c:f>'GA IB Programs'!$AE$93:$AE$112</c:f>
              <c:numCache>
                <c:formatCode>General</c:formatCode>
                <c:ptCount val="20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3</c:v>
                </c:pt>
                <c:pt idx="7">
                  <c:v>5</c:v>
                </c:pt>
                <c:pt idx="8">
                  <c:v>3</c:v>
                </c:pt>
                <c:pt idx="9">
                  <c:v>6</c:v>
                </c:pt>
                <c:pt idx="10">
                  <c:v>3</c:v>
                </c:pt>
                <c:pt idx="11">
                  <c:v>6</c:v>
                </c:pt>
                <c:pt idx="12">
                  <c:v>7</c:v>
                </c:pt>
                <c:pt idx="13">
                  <c:v>6</c:v>
                </c:pt>
                <c:pt idx="14">
                  <c:v>4</c:v>
                </c:pt>
                <c:pt idx="15">
                  <c:v>3</c:v>
                </c:pt>
                <c:pt idx="16">
                  <c:v>0</c:v>
                </c:pt>
                <c:pt idx="17">
                  <c:v>2</c:v>
                </c:pt>
                <c:pt idx="18">
                  <c:v>2</c:v>
                </c:pt>
                <c:pt idx="19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2B-463D-9797-C0A5E7B6DA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55633568"/>
        <c:axId val="-155630304"/>
      </c:barChart>
      <c:catAx>
        <c:axId val="-155633568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en-US"/>
          </a:p>
        </c:txPr>
        <c:crossAx val="-155630304"/>
        <c:crosses val="autoZero"/>
        <c:auto val="1"/>
        <c:lblAlgn val="ctr"/>
        <c:lblOffset val="100"/>
        <c:noMultiLvlLbl val="0"/>
      </c:catAx>
      <c:valAx>
        <c:axId val="-15563030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000" b="0"/>
                </a:pPr>
                <a:r>
                  <a:rPr lang="en-US" sz="2400" b="0" dirty="0" smtClean="0"/>
                  <a:t># of IB Schools in</a:t>
                </a:r>
                <a:r>
                  <a:rPr lang="en-US" sz="2400" b="0" baseline="0" dirty="0" smtClean="0"/>
                  <a:t> Range</a:t>
                </a:r>
                <a:endParaRPr lang="en-US" sz="2400" b="0" dirty="0"/>
              </a:p>
            </c:rich>
          </c:tx>
          <c:layout>
            <c:manualLayout>
              <c:xMode val="edge"/>
              <c:yMode val="edge"/>
              <c:x val="0"/>
              <c:y val="0.1789044448277451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en-US"/>
          </a:p>
        </c:txPr>
        <c:crossAx val="-1556335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40000"/>
            <a:lumOff val="60000"/>
          </a:schemeClr>
        </a:solidFill>
        <a:round/>
      </a:ln>
    </cs:spPr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8475" cy="463059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0" y="1"/>
            <a:ext cx="3038475" cy="463059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40434FB4-0F1C-42F7-BB72-849456F54F08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38435"/>
            <a:ext cx="5607050" cy="3632019"/>
          </a:xfrm>
          <a:prstGeom prst="rect">
            <a:avLst/>
          </a:prstGeom>
        </p:spPr>
        <p:txBody>
          <a:bodyPr vert="horz" lIns="91427" tIns="45713" rIns="91427" bIns="4571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60318"/>
            <a:ext cx="3038475" cy="463059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0" y="8760318"/>
            <a:ext cx="3038475" cy="463059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54C61E7C-E341-4179-9EEE-9DC73D41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90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82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10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95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85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83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4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72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04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99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99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30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703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85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88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12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110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20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6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93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5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18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58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46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71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19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36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61E7C-E341-4179-9EEE-9DC73D416B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8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5094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9622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40" y="494433"/>
            <a:ext cx="5077921" cy="1115931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5327"/>
            <a:ext cx="12192000" cy="6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33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2781" y="3291673"/>
            <a:ext cx="6858001" cy="274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532" y="6309003"/>
            <a:ext cx="2092350" cy="459818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2823" y="6399489"/>
            <a:ext cx="2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www.casieonline.org</a:t>
            </a:r>
          </a:p>
        </p:txBody>
      </p:sp>
    </p:spTree>
    <p:extLst>
      <p:ext uri="{BB962C8B-B14F-4D97-AF65-F5344CB8AC3E}">
        <p14:creationId xmlns:p14="http://schemas.microsoft.com/office/powerpoint/2010/main" val="2874570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2781" y="3291673"/>
            <a:ext cx="6858001" cy="274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532" y="6309003"/>
            <a:ext cx="2092350" cy="45981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32823" y="6399489"/>
            <a:ext cx="2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www.casieonline.org</a:t>
            </a:r>
          </a:p>
        </p:txBody>
      </p:sp>
    </p:spTree>
    <p:extLst>
      <p:ext uri="{BB962C8B-B14F-4D97-AF65-F5344CB8AC3E}">
        <p14:creationId xmlns:p14="http://schemas.microsoft.com/office/powerpoint/2010/main" val="1737559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6B42-892D-4780-8788-6C54D0A8ED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B09-1403-4BA6-9AE9-801C0834EC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6B42-892D-4780-8788-6C54D0A8ED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B09-1403-4BA6-9AE9-801C0834EC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6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6B42-892D-4780-8788-6C54D0A8ED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B09-1403-4BA6-9AE9-801C0834EC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66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6B42-892D-4780-8788-6C54D0A8ED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B09-1403-4BA6-9AE9-801C0834EC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03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6B42-892D-4780-8788-6C54D0A8ED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B09-1403-4BA6-9AE9-801C0834EC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16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6B42-892D-4780-8788-6C54D0A8ED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B09-1403-4BA6-9AE9-801C0834EC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6B42-892D-4780-8788-6C54D0A8ED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B09-1403-4BA6-9AE9-801C0834EC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62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6B42-892D-4780-8788-6C54D0A8ED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B09-1403-4BA6-9AE9-801C0834EC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9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2781" y="3291673"/>
            <a:ext cx="6858001" cy="27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532" y="6309003"/>
            <a:ext cx="2092350" cy="45981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2823" y="6399489"/>
            <a:ext cx="2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www.casieonline.org</a:t>
            </a:r>
          </a:p>
        </p:txBody>
      </p:sp>
    </p:spTree>
    <p:extLst>
      <p:ext uri="{BB962C8B-B14F-4D97-AF65-F5344CB8AC3E}">
        <p14:creationId xmlns:p14="http://schemas.microsoft.com/office/powerpoint/2010/main" val="4118071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6B42-892D-4780-8788-6C54D0A8ED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B09-1403-4BA6-9AE9-801C0834EC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55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6B42-892D-4780-8788-6C54D0A8ED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B09-1403-4BA6-9AE9-801C0834EC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45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6B42-892D-4780-8788-6C54D0A8ED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B09-1403-4BA6-9AE9-801C0834EC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53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4437"/>
            <a:ext cx="10515600" cy="23772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8010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5985"/>
            <a:ext cx="12192000" cy="13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2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2781" y="3291673"/>
            <a:ext cx="6858001" cy="274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532" y="6309003"/>
            <a:ext cx="2092350" cy="45981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832823" y="6399489"/>
            <a:ext cx="2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www.casieonline.org</a:t>
            </a:r>
          </a:p>
        </p:txBody>
      </p:sp>
    </p:spTree>
    <p:extLst>
      <p:ext uri="{BB962C8B-B14F-4D97-AF65-F5344CB8AC3E}">
        <p14:creationId xmlns:p14="http://schemas.microsoft.com/office/powerpoint/2010/main" val="1268071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2781" y="3291673"/>
            <a:ext cx="6858001" cy="2746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532" y="6309003"/>
            <a:ext cx="2092350" cy="459818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2823" y="6399489"/>
            <a:ext cx="2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www.casieonline.org</a:t>
            </a:r>
          </a:p>
        </p:txBody>
      </p:sp>
    </p:spTree>
    <p:extLst>
      <p:ext uri="{BB962C8B-B14F-4D97-AF65-F5344CB8AC3E}">
        <p14:creationId xmlns:p14="http://schemas.microsoft.com/office/powerpoint/2010/main" val="2542847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2781" y="3291673"/>
            <a:ext cx="6858001" cy="27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532" y="6309003"/>
            <a:ext cx="2092350" cy="45981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2823" y="6399489"/>
            <a:ext cx="2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www.casieonline.org</a:t>
            </a:r>
          </a:p>
        </p:txBody>
      </p:sp>
    </p:spTree>
    <p:extLst>
      <p:ext uri="{BB962C8B-B14F-4D97-AF65-F5344CB8AC3E}">
        <p14:creationId xmlns:p14="http://schemas.microsoft.com/office/powerpoint/2010/main" val="94573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2781" y="3291673"/>
            <a:ext cx="6858001" cy="274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532" y="6309003"/>
            <a:ext cx="2092350" cy="45981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32823" y="6399489"/>
            <a:ext cx="2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www.casieonline.org</a:t>
            </a:r>
          </a:p>
        </p:txBody>
      </p:sp>
    </p:spTree>
    <p:extLst>
      <p:ext uri="{BB962C8B-B14F-4D97-AF65-F5344CB8AC3E}">
        <p14:creationId xmlns:p14="http://schemas.microsoft.com/office/powerpoint/2010/main" val="755991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2781" y="3291673"/>
            <a:ext cx="6858001" cy="274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532" y="6309003"/>
            <a:ext cx="2092350" cy="45981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832823" y="6399489"/>
            <a:ext cx="2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www.casieonline.org</a:t>
            </a:r>
          </a:p>
        </p:txBody>
      </p:sp>
    </p:spTree>
    <p:extLst>
      <p:ext uri="{BB962C8B-B14F-4D97-AF65-F5344CB8AC3E}">
        <p14:creationId xmlns:p14="http://schemas.microsoft.com/office/powerpoint/2010/main" val="1949419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2781" y="3291673"/>
            <a:ext cx="6858001" cy="274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532" y="6309003"/>
            <a:ext cx="2092350" cy="45981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832823" y="6399489"/>
            <a:ext cx="2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www.casieonline.org</a:t>
            </a:r>
          </a:p>
        </p:txBody>
      </p:sp>
    </p:spTree>
    <p:extLst>
      <p:ext uri="{BB962C8B-B14F-4D97-AF65-F5344CB8AC3E}">
        <p14:creationId xmlns:p14="http://schemas.microsoft.com/office/powerpoint/2010/main" val="298070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627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06B42-892D-4780-8788-6C54D0A8E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01B09-1403-4BA6-9AE9-801C0834EC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0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o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bo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bo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bo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osa.georgia.gov/" TargetMode="External"/><Relationship Id="rId4" Type="http://schemas.openxmlformats.org/officeDocument/2006/relationships/hyperlink" Target="http://www.ibo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osa.georgia.gov/" TargetMode="External"/><Relationship Id="rId2" Type="http://schemas.openxmlformats.org/officeDocument/2006/relationships/hyperlink" Target="http://www.ibo.org/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osa.georgia.gov/" TargetMode="External"/><Relationship Id="rId2" Type="http://schemas.openxmlformats.org/officeDocument/2006/relationships/hyperlink" Target="http://www.ibo.org/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o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hyperlink" Target="https://gosa.georgia.gov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osa.georgia.gov/" TargetMode="External"/><Relationship Id="rId4" Type="http://schemas.openxmlformats.org/officeDocument/2006/relationships/hyperlink" Target="http://www.ibo.or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osa.georgia.gov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gosa.georgia.gov/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gosa.georgia.gov/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osa.georgia.gov/" TargetMode="Externa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osa.georgia.gov/" TargetMode="Externa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bo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osa.georgia.gov/" TargetMode="External"/><Relationship Id="rId4" Type="http://schemas.openxmlformats.org/officeDocument/2006/relationships/hyperlink" Target="http://www.ibo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o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osa.georgia.gov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o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osa.georgia.gov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o.org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osa.georgia.gov/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bo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o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3323" y="3082315"/>
            <a:ext cx="9144000" cy="1094524"/>
          </a:xfrm>
        </p:spPr>
        <p:txBody>
          <a:bodyPr/>
          <a:lstStyle/>
          <a:p>
            <a:r>
              <a:rPr lang="en-US" dirty="0"/>
              <a:t>IB in Georgia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BD04D8E-51F0-409A-ACA5-90248018B56B}"/>
              </a:ext>
            </a:extLst>
          </p:cNvPr>
          <p:cNvSpPr txBox="1"/>
          <p:nvPr/>
        </p:nvSpPr>
        <p:spPr>
          <a:xfrm>
            <a:off x="1542226" y="5381406"/>
            <a:ext cx="86061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All </a:t>
            </a:r>
            <a:r>
              <a:rPr lang="en-US" sz="1400" dirty="0"/>
              <a:t>data shown in this presentation were gathered from open sources.  Permission is granted for Georgia schools and other entities to </a:t>
            </a:r>
            <a:r>
              <a:rPr lang="en-US" sz="1400" dirty="0" smtClean="0"/>
              <a:t>show </a:t>
            </a:r>
            <a:r>
              <a:rPr lang="en-US" sz="1400" dirty="0"/>
              <a:t>these slides and their associated content in any setting with any audience provided that the formatting and CASIE branding are preserved.  This PowerPoint presentation may be opened as a read-only file and shown in presentation mode or printed.  However, slides </a:t>
            </a:r>
            <a:r>
              <a:rPr lang="en-US" sz="1400" dirty="0" smtClean="0"/>
              <a:t>should not</a:t>
            </a:r>
            <a:r>
              <a:rPr lang="en-US" sz="1400" dirty="0" smtClean="0"/>
              <a:t> </a:t>
            </a:r>
            <a:r>
              <a:rPr lang="en-US" sz="1400" dirty="0"/>
              <a:t>be altered, rearranged, or copied into another presentation as a safeguard to preserve formatting and CASIE branding.  CASIE welcomes questions and ongoing dialogue about this data and its potential implications for IB schools and educational decision-makers in Georgia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262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2571" y="148264"/>
            <a:ext cx="9145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Growth of Georgia Authorized IB </a:t>
            </a:r>
            <a:r>
              <a:rPr lang="en-US" sz="3200" u="sng" dirty="0"/>
              <a:t>Schools</a:t>
            </a:r>
            <a:r>
              <a:rPr lang="en-US" sz="3200" dirty="0"/>
              <a:t> Over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3887" y="6312484"/>
            <a:ext cx="3741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source: </a:t>
            </a:r>
            <a:r>
              <a:rPr lang="en-US" sz="1400" dirty="0">
                <a:hlinkClick r:id="rId3"/>
              </a:rPr>
              <a:t>www.ibo.org</a:t>
            </a:r>
            <a:r>
              <a:rPr lang="en-US" sz="1400" dirty="0"/>
              <a:t> (9/25/18): </a:t>
            </a:r>
          </a:p>
          <a:p>
            <a:pPr algn="ctr"/>
            <a:r>
              <a:rPr lang="en-US" sz="1400" dirty="0"/>
              <a:t>Continuously authorized IB schools only  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052785"/>
              </p:ext>
            </p:extLst>
          </p:nvPr>
        </p:nvGraphicFramePr>
        <p:xfrm>
          <a:off x="860954" y="886832"/>
          <a:ext cx="11026246" cy="5186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1908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593836"/>
            <a:ext cx="10322804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IB in Georgia: </a:t>
            </a:r>
            <a:br>
              <a:rPr lang="en-US" dirty="0"/>
            </a:br>
            <a:r>
              <a:rPr lang="en-US" dirty="0"/>
              <a:t>Authorized School &amp; Program Data</a:t>
            </a:r>
          </a:p>
        </p:txBody>
      </p:sp>
    </p:spTree>
    <p:extLst>
      <p:ext uri="{BB962C8B-B14F-4D97-AF65-F5344CB8AC3E}">
        <p14:creationId xmlns:p14="http://schemas.microsoft.com/office/powerpoint/2010/main" val="200678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00000000-0008-0000-02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1179698"/>
              </p:ext>
            </p:extLst>
          </p:nvPr>
        </p:nvGraphicFramePr>
        <p:xfrm>
          <a:off x="1323441" y="316442"/>
          <a:ext cx="10126665" cy="6104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48173" y="120453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Authorized IB </a:t>
            </a:r>
            <a:r>
              <a:rPr lang="en-US" sz="3200" u="sng" dirty="0"/>
              <a:t>Programs</a:t>
            </a:r>
            <a:r>
              <a:rPr lang="en-US" sz="3200" dirty="0"/>
              <a:t> in Georgia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9612" y="6550223"/>
            <a:ext cx="3741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source: </a:t>
            </a:r>
            <a:r>
              <a:rPr lang="en-US" sz="1400" dirty="0">
                <a:hlinkClick r:id="rId4"/>
              </a:rPr>
              <a:t>www.ibo.org</a:t>
            </a:r>
            <a:r>
              <a:rPr lang="en-US" sz="1400" dirty="0"/>
              <a:t> (9/25/18)   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137971" y="2768510"/>
            <a:ext cx="2753258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105 IB Programs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8882318" y="2768510"/>
            <a:ext cx="2753258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At 80 IB Schools</a:t>
            </a:r>
          </a:p>
        </p:txBody>
      </p:sp>
    </p:spTree>
    <p:extLst>
      <p:ext uri="{BB962C8B-B14F-4D97-AF65-F5344CB8AC3E}">
        <p14:creationId xmlns:p14="http://schemas.microsoft.com/office/powerpoint/2010/main" val="25003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8125294"/>
              </p:ext>
            </p:extLst>
          </p:nvPr>
        </p:nvGraphicFramePr>
        <p:xfrm>
          <a:off x="857250" y="852044"/>
          <a:ext cx="10953750" cy="5523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95525" y="131805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Authorized IB </a:t>
            </a:r>
            <a:r>
              <a:rPr lang="en-US" sz="3200" u="sng" dirty="0"/>
              <a:t>Programs</a:t>
            </a:r>
            <a:r>
              <a:rPr lang="en-US" sz="3200" dirty="0"/>
              <a:t> in Georgia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63520" y="6510863"/>
            <a:ext cx="3741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source: </a:t>
            </a:r>
            <a:r>
              <a:rPr lang="en-US" sz="1400" dirty="0">
                <a:hlinkClick r:id="rId4"/>
              </a:rPr>
              <a:t>www.ibo.org</a:t>
            </a:r>
            <a:r>
              <a:rPr lang="en-US" sz="1400" dirty="0"/>
              <a:t> (9/25/18)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13090" y="927291"/>
            <a:ext cx="5319457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Authorized in 2018: </a:t>
            </a:r>
          </a:p>
          <a:p>
            <a:pPr algn="ctr"/>
            <a:r>
              <a:rPr lang="en-US" b="1" dirty="0"/>
              <a:t>DP: Alpharetta HS, Centennial HS </a:t>
            </a:r>
          </a:p>
          <a:p>
            <a:pPr algn="ctr"/>
            <a:r>
              <a:rPr lang="en-US" b="1" dirty="0"/>
              <a:t>PYP: </a:t>
            </a:r>
            <a:r>
              <a:rPr lang="en-US" b="1" dirty="0" err="1"/>
              <a:t>Heards</a:t>
            </a:r>
            <a:r>
              <a:rPr lang="en-US" b="1" dirty="0"/>
              <a:t> Ferry ES, High Point ES, Lake Forest 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272819" y="1925868"/>
            <a:ext cx="0" cy="65207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25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8125294"/>
              </p:ext>
            </p:extLst>
          </p:nvPr>
        </p:nvGraphicFramePr>
        <p:xfrm>
          <a:off x="857250" y="852044"/>
          <a:ext cx="10953750" cy="5523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95525" y="131805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Authorized IB </a:t>
            </a:r>
            <a:r>
              <a:rPr lang="en-US" sz="3200" u="sng" dirty="0"/>
              <a:t>Programs</a:t>
            </a:r>
            <a:r>
              <a:rPr lang="en-US" sz="3200" dirty="0"/>
              <a:t> in Georgia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63520" y="6510863"/>
            <a:ext cx="3741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source: </a:t>
            </a:r>
            <a:r>
              <a:rPr lang="en-US" sz="1400" dirty="0">
                <a:hlinkClick r:id="rId4"/>
              </a:rPr>
              <a:t>www.ibo.org</a:t>
            </a:r>
            <a:r>
              <a:rPr lang="en-US" sz="1400" dirty="0"/>
              <a:t> (9/25/18)   </a:t>
            </a:r>
          </a:p>
        </p:txBody>
      </p:sp>
    </p:spTree>
    <p:extLst>
      <p:ext uri="{BB962C8B-B14F-4D97-AF65-F5344CB8AC3E}">
        <p14:creationId xmlns:p14="http://schemas.microsoft.com/office/powerpoint/2010/main" val="159734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9016137"/>
              </p:ext>
            </p:extLst>
          </p:nvPr>
        </p:nvGraphicFramePr>
        <p:xfrm>
          <a:off x="1144575" y="1355056"/>
          <a:ext cx="10357920" cy="4856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41467" y="88572"/>
            <a:ext cx="9364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2016-2017 Georgia IB Demographics</a:t>
            </a:r>
          </a:p>
          <a:p>
            <a:pPr algn="ctr"/>
            <a:r>
              <a:rPr lang="en-US" sz="2400" dirty="0"/>
              <a:t>(Authorized IB Public </a:t>
            </a:r>
            <a:r>
              <a:rPr lang="en-US" sz="2400" u="sng" dirty="0"/>
              <a:t>Schools</a:t>
            </a:r>
            <a:r>
              <a:rPr lang="en-US" sz="2400" dirty="0"/>
              <a:t>; n=76)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4187" y="6523893"/>
            <a:ext cx="483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sources: </a:t>
            </a:r>
            <a:r>
              <a:rPr lang="en-US" sz="1400" dirty="0">
                <a:hlinkClick r:id="rId4"/>
              </a:rPr>
              <a:t>www.ibo.org</a:t>
            </a:r>
            <a:r>
              <a:rPr lang="en-US" sz="1400" dirty="0"/>
              <a:t> and </a:t>
            </a:r>
            <a:r>
              <a:rPr lang="en-US" sz="1400" dirty="0">
                <a:hlinkClick r:id="rId5"/>
              </a:rPr>
              <a:t>https://gosa.georgia.gov/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619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Isosceles Triangle 43">
            <a:extLst>
              <a:ext uri="{FF2B5EF4-FFF2-40B4-BE49-F238E27FC236}">
                <a16:creationId xmlns="" xmlns:a16="http://schemas.microsoft.com/office/drawing/2014/main" id="{A494FACC-40E5-415B-B117-6EC190AFC07E}"/>
              </a:ext>
            </a:extLst>
          </p:cNvPr>
          <p:cNvSpPr/>
          <p:nvPr/>
        </p:nvSpPr>
        <p:spPr>
          <a:xfrm rot="10800000">
            <a:off x="7510320" y="1139560"/>
            <a:ext cx="730740" cy="46781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55C60E2-98D7-4AD6-9699-61174A3F3C72}"/>
              </a:ext>
            </a:extLst>
          </p:cNvPr>
          <p:cNvSpPr/>
          <p:nvPr/>
        </p:nvSpPr>
        <p:spPr>
          <a:xfrm>
            <a:off x="1678348" y="1638962"/>
            <a:ext cx="94680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80CD7FE-E06C-4EE9-8B73-46D3813B7CC9}"/>
              </a:ext>
            </a:extLst>
          </p:cNvPr>
          <p:cNvSpPr txBox="1"/>
          <p:nvPr/>
        </p:nvSpPr>
        <p:spPr>
          <a:xfrm>
            <a:off x="1750261" y="1269629"/>
            <a:ext cx="59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E9D0D8B-B761-4B47-A899-4B0E9D26AA67}"/>
              </a:ext>
            </a:extLst>
          </p:cNvPr>
          <p:cNvSpPr txBox="1"/>
          <p:nvPr/>
        </p:nvSpPr>
        <p:spPr>
          <a:xfrm>
            <a:off x="10565269" y="1269629"/>
            <a:ext cx="59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128EBE-BA65-410A-A4B5-0739CC166F62}"/>
              </a:ext>
            </a:extLst>
          </p:cNvPr>
          <p:cNvSpPr txBox="1"/>
          <p:nvPr/>
        </p:nvSpPr>
        <p:spPr>
          <a:xfrm>
            <a:off x="1119346" y="1649371"/>
            <a:ext cx="59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4DAF63E-DB49-452F-81D0-06554AF7FB0F}"/>
              </a:ext>
            </a:extLst>
          </p:cNvPr>
          <p:cNvSpPr txBox="1"/>
          <p:nvPr/>
        </p:nvSpPr>
        <p:spPr>
          <a:xfrm>
            <a:off x="1762985" y="1658470"/>
            <a:ext cx="59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1F69533-82B5-49E2-9B96-31A7CB8D50CF}"/>
              </a:ext>
            </a:extLst>
          </p:cNvPr>
          <p:cNvSpPr txBox="1"/>
          <p:nvPr/>
        </p:nvSpPr>
        <p:spPr>
          <a:xfrm>
            <a:off x="10475123" y="1648655"/>
            <a:ext cx="73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64F46B7-134A-456E-B94B-D2163A5E508B}"/>
              </a:ext>
            </a:extLst>
          </p:cNvPr>
          <p:cNvSpPr txBox="1"/>
          <p:nvPr/>
        </p:nvSpPr>
        <p:spPr>
          <a:xfrm>
            <a:off x="7614316" y="1104131"/>
            <a:ext cx="52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097D58A-E6A8-4D3E-B629-A566ECE65FDE}"/>
              </a:ext>
            </a:extLst>
          </p:cNvPr>
          <p:cNvSpPr txBox="1"/>
          <p:nvPr/>
        </p:nvSpPr>
        <p:spPr>
          <a:xfrm>
            <a:off x="7510320" y="1639186"/>
            <a:ext cx="8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60.6%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ED2B4A-F338-4892-8EC9-8CF7B20B2623}"/>
              </a:ext>
            </a:extLst>
          </p:cNvPr>
          <p:cNvSpPr/>
          <p:nvPr/>
        </p:nvSpPr>
        <p:spPr>
          <a:xfrm>
            <a:off x="1678348" y="2630367"/>
            <a:ext cx="94680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67E4EE3-7175-48EE-9B0A-34E0A55828AF}"/>
              </a:ext>
            </a:extLst>
          </p:cNvPr>
          <p:cNvSpPr txBox="1"/>
          <p:nvPr/>
        </p:nvSpPr>
        <p:spPr>
          <a:xfrm>
            <a:off x="1036356" y="2640776"/>
            <a:ext cx="68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D36AAA-D573-4329-AD3A-EF3D6F6D1340}"/>
              </a:ext>
            </a:extLst>
          </p:cNvPr>
          <p:cNvSpPr txBox="1"/>
          <p:nvPr/>
        </p:nvSpPr>
        <p:spPr>
          <a:xfrm>
            <a:off x="1678347" y="2629538"/>
            <a:ext cx="68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4.1%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6BAFDC6-2C42-400A-8117-F1ABDE08F77B}"/>
              </a:ext>
            </a:extLst>
          </p:cNvPr>
          <p:cNvSpPr txBox="1"/>
          <p:nvPr/>
        </p:nvSpPr>
        <p:spPr>
          <a:xfrm>
            <a:off x="10441503" y="2630368"/>
            <a:ext cx="81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19.1%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053E405-C4AB-4D0E-A7D6-17B399C4F27D}"/>
              </a:ext>
            </a:extLst>
          </p:cNvPr>
          <p:cNvSpPr/>
          <p:nvPr/>
        </p:nvSpPr>
        <p:spPr>
          <a:xfrm>
            <a:off x="1678348" y="3631189"/>
            <a:ext cx="94680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2470933-11A7-4F93-9C6A-91641BCD854D}"/>
              </a:ext>
            </a:extLst>
          </p:cNvPr>
          <p:cNvSpPr txBox="1"/>
          <p:nvPr/>
        </p:nvSpPr>
        <p:spPr>
          <a:xfrm>
            <a:off x="1119346" y="3641598"/>
            <a:ext cx="59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D53B1A3-7284-45AC-9CE5-73A0794EBD6D}"/>
              </a:ext>
            </a:extLst>
          </p:cNvPr>
          <p:cNvSpPr txBox="1"/>
          <p:nvPr/>
        </p:nvSpPr>
        <p:spPr>
          <a:xfrm>
            <a:off x="1750262" y="3641598"/>
            <a:ext cx="59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08438C0-3BD1-4BF4-91A8-7FBAA6D8D13C}"/>
              </a:ext>
            </a:extLst>
          </p:cNvPr>
          <p:cNvSpPr txBox="1"/>
          <p:nvPr/>
        </p:nvSpPr>
        <p:spPr>
          <a:xfrm>
            <a:off x="10475123" y="3631189"/>
            <a:ext cx="80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83.0%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5C6C1236-1983-4721-8861-1360C7213646}"/>
              </a:ext>
            </a:extLst>
          </p:cNvPr>
          <p:cNvSpPr/>
          <p:nvPr/>
        </p:nvSpPr>
        <p:spPr>
          <a:xfrm>
            <a:off x="1678347" y="4622318"/>
            <a:ext cx="94680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6AADA55-E484-49CD-8A0C-E9E9BA94F44F}"/>
              </a:ext>
            </a:extLst>
          </p:cNvPr>
          <p:cNvSpPr txBox="1"/>
          <p:nvPr/>
        </p:nvSpPr>
        <p:spPr>
          <a:xfrm>
            <a:off x="909711" y="4632729"/>
            <a:ext cx="8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Gifted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E26101D-40A2-4CB4-AA23-ED1B7DF68202}"/>
              </a:ext>
            </a:extLst>
          </p:cNvPr>
          <p:cNvSpPr txBox="1"/>
          <p:nvPr/>
        </p:nvSpPr>
        <p:spPr>
          <a:xfrm>
            <a:off x="1724455" y="4643690"/>
            <a:ext cx="59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90AAD19-7E76-413C-829B-A640DCE80AC8}"/>
              </a:ext>
            </a:extLst>
          </p:cNvPr>
          <p:cNvSpPr txBox="1"/>
          <p:nvPr/>
        </p:nvSpPr>
        <p:spPr>
          <a:xfrm>
            <a:off x="10478167" y="4632011"/>
            <a:ext cx="80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39.2%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DAD66D86-0AC2-4205-B3E0-4B4058050F51}"/>
              </a:ext>
            </a:extLst>
          </p:cNvPr>
          <p:cNvSpPr/>
          <p:nvPr/>
        </p:nvSpPr>
        <p:spPr>
          <a:xfrm>
            <a:off x="1724455" y="5603036"/>
            <a:ext cx="94680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F449E14-B812-40E7-973B-D623CE2FB254}"/>
              </a:ext>
            </a:extLst>
          </p:cNvPr>
          <p:cNvSpPr txBox="1"/>
          <p:nvPr/>
        </p:nvSpPr>
        <p:spPr>
          <a:xfrm>
            <a:off x="766655" y="5613445"/>
            <a:ext cx="99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Mobility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3767E6E-E560-4EFC-BDF3-56666D5DF49D}"/>
              </a:ext>
            </a:extLst>
          </p:cNvPr>
          <p:cNvSpPr txBox="1"/>
          <p:nvPr/>
        </p:nvSpPr>
        <p:spPr>
          <a:xfrm>
            <a:off x="1671378" y="5613447"/>
            <a:ext cx="68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2.6%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1100D4E-E27D-4C78-B8E4-9724C2EB745C}"/>
              </a:ext>
            </a:extLst>
          </p:cNvPr>
          <p:cNvSpPr txBox="1"/>
          <p:nvPr/>
        </p:nvSpPr>
        <p:spPr>
          <a:xfrm>
            <a:off x="10481299" y="5609211"/>
            <a:ext cx="77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43.3%</a:t>
            </a:r>
          </a:p>
        </p:txBody>
      </p:sp>
      <p:sp>
        <p:nvSpPr>
          <p:cNvPr id="45" name="Isosceles Triangle 44">
            <a:extLst>
              <a:ext uri="{FF2B5EF4-FFF2-40B4-BE49-F238E27FC236}">
                <a16:creationId xmlns="" xmlns:a16="http://schemas.microsoft.com/office/drawing/2014/main" id="{7B3E8239-7F55-47D5-A2B9-887B456F6D0B}"/>
              </a:ext>
            </a:extLst>
          </p:cNvPr>
          <p:cNvSpPr/>
          <p:nvPr/>
        </p:nvSpPr>
        <p:spPr>
          <a:xfrm rot="10800000">
            <a:off x="5221513" y="5126932"/>
            <a:ext cx="730740" cy="46781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4F5035E4-AFEF-4EAE-9BA3-A1FBD349E04A}"/>
              </a:ext>
            </a:extLst>
          </p:cNvPr>
          <p:cNvSpPr txBox="1"/>
          <p:nvPr/>
        </p:nvSpPr>
        <p:spPr>
          <a:xfrm>
            <a:off x="5325508" y="5087596"/>
            <a:ext cx="52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Avg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3F034E1-9FAE-46DB-BE11-2FDFEB55A968}"/>
              </a:ext>
            </a:extLst>
          </p:cNvPr>
          <p:cNvSpPr txBox="1"/>
          <p:nvPr/>
        </p:nvSpPr>
        <p:spPr>
          <a:xfrm>
            <a:off x="5221513" y="5588572"/>
            <a:ext cx="8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16.1%</a:t>
            </a:r>
          </a:p>
        </p:txBody>
      </p:sp>
      <p:sp>
        <p:nvSpPr>
          <p:cNvPr id="48" name="Isosceles Triangle 47">
            <a:extLst>
              <a:ext uri="{FF2B5EF4-FFF2-40B4-BE49-F238E27FC236}">
                <a16:creationId xmlns="" xmlns:a16="http://schemas.microsoft.com/office/drawing/2014/main" id="{38DDACB3-1CA5-44D8-9FB4-FD5412F69B84}"/>
              </a:ext>
            </a:extLst>
          </p:cNvPr>
          <p:cNvSpPr/>
          <p:nvPr/>
        </p:nvSpPr>
        <p:spPr>
          <a:xfrm rot="10800000">
            <a:off x="8137064" y="2129973"/>
            <a:ext cx="730740" cy="46781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2251F25-C1DB-43C5-8D8A-762F0AC607D1}"/>
              </a:ext>
            </a:extLst>
          </p:cNvPr>
          <p:cNvSpPr txBox="1"/>
          <p:nvPr/>
        </p:nvSpPr>
        <p:spPr>
          <a:xfrm>
            <a:off x="8241060" y="2094544"/>
            <a:ext cx="52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Avg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9C391F15-88AE-4085-88D9-B3D4CE957779}"/>
              </a:ext>
            </a:extLst>
          </p:cNvPr>
          <p:cNvSpPr txBox="1"/>
          <p:nvPr/>
        </p:nvSpPr>
        <p:spPr>
          <a:xfrm>
            <a:off x="8193476" y="2641692"/>
            <a:ext cx="8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10.4%</a:t>
            </a:r>
          </a:p>
        </p:txBody>
      </p:sp>
      <p:sp>
        <p:nvSpPr>
          <p:cNvPr id="51" name="Isosceles Triangle 50">
            <a:extLst>
              <a:ext uri="{FF2B5EF4-FFF2-40B4-BE49-F238E27FC236}">
                <a16:creationId xmlns="" xmlns:a16="http://schemas.microsoft.com/office/drawing/2014/main" id="{39635C88-4CBC-42B8-9E90-CD4539A1F83C}"/>
              </a:ext>
            </a:extLst>
          </p:cNvPr>
          <p:cNvSpPr/>
          <p:nvPr/>
        </p:nvSpPr>
        <p:spPr>
          <a:xfrm rot="10800000">
            <a:off x="2898938" y="3153681"/>
            <a:ext cx="730740" cy="46781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738E5E1-F8D9-435E-8AB3-DE6EAC1AC060}"/>
              </a:ext>
            </a:extLst>
          </p:cNvPr>
          <p:cNvSpPr txBox="1"/>
          <p:nvPr/>
        </p:nvSpPr>
        <p:spPr>
          <a:xfrm>
            <a:off x="3002933" y="3134079"/>
            <a:ext cx="52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Avg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AD51BF1C-78E9-4BF0-A92F-80247A43BD30}"/>
              </a:ext>
            </a:extLst>
          </p:cNvPr>
          <p:cNvSpPr txBox="1"/>
          <p:nvPr/>
        </p:nvSpPr>
        <p:spPr>
          <a:xfrm>
            <a:off x="3002933" y="3643385"/>
            <a:ext cx="8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10.9%</a:t>
            </a:r>
          </a:p>
        </p:txBody>
      </p:sp>
      <p:sp>
        <p:nvSpPr>
          <p:cNvPr id="54" name="Isosceles Triangle 53">
            <a:extLst>
              <a:ext uri="{FF2B5EF4-FFF2-40B4-BE49-F238E27FC236}">
                <a16:creationId xmlns="" xmlns:a16="http://schemas.microsoft.com/office/drawing/2014/main" id="{AEE85815-174C-45A0-8B7A-FFE0F54DF65A}"/>
              </a:ext>
            </a:extLst>
          </p:cNvPr>
          <p:cNvSpPr/>
          <p:nvPr/>
        </p:nvSpPr>
        <p:spPr>
          <a:xfrm rot="10800000">
            <a:off x="4856142" y="4144092"/>
            <a:ext cx="730740" cy="46781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B9E4843D-C7AC-498B-827D-CDF096708083}"/>
              </a:ext>
            </a:extLst>
          </p:cNvPr>
          <p:cNvSpPr txBox="1"/>
          <p:nvPr/>
        </p:nvSpPr>
        <p:spPr>
          <a:xfrm>
            <a:off x="4960138" y="4108663"/>
            <a:ext cx="52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Avg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21869078-DE2B-481E-9D18-91A45CD1B7A4}"/>
              </a:ext>
            </a:extLst>
          </p:cNvPr>
          <p:cNvSpPr txBox="1"/>
          <p:nvPr/>
        </p:nvSpPr>
        <p:spPr>
          <a:xfrm>
            <a:off x="4856141" y="4643690"/>
            <a:ext cx="8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14.3%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37AE284F-E672-494C-8B3E-377FB105E94C}"/>
              </a:ext>
            </a:extLst>
          </p:cNvPr>
          <p:cNvSpPr txBox="1"/>
          <p:nvPr/>
        </p:nvSpPr>
        <p:spPr>
          <a:xfrm>
            <a:off x="1641467" y="88572"/>
            <a:ext cx="9364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2016-2017 Georgia IB Demographics</a:t>
            </a:r>
          </a:p>
          <a:p>
            <a:pPr algn="ctr"/>
            <a:r>
              <a:rPr lang="en-US" sz="2400" dirty="0"/>
              <a:t>(Authorized IB Public </a:t>
            </a:r>
            <a:r>
              <a:rPr lang="en-US" sz="2400" u="sng" dirty="0"/>
              <a:t>Schools</a:t>
            </a:r>
            <a:r>
              <a:rPr lang="en-US" sz="2400" dirty="0"/>
              <a:t>; n=76)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04187" y="6523893"/>
            <a:ext cx="483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sources: </a:t>
            </a:r>
            <a:r>
              <a:rPr lang="en-US" sz="1400" dirty="0">
                <a:hlinkClick r:id="rId2"/>
              </a:rPr>
              <a:t>www.ibo.org</a:t>
            </a:r>
            <a:r>
              <a:rPr lang="en-US" sz="1400" dirty="0"/>
              <a:t> and </a:t>
            </a:r>
            <a:r>
              <a:rPr lang="en-US" sz="1400" dirty="0">
                <a:hlinkClick r:id="rId3"/>
              </a:rPr>
              <a:t>https://gosa.georgia.gov/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586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  <p:bldP spid="17" grpId="0"/>
      <p:bldP spid="20" grpId="0" animBg="1"/>
      <p:bldP spid="23" grpId="0"/>
      <p:bldP spid="24" grpId="0"/>
      <p:bldP spid="25" grpId="0"/>
      <p:bldP spid="28" grpId="0" animBg="1"/>
      <p:bldP spid="31" grpId="0"/>
      <p:bldP spid="32" grpId="0"/>
      <p:bldP spid="33" grpId="0"/>
      <p:bldP spid="36" grpId="0" animBg="1"/>
      <p:bldP spid="39" grpId="0"/>
      <p:bldP spid="40" grpId="0"/>
      <p:bldP spid="41" grpId="0"/>
      <p:bldP spid="45" grpId="0" animBg="1"/>
      <p:bldP spid="46" grpId="0"/>
      <p:bldP spid="47" grpId="0"/>
      <p:bldP spid="48" grpId="0" animBg="1"/>
      <p:bldP spid="49" grpId="0"/>
      <p:bldP spid="50" grpId="0"/>
      <p:bldP spid="51" grpId="0" animBg="1"/>
      <p:bldP spid="52" grpId="0"/>
      <p:bldP spid="53" grpId="0"/>
      <p:bldP spid="54" grpId="0" animBg="1"/>
      <p:bldP spid="55" grpId="0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Isosceles Triangle 43">
            <a:extLst>
              <a:ext uri="{FF2B5EF4-FFF2-40B4-BE49-F238E27FC236}">
                <a16:creationId xmlns="" xmlns:a16="http://schemas.microsoft.com/office/drawing/2014/main" id="{A494FACC-40E5-415B-B117-6EC190AFC07E}"/>
              </a:ext>
            </a:extLst>
          </p:cNvPr>
          <p:cNvSpPr/>
          <p:nvPr/>
        </p:nvSpPr>
        <p:spPr>
          <a:xfrm rot="10800000">
            <a:off x="5938393" y="1346712"/>
            <a:ext cx="730740" cy="46781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55C60E2-98D7-4AD6-9699-61174A3F3C72}"/>
              </a:ext>
            </a:extLst>
          </p:cNvPr>
          <p:cNvSpPr/>
          <p:nvPr/>
        </p:nvSpPr>
        <p:spPr>
          <a:xfrm>
            <a:off x="1679996" y="1844205"/>
            <a:ext cx="94680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80CD7FE-E06C-4EE9-8B73-46D3813B7CC9}"/>
              </a:ext>
            </a:extLst>
          </p:cNvPr>
          <p:cNvSpPr txBox="1"/>
          <p:nvPr/>
        </p:nvSpPr>
        <p:spPr>
          <a:xfrm>
            <a:off x="1751909" y="1474872"/>
            <a:ext cx="59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E9D0D8B-B761-4B47-A899-4B0E9D26AA67}"/>
              </a:ext>
            </a:extLst>
          </p:cNvPr>
          <p:cNvSpPr txBox="1"/>
          <p:nvPr/>
        </p:nvSpPr>
        <p:spPr>
          <a:xfrm>
            <a:off x="10566917" y="1474872"/>
            <a:ext cx="59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128EBE-BA65-410A-A4B5-0739CC166F62}"/>
              </a:ext>
            </a:extLst>
          </p:cNvPr>
          <p:cNvSpPr txBox="1"/>
          <p:nvPr/>
        </p:nvSpPr>
        <p:spPr>
          <a:xfrm>
            <a:off x="1038006" y="1854614"/>
            <a:ext cx="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4DAF63E-DB49-452F-81D0-06554AF7FB0F}"/>
              </a:ext>
            </a:extLst>
          </p:cNvPr>
          <p:cNvSpPr txBox="1"/>
          <p:nvPr/>
        </p:nvSpPr>
        <p:spPr>
          <a:xfrm>
            <a:off x="1764633" y="1863713"/>
            <a:ext cx="59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1F69533-82B5-49E2-9B96-31A7CB8D50CF}"/>
              </a:ext>
            </a:extLst>
          </p:cNvPr>
          <p:cNvSpPr txBox="1"/>
          <p:nvPr/>
        </p:nvSpPr>
        <p:spPr>
          <a:xfrm>
            <a:off x="10562805" y="1854614"/>
            <a:ext cx="73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64F46B7-134A-456E-B94B-D2163A5E508B}"/>
              </a:ext>
            </a:extLst>
          </p:cNvPr>
          <p:cNvSpPr txBox="1"/>
          <p:nvPr/>
        </p:nvSpPr>
        <p:spPr>
          <a:xfrm>
            <a:off x="6042389" y="1311283"/>
            <a:ext cx="52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097D58A-E6A8-4D3E-B629-A566ECE65FDE}"/>
              </a:ext>
            </a:extLst>
          </p:cNvPr>
          <p:cNvSpPr txBox="1"/>
          <p:nvPr/>
        </p:nvSpPr>
        <p:spPr>
          <a:xfrm>
            <a:off x="5938393" y="1846338"/>
            <a:ext cx="8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45.6%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ED2B4A-F338-4892-8EC9-8CF7B20B2623}"/>
              </a:ext>
            </a:extLst>
          </p:cNvPr>
          <p:cNvSpPr/>
          <p:nvPr/>
        </p:nvSpPr>
        <p:spPr>
          <a:xfrm>
            <a:off x="1702727" y="3583673"/>
            <a:ext cx="94680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67E4EE3-7175-48EE-9B0A-34E0A55828AF}"/>
              </a:ext>
            </a:extLst>
          </p:cNvPr>
          <p:cNvSpPr txBox="1"/>
          <p:nvPr/>
        </p:nvSpPr>
        <p:spPr>
          <a:xfrm>
            <a:off x="740716" y="3594082"/>
            <a:ext cx="100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Hispanic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D36AAA-D573-4329-AD3A-EF3D6F6D1340}"/>
              </a:ext>
            </a:extLst>
          </p:cNvPr>
          <p:cNvSpPr txBox="1"/>
          <p:nvPr/>
        </p:nvSpPr>
        <p:spPr>
          <a:xfrm>
            <a:off x="1787364" y="3581502"/>
            <a:ext cx="59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6BAFDC6-2C42-400A-8117-F1ABDE08F77B}"/>
              </a:ext>
            </a:extLst>
          </p:cNvPr>
          <p:cNvSpPr txBox="1"/>
          <p:nvPr/>
        </p:nvSpPr>
        <p:spPr>
          <a:xfrm>
            <a:off x="10562805" y="3582516"/>
            <a:ext cx="81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93%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053E405-C4AB-4D0E-A7D6-17B399C4F27D}"/>
              </a:ext>
            </a:extLst>
          </p:cNvPr>
          <p:cNvSpPr/>
          <p:nvPr/>
        </p:nvSpPr>
        <p:spPr>
          <a:xfrm>
            <a:off x="1696382" y="5253428"/>
            <a:ext cx="94680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2470933-11A7-4F93-9C6A-91641BCD854D}"/>
              </a:ext>
            </a:extLst>
          </p:cNvPr>
          <p:cNvSpPr txBox="1"/>
          <p:nvPr/>
        </p:nvSpPr>
        <p:spPr>
          <a:xfrm>
            <a:off x="939081" y="5276372"/>
            <a:ext cx="99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D53B1A3-7284-45AC-9CE5-73A0794EBD6D}"/>
              </a:ext>
            </a:extLst>
          </p:cNvPr>
          <p:cNvSpPr txBox="1"/>
          <p:nvPr/>
        </p:nvSpPr>
        <p:spPr>
          <a:xfrm>
            <a:off x="1768296" y="5263837"/>
            <a:ext cx="59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08438C0-3BD1-4BF4-91A8-7FBAA6D8D13C}"/>
              </a:ext>
            </a:extLst>
          </p:cNvPr>
          <p:cNvSpPr txBox="1"/>
          <p:nvPr/>
        </p:nvSpPr>
        <p:spPr>
          <a:xfrm>
            <a:off x="10562805" y="5253428"/>
            <a:ext cx="73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85%</a:t>
            </a:r>
          </a:p>
        </p:txBody>
      </p:sp>
      <p:sp>
        <p:nvSpPr>
          <p:cNvPr id="48" name="Isosceles Triangle 47">
            <a:extLst>
              <a:ext uri="{FF2B5EF4-FFF2-40B4-BE49-F238E27FC236}">
                <a16:creationId xmlns="" xmlns:a16="http://schemas.microsoft.com/office/drawing/2014/main" id="{38DDACB3-1CA5-44D8-9FB4-FD5412F69B84}"/>
              </a:ext>
            </a:extLst>
          </p:cNvPr>
          <p:cNvSpPr/>
          <p:nvPr/>
        </p:nvSpPr>
        <p:spPr>
          <a:xfrm rot="10800000">
            <a:off x="4161579" y="3092914"/>
            <a:ext cx="730740" cy="46781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2251F25-C1DB-43C5-8D8A-762F0AC607D1}"/>
              </a:ext>
            </a:extLst>
          </p:cNvPr>
          <p:cNvSpPr txBox="1"/>
          <p:nvPr/>
        </p:nvSpPr>
        <p:spPr>
          <a:xfrm>
            <a:off x="4265575" y="3057485"/>
            <a:ext cx="52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Avg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9C391F15-88AE-4085-88D9-B3D4CE957779}"/>
              </a:ext>
            </a:extLst>
          </p:cNvPr>
          <p:cNvSpPr txBox="1"/>
          <p:nvPr/>
        </p:nvSpPr>
        <p:spPr>
          <a:xfrm>
            <a:off x="4161577" y="3594166"/>
            <a:ext cx="8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19.8%</a:t>
            </a:r>
          </a:p>
        </p:txBody>
      </p:sp>
      <p:sp>
        <p:nvSpPr>
          <p:cNvPr id="51" name="Isosceles Triangle 50">
            <a:extLst>
              <a:ext uri="{FF2B5EF4-FFF2-40B4-BE49-F238E27FC236}">
                <a16:creationId xmlns="" xmlns:a16="http://schemas.microsoft.com/office/drawing/2014/main" id="{39635C88-4CBC-42B8-9E90-CD4539A1F83C}"/>
              </a:ext>
            </a:extLst>
          </p:cNvPr>
          <p:cNvSpPr/>
          <p:nvPr/>
        </p:nvSpPr>
        <p:spPr>
          <a:xfrm rot="10800000">
            <a:off x="4061611" y="4762669"/>
            <a:ext cx="730740" cy="46781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738E5E1-F8D9-435E-8AB3-DE6EAC1AC060}"/>
              </a:ext>
            </a:extLst>
          </p:cNvPr>
          <p:cNvSpPr txBox="1"/>
          <p:nvPr/>
        </p:nvSpPr>
        <p:spPr>
          <a:xfrm>
            <a:off x="4165606" y="4743067"/>
            <a:ext cx="52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Avg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AD51BF1C-78E9-4BF0-A92F-80247A43BD30}"/>
              </a:ext>
            </a:extLst>
          </p:cNvPr>
          <p:cNvSpPr txBox="1"/>
          <p:nvPr/>
        </p:nvSpPr>
        <p:spPr>
          <a:xfrm>
            <a:off x="4071272" y="5276372"/>
            <a:ext cx="8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26.9%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717D7BD-6DA5-425B-81A9-CB8BC9AB7BF7}"/>
              </a:ext>
            </a:extLst>
          </p:cNvPr>
          <p:cNvSpPr txBox="1"/>
          <p:nvPr/>
        </p:nvSpPr>
        <p:spPr>
          <a:xfrm>
            <a:off x="1641467" y="88572"/>
            <a:ext cx="9364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2016-2017 Georgia IB Demographics</a:t>
            </a:r>
          </a:p>
          <a:p>
            <a:pPr algn="ctr"/>
            <a:r>
              <a:rPr lang="en-US" sz="2400" dirty="0"/>
              <a:t>(Authorized IB Public </a:t>
            </a:r>
            <a:r>
              <a:rPr lang="en-US" sz="2400" u="sng" dirty="0"/>
              <a:t>Schools</a:t>
            </a:r>
            <a:r>
              <a:rPr lang="en-US" sz="2400" dirty="0"/>
              <a:t>; n=76)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04187" y="6523893"/>
            <a:ext cx="483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sources: </a:t>
            </a:r>
            <a:r>
              <a:rPr lang="en-US" sz="1400" dirty="0">
                <a:hlinkClick r:id="rId2"/>
              </a:rPr>
              <a:t>www.ibo.org</a:t>
            </a:r>
            <a:r>
              <a:rPr lang="en-US" sz="1400" dirty="0"/>
              <a:t> and </a:t>
            </a:r>
            <a:r>
              <a:rPr lang="en-US" sz="1400" dirty="0">
                <a:hlinkClick r:id="rId3"/>
              </a:rPr>
              <a:t>https://gosa.georgia.gov/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581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  <p:bldP spid="17" grpId="0"/>
      <p:bldP spid="20" grpId="0" animBg="1"/>
      <p:bldP spid="23" grpId="0"/>
      <p:bldP spid="24" grpId="0"/>
      <p:bldP spid="25" grpId="0"/>
      <p:bldP spid="48" grpId="0" animBg="1"/>
      <p:bldP spid="49" grpId="0"/>
      <p:bldP spid="50" grpId="0"/>
      <p:bldP spid="51" grpId="0" animBg="1"/>
      <p:bldP spid="52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1467" y="88572"/>
            <a:ext cx="9364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2016-2017 Georgia IB Demographics</a:t>
            </a:r>
          </a:p>
          <a:p>
            <a:pPr algn="ctr"/>
            <a:r>
              <a:rPr lang="en-US" sz="2400" dirty="0"/>
              <a:t>(Authorized IB Public </a:t>
            </a:r>
            <a:r>
              <a:rPr lang="en-US" sz="2400" u="sng" dirty="0"/>
              <a:t>Schools</a:t>
            </a:r>
            <a:r>
              <a:rPr lang="en-US" sz="2400" dirty="0"/>
              <a:t>; n=76)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4187" y="6523893"/>
            <a:ext cx="483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sources: </a:t>
            </a:r>
            <a:r>
              <a:rPr lang="en-US" sz="1400" dirty="0">
                <a:hlinkClick r:id="rId3"/>
              </a:rPr>
              <a:t>www.ibo.org</a:t>
            </a:r>
            <a:r>
              <a:rPr lang="en-US" sz="1400" dirty="0"/>
              <a:t> and </a:t>
            </a:r>
            <a:r>
              <a:rPr lang="en-US" sz="1400" dirty="0">
                <a:hlinkClick r:id="rId4"/>
              </a:rPr>
              <a:t>https://gosa.georgia.gov/</a:t>
            </a:r>
            <a:r>
              <a:rPr lang="en-US" sz="1400" dirty="0"/>
              <a:t>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4917633"/>
              </p:ext>
            </p:extLst>
          </p:nvPr>
        </p:nvGraphicFramePr>
        <p:xfrm>
          <a:off x="1171036" y="1441058"/>
          <a:ext cx="10304997" cy="468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6510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441995"/>
              </p:ext>
            </p:extLst>
          </p:nvPr>
        </p:nvGraphicFramePr>
        <p:xfrm>
          <a:off x="1038832" y="1042679"/>
          <a:ext cx="10304997" cy="518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41467" y="88572"/>
            <a:ext cx="9364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2016-2017 Georgia IB Demographics</a:t>
            </a:r>
          </a:p>
          <a:p>
            <a:pPr algn="ctr"/>
            <a:r>
              <a:rPr lang="en-US" sz="2400" dirty="0"/>
              <a:t>(Authorized IB Public </a:t>
            </a:r>
            <a:r>
              <a:rPr lang="en-US" sz="2400" u="sng" dirty="0"/>
              <a:t>Schools</a:t>
            </a:r>
            <a:r>
              <a:rPr lang="en-US" sz="2400" dirty="0"/>
              <a:t>; n=76)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4187" y="6523893"/>
            <a:ext cx="483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sources: </a:t>
            </a:r>
            <a:r>
              <a:rPr lang="en-US" sz="1400" dirty="0">
                <a:hlinkClick r:id="rId4"/>
              </a:rPr>
              <a:t>www.ibo.org</a:t>
            </a:r>
            <a:r>
              <a:rPr lang="en-US" sz="1400" dirty="0"/>
              <a:t> and </a:t>
            </a:r>
            <a:r>
              <a:rPr lang="en-US" sz="1400" dirty="0">
                <a:hlinkClick r:id="rId5"/>
              </a:rPr>
              <a:t>https://gosa.georgia.gov/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557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0387114"/>
              </p:ext>
            </p:extLst>
          </p:nvPr>
        </p:nvGraphicFramePr>
        <p:xfrm>
          <a:off x="1181099" y="1666457"/>
          <a:ext cx="9829801" cy="4605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6862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IB Schools Worldwide </a:t>
            </a:r>
            <a:br>
              <a:rPr lang="en-US" dirty="0"/>
            </a:br>
            <a:r>
              <a:rPr lang="en-US" sz="2000" dirty="0"/>
              <a:t>(September 25, 2018)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751667" y="2362200"/>
            <a:ext cx="1313413" cy="2748686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287104" y="3191933"/>
            <a:ext cx="1283615" cy="1918953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5648" y="1892842"/>
            <a:ext cx="199861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C00000"/>
                </a:solidFill>
              </a:rPr>
              <a:t>518 in Canada and Ecuador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512041" y="2653676"/>
            <a:ext cx="775063" cy="472029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49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527735"/>
            <a:ext cx="10322804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IB in Georgia: </a:t>
            </a:r>
            <a:br>
              <a:rPr lang="en-US" dirty="0"/>
            </a:br>
            <a:r>
              <a:rPr lang="en-US" dirty="0"/>
              <a:t>Candidate School &amp; Program Data</a:t>
            </a:r>
          </a:p>
        </p:txBody>
      </p:sp>
    </p:spTree>
    <p:extLst>
      <p:ext uri="{BB962C8B-B14F-4D97-AF65-F5344CB8AC3E}">
        <p14:creationId xmlns:p14="http://schemas.microsoft.com/office/powerpoint/2010/main" val="326244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113453"/>
              </p:ext>
            </p:extLst>
          </p:nvPr>
        </p:nvGraphicFramePr>
        <p:xfrm>
          <a:off x="2019327" y="932840"/>
          <a:ext cx="8734894" cy="5061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90504" y="1583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Candidate IB </a:t>
            </a:r>
            <a:r>
              <a:rPr lang="en-US" sz="3200" u="sng" dirty="0"/>
              <a:t>Programs</a:t>
            </a:r>
            <a:r>
              <a:rPr lang="en-US" sz="3200" dirty="0"/>
              <a:t> in Georgia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4974" y="6545326"/>
            <a:ext cx="4708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source: Candidacy Self-Reported by Schools (9/25/18)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137971" y="2768510"/>
            <a:ext cx="2753258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/>
              <a:t>36 </a:t>
            </a:r>
            <a:r>
              <a:rPr lang="en-US" sz="3600" b="1" dirty="0"/>
              <a:t>IB Programs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8882318" y="2768510"/>
            <a:ext cx="2753258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At </a:t>
            </a:r>
            <a:r>
              <a:rPr lang="en-US" sz="3600" b="1" dirty="0" smtClean="0"/>
              <a:t>35 </a:t>
            </a:r>
            <a:r>
              <a:rPr lang="en-US" sz="3600" b="1" dirty="0"/>
              <a:t>IB Schools</a:t>
            </a:r>
          </a:p>
        </p:txBody>
      </p:sp>
    </p:spTree>
    <p:extLst>
      <p:ext uri="{BB962C8B-B14F-4D97-AF65-F5344CB8AC3E}">
        <p14:creationId xmlns:p14="http://schemas.microsoft.com/office/powerpoint/2010/main" val="15716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9685267"/>
              </p:ext>
            </p:extLst>
          </p:nvPr>
        </p:nvGraphicFramePr>
        <p:xfrm>
          <a:off x="956682" y="879138"/>
          <a:ext cx="11490960" cy="5574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05843" y="45507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Candidate IB </a:t>
            </a:r>
            <a:r>
              <a:rPr lang="en-US" sz="3200" u="sng" dirty="0"/>
              <a:t>Programs</a:t>
            </a:r>
            <a:r>
              <a:rPr lang="en-US" sz="3200" dirty="0"/>
              <a:t> in Georgia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4974" y="6550223"/>
            <a:ext cx="4708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source: Candidacy Self-Reported by Schools (9/25/18)</a:t>
            </a:r>
          </a:p>
        </p:txBody>
      </p:sp>
    </p:spTree>
    <p:extLst>
      <p:ext uri="{BB962C8B-B14F-4D97-AF65-F5344CB8AC3E}">
        <p14:creationId xmlns:p14="http://schemas.microsoft.com/office/powerpoint/2010/main" val="244491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5568531"/>
              </p:ext>
            </p:extLst>
          </p:nvPr>
        </p:nvGraphicFramePr>
        <p:xfrm>
          <a:off x="1111237" y="1325265"/>
          <a:ext cx="10527681" cy="491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41467" y="88572"/>
            <a:ext cx="9364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2016-2017 Georgia IB Demographics</a:t>
            </a:r>
          </a:p>
          <a:p>
            <a:pPr algn="ctr"/>
            <a:r>
              <a:rPr lang="en-US" sz="2400" dirty="0"/>
              <a:t>(Candidate IB Public </a:t>
            </a:r>
            <a:r>
              <a:rPr lang="en-US" sz="2400" u="sng" dirty="0"/>
              <a:t>Schools</a:t>
            </a:r>
            <a:r>
              <a:rPr lang="en-US" sz="2400" dirty="0"/>
              <a:t>; </a:t>
            </a:r>
            <a:r>
              <a:rPr lang="en-US" sz="2400" dirty="0" smtClean="0"/>
              <a:t>n=31)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649658" y="6523893"/>
            <a:ext cx="5347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sources: Reported by schools and </a:t>
            </a:r>
            <a:r>
              <a:rPr lang="en-US" sz="1400" dirty="0">
                <a:hlinkClick r:id="rId4"/>
              </a:rPr>
              <a:t>https://gosa.georgia.gov/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000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Isosceles Triangle 43">
            <a:extLst>
              <a:ext uri="{FF2B5EF4-FFF2-40B4-BE49-F238E27FC236}">
                <a16:creationId xmlns="" xmlns:a16="http://schemas.microsoft.com/office/drawing/2014/main" id="{A494FACC-40E5-415B-B117-6EC190AFC07E}"/>
              </a:ext>
            </a:extLst>
          </p:cNvPr>
          <p:cNvSpPr/>
          <p:nvPr/>
        </p:nvSpPr>
        <p:spPr>
          <a:xfrm rot="10800000">
            <a:off x="9203614" y="1156198"/>
            <a:ext cx="730740" cy="46781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166943D-0CC3-4552-A30C-D9C08E7AEEF4}"/>
              </a:ext>
            </a:extLst>
          </p:cNvPr>
          <p:cNvSpPr txBox="1"/>
          <p:nvPr/>
        </p:nvSpPr>
        <p:spPr>
          <a:xfrm>
            <a:off x="1641467" y="88572"/>
            <a:ext cx="9364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2016-2017 Georgia IB Demographics</a:t>
            </a:r>
          </a:p>
          <a:p>
            <a:pPr algn="ctr"/>
            <a:r>
              <a:rPr lang="en-US" sz="2400" dirty="0"/>
              <a:t>(Candidate IB Public </a:t>
            </a:r>
            <a:r>
              <a:rPr lang="en-US" sz="2400" u="sng" dirty="0"/>
              <a:t>Schools</a:t>
            </a:r>
            <a:r>
              <a:rPr lang="en-US" sz="2400" dirty="0"/>
              <a:t>; </a:t>
            </a:r>
            <a:r>
              <a:rPr lang="en-US" sz="2400" dirty="0" smtClean="0"/>
              <a:t>n=31)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55C60E2-98D7-4AD6-9699-61174A3F3C72}"/>
              </a:ext>
            </a:extLst>
          </p:cNvPr>
          <p:cNvSpPr/>
          <p:nvPr/>
        </p:nvSpPr>
        <p:spPr>
          <a:xfrm>
            <a:off x="1678348" y="1638962"/>
            <a:ext cx="94680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80CD7FE-E06C-4EE9-8B73-46D3813B7CC9}"/>
              </a:ext>
            </a:extLst>
          </p:cNvPr>
          <p:cNvSpPr txBox="1"/>
          <p:nvPr/>
        </p:nvSpPr>
        <p:spPr>
          <a:xfrm>
            <a:off x="1750261" y="1269629"/>
            <a:ext cx="59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E9D0D8B-B761-4B47-A899-4B0E9D26AA67}"/>
              </a:ext>
            </a:extLst>
          </p:cNvPr>
          <p:cNvSpPr txBox="1"/>
          <p:nvPr/>
        </p:nvSpPr>
        <p:spPr>
          <a:xfrm>
            <a:off x="10565269" y="1269629"/>
            <a:ext cx="59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128EBE-BA65-410A-A4B5-0739CC166F62}"/>
              </a:ext>
            </a:extLst>
          </p:cNvPr>
          <p:cNvSpPr txBox="1"/>
          <p:nvPr/>
        </p:nvSpPr>
        <p:spPr>
          <a:xfrm>
            <a:off x="1119346" y="1649371"/>
            <a:ext cx="59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4DAF63E-DB49-452F-81D0-06554AF7FB0F}"/>
              </a:ext>
            </a:extLst>
          </p:cNvPr>
          <p:cNvSpPr txBox="1"/>
          <p:nvPr/>
        </p:nvSpPr>
        <p:spPr>
          <a:xfrm>
            <a:off x="1762985" y="1658470"/>
            <a:ext cx="59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1F69533-82B5-49E2-9B96-31A7CB8D50CF}"/>
              </a:ext>
            </a:extLst>
          </p:cNvPr>
          <p:cNvSpPr txBox="1"/>
          <p:nvPr/>
        </p:nvSpPr>
        <p:spPr>
          <a:xfrm>
            <a:off x="10475123" y="1648655"/>
            <a:ext cx="73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64F46B7-134A-456E-B94B-D2163A5E508B}"/>
              </a:ext>
            </a:extLst>
          </p:cNvPr>
          <p:cNvSpPr txBox="1"/>
          <p:nvPr/>
        </p:nvSpPr>
        <p:spPr>
          <a:xfrm>
            <a:off x="9307610" y="1120769"/>
            <a:ext cx="52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097D58A-E6A8-4D3E-B629-A566ECE65FDE}"/>
              </a:ext>
            </a:extLst>
          </p:cNvPr>
          <p:cNvSpPr txBox="1"/>
          <p:nvPr/>
        </p:nvSpPr>
        <p:spPr>
          <a:xfrm>
            <a:off x="9203614" y="1655824"/>
            <a:ext cx="8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82.4%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ED2B4A-F338-4892-8EC9-8CF7B20B2623}"/>
              </a:ext>
            </a:extLst>
          </p:cNvPr>
          <p:cNvSpPr/>
          <p:nvPr/>
        </p:nvSpPr>
        <p:spPr>
          <a:xfrm>
            <a:off x="1678348" y="2630367"/>
            <a:ext cx="94680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67E4EE3-7175-48EE-9B0A-34E0A55828AF}"/>
              </a:ext>
            </a:extLst>
          </p:cNvPr>
          <p:cNvSpPr txBox="1"/>
          <p:nvPr/>
        </p:nvSpPr>
        <p:spPr>
          <a:xfrm>
            <a:off x="1036356" y="2640776"/>
            <a:ext cx="68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D36AAA-D573-4329-AD3A-EF3D6F6D1340}"/>
              </a:ext>
            </a:extLst>
          </p:cNvPr>
          <p:cNvSpPr txBox="1"/>
          <p:nvPr/>
        </p:nvSpPr>
        <p:spPr>
          <a:xfrm>
            <a:off x="1762985" y="2628196"/>
            <a:ext cx="59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6BAFDC6-2C42-400A-8117-F1ABDE08F77B}"/>
              </a:ext>
            </a:extLst>
          </p:cNvPr>
          <p:cNvSpPr txBox="1"/>
          <p:nvPr/>
        </p:nvSpPr>
        <p:spPr>
          <a:xfrm>
            <a:off x="10458895" y="2630367"/>
            <a:ext cx="81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16.3%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053E405-C4AB-4D0E-A7D6-17B399C4F27D}"/>
              </a:ext>
            </a:extLst>
          </p:cNvPr>
          <p:cNvSpPr/>
          <p:nvPr/>
        </p:nvSpPr>
        <p:spPr>
          <a:xfrm>
            <a:off x="1678348" y="3631189"/>
            <a:ext cx="94680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2470933-11A7-4F93-9C6A-91641BCD854D}"/>
              </a:ext>
            </a:extLst>
          </p:cNvPr>
          <p:cNvSpPr txBox="1"/>
          <p:nvPr/>
        </p:nvSpPr>
        <p:spPr>
          <a:xfrm>
            <a:off x="1119346" y="3641598"/>
            <a:ext cx="59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D53B1A3-7284-45AC-9CE5-73A0794EBD6D}"/>
              </a:ext>
            </a:extLst>
          </p:cNvPr>
          <p:cNvSpPr txBox="1"/>
          <p:nvPr/>
        </p:nvSpPr>
        <p:spPr>
          <a:xfrm>
            <a:off x="1750262" y="3641598"/>
            <a:ext cx="59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08438C0-3BD1-4BF4-91A8-7FBAA6D8D13C}"/>
              </a:ext>
            </a:extLst>
          </p:cNvPr>
          <p:cNvSpPr txBox="1"/>
          <p:nvPr/>
        </p:nvSpPr>
        <p:spPr>
          <a:xfrm>
            <a:off x="10544771" y="3631189"/>
            <a:ext cx="73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35%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5C6C1236-1983-4721-8861-1360C7213646}"/>
              </a:ext>
            </a:extLst>
          </p:cNvPr>
          <p:cNvSpPr/>
          <p:nvPr/>
        </p:nvSpPr>
        <p:spPr>
          <a:xfrm>
            <a:off x="1678347" y="4622318"/>
            <a:ext cx="94680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6AADA55-E484-49CD-8A0C-E9E9BA94F44F}"/>
              </a:ext>
            </a:extLst>
          </p:cNvPr>
          <p:cNvSpPr txBox="1"/>
          <p:nvPr/>
        </p:nvSpPr>
        <p:spPr>
          <a:xfrm>
            <a:off x="909711" y="4632729"/>
            <a:ext cx="8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Gifted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E26101D-40A2-4CB4-AA23-ED1B7DF68202}"/>
              </a:ext>
            </a:extLst>
          </p:cNvPr>
          <p:cNvSpPr txBox="1"/>
          <p:nvPr/>
        </p:nvSpPr>
        <p:spPr>
          <a:xfrm>
            <a:off x="1716877" y="4646885"/>
            <a:ext cx="59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90AAD19-7E76-413C-829B-A640DCE80AC8}"/>
              </a:ext>
            </a:extLst>
          </p:cNvPr>
          <p:cNvSpPr txBox="1"/>
          <p:nvPr/>
        </p:nvSpPr>
        <p:spPr>
          <a:xfrm>
            <a:off x="10478167" y="4632011"/>
            <a:ext cx="80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22.1%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DAD66D86-0AC2-4205-B3E0-4B4058050F51}"/>
              </a:ext>
            </a:extLst>
          </p:cNvPr>
          <p:cNvSpPr/>
          <p:nvPr/>
        </p:nvSpPr>
        <p:spPr>
          <a:xfrm>
            <a:off x="1724455" y="5603036"/>
            <a:ext cx="94680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F449E14-B812-40E7-973B-D623CE2FB254}"/>
              </a:ext>
            </a:extLst>
          </p:cNvPr>
          <p:cNvSpPr txBox="1"/>
          <p:nvPr/>
        </p:nvSpPr>
        <p:spPr>
          <a:xfrm>
            <a:off x="766655" y="5613445"/>
            <a:ext cx="99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Mobility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3767E6E-E560-4EFC-BDF3-56666D5DF49D}"/>
              </a:ext>
            </a:extLst>
          </p:cNvPr>
          <p:cNvSpPr txBox="1"/>
          <p:nvPr/>
        </p:nvSpPr>
        <p:spPr>
          <a:xfrm>
            <a:off x="1671378" y="5613447"/>
            <a:ext cx="68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0.4%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1100D4E-E27D-4C78-B8E4-9724C2EB745C}"/>
              </a:ext>
            </a:extLst>
          </p:cNvPr>
          <p:cNvSpPr txBox="1"/>
          <p:nvPr/>
        </p:nvSpPr>
        <p:spPr>
          <a:xfrm>
            <a:off x="10481299" y="5609211"/>
            <a:ext cx="77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49.2%</a:t>
            </a:r>
            <a:endParaRPr lang="en-US" dirty="0"/>
          </a:p>
        </p:txBody>
      </p:sp>
      <p:sp>
        <p:nvSpPr>
          <p:cNvPr id="45" name="Isosceles Triangle 44">
            <a:extLst>
              <a:ext uri="{FF2B5EF4-FFF2-40B4-BE49-F238E27FC236}">
                <a16:creationId xmlns="" xmlns:a16="http://schemas.microsoft.com/office/drawing/2014/main" id="{7B3E8239-7F55-47D5-A2B9-887B456F6D0B}"/>
              </a:ext>
            </a:extLst>
          </p:cNvPr>
          <p:cNvSpPr/>
          <p:nvPr/>
        </p:nvSpPr>
        <p:spPr>
          <a:xfrm rot="10800000">
            <a:off x="6250265" y="5141396"/>
            <a:ext cx="730740" cy="46781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4F5035E4-AFEF-4EAE-9BA3-A1FBD349E04A}"/>
              </a:ext>
            </a:extLst>
          </p:cNvPr>
          <p:cNvSpPr txBox="1"/>
          <p:nvPr/>
        </p:nvSpPr>
        <p:spPr>
          <a:xfrm>
            <a:off x="6354260" y="5102060"/>
            <a:ext cx="52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Avg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3F034E1-9FAE-46DB-BE11-2FDFEB55A968}"/>
              </a:ext>
            </a:extLst>
          </p:cNvPr>
          <p:cNvSpPr txBox="1"/>
          <p:nvPr/>
        </p:nvSpPr>
        <p:spPr>
          <a:xfrm>
            <a:off x="6250265" y="5603036"/>
            <a:ext cx="8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25.7%</a:t>
            </a:r>
            <a:endParaRPr lang="en-US" dirty="0"/>
          </a:p>
        </p:txBody>
      </p:sp>
      <p:sp>
        <p:nvSpPr>
          <p:cNvPr id="48" name="Isosceles Triangle 47">
            <a:extLst>
              <a:ext uri="{FF2B5EF4-FFF2-40B4-BE49-F238E27FC236}">
                <a16:creationId xmlns="" xmlns:a16="http://schemas.microsoft.com/office/drawing/2014/main" id="{38DDACB3-1CA5-44D8-9FB4-FD5412F69B84}"/>
              </a:ext>
            </a:extLst>
          </p:cNvPr>
          <p:cNvSpPr/>
          <p:nvPr/>
        </p:nvSpPr>
        <p:spPr>
          <a:xfrm rot="10800000">
            <a:off x="9464987" y="2137247"/>
            <a:ext cx="730740" cy="46781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2251F25-C1DB-43C5-8D8A-762F0AC607D1}"/>
              </a:ext>
            </a:extLst>
          </p:cNvPr>
          <p:cNvSpPr txBox="1"/>
          <p:nvPr/>
        </p:nvSpPr>
        <p:spPr>
          <a:xfrm>
            <a:off x="9568983" y="2101818"/>
            <a:ext cx="52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Avg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9C391F15-88AE-4085-88D9-B3D4CE957779}"/>
              </a:ext>
            </a:extLst>
          </p:cNvPr>
          <p:cNvSpPr txBox="1"/>
          <p:nvPr/>
        </p:nvSpPr>
        <p:spPr>
          <a:xfrm>
            <a:off x="9464987" y="2629538"/>
            <a:ext cx="8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10.4%</a:t>
            </a:r>
            <a:endParaRPr lang="en-US" dirty="0"/>
          </a:p>
        </p:txBody>
      </p:sp>
      <p:sp>
        <p:nvSpPr>
          <p:cNvPr id="51" name="Isosceles Triangle 50">
            <a:extLst>
              <a:ext uri="{FF2B5EF4-FFF2-40B4-BE49-F238E27FC236}">
                <a16:creationId xmlns="" xmlns:a16="http://schemas.microsoft.com/office/drawing/2014/main" id="{39635C88-4CBC-42B8-9E90-CD4539A1F83C}"/>
              </a:ext>
            </a:extLst>
          </p:cNvPr>
          <p:cNvSpPr/>
          <p:nvPr/>
        </p:nvSpPr>
        <p:spPr>
          <a:xfrm rot="10800000">
            <a:off x="2381177" y="3151894"/>
            <a:ext cx="730740" cy="46781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738E5E1-F8D9-435E-8AB3-DE6EAC1AC060}"/>
              </a:ext>
            </a:extLst>
          </p:cNvPr>
          <p:cNvSpPr txBox="1"/>
          <p:nvPr/>
        </p:nvSpPr>
        <p:spPr>
          <a:xfrm>
            <a:off x="2485172" y="3132292"/>
            <a:ext cx="52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Avg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AD51BF1C-78E9-4BF0-A92F-80247A43BD30}"/>
              </a:ext>
            </a:extLst>
          </p:cNvPr>
          <p:cNvSpPr txBox="1"/>
          <p:nvPr/>
        </p:nvSpPr>
        <p:spPr>
          <a:xfrm>
            <a:off x="2485172" y="3641598"/>
            <a:ext cx="8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4.5%</a:t>
            </a:r>
          </a:p>
        </p:txBody>
      </p:sp>
      <p:sp>
        <p:nvSpPr>
          <p:cNvPr id="54" name="Isosceles Triangle 53">
            <a:extLst>
              <a:ext uri="{FF2B5EF4-FFF2-40B4-BE49-F238E27FC236}">
                <a16:creationId xmlns="" xmlns:a16="http://schemas.microsoft.com/office/drawing/2014/main" id="{AEE85815-174C-45A0-8B7A-FFE0F54DF65A}"/>
              </a:ext>
            </a:extLst>
          </p:cNvPr>
          <p:cNvSpPr/>
          <p:nvPr/>
        </p:nvSpPr>
        <p:spPr>
          <a:xfrm rot="10800000">
            <a:off x="4539287" y="4132165"/>
            <a:ext cx="730740" cy="46781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B9E4843D-C7AC-498B-827D-CDF096708083}"/>
              </a:ext>
            </a:extLst>
          </p:cNvPr>
          <p:cNvSpPr txBox="1"/>
          <p:nvPr/>
        </p:nvSpPr>
        <p:spPr>
          <a:xfrm>
            <a:off x="4643283" y="4096736"/>
            <a:ext cx="52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Avg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21869078-DE2B-481E-9D18-91A45CD1B7A4}"/>
              </a:ext>
            </a:extLst>
          </p:cNvPr>
          <p:cNvSpPr txBox="1"/>
          <p:nvPr/>
        </p:nvSpPr>
        <p:spPr>
          <a:xfrm>
            <a:off x="4643283" y="4635702"/>
            <a:ext cx="8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6.6%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649658" y="6523893"/>
            <a:ext cx="5347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sources: Reported by schools and </a:t>
            </a:r>
            <a:r>
              <a:rPr lang="en-US" sz="1400" dirty="0">
                <a:hlinkClick r:id="rId2"/>
              </a:rPr>
              <a:t>https://gosa.georgia.gov/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417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  <p:bldP spid="17" grpId="0"/>
      <p:bldP spid="20" grpId="0" animBg="1"/>
      <p:bldP spid="23" grpId="0"/>
      <p:bldP spid="24" grpId="0"/>
      <p:bldP spid="25" grpId="0"/>
      <p:bldP spid="28" grpId="0" animBg="1"/>
      <p:bldP spid="31" grpId="0"/>
      <p:bldP spid="32" grpId="0"/>
      <p:bldP spid="33" grpId="0"/>
      <p:bldP spid="36" grpId="0" animBg="1"/>
      <p:bldP spid="39" grpId="0"/>
      <p:bldP spid="40" grpId="0"/>
      <p:bldP spid="41" grpId="0"/>
      <p:bldP spid="45" grpId="0" animBg="1"/>
      <p:bldP spid="46" grpId="0"/>
      <p:bldP spid="47" grpId="0"/>
      <p:bldP spid="48" grpId="0" animBg="1"/>
      <p:bldP spid="49" grpId="0"/>
      <p:bldP spid="50" grpId="0"/>
      <p:bldP spid="51" grpId="0" animBg="1"/>
      <p:bldP spid="52" grpId="0"/>
      <p:bldP spid="53" grpId="0"/>
      <p:bldP spid="54" grpId="0" animBg="1"/>
      <p:bldP spid="55" grpId="0"/>
      <p:bldP spid="5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Isosceles Triangle 43">
            <a:extLst>
              <a:ext uri="{FF2B5EF4-FFF2-40B4-BE49-F238E27FC236}">
                <a16:creationId xmlns="" xmlns:a16="http://schemas.microsoft.com/office/drawing/2014/main" id="{A494FACC-40E5-415B-B117-6EC190AFC07E}"/>
              </a:ext>
            </a:extLst>
          </p:cNvPr>
          <p:cNvSpPr/>
          <p:nvPr/>
        </p:nvSpPr>
        <p:spPr>
          <a:xfrm rot="10800000">
            <a:off x="8119412" y="1354988"/>
            <a:ext cx="730740" cy="46781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55C60E2-98D7-4AD6-9699-61174A3F3C72}"/>
              </a:ext>
            </a:extLst>
          </p:cNvPr>
          <p:cNvSpPr/>
          <p:nvPr/>
        </p:nvSpPr>
        <p:spPr>
          <a:xfrm>
            <a:off x="1679996" y="1844205"/>
            <a:ext cx="94680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80CD7FE-E06C-4EE9-8B73-46D3813B7CC9}"/>
              </a:ext>
            </a:extLst>
          </p:cNvPr>
          <p:cNvSpPr txBox="1"/>
          <p:nvPr/>
        </p:nvSpPr>
        <p:spPr>
          <a:xfrm>
            <a:off x="1751909" y="1474872"/>
            <a:ext cx="59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E9D0D8B-B761-4B47-A899-4B0E9D26AA67}"/>
              </a:ext>
            </a:extLst>
          </p:cNvPr>
          <p:cNvSpPr txBox="1"/>
          <p:nvPr/>
        </p:nvSpPr>
        <p:spPr>
          <a:xfrm>
            <a:off x="10566917" y="1474872"/>
            <a:ext cx="59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128EBE-BA65-410A-A4B5-0739CC166F62}"/>
              </a:ext>
            </a:extLst>
          </p:cNvPr>
          <p:cNvSpPr txBox="1"/>
          <p:nvPr/>
        </p:nvSpPr>
        <p:spPr>
          <a:xfrm>
            <a:off x="1038006" y="1854614"/>
            <a:ext cx="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4DAF63E-DB49-452F-81D0-06554AF7FB0F}"/>
              </a:ext>
            </a:extLst>
          </p:cNvPr>
          <p:cNvSpPr txBox="1"/>
          <p:nvPr/>
        </p:nvSpPr>
        <p:spPr>
          <a:xfrm>
            <a:off x="1764633" y="1863713"/>
            <a:ext cx="59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1F69533-82B5-49E2-9B96-31A7CB8D50CF}"/>
              </a:ext>
            </a:extLst>
          </p:cNvPr>
          <p:cNvSpPr txBox="1"/>
          <p:nvPr/>
        </p:nvSpPr>
        <p:spPr>
          <a:xfrm>
            <a:off x="10562805" y="1854614"/>
            <a:ext cx="73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99%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64F46B7-134A-456E-B94B-D2163A5E508B}"/>
              </a:ext>
            </a:extLst>
          </p:cNvPr>
          <p:cNvSpPr txBox="1"/>
          <p:nvPr/>
        </p:nvSpPr>
        <p:spPr>
          <a:xfrm>
            <a:off x="8223408" y="1319559"/>
            <a:ext cx="52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097D58A-E6A8-4D3E-B629-A566ECE65FDE}"/>
              </a:ext>
            </a:extLst>
          </p:cNvPr>
          <p:cNvSpPr txBox="1"/>
          <p:nvPr/>
        </p:nvSpPr>
        <p:spPr>
          <a:xfrm>
            <a:off x="8119412" y="1854614"/>
            <a:ext cx="8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75.3%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ED2B4A-F338-4892-8EC9-8CF7B20B2623}"/>
              </a:ext>
            </a:extLst>
          </p:cNvPr>
          <p:cNvSpPr/>
          <p:nvPr/>
        </p:nvSpPr>
        <p:spPr>
          <a:xfrm>
            <a:off x="1702727" y="3583673"/>
            <a:ext cx="94680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67E4EE3-7175-48EE-9B0A-34E0A55828AF}"/>
              </a:ext>
            </a:extLst>
          </p:cNvPr>
          <p:cNvSpPr txBox="1"/>
          <p:nvPr/>
        </p:nvSpPr>
        <p:spPr>
          <a:xfrm>
            <a:off x="740716" y="3594082"/>
            <a:ext cx="100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Hispanic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D36AAA-D573-4329-AD3A-EF3D6F6D1340}"/>
              </a:ext>
            </a:extLst>
          </p:cNvPr>
          <p:cNvSpPr txBox="1"/>
          <p:nvPr/>
        </p:nvSpPr>
        <p:spPr>
          <a:xfrm>
            <a:off x="1787364" y="3581502"/>
            <a:ext cx="59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6BAFDC6-2C42-400A-8117-F1ABDE08F77B}"/>
              </a:ext>
            </a:extLst>
          </p:cNvPr>
          <p:cNvSpPr txBox="1"/>
          <p:nvPr/>
        </p:nvSpPr>
        <p:spPr>
          <a:xfrm>
            <a:off x="10562805" y="3582516"/>
            <a:ext cx="81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41%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053E405-C4AB-4D0E-A7D6-17B399C4F27D}"/>
              </a:ext>
            </a:extLst>
          </p:cNvPr>
          <p:cNvSpPr/>
          <p:nvPr/>
        </p:nvSpPr>
        <p:spPr>
          <a:xfrm>
            <a:off x="1696382" y="5253428"/>
            <a:ext cx="94680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2470933-11A7-4F93-9C6A-91641BCD854D}"/>
              </a:ext>
            </a:extLst>
          </p:cNvPr>
          <p:cNvSpPr txBox="1"/>
          <p:nvPr/>
        </p:nvSpPr>
        <p:spPr>
          <a:xfrm>
            <a:off x="939081" y="5276372"/>
            <a:ext cx="99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D53B1A3-7284-45AC-9CE5-73A0794EBD6D}"/>
              </a:ext>
            </a:extLst>
          </p:cNvPr>
          <p:cNvSpPr txBox="1"/>
          <p:nvPr/>
        </p:nvSpPr>
        <p:spPr>
          <a:xfrm>
            <a:off x="1768296" y="5263837"/>
            <a:ext cx="59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08438C0-3BD1-4BF4-91A8-7FBAA6D8D13C}"/>
              </a:ext>
            </a:extLst>
          </p:cNvPr>
          <p:cNvSpPr txBox="1"/>
          <p:nvPr/>
        </p:nvSpPr>
        <p:spPr>
          <a:xfrm>
            <a:off x="10562805" y="5253428"/>
            <a:ext cx="73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77%</a:t>
            </a:r>
          </a:p>
        </p:txBody>
      </p:sp>
      <p:sp>
        <p:nvSpPr>
          <p:cNvPr id="48" name="Isosceles Triangle 47">
            <a:extLst>
              <a:ext uri="{FF2B5EF4-FFF2-40B4-BE49-F238E27FC236}">
                <a16:creationId xmlns="" xmlns:a16="http://schemas.microsoft.com/office/drawing/2014/main" id="{38DDACB3-1CA5-44D8-9FB4-FD5412F69B84}"/>
              </a:ext>
            </a:extLst>
          </p:cNvPr>
          <p:cNvSpPr/>
          <p:nvPr/>
        </p:nvSpPr>
        <p:spPr>
          <a:xfrm rot="10800000">
            <a:off x="2904947" y="3104980"/>
            <a:ext cx="730740" cy="46781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2251F25-C1DB-43C5-8D8A-762F0AC607D1}"/>
              </a:ext>
            </a:extLst>
          </p:cNvPr>
          <p:cNvSpPr txBox="1"/>
          <p:nvPr/>
        </p:nvSpPr>
        <p:spPr>
          <a:xfrm>
            <a:off x="3008943" y="3069551"/>
            <a:ext cx="52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Avg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9C391F15-88AE-4085-88D9-B3D4CE957779}"/>
              </a:ext>
            </a:extLst>
          </p:cNvPr>
          <p:cNvSpPr txBox="1"/>
          <p:nvPr/>
        </p:nvSpPr>
        <p:spPr>
          <a:xfrm>
            <a:off x="2965573" y="3597239"/>
            <a:ext cx="73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6.5%</a:t>
            </a:r>
          </a:p>
        </p:txBody>
      </p:sp>
      <p:sp>
        <p:nvSpPr>
          <p:cNvPr id="51" name="Isosceles Triangle 50">
            <a:extLst>
              <a:ext uri="{FF2B5EF4-FFF2-40B4-BE49-F238E27FC236}">
                <a16:creationId xmlns="" xmlns:a16="http://schemas.microsoft.com/office/drawing/2014/main" id="{39635C88-4CBC-42B8-9E90-CD4539A1F83C}"/>
              </a:ext>
            </a:extLst>
          </p:cNvPr>
          <p:cNvSpPr/>
          <p:nvPr/>
        </p:nvSpPr>
        <p:spPr>
          <a:xfrm rot="10800000">
            <a:off x="2867879" y="4769413"/>
            <a:ext cx="730740" cy="46781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738E5E1-F8D9-435E-8AB3-DE6EAC1AC060}"/>
              </a:ext>
            </a:extLst>
          </p:cNvPr>
          <p:cNvSpPr txBox="1"/>
          <p:nvPr/>
        </p:nvSpPr>
        <p:spPr>
          <a:xfrm>
            <a:off x="2971874" y="4749811"/>
            <a:ext cx="52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Avg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AD51BF1C-78E9-4BF0-A92F-80247A43BD30}"/>
              </a:ext>
            </a:extLst>
          </p:cNvPr>
          <p:cNvSpPr txBox="1"/>
          <p:nvPr/>
        </p:nvSpPr>
        <p:spPr>
          <a:xfrm>
            <a:off x="2881569" y="5259117"/>
            <a:ext cx="8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13.9%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D8F57DB-DFBD-4100-B550-3AA491085C1A}"/>
              </a:ext>
            </a:extLst>
          </p:cNvPr>
          <p:cNvSpPr txBox="1"/>
          <p:nvPr/>
        </p:nvSpPr>
        <p:spPr>
          <a:xfrm>
            <a:off x="1641467" y="88572"/>
            <a:ext cx="9364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2016-2017 Georgia IB Demographics</a:t>
            </a:r>
          </a:p>
          <a:p>
            <a:pPr algn="ctr"/>
            <a:r>
              <a:rPr lang="en-US" sz="2400" dirty="0"/>
              <a:t>(Candidate IB Public </a:t>
            </a:r>
            <a:r>
              <a:rPr lang="en-US" sz="2400" u="sng" dirty="0"/>
              <a:t>Schools</a:t>
            </a:r>
            <a:r>
              <a:rPr lang="en-US" sz="2400" dirty="0"/>
              <a:t>; </a:t>
            </a:r>
            <a:r>
              <a:rPr lang="en-US" sz="2400" dirty="0" smtClean="0"/>
              <a:t>n=31)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3398401" y="6524085"/>
            <a:ext cx="5347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sources: Reported by schools and </a:t>
            </a:r>
            <a:r>
              <a:rPr lang="en-US" sz="1400" dirty="0">
                <a:hlinkClick r:id="rId2"/>
              </a:rPr>
              <a:t>https://gosa.georgia.gov/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021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  <p:bldP spid="17" grpId="0"/>
      <p:bldP spid="20" grpId="0" animBg="1"/>
      <p:bldP spid="23" grpId="0"/>
      <p:bldP spid="24" grpId="0"/>
      <p:bldP spid="25" grpId="0"/>
      <p:bldP spid="48" grpId="0" animBg="1"/>
      <p:bldP spid="49" grpId="0"/>
      <p:bldP spid="50" grpId="0"/>
      <p:bldP spid="51" grpId="0" animBg="1"/>
      <p:bldP spid="52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5407421"/>
              </p:ext>
            </p:extLst>
          </p:nvPr>
        </p:nvGraphicFramePr>
        <p:xfrm>
          <a:off x="1034167" y="1042679"/>
          <a:ext cx="10604752" cy="499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D8F57DB-DFBD-4100-B550-3AA491085C1A}"/>
              </a:ext>
            </a:extLst>
          </p:cNvPr>
          <p:cNvSpPr txBox="1"/>
          <p:nvPr/>
        </p:nvSpPr>
        <p:spPr>
          <a:xfrm>
            <a:off x="1641467" y="88572"/>
            <a:ext cx="9364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2016-2017 Georgia IB Demographics</a:t>
            </a:r>
          </a:p>
          <a:p>
            <a:pPr algn="ctr"/>
            <a:r>
              <a:rPr lang="en-US" sz="2400" dirty="0"/>
              <a:t>(Candidate IB Public </a:t>
            </a:r>
            <a:r>
              <a:rPr lang="en-US" sz="2400" u="sng" dirty="0"/>
              <a:t>Schools</a:t>
            </a:r>
            <a:r>
              <a:rPr lang="en-US" sz="2400" dirty="0"/>
              <a:t>; </a:t>
            </a:r>
            <a:r>
              <a:rPr lang="en-US" sz="2400" dirty="0" smtClean="0"/>
              <a:t>n=31)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3398401" y="6524085"/>
            <a:ext cx="5347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sources: Reported by schools and </a:t>
            </a:r>
            <a:r>
              <a:rPr lang="en-US" sz="1400" dirty="0">
                <a:hlinkClick r:id="rId3"/>
              </a:rPr>
              <a:t>https://gosa.georgia.gov/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143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1289490"/>
              </p:ext>
            </p:extLst>
          </p:nvPr>
        </p:nvGraphicFramePr>
        <p:xfrm>
          <a:off x="1121755" y="1042678"/>
          <a:ext cx="10741222" cy="5194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D8F57DB-DFBD-4100-B550-3AA491085C1A}"/>
              </a:ext>
            </a:extLst>
          </p:cNvPr>
          <p:cNvSpPr txBox="1"/>
          <p:nvPr/>
        </p:nvSpPr>
        <p:spPr>
          <a:xfrm>
            <a:off x="1641467" y="88572"/>
            <a:ext cx="9364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2016-2017 Georgia IB Demographics</a:t>
            </a:r>
          </a:p>
          <a:p>
            <a:pPr algn="ctr"/>
            <a:r>
              <a:rPr lang="en-US" sz="2400" dirty="0"/>
              <a:t>(Candidate IB Public </a:t>
            </a:r>
            <a:r>
              <a:rPr lang="en-US" sz="2400" u="sng" dirty="0"/>
              <a:t>Schools</a:t>
            </a:r>
            <a:r>
              <a:rPr lang="en-US" sz="2400" dirty="0"/>
              <a:t>; </a:t>
            </a:r>
            <a:r>
              <a:rPr lang="en-US" sz="2400" dirty="0" smtClean="0"/>
              <a:t>n=31)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3398401" y="6524085"/>
            <a:ext cx="5347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sources: Reported by schools and </a:t>
            </a:r>
            <a:r>
              <a:rPr lang="en-US" sz="1400" dirty="0">
                <a:hlinkClick r:id="rId3"/>
              </a:rPr>
              <a:t>https://gosa.georgia.gov/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423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3742140"/>
              </p:ext>
            </p:extLst>
          </p:nvPr>
        </p:nvGraphicFramePr>
        <p:xfrm>
          <a:off x="2229374" y="855133"/>
          <a:ext cx="8077200" cy="5126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84938" y="88573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Authorized + Candidate IB </a:t>
            </a:r>
            <a:r>
              <a:rPr lang="en-US" sz="3200" u="sng" dirty="0"/>
              <a:t>Programs</a:t>
            </a:r>
            <a:r>
              <a:rPr lang="en-US" sz="3200" dirty="0"/>
              <a:t> in Georgia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4188" y="6523894"/>
            <a:ext cx="483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sources: </a:t>
            </a:r>
            <a:r>
              <a:rPr lang="en-US" sz="1400" dirty="0">
                <a:hlinkClick r:id="rId4"/>
              </a:rPr>
              <a:t>www.ibo.org</a:t>
            </a:r>
            <a:r>
              <a:rPr lang="en-US" sz="1400" dirty="0"/>
              <a:t> and reported by schools (9/25/18)   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137971" y="2768510"/>
            <a:ext cx="2753258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/>
              <a:t>141 </a:t>
            </a:r>
            <a:r>
              <a:rPr lang="en-US" sz="3600" b="1" dirty="0"/>
              <a:t>IB Programs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8882318" y="2768510"/>
            <a:ext cx="2753258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At </a:t>
            </a:r>
            <a:r>
              <a:rPr lang="en-US" sz="3600" b="1" dirty="0" smtClean="0"/>
              <a:t>115 </a:t>
            </a:r>
            <a:r>
              <a:rPr lang="en-US" sz="3600" b="1" dirty="0"/>
              <a:t>IB Schools</a:t>
            </a:r>
          </a:p>
        </p:txBody>
      </p:sp>
    </p:spTree>
    <p:extLst>
      <p:ext uri="{BB962C8B-B14F-4D97-AF65-F5344CB8AC3E}">
        <p14:creationId xmlns:p14="http://schemas.microsoft.com/office/powerpoint/2010/main" val="34356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5615810"/>
              </p:ext>
            </p:extLst>
          </p:nvPr>
        </p:nvGraphicFramePr>
        <p:xfrm>
          <a:off x="1111239" y="1042679"/>
          <a:ext cx="10557958" cy="5085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1412" y="88572"/>
            <a:ext cx="11144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2016-2017 Georgia IB Demographics</a:t>
            </a:r>
          </a:p>
          <a:p>
            <a:pPr algn="ctr"/>
            <a:r>
              <a:rPr lang="en-US" sz="2400" dirty="0"/>
              <a:t>(Authorized &amp; Candidate IB Public </a:t>
            </a:r>
            <a:r>
              <a:rPr lang="en-US" sz="2400" u="sng" dirty="0"/>
              <a:t>Schools</a:t>
            </a:r>
            <a:r>
              <a:rPr lang="en-US" sz="2400" dirty="0"/>
              <a:t>; </a:t>
            </a:r>
            <a:r>
              <a:rPr lang="en-US" sz="2400" dirty="0" smtClean="0"/>
              <a:t>n=107)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22600" y="6523893"/>
            <a:ext cx="607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sources: </a:t>
            </a:r>
            <a:r>
              <a:rPr lang="en-US" sz="1400" dirty="0">
                <a:hlinkClick r:id="rId4"/>
              </a:rPr>
              <a:t>www.ibo.org</a:t>
            </a:r>
            <a:r>
              <a:rPr lang="en-US" sz="1400" dirty="0"/>
              <a:t>, </a:t>
            </a:r>
            <a:r>
              <a:rPr lang="en-US" sz="1400" dirty="0">
                <a:hlinkClick r:id="rId5"/>
              </a:rPr>
              <a:t>https://gosa.georgia.gov/</a:t>
            </a:r>
            <a:r>
              <a:rPr lang="en-US" sz="1400" dirty="0"/>
              <a:t>, and reported by schools </a:t>
            </a:r>
          </a:p>
        </p:txBody>
      </p:sp>
    </p:spTree>
    <p:extLst>
      <p:ext uri="{BB962C8B-B14F-4D97-AF65-F5344CB8AC3E}">
        <p14:creationId xmlns:p14="http://schemas.microsoft.com/office/powerpoint/2010/main" val="223427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99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Google Map: Authorized IB Schools </a:t>
            </a:r>
            <a:r>
              <a:rPr lang="en-US" sz="2800" dirty="0"/>
              <a:t>(2015)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968" y="993598"/>
            <a:ext cx="8018330" cy="57996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2067" y="6417733"/>
            <a:ext cx="1312901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03298" y="6252632"/>
            <a:ext cx="1312901" cy="605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7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527735"/>
            <a:ext cx="10322804" cy="2387600"/>
          </a:xfrm>
        </p:spPr>
        <p:txBody>
          <a:bodyPr>
            <a:normAutofit/>
          </a:bodyPr>
          <a:lstStyle/>
          <a:p>
            <a:r>
              <a:rPr lang="en-US" dirty="0"/>
              <a:t>IB in Georgia: </a:t>
            </a:r>
            <a:br>
              <a:rPr lang="en-US" dirty="0"/>
            </a:br>
            <a:r>
              <a:rPr lang="en-US" dirty="0"/>
              <a:t>Public School IB Clusters</a:t>
            </a:r>
          </a:p>
        </p:txBody>
      </p:sp>
    </p:spTree>
    <p:extLst>
      <p:ext uri="{BB962C8B-B14F-4D97-AF65-F5344CB8AC3E}">
        <p14:creationId xmlns:p14="http://schemas.microsoft.com/office/powerpoint/2010/main" val="273883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258" y="-15557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20 IB Public School Clusters in Georgia </a:t>
            </a:r>
            <a:r>
              <a:rPr lang="en-US" sz="1800" dirty="0"/>
              <a:t>(9/25/2018)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143000" y="1084263"/>
          <a:ext cx="10515600" cy="5029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6860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814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481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District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Full</a:t>
                      </a:r>
                      <a:r>
                        <a:rPr lang="en-US" baseline="0" dirty="0"/>
                        <a:t> Clusters</a:t>
                      </a:r>
                    </a:p>
                    <a:p>
                      <a:pPr algn="ctr"/>
                      <a:r>
                        <a:rPr lang="en-US" sz="1400" baseline="0" dirty="0"/>
                        <a:t>(All Schools in Feeder Pattern Authorized)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Partial Clusters</a:t>
                      </a:r>
                    </a:p>
                    <a:p>
                      <a:pPr algn="ctr"/>
                      <a:r>
                        <a:rPr lang="en-US" sz="1400" dirty="0"/>
                        <a:t>(2+ Schools</a:t>
                      </a:r>
                      <a:r>
                        <a:rPr lang="en-US" sz="1400" baseline="0" dirty="0"/>
                        <a:t> Authorized or Candidate)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Atlanta City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DeKalb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Gwinnett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Richmond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Savannah-Chatham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Clayton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Cobb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Decatur City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Marietta City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Muscogee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22600" y="6523893"/>
            <a:ext cx="607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sources: </a:t>
            </a:r>
            <a:r>
              <a:rPr lang="en-US" sz="1400" dirty="0">
                <a:hlinkClick r:id="rId3"/>
              </a:rPr>
              <a:t>www.ibo.org</a:t>
            </a:r>
            <a:r>
              <a:rPr lang="en-US" sz="1400" dirty="0"/>
              <a:t>, </a:t>
            </a:r>
            <a:r>
              <a:rPr lang="en-US" sz="1400" dirty="0">
                <a:hlinkClick r:id="rId4"/>
              </a:rPr>
              <a:t>https://gosa.georgia.gov/</a:t>
            </a:r>
            <a:r>
              <a:rPr lang="en-US" sz="1400" dirty="0"/>
              <a:t>, and reported by schools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47698" y="1659243"/>
            <a:ext cx="350485" cy="750584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8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3164929" y="1057218"/>
            <a:ext cx="5824859" cy="5038725"/>
            <a:chOff x="1343" y="0"/>
            <a:chExt cx="4994" cy="4320"/>
          </a:xfrm>
        </p:grpSpPr>
        <p:sp>
          <p:nvSpPr>
            <p:cNvPr id="7" name="AutoShape 7"/>
            <p:cNvSpPr>
              <a:spLocks noChangeAspect="1" noChangeArrowheads="1" noTextEdit="1"/>
            </p:cNvSpPr>
            <p:nvPr/>
          </p:nvSpPr>
          <p:spPr bwMode="auto">
            <a:xfrm>
              <a:off x="1343" y="0"/>
              <a:ext cx="499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15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" y="0"/>
              <a:ext cx="4999" cy="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502504" y="-18480"/>
            <a:ext cx="11620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Atlanta Public Schools, North </a:t>
            </a:r>
            <a:r>
              <a:rPr lang="en-US" sz="3200" dirty="0"/>
              <a:t>Atlanta Cluster: 8 Authorized IB Schools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08167" y="2840805"/>
            <a:ext cx="494058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MYP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95555" y="2297422"/>
            <a:ext cx="61525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MYP DP CP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7736" y="4325708"/>
            <a:ext cx="494539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70467" y="4602707"/>
            <a:ext cx="433092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38658" y="3734457"/>
            <a:ext cx="442619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8673" y="2430925"/>
            <a:ext cx="471021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33371" y="3540374"/>
            <a:ext cx="441508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36754" y="1983281"/>
            <a:ext cx="476250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PYP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858762" y="1889881"/>
            <a:ext cx="422791" cy="95633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621279" y="2846211"/>
            <a:ext cx="660274" cy="83266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57736" y="6470288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dirty="0">
                <a:solidFill>
                  <a:srgbClr val="FF0000"/>
                </a:solidFill>
              </a:rPr>
              <a:t>Authorized</a:t>
            </a:r>
            <a:r>
              <a:rPr lang="en-US" dirty="0"/>
              <a:t>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Candidate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5030604" y="3463343"/>
            <a:ext cx="1390650" cy="7708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233348" y="2024197"/>
            <a:ext cx="1390650" cy="7708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426740" y="1631737"/>
            <a:ext cx="1390650" cy="7708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953" y="137331"/>
            <a:ext cx="9206870" cy="653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9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900" y="47068"/>
            <a:ext cx="9558199" cy="68109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365649" y="1369100"/>
            <a:ext cx="0" cy="5184396"/>
          </a:xfrm>
          <a:prstGeom prst="line">
            <a:avLst/>
          </a:prstGeom>
          <a:ln w="47625">
            <a:solidFill>
              <a:srgbClr val="9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38481" y="741430"/>
            <a:ext cx="181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Plan to Form     K-12 IB Cluster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25310" y="1369100"/>
            <a:ext cx="554182" cy="5184396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505" y="722965"/>
            <a:ext cx="1433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Great 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Recession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633177" y="1369100"/>
            <a:ext cx="0" cy="5184396"/>
          </a:xfrm>
          <a:prstGeom prst="line">
            <a:avLst/>
          </a:prstGeom>
          <a:ln w="47625">
            <a:solidFill>
              <a:srgbClr val="9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92072" y="1778125"/>
            <a:ext cx="181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New NAHS </a:t>
            </a:r>
            <a:r>
              <a:rPr lang="en-US" b="1" dirty="0" smtClean="0">
                <a:solidFill>
                  <a:srgbClr val="C00000"/>
                </a:solidFill>
              </a:rPr>
              <a:t>Building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898886" y="1369100"/>
            <a:ext cx="0" cy="5184396"/>
          </a:xfrm>
          <a:prstGeom prst="line">
            <a:avLst/>
          </a:prstGeom>
          <a:ln w="47625">
            <a:solidFill>
              <a:srgbClr val="9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09484" y="3124403"/>
            <a:ext cx="1864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APS Ends   Magnet Programs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141204" y="1396576"/>
            <a:ext cx="0" cy="5184396"/>
          </a:xfrm>
          <a:prstGeom prst="line">
            <a:avLst/>
          </a:prstGeom>
          <a:ln w="47625">
            <a:solidFill>
              <a:srgbClr val="9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18281" y="722965"/>
            <a:ext cx="166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K-12 IB </a:t>
            </a:r>
            <a:r>
              <a:rPr lang="en-US" b="1" dirty="0" smtClean="0">
                <a:solidFill>
                  <a:srgbClr val="C00000"/>
                </a:solidFill>
              </a:rPr>
              <a:t>Cluster Complete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0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  <p:bldP spid="10" grpId="0"/>
      <p:bldP spid="10" grpId="1"/>
      <p:bldP spid="12" grpId="0"/>
      <p:bldP spid="9" grpId="0"/>
      <p:bldP spid="9" grpId="1"/>
      <p:bldP spid="15" grpId="0"/>
      <p:bldP spid="1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08" y="573480"/>
            <a:ext cx="7092805" cy="57380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6613" y="0"/>
            <a:ext cx="11154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Fulton County Schools, </a:t>
            </a:r>
            <a:r>
              <a:rPr lang="en-US" sz="3200" dirty="0" smtClean="0"/>
              <a:t>Riverwood </a:t>
            </a:r>
            <a:r>
              <a:rPr lang="en-US" sz="3200" dirty="0"/>
              <a:t>Cluster: 5 Authorized IB Schools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26930" y="4651619"/>
            <a:ext cx="69268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MYP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15160" y="2079570"/>
            <a:ext cx="81690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 DP CP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68139" y="3709972"/>
            <a:ext cx="589597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36369" y="2248865"/>
            <a:ext cx="57994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69372" y="3814067"/>
            <a:ext cx="61290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57736" y="6470288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dirty="0">
                <a:solidFill>
                  <a:srgbClr val="FF0000"/>
                </a:solidFill>
              </a:rPr>
              <a:t>Authorized</a:t>
            </a:r>
            <a:r>
              <a:rPr lang="en-US" dirty="0"/>
              <a:t>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Candidate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12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258" y="-15557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20 IB Public School Clusters in Georgia </a:t>
            </a:r>
            <a:r>
              <a:rPr lang="en-US" sz="1800" dirty="0"/>
              <a:t>(9/25/2018)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3589976"/>
              </p:ext>
            </p:extLst>
          </p:nvPr>
        </p:nvGraphicFramePr>
        <p:xfrm>
          <a:off x="1143000" y="1084263"/>
          <a:ext cx="10515600" cy="5029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6860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814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481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District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Full</a:t>
                      </a:r>
                      <a:r>
                        <a:rPr lang="en-US" baseline="0" dirty="0"/>
                        <a:t> Clusters</a:t>
                      </a:r>
                    </a:p>
                    <a:p>
                      <a:pPr algn="ctr"/>
                      <a:r>
                        <a:rPr lang="en-US" sz="1400" baseline="0" dirty="0"/>
                        <a:t>(All Schools in Feeder Pattern Authorized)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Partial Clusters</a:t>
                      </a:r>
                    </a:p>
                    <a:p>
                      <a:pPr algn="ctr"/>
                      <a:r>
                        <a:rPr lang="en-US" sz="1400" dirty="0"/>
                        <a:t>(2+ Schools</a:t>
                      </a:r>
                      <a:r>
                        <a:rPr lang="en-US" sz="1400" baseline="0" dirty="0"/>
                        <a:t> Authorized or Candidate)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Atlanta City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DeKalb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Gwinnett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Richmond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Savannah-Chatham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Clayton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Cobb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Decatur City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Marietta City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Muscogee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22600" y="6523893"/>
            <a:ext cx="607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sources: </a:t>
            </a:r>
            <a:r>
              <a:rPr lang="en-US" sz="1400" dirty="0">
                <a:hlinkClick r:id="rId3"/>
              </a:rPr>
              <a:t>www.ibo.org</a:t>
            </a:r>
            <a:r>
              <a:rPr lang="en-US" sz="1400" dirty="0"/>
              <a:t>, </a:t>
            </a:r>
            <a:r>
              <a:rPr lang="en-US" sz="1400" dirty="0">
                <a:hlinkClick r:id="rId4"/>
              </a:rPr>
              <a:t>https://gosa.georgia.gov/</a:t>
            </a:r>
            <a:r>
              <a:rPr lang="en-US" sz="1400" dirty="0"/>
              <a:t>, and reported by schools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458892" y="1685544"/>
            <a:ext cx="347539" cy="2202169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9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/>
          <p:nvPr/>
        </p:nvSpPr>
        <p:spPr>
          <a:xfrm>
            <a:off x="8893905" y="2521059"/>
            <a:ext cx="3091650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 smtClean="0"/>
          </a:p>
          <a:p>
            <a:pPr algn="ctr"/>
            <a:endParaRPr lang="en-US" sz="2800" b="1" dirty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3441700" y="0"/>
            <a:ext cx="5308600" cy="6858000"/>
            <a:chOff x="2168" y="0"/>
            <a:chExt cx="3344" cy="4320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68" y="0"/>
              <a:ext cx="334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" y="0"/>
              <a:ext cx="3346" cy="4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1"/>
          <p:cNvSpPr txBox="1"/>
          <p:nvPr/>
        </p:nvSpPr>
        <p:spPr>
          <a:xfrm>
            <a:off x="615052" y="2736502"/>
            <a:ext cx="2753258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Atlanta Public Schools:</a:t>
            </a:r>
          </a:p>
          <a:p>
            <a:pPr algn="ctr"/>
            <a:r>
              <a:rPr lang="en-US" sz="2800" b="1" dirty="0" smtClean="0"/>
              <a:t>4 IB Clusters</a:t>
            </a:r>
            <a:endParaRPr lang="en-US" sz="2800" b="1" dirty="0"/>
          </a:p>
        </p:txBody>
      </p:sp>
      <p:sp>
        <p:nvSpPr>
          <p:cNvPr id="6" name="TextBox 1"/>
          <p:cNvSpPr txBox="1"/>
          <p:nvPr/>
        </p:nvSpPr>
        <p:spPr>
          <a:xfrm>
            <a:off x="8823690" y="2521059"/>
            <a:ext cx="3091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Jackson HS</a:t>
            </a:r>
          </a:p>
          <a:p>
            <a:pPr algn="ctr"/>
            <a:r>
              <a:rPr lang="en-US" sz="2800" b="1" dirty="0" smtClean="0"/>
              <a:t>Mays HS</a:t>
            </a:r>
          </a:p>
          <a:p>
            <a:pPr algn="ctr"/>
            <a:r>
              <a:rPr lang="en-US" sz="2800" b="1" dirty="0" smtClean="0"/>
              <a:t>North Atlanta HS</a:t>
            </a:r>
          </a:p>
          <a:p>
            <a:pPr algn="ctr"/>
            <a:r>
              <a:rPr lang="en-US" sz="2800" b="1" dirty="0" err="1" smtClean="0"/>
              <a:t>Therrell</a:t>
            </a:r>
            <a:r>
              <a:rPr lang="en-US" sz="2800" b="1" dirty="0" smtClean="0"/>
              <a:t> HS</a:t>
            </a:r>
            <a:endParaRPr lang="en-US" sz="2800" b="1" dirty="0"/>
          </a:p>
        </p:txBody>
      </p:sp>
      <p:sp>
        <p:nvSpPr>
          <p:cNvPr id="2" name="Oval 1"/>
          <p:cNvSpPr/>
          <p:nvPr/>
        </p:nvSpPr>
        <p:spPr>
          <a:xfrm>
            <a:off x="4972833" y="707720"/>
            <a:ext cx="2661781" cy="2392471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32340" y="4478055"/>
            <a:ext cx="1816274" cy="1471808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10823" y="3278079"/>
            <a:ext cx="2388295" cy="1550705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03304" y="3278079"/>
            <a:ext cx="1877250" cy="1256126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2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allAtOnce" animBg="1"/>
      <p:bldP spid="2" grpId="0" animBg="1"/>
      <p:bldP spid="8" grpId="0" animBg="1"/>
      <p:bldP spid="9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5931579" y="1537019"/>
            <a:ext cx="6079445" cy="3447505"/>
            <a:chOff x="1313" y="727"/>
            <a:chExt cx="5054" cy="2866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13" y="727"/>
              <a:ext cx="5054" cy="2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" y="727"/>
              <a:ext cx="5060" cy="2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1133770" y="1537019"/>
            <a:ext cx="4465710" cy="3530281"/>
            <a:chOff x="1749" y="507"/>
            <a:chExt cx="4182" cy="3306"/>
          </a:xfrm>
        </p:grpSpPr>
        <p:sp>
          <p:nvSpPr>
            <p:cNvPr id="7" name="AutoShape 7"/>
            <p:cNvSpPr>
              <a:spLocks noChangeAspect="1" noChangeArrowheads="1" noTextEdit="1"/>
            </p:cNvSpPr>
            <p:nvPr/>
          </p:nvSpPr>
          <p:spPr bwMode="auto">
            <a:xfrm>
              <a:off x="1749" y="507"/>
              <a:ext cx="4182" cy="3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" y="507"/>
              <a:ext cx="4188" cy="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2111012" y="118529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Atlanta Public Schools IB Clusters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7047" y="6221120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Scales adjusted for fit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22392" y="2854930"/>
            <a:ext cx="442873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9157" y="4234056"/>
            <a:ext cx="443235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PYP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23917" y="2228164"/>
            <a:ext cx="484987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PYP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4981" y="2801702"/>
            <a:ext cx="468314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PYP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89886" y="2157799"/>
            <a:ext cx="45752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PYP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4981" y="3281218"/>
            <a:ext cx="485235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MYP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96174" y="2979662"/>
            <a:ext cx="35780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CP</a:t>
            </a:r>
          </a:p>
        </p:txBody>
      </p:sp>
      <p:sp>
        <p:nvSpPr>
          <p:cNvPr id="9" name="Rectangle 8"/>
          <p:cNvSpPr/>
          <p:nvPr/>
        </p:nvSpPr>
        <p:spPr>
          <a:xfrm>
            <a:off x="2162175" y="2019300"/>
            <a:ext cx="485775" cy="208864"/>
          </a:xfrm>
          <a:prstGeom prst="rect">
            <a:avLst/>
          </a:prstGeom>
          <a:solidFill>
            <a:srgbClr val="B8B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410581" y="4185910"/>
            <a:ext cx="468571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PYP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35994" y="3025160"/>
            <a:ext cx="46594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PYP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55690" y="1862967"/>
            <a:ext cx="474135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PYP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79073" y="2746506"/>
            <a:ext cx="474134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PYP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5987" y="3353604"/>
            <a:ext cx="433224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PYP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15244" y="3224913"/>
            <a:ext cx="479562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MYP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79152" y="3501912"/>
            <a:ext cx="534578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MYP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41738" y="2722965"/>
            <a:ext cx="908156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DP CP </a:t>
            </a:r>
            <a:r>
              <a:rPr lang="en-US" sz="1200" b="1" dirty="0">
                <a:solidFill>
                  <a:srgbClr val="00B0F0"/>
                </a:solidFill>
              </a:rPr>
              <a:t>MYP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73237" y="6487752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dirty="0">
                <a:solidFill>
                  <a:srgbClr val="FF0000"/>
                </a:solidFill>
              </a:rPr>
              <a:t>Authorized</a:t>
            </a:r>
            <a:r>
              <a:rPr lang="en-US" dirty="0"/>
              <a:t>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Candidate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949975" y="2276682"/>
            <a:ext cx="783526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MYP PYP</a:t>
            </a:r>
          </a:p>
        </p:txBody>
      </p:sp>
    </p:spTree>
    <p:extLst>
      <p:ext uri="{BB962C8B-B14F-4D97-AF65-F5344CB8AC3E}">
        <p14:creationId xmlns:p14="http://schemas.microsoft.com/office/powerpoint/2010/main" val="255196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17" y="907418"/>
            <a:ext cx="5834378" cy="5047926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779464" y="890588"/>
            <a:ext cx="4739238" cy="5081587"/>
            <a:chOff x="1985" y="171"/>
            <a:chExt cx="3710" cy="3978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985" y="171"/>
              <a:ext cx="3710" cy="3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5" y="171"/>
              <a:ext cx="3716" cy="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2047409" y="98098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Atlanta Public Schools IB Clusters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09646" y="6187555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Scales adjusted for fit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9620250" y="1723251"/>
            <a:ext cx="422791" cy="95633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9382767" y="2679581"/>
            <a:ext cx="660274" cy="83266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418978" y="4570687"/>
            <a:ext cx="452968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59576" y="4038072"/>
            <a:ext cx="457988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PYP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10948" y="3019714"/>
            <a:ext cx="491647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PYP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44574" y="3169199"/>
            <a:ext cx="574404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MYP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33718" y="3235245"/>
            <a:ext cx="676275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MYP CP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57736" y="6470288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dirty="0">
                <a:solidFill>
                  <a:srgbClr val="FF0000"/>
                </a:solidFill>
              </a:rPr>
              <a:t>Authorized</a:t>
            </a:r>
            <a:r>
              <a:rPr lang="en-US" dirty="0"/>
              <a:t>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Candidate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54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654" y="877885"/>
            <a:ext cx="5166874" cy="5999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1" y="-228602"/>
            <a:ext cx="11531599" cy="1325563"/>
          </a:xfrm>
        </p:spPr>
        <p:txBody>
          <a:bodyPr/>
          <a:lstStyle/>
          <a:p>
            <a:pPr algn="ctr"/>
            <a:r>
              <a:rPr lang="en-US" dirty="0"/>
              <a:t>Google Map: Georgia Authorized IB Schools </a:t>
            </a:r>
            <a:r>
              <a:rPr lang="en-US" sz="2800" dirty="0">
                <a:solidFill>
                  <a:prstClr val="black"/>
                </a:solidFill>
              </a:rPr>
              <a:t>(2018)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58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850" y="1876351"/>
            <a:ext cx="5459735" cy="4093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42" y="1597627"/>
            <a:ext cx="6141608" cy="4650723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7805935" y="131998"/>
            <a:ext cx="309165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 smtClean="0"/>
          </a:p>
          <a:p>
            <a:pPr algn="ctr"/>
            <a:endParaRPr lang="en-US" sz="2800" b="1" dirty="0"/>
          </a:p>
        </p:txBody>
      </p:sp>
      <p:sp>
        <p:nvSpPr>
          <p:cNvPr id="5" name="TextBox 1"/>
          <p:cNvSpPr txBox="1"/>
          <p:nvPr/>
        </p:nvSpPr>
        <p:spPr>
          <a:xfrm>
            <a:off x="2167087" y="131998"/>
            <a:ext cx="2753258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Fulton County: </a:t>
            </a:r>
          </a:p>
          <a:p>
            <a:pPr algn="ctr"/>
            <a:r>
              <a:rPr lang="en-US" sz="2800" b="1" dirty="0" smtClean="0"/>
              <a:t>2 </a:t>
            </a:r>
            <a:r>
              <a:rPr lang="en-US" sz="2800" b="1" dirty="0" smtClean="0"/>
              <a:t>IB Clusters</a:t>
            </a:r>
            <a:endParaRPr lang="en-US" sz="2800" b="1" dirty="0"/>
          </a:p>
        </p:txBody>
      </p:sp>
      <p:sp>
        <p:nvSpPr>
          <p:cNvPr id="6" name="TextBox 1"/>
          <p:cNvSpPr txBox="1"/>
          <p:nvPr/>
        </p:nvSpPr>
        <p:spPr>
          <a:xfrm>
            <a:off x="7805935" y="131999"/>
            <a:ext cx="3091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Riverwood HS</a:t>
            </a:r>
          </a:p>
          <a:p>
            <a:pPr algn="ctr"/>
            <a:r>
              <a:rPr lang="en-US" sz="2800" b="1" dirty="0" smtClean="0"/>
              <a:t>Westlake HS</a:t>
            </a:r>
            <a:endParaRPr lang="en-US" sz="2800" b="1" dirty="0"/>
          </a:p>
        </p:txBody>
      </p:sp>
      <p:sp>
        <p:nvSpPr>
          <p:cNvPr id="7" name="Oval 6"/>
          <p:cNvSpPr/>
          <p:nvPr/>
        </p:nvSpPr>
        <p:spPr>
          <a:xfrm>
            <a:off x="9071332" y="2016526"/>
            <a:ext cx="2391974" cy="2337904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90439" y="5165452"/>
            <a:ext cx="1719209" cy="1236689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2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504" y="1537162"/>
            <a:ext cx="5446627" cy="4420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7" y="1374968"/>
            <a:ext cx="5889058" cy="47642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5511" y="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Fulton County IB Clusters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9151" y="6139195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Scales adjusted for fit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38799" y="2368799"/>
            <a:ext cx="68608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MYP</a:t>
            </a:r>
            <a:r>
              <a:rPr lang="en-US" b="1" dirty="0">
                <a:solidFill>
                  <a:srgbClr val="FF0000"/>
                </a:solidFill>
              </a:rPr>
              <a:t> DP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50285" y="4065092"/>
            <a:ext cx="58454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PYP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57942" y="1763162"/>
            <a:ext cx="58229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PYP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C10AB9-C52A-43E1-9CC9-404E5745F430}"/>
              </a:ext>
            </a:extLst>
          </p:cNvPr>
          <p:cNvSpPr txBox="1"/>
          <p:nvPr/>
        </p:nvSpPr>
        <p:spPr>
          <a:xfrm>
            <a:off x="2770282" y="609347"/>
            <a:ext cx="167740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Riverwood HS Cluster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84BA2F8-0CCB-4276-B607-1E47062457B6}"/>
              </a:ext>
            </a:extLst>
          </p:cNvPr>
          <p:cNvSpPr txBox="1"/>
          <p:nvPr/>
        </p:nvSpPr>
        <p:spPr>
          <a:xfrm>
            <a:off x="8987053" y="670158"/>
            <a:ext cx="1524067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Westlake HS Cluster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5305" y="4790899"/>
            <a:ext cx="69268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MYP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92908" y="2433531"/>
            <a:ext cx="81690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 DP CP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57736" y="4065092"/>
            <a:ext cx="589597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2414" y="3953759"/>
            <a:ext cx="57994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30104" y="2756696"/>
            <a:ext cx="61290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09151" y="6444833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dirty="0">
                <a:solidFill>
                  <a:srgbClr val="FF0000"/>
                </a:solidFill>
              </a:rPr>
              <a:t>Authorized</a:t>
            </a:r>
            <a:r>
              <a:rPr lang="en-US" dirty="0"/>
              <a:t>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Candidate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01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/>
          <p:nvPr/>
        </p:nvSpPr>
        <p:spPr>
          <a:xfrm>
            <a:off x="8985764" y="2655647"/>
            <a:ext cx="3091650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 smtClean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F12202A-3996-44DD-946D-3AC072F63205}"/>
              </a:ext>
            </a:extLst>
          </p:cNvPr>
          <p:cNvSpPr/>
          <p:nvPr/>
        </p:nvSpPr>
        <p:spPr>
          <a:xfrm>
            <a:off x="5525968" y="6391275"/>
            <a:ext cx="1140062" cy="719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23B2FA6-2A77-42FE-9BF8-B30F826B77D9}"/>
              </a:ext>
            </a:extLst>
          </p:cNvPr>
          <p:cNvSpPr/>
          <p:nvPr/>
        </p:nvSpPr>
        <p:spPr>
          <a:xfrm>
            <a:off x="5295900" y="6858000"/>
            <a:ext cx="352425" cy="25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FD4F67-2CC3-43F9-977C-AE13E11E5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167" y="0"/>
            <a:ext cx="5081666" cy="6858000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801909" y="2871092"/>
            <a:ext cx="2753258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DeKalb County: </a:t>
            </a:r>
          </a:p>
          <a:p>
            <a:pPr algn="ctr"/>
            <a:r>
              <a:rPr lang="en-US" sz="2800" b="1" dirty="0" smtClean="0"/>
              <a:t>3 </a:t>
            </a:r>
            <a:r>
              <a:rPr lang="en-US" sz="2800" b="1" dirty="0" smtClean="0"/>
              <a:t>IB Clusters</a:t>
            </a:r>
            <a:endParaRPr lang="en-US" sz="2800" b="1" dirty="0"/>
          </a:p>
        </p:txBody>
      </p:sp>
      <p:sp>
        <p:nvSpPr>
          <p:cNvPr id="11" name="TextBox 1"/>
          <p:cNvSpPr txBox="1"/>
          <p:nvPr/>
        </p:nvSpPr>
        <p:spPr>
          <a:xfrm>
            <a:off x="8985764" y="2655649"/>
            <a:ext cx="3091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Druid Hills HS</a:t>
            </a:r>
          </a:p>
          <a:p>
            <a:pPr algn="ctr"/>
            <a:r>
              <a:rPr lang="en-US" sz="2800" b="1" dirty="0" smtClean="0"/>
              <a:t>MLK, Jr. HS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Tucker HS</a:t>
            </a:r>
            <a:endParaRPr lang="en-US" sz="2800" b="1" dirty="0"/>
          </a:p>
        </p:txBody>
      </p:sp>
      <p:sp>
        <p:nvSpPr>
          <p:cNvPr id="12" name="Oval 11"/>
          <p:cNvSpPr/>
          <p:nvPr/>
        </p:nvSpPr>
        <p:spPr>
          <a:xfrm>
            <a:off x="5037369" y="2073728"/>
            <a:ext cx="1771646" cy="873579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123613" y="4891946"/>
            <a:ext cx="2458457" cy="1499329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555167" y="2655649"/>
            <a:ext cx="1740733" cy="1540794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0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B605F9-6510-40EC-9EBD-D2498E242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658" y="1088810"/>
            <a:ext cx="5942505" cy="471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49CBA2E-9623-4391-8CCC-8EA2CD5F7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25" y="1064708"/>
            <a:ext cx="4657725" cy="47434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09646" y="6187555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Scales adjusted for fit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5511" y="92062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DeKalb County IB Clusters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7736" y="6470288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dirty="0">
                <a:solidFill>
                  <a:srgbClr val="FF0000"/>
                </a:solidFill>
              </a:rPr>
              <a:t>Authorized</a:t>
            </a:r>
            <a:r>
              <a:rPr lang="en-US" dirty="0"/>
              <a:t>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Candidate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0BF4B55-0723-4E28-8AAE-9D798027876D}"/>
              </a:ext>
            </a:extLst>
          </p:cNvPr>
          <p:cNvSpPr/>
          <p:nvPr/>
        </p:nvSpPr>
        <p:spPr>
          <a:xfrm>
            <a:off x="10124609" y="1062270"/>
            <a:ext cx="1762591" cy="1871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22302E7-789B-4B99-9A18-E574EA81D5FC}"/>
              </a:ext>
            </a:extLst>
          </p:cNvPr>
          <p:cNvSpPr txBox="1"/>
          <p:nvPr/>
        </p:nvSpPr>
        <p:spPr>
          <a:xfrm>
            <a:off x="7462371" y="2658199"/>
            <a:ext cx="64145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 DP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40E1104-FCB7-4088-AF15-A483377919E2}"/>
              </a:ext>
            </a:extLst>
          </p:cNvPr>
          <p:cNvSpPr txBox="1"/>
          <p:nvPr/>
        </p:nvSpPr>
        <p:spPr>
          <a:xfrm>
            <a:off x="6474093" y="2519700"/>
            <a:ext cx="67092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0F16EDB-88AA-4B6A-9614-5E4CFB141D80}"/>
              </a:ext>
            </a:extLst>
          </p:cNvPr>
          <p:cNvSpPr txBox="1"/>
          <p:nvPr/>
        </p:nvSpPr>
        <p:spPr>
          <a:xfrm>
            <a:off x="6888377" y="3551162"/>
            <a:ext cx="741717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EF16B09-E4A3-48BC-A57A-F78DD72A0D41}"/>
              </a:ext>
            </a:extLst>
          </p:cNvPr>
          <p:cNvSpPr txBox="1"/>
          <p:nvPr/>
        </p:nvSpPr>
        <p:spPr>
          <a:xfrm>
            <a:off x="1921436" y="3045653"/>
            <a:ext cx="64399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 DP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66D9215-23A0-4652-9583-925A2DF1D3DC}"/>
              </a:ext>
            </a:extLst>
          </p:cNvPr>
          <p:cNvSpPr txBox="1"/>
          <p:nvPr/>
        </p:nvSpPr>
        <p:spPr>
          <a:xfrm>
            <a:off x="2100442" y="4422650"/>
            <a:ext cx="588257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ED1B0B8-9BC1-4BDF-AEDB-7C0765ACF620}"/>
              </a:ext>
            </a:extLst>
          </p:cNvPr>
          <p:cNvSpPr txBox="1"/>
          <p:nvPr/>
        </p:nvSpPr>
        <p:spPr>
          <a:xfrm>
            <a:off x="4865039" y="1859485"/>
            <a:ext cx="63347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9CF2C7E-10D3-43BE-9219-2C5789316A25}"/>
              </a:ext>
            </a:extLst>
          </p:cNvPr>
          <p:cNvSpPr txBox="1"/>
          <p:nvPr/>
        </p:nvSpPr>
        <p:spPr>
          <a:xfrm>
            <a:off x="4807718" y="4506627"/>
            <a:ext cx="63629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7E2744A-DD91-497E-97B7-24E0F1098FA9}"/>
              </a:ext>
            </a:extLst>
          </p:cNvPr>
          <p:cNvSpPr txBox="1"/>
          <p:nvPr/>
        </p:nvSpPr>
        <p:spPr>
          <a:xfrm>
            <a:off x="3448640" y="3124728"/>
            <a:ext cx="57835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8820F0E5-9D07-4826-A2EA-EA806BAB23D4}"/>
              </a:ext>
            </a:extLst>
          </p:cNvPr>
          <p:cNvSpPr/>
          <p:nvPr/>
        </p:nvSpPr>
        <p:spPr>
          <a:xfrm>
            <a:off x="1950871" y="5124450"/>
            <a:ext cx="1230480" cy="1115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C06DADB-7BBA-49F7-8860-BB157E563F76}"/>
              </a:ext>
            </a:extLst>
          </p:cNvPr>
          <p:cNvSpPr txBox="1"/>
          <p:nvPr/>
        </p:nvSpPr>
        <p:spPr>
          <a:xfrm>
            <a:off x="9725024" y="1680874"/>
            <a:ext cx="147183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Tucker HS Cluster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207C060-96D1-41E1-9741-CCB7D319EDD9}"/>
              </a:ext>
            </a:extLst>
          </p:cNvPr>
          <p:cNvSpPr txBox="1"/>
          <p:nvPr/>
        </p:nvSpPr>
        <p:spPr>
          <a:xfrm>
            <a:off x="1372484" y="5161827"/>
            <a:ext cx="1609346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Druid Hills HS Cluster</a:t>
            </a:r>
          </a:p>
        </p:txBody>
      </p:sp>
    </p:spTree>
    <p:extLst>
      <p:ext uri="{BB962C8B-B14F-4D97-AF65-F5344CB8AC3E}">
        <p14:creationId xmlns:p14="http://schemas.microsoft.com/office/powerpoint/2010/main" val="134937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9885" y="144689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DeKalb County IB Clusters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7736" y="6470288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dirty="0">
                <a:solidFill>
                  <a:srgbClr val="FF0000"/>
                </a:solidFill>
              </a:rPr>
              <a:t>Authorized</a:t>
            </a:r>
            <a:r>
              <a:rPr lang="en-US" dirty="0"/>
              <a:t>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Candidate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90533" y="4879055"/>
            <a:ext cx="2345266" cy="127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402B6C-FA6E-4BAA-AE6F-C08FF55B1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151" y="1314450"/>
            <a:ext cx="7132669" cy="48346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A15BA50-3AE9-47E7-8359-53EB84438142}"/>
              </a:ext>
            </a:extLst>
          </p:cNvPr>
          <p:cNvSpPr txBox="1"/>
          <p:nvPr/>
        </p:nvSpPr>
        <p:spPr>
          <a:xfrm>
            <a:off x="5007279" y="4169989"/>
            <a:ext cx="64262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 DP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F270C92-FBD4-4026-BB23-D24B1188DF9B}"/>
              </a:ext>
            </a:extLst>
          </p:cNvPr>
          <p:cNvSpPr txBox="1"/>
          <p:nvPr/>
        </p:nvSpPr>
        <p:spPr>
          <a:xfrm>
            <a:off x="6334493" y="2758031"/>
            <a:ext cx="70130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6C3D6F-35C3-47DA-B6D1-4269F0C3E6E1}"/>
              </a:ext>
            </a:extLst>
          </p:cNvPr>
          <p:cNvSpPr/>
          <p:nvPr/>
        </p:nvSpPr>
        <p:spPr>
          <a:xfrm>
            <a:off x="4420019" y="5210175"/>
            <a:ext cx="2345266" cy="949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4D45990C-F786-441A-85BA-D53612952254}"/>
              </a:ext>
            </a:extLst>
          </p:cNvPr>
          <p:cNvCxnSpPr>
            <a:cxnSpLocks/>
          </p:cNvCxnSpPr>
          <p:nvPr/>
        </p:nvCxnSpPr>
        <p:spPr>
          <a:xfrm>
            <a:off x="4420019" y="5210175"/>
            <a:ext cx="234526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07E2EDC7-096E-4204-8618-31E8FE8DAF89}"/>
              </a:ext>
            </a:extLst>
          </p:cNvPr>
          <p:cNvSpPr/>
          <p:nvPr/>
        </p:nvSpPr>
        <p:spPr>
          <a:xfrm>
            <a:off x="6581775" y="5153025"/>
            <a:ext cx="190500" cy="47625"/>
          </a:xfrm>
          <a:custGeom>
            <a:avLst/>
            <a:gdLst>
              <a:gd name="connsiteX0" fmla="*/ 0 w 190500"/>
              <a:gd name="connsiteY0" fmla="*/ 0 h 47625"/>
              <a:gd name="connsiteX1" fmla="*/ 66675 w 190500"/>
              <a:gd name="connsiteY1" fmla="*/ 9525 h 47625"/>
              <a:gd name="connsiteX2" fmla="*/ 95250 w 190500"/>
              <a:gd name="connsiteY2" fmla="*/ 19050 h 47625"/>
              <a:gd name="connsiteX3" fmla="*/ 142875 w 190500"/>
              <a:gd name="connsiteY3" fmla="*/ 28575 h 47625"/>
              <a:gd name="connsiteX4" fmla="*/ 190500 w 190500"/>
              <a:gd name="connsiteY4" fmla="*/ 4762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" h="47625">
                <a:moveTo>
                  <a:pt x="0" y="0"/>
                </a:moveTo>
                <a:cubicBezTo>
                  <a:pt x="22225" y="3175"/>
                  <a:pt x="44660" y="5122"/>
                  <a:pt x="66675" y="9525"/>
                </a:cubicBezTo>
                <a:cubicBezTo>
                  <a:pt x="76520" y="11494"/>
                  <a:pt x="85510" y="16615"/>
                  <a:pt x="95250" y="19050"/>
                </a:cubicBezTo>
                <a:cubicBezTo>
                  <a:pt x="110956" y="22977"/>
                  <a:pt x="127169" y="24648"/>
                  <a:pt x="142875" y="28575"/>
                </a:cubicBezTo>
                <a:cubicBezTo>
                  <a:pt x="166415" y="34460"/>
                  <a:pt x="170792" y="37771"/>
                  <a:pt x="190500" y="47625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F05039-0700-4A31-BE9E-D3A0150ED603}"/>
              </a:ext>
            </a:extLst>
          </p:cNvPr>
          <p:cNvSpPr txBox="1"/>
          <p:nvPr/>
        </p:nvSpPr>
        <p:spPr>
          <a:xfrm>
            <a:off x="4523648" y="5309608"/>
            <a:ext cx="2846051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Martin Luther King, Jr. HS </a:t>
            </a:r>
          </a:p>
          <a:p>
            <a:pPr algn="ctr"/>
            <a:r>
              <a:rPr lang="en-US" sz="2000" dirty="0"/>
              <a:t>Cluster</a:t>
            </a:r>
          </a:p>
        </p:txBody>
      </p:sp>
    </p:spTree>
    <p:extLst>
      <p:ext uri="{BB962C8B-B14F-4D97-AF65-F5344CB8AC3E}">
        <p14:creationId xmlns:p14="http://schemas.microsoft.com/office/powerpoint/2010/main" val="348210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/>
          <p:nvPr/>
        </p:nvSpPr>
        <p:spPr>
          <a:xfrm>
            <a:off x="8889649" y="2981365"/>
            <a:ext cx="309165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 smtClean="0"/>
          </a:p>
          <a:p>
            <a:pPr algn="ctr"/>
            <a:endParaRPr 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444FA90-1847-43DB-BC2B-F01BBFC65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15" y="0"/>
            <a:ext cx="5397570" cy="68580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643957" y="2736502"/>
            <a:ext cx="2753258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Gwinnett County: </a:t>
            </a:r>
          </a:p>
          <a:p>
            <a:pPr algn="ctr"/>
            <a:r>
              <a:rPr lang="en-US" sz="2800" b="1" dirty="0" smtClean="0"/>
              <a:t>2 </a:t>
            </a:r>
            <a:r>
              <a:rPr lang="en-US" sz="2800" b="1" dirty="0" smtClean="0"/>
              <a:t>IB Clusters</a:t>
            </a:r>
            <a:endParaRPr lang="en-US" sz="2800" b="1" dirty="0"/>
          </a:p>
        </p:txBody>
      </p:sp>
      <p:sp>
        <p:nvSpPr>
          <p:cNvPr id="4" name="TextBox 1"/>
          <p:cNvSpPr txBox="1"/>
          <p:nvPr/>
        </p:nvSpPr>
        <p:spPr>
          <a:xfrm>
            <a:off x="8889649" y="2981365"/>
            <a:ext cx="3091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Norcross HS</a:t>
            </a:r>
          </a:p>
          <a:p>
            <a:pPr algn="ctr"/>
            <a:r>
              <a:rPr lang="en-US" sz="2800" b="1" dirty="0" smtClean="0"/>
              <a:t>Shiloh HS</a:t>
            </a:r>
            <a:endParaRPr lang="en-US" sz="2800" b="1" dirty="0"/>
          </a:p>
        </p:txBody>
      </p:sp>
      <p:sp>
        <p:nvSpPr>
          <p:cNvPr id="5" name="Oval 4"/>
          <p:cNvSpPr/>
          <p:nvPr/>
        </p:nvSpPr>
        <p:spPr>
          <a:xfrm>
            <a:off x="4997081" y="4810494"/>
            <a:ext cx="1591498" cy="1418856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04367" y="2795342"/>
            <a:ext cx="1892714" cy="1326155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4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E18E623-5498-4455-BD03-B165EB720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83" y="849868"/>
            <a:ext cx="5285206" cy="51973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0284" y="117148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Gwinnett County IB Clusters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7736" y="6470288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dirty="0">
                <a:solidFill>
                  <a:srgbClr val="FF0000"/>
                </a:solidFill>
              </a:rPr>
              <a:t>Authorized</a:t>
            </a:r>
            <a:r>
              <a:rPr lang="en-US" dirty="0"/>
              <a:t>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Candidate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90533" y="4879055"/>
            <a:ext cx="2345266" cy="127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F270C92-FBD4-4026-BB23-D24B1188DF9B}"/>
              </a:ext>
            </a:extLst>
          </p:cNvPr>
          <p:cNvSpPr txBox="1"/>
          <p:nvPr/>
        </p:nvSpPr>
        <p:spPr>
          <a:xfrm>
            <a:off x="2349952" y="1610035"/>
            <a:ext cx="64116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6C3D6F-35C3-47DA-B6D1-4269F0C3E6E1}"/>
              </a:ext>
            </a:extLst>
          </p:cNvPr>
          <p:cNvSpPr/>
          <p:nvPr/>
        </p:nvSpPr>
        <p:spPr>
          <a:xfrm>
            <a:off x="4420019" y="5210175"/>
            <a:ext cx="2345266" cy="949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4D45990C-F786-441A-85BA-D53612952254}"/>
              </a:ext>
            </a:extLst>
          </p:cNvPr>
          <p:cNvCxnSpPr>
            <a:cxnSpLocks/>
          </p:cNvCxnSpPr>
          <p:nvPr/>
        </p:nvCxnSpPr>
        <p:spPr>
          <a:xfrm>
            <a:off x="4420019" y="5162550"/>
            <a:ext cx="2345266" cy="47625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05F312D-8BBD-404B-A979-E971C80C6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49868"/>
            <a:ext cx="5497897" cy="51973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3DE6C9B-E8A7-4097-B540-008E6280D968}"/>
              </a:ext>
            </a:extLst>
          </p:cNvPr>
          <p:cNvSpPr txBox="1"/>
          <p:nvPr/>
        </p:nvSpPr>
        <p:spPr>
          <a:xfrm>
            <a:off x="4709646" y="6187555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Scales adjusted for fit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0A49A27-7630-44E4-88CC-A949EE6E38A1}"/>
              </a:ext>
            </a:extLst>
          </p:cNvPr>
          <p:cNvSpPr txBox="1"/>
          <p:nvPr/>
        </p:nvSpPr>
        <p:spPr>
          <a:xfrm>
            <a:off x="3384334" y="2615279"/>
            <a:ext cx="58563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 DP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45E2FBD-204B-4B54-8E96-BDD0FAA19FB7}"/>
              </a:ext>
            </a:extLst>
          </p:cNvPr>
          <p:cNvSpPr txBox="1"/>
          <p:nvPr/>
        </p:nvSpPr>
        <p:spPr>
          <a:xfrm>
            <a:off x="2038961" y="2651989"/>
            <a:ext cx="62198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5207412" y="3755509"/>
            <a:ext cx="648477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F4F4711-BD55-4448-842E-EE7E1A805773}"/>
              </a:ext>
            </a:extLst>
          </p:cNvPr>
          <p:cNvSpPr txBox="1"/>
          <p:nvPr/>
        </p:nvSpPr>
        <p:spPr>
          <a:xfrm>
            <a:off x="10020214" y="1840868"/>
            <a:ext cx="69219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1627D9D-4641-4373-953D-EBFACC71790F}"/>
              </a:ext>
            </a:extLst>
          </p:cNvPr>
          <p:cNvSpPr txBox="1"/>
          <p:nvPr/>
        </p:nvSpPr>
        <p:spPr>
          <a:xfrm>
            <a:off x="8387692" y="2374990"/>
            <a:ext cx="61097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DP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A0839FB-2DA7-40E4-AF7E-5CF4E04D90C9}"/>
              </a:ext>
            </a:extLst>
          </p:cNvPr>
          <p:cNvSpPr txBox="1"/>
          <p:nvPr/>
        </p:nvSpPr>
        <p:spPr>
          <a:xfrm>
            <a:off x="1045875" y="409535"/>
            <a:ext cx="142875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Norcross HS Cluster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9EAEF9D-04B8-471D-A7F1-8118EB2B9803}"/>
              </a:ext>
            </a:extLst>
          </p:cNvPr>
          <p:cNvSpPr txBox="1"/>
          <p:nvPr/>
        </p:nvSpPr>
        <p:spPr>
          <a:xfrm>
            <a:off x="8546989" y="5361801"/>
            <a:ext cx="142875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Shiloh HS Cluster</a:t>
            </a:r>
          </a:p>
        </p:txBody>
      </p:sp>
    </p:spTree>
    <p:extLst>
      <p:ext uri="{BB962C8B-B14F-4D97-AF65-F5344CB8AC3E}">
        <p14:creationId xmlns:p14="http://schemas.microsoft.com/office/powerpoint/2010/main" val="325325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"/>
          <p:cNvSpPr txBox="1"/>
          <p:nvPr/>
        </p:nvSpPr>
        <p:spPr>
          <a:xfrm>
            <a:off x="6122240" y="56978"/>
            <a:ext cx="5201785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 smtClean="0"/>
          </a:p>
          <a:p>
            <a:pPr algn="ctr"/>
            <a:endParaRPr lang="en-US" sz="2800" b="1" dirty="0"/>
          </a:p>
        </p:txBody>
      </p:sp>
      <p:sp>
        <p:nvSpPr>
          <p:cNvPr id="36" name="TextBox 1"/>
          <p:cNvSpPr txBox="1"/>
          <p:nvPr/>
        </p:nvSpPr>
        <p:spPr>
          <a:xfrm>
            <a:off x="6122240" y="56978"/>
            <a:ext cx="5201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Academy of Richmond County  HS</a:t>
            </a:r>
          </a:p>
          <a:p>
            <a:pPr algn="ctr"/>
            <a:r>
              <a:rPr lang="en-US" sz="2800" b="1" dirty="0" smtClean="0"/>
              <a:t>Hephzibah HS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367" y="1059530"/>
            <a:ext cx="6985130" cy="52458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12825" y="6412239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dirty="0">
                <a:solidFill>
                  <a:srgbClr val="FF0000"/>
                </a:solidFill>
              </a:rPr>
              <a:t>Authorized</a:t>
            </a:r>
            <a:r>
              <a:rPr lang="en-US" dirty="0"/>
              <a:t>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Candidate</a:t>
            </a:r>
            <a:endParaRPr lang="en-US" dirty="0"/>
          </a:p>
        </p:txBody>
      </p:sp>
      <p:sp>
        <p:nvSpPr>
          <p:cNvPr id="35" name="TextBox 1"/>
          <p:cNvSpPr txBox="1"/>
          <p:nvPr/>
        </p:nvSpPr>
        <p:spPr>
          <a:xfrm>
            <a:off x="1786482" y="56978"/>
            <a:ext cx="2971254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Richmond County: </a:t>
            </a:r>
          </a:p>
          <a:p>
            <a:pPr algn="ctr"/>
            <a:r>
              <a:rPr lang="en-US" sz="2800" b="1" dirty="0" smtClean="0"/>
              <a:t>2 </a:t>
            </a:r>
            <a:r>
              <a:rPr lang="en-US" sz="2800" b="1" dirty="0" smtClean="0"/>
              <a:t>IB Clusters</a:t>
            </a:r>
            <a:endParaRPr lang="en-US" sz="2800" b="1" dirty="0"/>
          </a:p>
        </p:txBody>
      </p:sp>
      <p:sp>
        <p:nvSpPr>
          <p:cNvPr id="43" name="Oval 42"/>
          <p:cNvSpPr/>
          <p:nvPr/>
        </p:nvSpPr>
        <p:spPr>
          <a:xfrm>
            <a:off x="5802480" y="4235210"/>
            <a:ext cx="1373440" cy="1245135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861019" y="1929388"/>
            <a:ext cx="1471527" cy="1189262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5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43" grpId="0" animBg="1"/>
      <p:bldP spid="4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631769" y="2579783"/>
            <a:ext cx="155010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Copeland</a:t>
            </a:r>
            <a:endParaRPr lang="en-US" dirty="0" smtClean="0"/>
          </a:p>
          <a:p>
            <a:pPr algn="ctr"/>
            <a:r>
              <a:rPr lang="en-US" dirty="0"/>
              <a:t>E</a:t>
            </a:r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17" y="3298021"/>
            <a:ext cx="7019414" cy="29863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523" y="691677"/>
            <a:ext cx="3695000" cy="5592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11180063" y="2612249"/>
            <a:ext cx="71955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</a:t>
            </a:r>
            <a:r>
              <a:rPr lang="en-US" b="1" dirty="0" smtClean="0">
                <a:solidFill>
                  <a:srgbClr val="00B0F0"/>
                </a:solidFill>
              </a:rPr>
              <a:t>YP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Diamond 2"/>
          <p:cNvSpPr/>
          <p:nvPr/>
        </p:nvSpPr>
        <p:spPr>
          <a:xfrm>
            <a:off x="3824981" y="3320777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amond 3"/>
          <p:cNvSpPr/>
          <p:nvPr/>
        </p:nvSpPr>
        <p:spPr>
          <a:xfrm>
            <a:off x="10885730" y="2904560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3644852" y="3682223"/>
            <a:ext cx="65092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0896" y="6472168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dirty="0">
                <a:solidFill>
                  <a:srgbClr val="FF0000"/>
                </a:solidFill>
              </a:rPr>
              <a:t>Authorized</a:t>
            </a:r>
            <a:r>
              <a:rPr lang="en-US" dirty="0"/>
              <a:t>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Candidate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38879" y="-81872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Richmond County </a:t>
            </a:r>
            <a:r>
              <a:rPr lang="en-US" sz="3200" dirty="0" smtClean="0"/>
              <a:t>IB Clusters</a:t>
            </a:r>
            <a:endParaRPr lang="en-US" sz="3200" dirty="0"/>
          </a:p>
        </p:txBody>
      </p:sp>
      <p:sp>
        <p:nvSpPr>
          <p:cNvPr id="11" name="Diamond 10"/>
          <p:cNvSpPr/>
          <p:nvPr/>
        </p:nvSpPr>
        <p:spPr>
          <a:xfrm>
            <a:off x="2698865" y="4042477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/>
          <p:cNvSpPr/>
          <p:nvPr/>
        </p:nvSpPr>
        <p:spPr>
          <a:xfrm>
            <a:off x="7509141" y="4299176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/>
          <p:cNvSpPr/>
          <p:nvPr/>
        </p:nvSpPr>
        <p:spPr>
          <a:xfrm>
            <a:off x="1349731" y="4681331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235467" y="1314116"/>
            <a:ext cx="2722859" cy="163361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3234770" y="2585353"/>
            <a:ext cx="156387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Langford</a:t>
            </a:r>
          </a:p>
          <a:p>
            <a:pPr algn="ctr"/>
            <a:r>
              <a:rPr lang="en-US" dirty="0"/>
              <a:t>M</a:t>
            </a:r>
            <a:r>
              <a:rPr lang="en-US" dirty="0" smtClean="0"/>
              <a:t>S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37" idx="1"/>
          </p:cNvCxnSpPr>
          <p:nvPr/>
        </p:nvCxnSpPr>
        <p:spPr>
          <a:xfrm>
            <a:off x="8189078" y="2927682"/>
            <a:ext cx="2769248" cy="62131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1501315" y="1886178"/>
            <a:ext cx="170711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Lake Forest Hills</a:t>
            </a:r>
          </a:p>
          <a:p>
            <a:pPr algn="ctr"/>
            <a:r>
              <a:rPr lang="en-US" dirty="0"/>
              <a:t>E</a:t>
            </a:r>
            <a:r>
              <a:rPr lang="en-US" dirty="0" smtClean="0"/>
              <a:t>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733880" y="2627874"/>
            <a:ext cx="104764" cy="141460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6565033" y="2592009"/>
            <a:ext cx="156387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Hephzibah</a:t>
            </a:r>
          </a:p>
          <a:p>
            <a:pPr algn="ctr"/>
            <a:r>
              <a:rPr lang="en-US" dirty="0"/>
              <a:t>H</a:t>
            </a:r>
            <a:r>
              <a:rPr lang="en-US" dirty="0" smtClean="0"/>
              <a:t>S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39" idx="2"/>
          </p:cNvCxnSpPr>
          <p:nvPr/>
        </p:nvCxnSpPr>
        <p:spPr>
          <a:xfrm>
            <a:off x="1406824" y="3226114"/>
            <a:ext cx="88243" cy="144396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3284870" y="1879432"/>
            <a:ext cx="255778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Academy of Richmond County </a:t>
            </a:r>
            <a:r>
              <a:rPr lang="en-US" dirty="0" smtClean="0"/>
              <a:t>HS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1084036" y="5007460"/>
            <a:ext cx="65092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</a:t>
            </a:r>
            <a:r>
              <a:rPr lang="en-US" b="1" dirty="0" smtClean="0">
                <a:solidFill>
                  <a:srgbClr val="00B0F0"/>
                </a:solidFill>
              </a:rPr>
              <a:t>YP</a:t>
            </a:r>
            <a:endParaRPr lang="en-US" b="1" dirty="0">
              <a:solidFill>
                <a:srgbClr val="00B0F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8189078" y="2090623"/>
            <a:ext cx="2769248" cy="118027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2698865" y="4527958"/>
            <a:ext cx="71955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YP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7237680" y="4777318"/>
            <a:ext cx="81720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 DP CP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Diamond 36"/>
          <p:cNvSpPr/>
          <p:nvPr/>
        </p:nvSpPr>
        <p:spPr>
          <a:xfrm>
            <a:off x="10958326" y="3415775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10958326" y="3226114"/>
            <a:ext cx="276909" cy="26733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11267842" y="3170355"/>
            <a:ext cx="71955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M</a:t>
            </a:r>
            <a:r>
              <a:rPr lang="en-US" b="1" dirty="0" smtClean="0">
                <a:solidFill>
                  <a:srgbClr val="00B0F0"/>
                </a:solidFill>
              </a:rPr>
              <a:t>YP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11146934" y="3737982"/>
            <a:ext cx="71955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M</a:t>
            </a:r>
            <a:r>
              <a:rPr lang="en-US" b="1" dirty="0" smtClean="0">
                <a:solidFill>
                  <a:srgbClr val="00B0F0"/>
                </a:solidFill>
              </a:rPr>
              <a:t>YP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6564301" y="1886179"/>
            <a:ext cx="156972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Hephzibah</a:t>
            </a:r>
          </a:p>
          <a:p>
            <a:pPr algn="ctr"/>
            <a:r>
              <a:rPr lang="en-US" dirty="0"/>
              <a:t>M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6564301" y="1201947"/>
            <a:ext cx="155081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Hephzibah</a:t>
            </a:r>
          </a:p>
          <a:p>
            <a:pPr algn="ctr"/>
            <a:r>
              <a:rPr lang="en-US" dirty="0" smtClean="0"/>
              <a:t>ES</a:t>
            </a:r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5549635" y="2579783"/>
            <a:ext cx="1974306" cy="179843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2A0839FB-2DA7-40E4-AF7E-5CF4E04D90C9}"/>
              </a:ext>
            </a:extLst>
          </p:cNvPr>
          <p:cNvSpPr txBox="1"/>
          <p:nvPr/>
        </p:nvSpPr>
        <p:spPr>
          <a:xfrm>
            <a:off x="2354870" y="1065164"/>
            <a:ext cx="2780124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Academy of Richmond </a:t>
            </a:r>
            <a:r>
              <a:rPr lang="en-US" sz="2000" dirty="0" smtClean="0"/>
              <a:t>County HS </a:t>
            </a:r>
            <a:r>
              <a:rPr lang="en-US" sz="2000" dirty="0" smtClean="0"/>
              <a:t>Cluster</a:t>
            </a:r>
            <a:endParaRPr lang="en-US" sz="2000" dirty="0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2A0839FB-2DA7-40E4-AF7E-5CF4E04D90C9}"/>
              </a:ext>
            </a:extLst>
          </p:cNvPr>
          <p:cNvSpPr txBox="1"/>
          <p:nvPr/>
        </p:nvSpPr>
        <p:spPr>
          <a:xfrm>
            <a:off x="6564300" y="465164"/>
            <a:ext cx="155081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Hephzibah HS </a:t>
            </a:r>
            <a:r>
              <a:rPr lang="en-US" sz="2000" dirty="0"/>
              <a:t>Cluster</a:t>
            </a:r>
          </a:p>
        </p:txBody>
      </p:sp>
    </p:spTree>
    <p:extLst>
      <p:ext uri="{BB962C8B-B14F-4D97-AF65-F5344CB8AC3E}">
        <p14:creationId xmlns:p14="http://schemas.microsoft.com/office/powerpoint/2010/main" val="939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6475955" y="170228"/>
            <a:ext cx="5423769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 smtClean="0"/>
          </a:p>
          <a:p>
            <a:pPr algn="ctr"/>
            <a:endParaRPr 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E56C140-5E65-4806-B5A5-EEF80570D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303" y="1227552"/>
            <a:ext cx="8030688" cy="5060514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864296" y="170230"/>
            <a:ext cx="5423769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Savannah-Chatham Public Schools: </a:t>
            </a:r>
          </a:p>
          <a:p>
            <a:pPr algn="ctr"/>
            <a:r>
              <a:rPr lang="en-US" sz="2800" b="1" dirty="0" smtClean="0"/>
              <a:t>2 </a:t>
            </a:r>
            <a:r>
              <a:rPr lang="en-US" sz="2800" b="1" dirty="0" smtClean="0"/>
              <a:t>IB Clusters</a:t>
            </a:r>
            <a:endParaRPr lang="en-US" sz="2800" b="1" dirty="0"/>
          </a:p>
        </p:txBody>
      </p:sp>
      <p:sp>
        <p:nvSpPr>
          <p:cNvPr id="4" name="TextBox 1"/>
          <p:cNvSpPr txBox="1"/>
          <p:nvPr/>
        </p:nvSpPr>
        <p:spPr>
          <a:xfrm>
            <a:off x="6475956" y="170229"/>
            <a:ext cx="5423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Johnson HS</a:t>
            </a:r>
          </a:p>
          <a:p>
            <a:pPr algn="ctr"/>
            <a:r>
              <a:rPr lang="en-US" sz="2800" b="1" dirty="0" smtClean="0"/>
              <a:t>Windsor Forest HS</a:t>
            </a:r>
            <a:endParaRPr lang="en-US" sz="2800" b="1" dirty="0"/>
          </a:p>
        </p:txBody>
      </p:sp>
      <p:sp>
        <p:nvSpPr>
          <p:cNvPr id="6" name="Oval 5"/>
          <p:cNvSpPr/>
          <p:nvPr/>
        </p:nvSpPr>
        <p:spPr>
          <a:xfrm>
            <a:off x="5992586" y="3967843"/>
            <a:ext cx="2269671" cy="1379764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22673" y="4669971"/>
            <a:ext cx="2896384" cy="1502229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1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1" y="-200814"/>
            <a:ext cx="11531599" cy="1325563"/>
          </a:xfrm>
        </p:spPr>
        <p:txBody>
          <a:bodyPr/>
          <a:lstStyle/>
          <a:p>
            <a:pPr algn="ctr"/>
            <a:r>
              <a:rPr lang="en-US" dirty="0"/>
              <a:t>Google Map: Georgia Authorized IB Schools </a:t>
            </a:r>
            <a:r>
              <a:rPr lang="en-US" sz="2800" dirty="0">
                <a:solidFill>
                  <a:prstClr val="black"/>
                </a:solidFill>
              </a:rPr>
              <a:t>(2018)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33" y="1302989"/>
            <a:ext cx="4641745" cy="55550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4257" y="928788"/>
            <a:ext cx="3745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Metro Atlanta: 54 IB Schools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486" y="2125134"/>
            <a:ext cx="5230036" cy="39454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45603" y="1724653"/>
            <a:ext cx="297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Augusta: 4 IB Schools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4333" y="5842000"/>
            <a:ext cx="431800" cy="948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9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C81E27A-BF6B-423C-B3DF-A388AD6C0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465" y="1763880"/>
            <a:ext cx="4950234" cy="3398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6F7FDE5-7EB0-4C19-B8F8-05205A3E5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85" y="1770389"/>
            <a:ext cx="5464815" cy="37559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0284" y="117148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Savannah-Chatham County IB Clusters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2521" y="6455581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dirty="0">
                <a:solidFill>
                  <a:srgbClr val="FF0000"/>
                </a:solidFill>
              </a:rPr>
              <a:t>Authorized</a:t>
            </a:r>
            <a:r>
              <a:rPr lang="en-US" dirty="0"/>
              <a:t>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Candidate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F270C92-FBD4-4026-BB23-D24B1188DF9B}"/>
              </a:ext>
            </a:extLst>
          </p:cNvPr>
          <p:cNvSpPr txBox="1"/>
          <p:nvPr/>
        </p:nvSpPr>
        <p:spPr>
          <a:xfrm>
            <a:off x="1614699" y="4005803"/>
            <a:ext cx="63744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6C3D6F-35C3-47DA-B6D1-4269F0C3E6E1}"/>
              </a:ext>
            </a:extLst>
          </p:cNvPr>
          <p:cNvSpPr/>
          <p:nvPr/>
        </p:nvSpPr>
        <p:spPr>
          <a:xfrm>
            <a:off x="3227546" y="5218329"/>
            <a:ext cx="2345266" cy="949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4D45990C-F786-441A-85BA-D53612952254}"/>
              </a:ext>
            </a:extLst>
          </p:cNvPr>
          <p:cNvCxnSpPr>
            <a:cxnSpLocks/>
          </p:cNvCxnSpPr>
          <p:nvPr/>
        </p:nvCxnSpPr>
        <p:spPr>
          <a:xfrm>
            <a:off x="4420019" y="5162550"/>
            <a:ext cx="2345266" cy="47625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3DE6C9B-E8A7-4097-B540-008E6280D968}"/>
              </a:ext>
            </a:extLst>
          </p:cNvPr>
          <p:cNvSpPr txBox="1"/>
          <p:nvPr/>
        </p:nvSpPr>
        <p:spPr>
          <a:xfrm>
            <a:off x="4852521" y="6191495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Scales adjusted for fit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0A49A27-7630-44E4-88CC-A949EE6E38A1}"/>
              </a:ext>
            </a:extLst>
          </p:cNvPr>
          <p:cNvSpPr txBox="1"/>
          <p:nvPr/>
        </p:nvSpPr>
        <p:spPr>
          <a:xfrm>
            <a:off x="3548009" y="4431898"/>
            <a:ext cx="87201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 DP CP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45E2FBD-204B-4B54-8E96-BDD0FAA19FB7}"/>
              </a:ext>
            </a:extLst>
          </p:cNvPr>
          <p:cNvSpPr txBox="1"/>
          <p:nvPr/>
        </p:nvSpPr>
        <p:spPr>
          <a:xfrm>
            <a:off x="10358066" y="3382912"/>
            <a:ext cx="60237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PYP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9941405" y="2984447"/>
            <a:ext cx="652157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F4F4711-BD55-4448-842E-EE7E1A805773}"/>
              </a:ext>
            </a:extLst>
          </p:cNvPr>
          <p:cNvSpPr txBox="1"/>
          <p:nvPr/>
        </p:nvSpPr>
        <p:spPr>
          <a:xfrm>
            <a:off x="4893251" y="3169113"/>
            <a:ext cx="552127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PYP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3EB9F4A-A560-4F78-8C88-B2A145A3F40D}"/>
              </a:ext>
            </a:extLst>
          </p:cNvPr>
          <p:cNvSpPr txBox="1"/>
          <p:nvPr/>
        </p:nvSpPr>
        <p:spPr>
          <a:xfrm>
            <a:off x="2252139" y="5301666"/>
            <a:ext cx="3976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13. Largo-Tibet Elementary School</a:t>
            </a:r>
          </a:p>
          <a:p>
            <a:r>
              <a:rPr lang="en-US" sz="1600" dirty="0"/>
              <a:t>42. Southwest Middle School</a:t>
            </a:r>
          </a:p>
          <a:p>
            <a:r>
              <a:rPr lang="en-US" sz="1600" dirty="0"/>
              <a:t>54. Windsor Forest High School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AEE5B11-B3A5-4D0C-9362-83EE3AE9B856}"/>
              </a:ext>
            </a:extLst>
          </p:cNvPr>
          <p:cNvSpPr txBox="1"/>
          <p:nvPr/>
        </p:nvSpPr>
        <p:spPr>
          <a:xfrm>
            <a:off x="7716954" y="5301047"/>
            <a:ext cx="3976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14. </a:t>
            </a:r>
            <a:r>
              <a:rPr lang="en-US" sz="1600" dirty="0" err="1"/>
              <a:t>Marshpoint</a:t>
            </a:r>
            <a:r>
              <a:rPr lang="en-US" sz="1600" dirty="0"/>
              <a:t> Elementary School</a:t>
            </a:r>
          </a:p>
          <a:p>
            <a:r>
              <a:rPr lang="en-US" sz="1600" dirty="0"/>
              <a:t>37. Coastal Middle School</a:t>
            </a:r>
          </a:p>
          <a:p>
            <a:r>
              <a:rPr lang="en-US" sz="1600" dirty="0"/>
              <a:t>49. Sol C. Johnson High School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2704976" y="1088416"/>
            <a:ext cx="192683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Windsor Forest HS Cluster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2F5384E-10F0-4966-ABB4-CAF8DF80B90D}"/>
              </a:ext>
            </a:extLst>
          </p:cNvPr>
          <p:cNvSpPr txBox="1"/>
          <p:nvPr/>
        </p:nvSpPr>
        <p:spPr>
          <a:xfrm>
            <a:off x="8303166" y="1088416"/>
            <a:ext cx="192683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Sol C Johnson HS Cluster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0A49A27-7630-44E4-88CC-A949EE6E38A1}"/>
              </a:ext>
            </a:extLst>
          </p:cNvPr>
          <p:cNvSpPr txBox="1"/>
          <p:nvPr/>
        </p:nvSpPr>
        <p:spPr>
          <a:xfrm>
            <a:off x="8851803" y="3463213"/>
            <a:ext cx="87201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 DP CP</a:t>
            </a:r>
          </a:p>
        </p:txBody>
      </p:sp>
    </p:spTree>
    <p:extLst>
      <p:ext uri="{BB962C8B-B14F-4D97-AF65-F5344CB8AC3E}">
        <p14:creationId xmlns:p14="http://schemas.microsoft.com/office/powerpoint/2010/main" val="412842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258" y="-15557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21 </a:t>
            </a:r>
            <a:r>
              <a:rPr lang="en-US" dirty="0"/>
              <a:t>IB Public School Clusters in Georgia </a:t>
            </a:r>
            <a:r>
              <a:rPr lang="en-US" sz="1800" dirty="0"/>
              <a:t>(9/25/2018)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143000" y="1084263"/>
          <a:ext cx="10515600" cy="5029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6860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814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481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District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Full</a:t>
                      </a:r>
                      <a:r>
                        <a:rPr lang="en-US" baseline="0" dirty="0"/>
                        <a:t> Clusters</a:t>
                      </a:r>
                    </a:p>
                    <a:p>
                      <a:pPr algn="ctr"/>
                      <a:r>
                        <a:rPr lang="en-US" sz="1400" baseline="0" dirty="0"/>
                        <a:t>(All Schools in Feeder Pattern Authorized)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Partial Clusters</a:t>
                      </a:r>
                    </a:p>
                    <a:p>
                      <a:pPr algn="ctr"/>
                      <a:r>
                        <a:rPr lang="en-US" sz="1400" dirty="0"/>
                        <a:t>(2+ Schools</a:t>
                      </a:r>
                      <a:r>
                        <a:rPr lang="en-US" sz="1400" baseline="0" dirty="0"/>
                        <a:t> Authorized or Candidate)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Atlanta City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DeKalb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Gwinnett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Richmond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Savannah-Chatham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Clayton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Cobb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Decatur City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Marietta City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Muscogee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22600" y="6523893"/>
            <a:ext cx="607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sources: </a:t>
            </a:r>
            <a:r>
              <a:rPr lang="en-US" sz="1400" dirty="0">
                <a:hlinkClick r:id="rId3"/>
              </a:rPr>
              <a:t>www.ibo.org</a:t>
            </a:r>
            <a:r>
              <a:rPr lang="en-US" sz="1400" dirty="0"/>
              <a:t>, </a:t>
            </a:r>
            <a:r>
              <a:rPr lang="en-US" sz="1400" dirty="0">
                <a:hlinkClick r:id="rId4"/>
              </a:rPr>
              <a:t>https://gosa.georgia.gov/</a:t>
            </a:r>
            <a:r>
              <a:rPr lang="en-US" sz="1400" dirty="0"/>
              <a:t>, and reported by schools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464947" y="3911294"/>
            <a:ext cx="347539" cy="2202169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2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542" y="726275"/>
            <a:ext cx="6509567" cy="55506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6165799" y="1078452"/>
            <a:ext cx="56479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PYP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7191454" y="4209701"/>
            <a:ext cx="49453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7736" y="6470288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dirty="0">
                <a:solidFill>
                  <a:srgbClr val="FF0000"/>
                </a:solidFill>
              </a:rPr>
              <a:t>Authorized</a:t>
            </a:r>
            <a:r>
              <a:rPr lang="en-US" dirty="0"/>
              <a:t>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Candidate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69219" y="-51824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Clayton County, Lovejoy HS IB Cluster</a:t>
            </a:r>
            <a:endParaRPr lang="en-US" sz="32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873829" y="2916610"/>
            <a:ext cx="4317625" cy="170686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763330" y="2270279"/>
            <a:ext cx="192683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Lovejoy </a:t>
            </a:r>
          </a:p>
          <a:p>
            <a:pPr algn="ctr"/>
            <a:r>
              <a:rPr lang="en-US" dirty="0" smtClean="0"/>
              <a:t>HS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6730594" y="950094"/>
            <a:ext cx="2935920" cy="170329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9730090" y="2270279"/>
            <a:ext cx="192683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Lee Street </a:t>
            </a:r>
          </a:p>
          <a:p>
            <a:pPr algn="ctr"/>
            <a:r>
              <a:rPr lang="en-US" dirty="0" smtClean="0"/>
              <a:t>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6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112" y="620486"/>
            <a:ext cx="7378964" cy="5478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6823884" y="3521030"/>
            <a:ext cx="6056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PYP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3453493" y="1442008"/>
            <a:ext cx="62388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7736" y="6470288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dirty="0">
                <a:solidFill>
                  <a:srgbClr val="FF0000"/>
                </a:solidFill>
              </a:rPr>
              <a:t>Authorized</a:t>
            </a:r>
            <a:r>
              <a:rPr lang="en-US" dirty="0"/>
              <a:t>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Candidate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69219" y="-51824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Cobb County, Campbell HS IB Cluster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6025920" y="2990271"/>
            <a:ext cx="70467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MYP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0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801" y="420787"/>
            <a:ext cx="4517575" cy="61108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4897350" y="5130281"/>
            <a:ext cx="60561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PYP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4171" y="6522161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dirty="0">
                <a:solidFill>
                  <a:srgbClr val="FF0000"/>
                </a:solidFill>
              </a:rPr>
              <a:t>Authorized</a:t>
            </a:r>
            <a:r>
              <a:rPr lang="en-US" dirty="0"/>
              <a:t>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Candidate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28167" y="-106702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Decatur City IB Cluster</a:t>
            </a:r>
            <a:endParaRPr lang="en-US" sz="3200" dirty="0"/>
          </a:p>
        </p:txBody>
      </p:sp>
      <p:sp>
        <p:nvSpPr>
          <p:cNvPr id="10" name="Diamond 9"/>
          <p:cNvSpPr/>
          <p:nvPr/>
        </p:nvSpPr>
        <p:spPr>
          <a:xfrm>
            <a:off x="6077187" y="3831789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6310546" y="3267060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6601217" y="2706780"/>
            <a:ext cx="81720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MYP DP CP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6470719" y="3819044"/>
            <a:ext cx="66426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</a:t>
            </a:r>
          </a:p>
        </p:txBody>
      </p:sp>
      <p:sp>
        <p:nvSpPr>
          <p:cNvPr id="15" name="Diamond 14"/>
          <p:cNvSpPr/>
          <p:nvPr/>
        </p:nvSpPr>
        <p:spPr>
          <a:xfrm>
            <a:off x="5502966" y="5414830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017683" y="2346363"/>
            <a:ext cx="3250627" cy="100674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1056231" y="1961916"/>
            <a:ext cx="192683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Decatur</a:t>
            </a:r>
          </a:p>
          <a:p>
            <a:pPr algn="ctr"/>
            <a:r>
              <a:rPr lang="en-US" dirty="0" smtClean="0"/>
              <a:t>HS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085922" y="4060999"/>
            <a:ext cx="2991265" cy="88761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1056230" y="4573947"/>
            <a:ext cx="192683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Renfroe</a:t>
            </a:r>
            <a:endParaRPr lang="en-US" dirty="0" smtClean="0"/>
          </a:p>
          <a:p>
            <a:pPr algn="ctr"/>
            <a:r>
              <a:rPr lang="en-US" dirty="0" smtClean="0"/>
              <a:t>MS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5828074" y="3880600"/>
            <a:ext cx="3430226" cy="161901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9361161" y="3451906"/>
            <a:ext cx="192683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4/5 Academy</a:t>
            </a:r>
          </a:p>
          <a:p>
            <a:pPr algn="ctr"/>
            <a:r>
              <a:rPr lang="en-US" dirty="0" smtClean="0"/>
              <a:t>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66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145" y="690610"/>
            <a:ext cx="5540283" cy="5779678"/>
          </a:xfrm>
          <a:prstGeom prst="rect">
            <a:avLst/>
          </a:prstGeom>
        </p:spPr>
      </p:pic>
      <p:sp>
        <p:nvSpPr>
          <p:cNvPr id="3" name="Diamond 2"/>
          <p:cNvSpPr/>
          <p:nvPr/>
        </p:nvSpPr>
        <p:spPr>
          <a:xfrm>
            <a:off x="6169678" y="3531945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amond 3"/>
          <p:cNvSpPr/>
          <p:nvPr/>
        </p:nvSpPr>
        <p:spPr>
          <a:xfrm>
            <a:off x="6024342" y="3483500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6245524" y="3846838"/>
            <a:ext cx="7287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5384003" y="3662172"/>
            <a:ext cx="66911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7736" y="6470288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dirty="0">
                <a:solidFill>
                  <a:srgbClr val="FF0000"/>
                </a:solidFill>
              </a:rPr>
              <a:t>Authorized</a:t>
            </a:r>
            <a:r>
              <a:rPr lang="en-US" dirty="0"/>
              <a:t>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Candidate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0284" y="117148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Greene County IB Cluster</a:t>
            </a:r>
            <a:endParaRPr lang="en-US" sz="3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773715" y="2593445"/>
            <a:ext cx="3250627" cy="100674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763330" y="2270279"/>
            <a:ext cx="192683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Greene County </a:t>
            </a:r>
          </a:p>
          <a:p>
            <a:pPr algn="ctr"/>
            <a:r>
              <a:rPr lang="en-US" dirty="0" smtClean="0"/>
              <a:t>HS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516746" y="2593444"/>
            <a:ext cx="2964112" cy="102328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9564412" y="2270279"/>
            <a:ext cx="192683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Anita Carson White 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82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875" y="532951"/>
            <a:ext cx="6500472" cy="5691361"/>
          </a:xfrm>
          <a:prstGeom prst="rect">
            <a:avLst/>
          </a:prstGeom>
        </p:spPr>
      </p:pic>
      <p:sp>
        <p:nvSpPr>
          <p:cNvPr id="3" name="Diamond 2"/>
          <p:cNvSpPr/>
          <p:nvPr/>
        </p:nvSpPr>
        <p:spPr>
          <a:xfrm>
            <a:off x="4379286" y="3429331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amond 3"/>
          <p:cNvSpPr/>
          <p:nvPr/>
        </p:nvSpPr>
        <p:spPr>
          <a:xfrm>
            <a:off x="4852128" y="3632633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6250541" y="1965084"/>
            <a:ext cx="71955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YP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6410711" y="3899081"/>
            <a:ext cx="65092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7736" y="6470288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dirty="0">
                <a:solidFill>
                  <a:srgbClr val="FF0000"/>
                </a:solidFill>
              </a:rPr>
              <a:t>Authorized</a:t>
            </a:r>
            <a:r>
              <a:rPr lang="en-US" dirty="0"/>
              <a:t>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Candidate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5511" y="-51824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Marietta City </a:t>
            </a:r>
            <a:r>
              <a:rPr lang="en-US" sz="3200" dirty="0" smtClean="0"/>
              <a:t>IB Cluster</a:t>
            </a:r>
            <a:endParaRPr lang="en-US" sz="3200" dirty="0"/>
          </a:p>
        </p:txBody>
      </p:sp>
      <p:sp>
        <p:nvSpPr>
          <p:cNvPr id="11" name="Diamond 10"/>
          <p:cNvSpPr/>
          <p:nvPr/>
        </p:nvSpPr>
        <p:spPr>
          <a:xfrm>
            <a:off x="6518510" y="1622731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/>
          <p:cNvSpPr/>
          <p:nvPr/>
        </p:nvSpPr>
        <p:spPr>
          <a:xfrm>
            <a:off x="6876801" y="3594454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/>
          <p:cNvSpPr/>
          <p:nvPr/>
        </p:nvSpPr>
        <p:spPr>
          <a:xfrm>
            <a:off x="5543854" y="2978959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725033" y="3500154"/>
            <a:ext cx="1603046" cy="6240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697533" y="3219846"/>
            <a:ext cx="192683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Marietta</a:t>
            </a:r>
          </a:p>
          <a:p>
            <a:pPr algn="ctr"/>
            <a:r>
              <a:rPr lang="en-US" dirty="0" smtClean="0"/>
              <a:t>HS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76136" y="1777020"/>
            <a:ext cx="2800098" cy="133516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671034" y="1287627"/>
            <a:ext cx="192683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Marietta</a:t>
            </a:r>
          </a:p>
          <a:p>
            <a:pPr algn="ctr"/>
            <a:r>
              <a:rPr lang="en-US" dirty="0" smtClean="0"/>
              <a:t>MS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7167472" y="3765857"/>
            <a:ext cx="2676386" cy="80008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9915104" y="4323471"/>
            <a:ext cx="199571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Marietta</a:t>
            </a:r>
            <a:endParaRPr lang="en-US" dirty="0"/>
          </a:p>
          <a:p>
            <a:pPr algn="ctr"/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Grade Academy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6876801" y="1362695"/>
            <a:ext cx="2967057" cy="38694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9949546" y="1039530"/>
            <a:ext cx="192683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Sawyer Road</a:t>
            </a:r>
          </a:p>
          <a:p>
            <a:pPr algn="ctr"/>
            <a:r>
              <a:rPr lang="en-US" dirty="0" smtClean="0"/>
              <a:t>ES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5409122" y="3358346"/>
            <a:ext cx="65092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2698534" y="3860902"/>
            <a:ext cx="2153594" cy="157147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671034" y="5152065"/>
            <a:ext cx="192683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Burruss</a:t>
            </a:r>
            <a:endParaRPr lang="en-US" dirty="0" smtClean="0"/>
          </a:p>
          <a:p>
            <a:pPr algn="ctr"/>
            <a:r>
              <a:rPr lang="en-US" dirty="0"/>
              <a:t>E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4697424" y="4083747"/>
            <a:ext cx="71955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YP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5222617" y="2265915"/>
            <a:ext cx="81720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MYP DP CP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4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979" y="503366"/>
            <a:ext cx="8246263" cy="5709959"/>
          </a:xfrm>
          <a:prstGeom prst="rect">
            <a:avLst/>
          </a:prstGeom>
        </p:spPr>
      </p:pic>
      <p:sp>
        <p:nvSpPr>
          <p:cNvPr id="3" name="Diamond 2"/>
          <p:cNvSpPr/>
          <p:nvPr/>
        </p:nvSpPr>
        <p:spPr>
          <a:xfrm>
            <a:off x="4459137" y="2978321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amond 3"/>
          <p:cNvSpPr/>
          <p:nvPr/>
        </p:nvSpPr>
        <p:spPr>
          <a:xfrm>
            <a:off x="4281893" y="3143116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57736" y="6470288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dirty="0">
                <a:solidFill>
                  <a:srgbClr val="FF0000"/>
                </a:solidFill>
              </a:rPr>
              <a:t>Authorized</a:t>
            </a:r>
            <a:r>
              <a:rPr lang="en-US" dirty="0"/>
              <a:t>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Candidate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5511" y="-51824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Muscogee County </a:t>
            </a:r>
            <a:r>
              <a:rPr lang="en-US" sz="3200" dirty="0" smtClean="0"/>
              <a:t>IB Cluster</a:t>
            </a:r>
            <a:endParaRPr lang="en-US" sz="3200" dirty="0"/>
          </a:p>
        </p:txBody>
      </p:sp>
      <p:sp>
        <p:nvSpPr>
          <p:cNvPr id="13" name="Diamond 12"/>
          <p:cNvSpPr/>
          <p:nvPr/>
        </p:nvSpPr>
        <p:spPr>
          <a:xfrm>
            <a:off x="4519129" y="3225121"/>
            <a:ext cx="290671" cy="2664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endCxn id="4" idx="1"/>
          </p:cNvCxnSpPr>
          <p:nvPr/>
        </p:nvCxnSpPr>
        <p:spPr>
          <a:xfrm flipV="1">
            <a:off x="2110979" y="3276340"/>
            <a:ext cx="2170914" cy="83543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10441774" y="2608884"/>
            <a:ext cx="138788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Richards</a:t>
            </a:r>
          </a:p>
          <a:p>
            <a:pPr algn="ctr"/>
            <a:r>
              <a:rPr lang="en-US" dirty="0"/>
              <a:t>M</a:t>
            </a:r>
            <a:r>
              <a:rPr lang="en-US" dirty="0" smtClean="0"/>
              <a:t>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138766" y="1932193"/>
            <a:ext cx="2368947" cy="112852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638567" y="1609027"/>
            <a:ext cx="138788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Hardaway</a:t>
            </a:r>
          </a:p>
          <a:p>
            <a:pPr algn="ctr"/>
            <a:r>
              <a:rPr lang="en-US" dirty="0"/>
              <a:t>H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4504402" y="3553703"/>
            <a:ext cx="65092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MYP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4803615" y="2978321"/>
            <a:ext cx="5469098" cy="43124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614C9A63-A3A7-47CF-BAD2-571E2D10DBEC}"/>
              </a:ext>
            </a:extLst>
          </p:cNvPr>
          <p:cNvSpPr txBox="1"/>
          <p:nvPr/>
        </p:nvSpPr>
        <p:spPr>
          <a:xfrm>
            <a:off x="612151" y="3879502"/>
            <a:ext cx="141897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Clubview</a:t>
            </a:r>
            <a:endParaRPr lang="en-US" dirty="0" smtClean="0"/>
          </a:p>
          <a:p>
            <a:pPr algn="ctr"/>
            <a:r>
              <a:rPr lang="en-US" dirty="0"/>
              <a:t>E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3331288" y="2907008"/>
            <a:ext cx="71955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YP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46360D1-9A21-40C9-A996-7EC34E1EDB9B}"/>
              </a:ext>
            </a:extLst>
          </p:cNvPr>
          <p:cNvSpPr txBox="1"/>
          <p:nvPr/>
        </p:nvSpPr>
        <p:spPr>
          <a:xfrm>
            <a:off x="4572564" y="2585523"/>
            <a:ext cx="81720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 DP CP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9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224" y="2751793"/>
            <a:ext cx="11745878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IB in Georgia: </a:t>
            </a:r>
            <a:br>
              <a:rPr lang="en-US" dirty="0"/>
            </a:br>
            <a:r>
              <a:rPr lang="en-US" dirty="0"/>
              <a:t>Stand-Alone </a:t>
            </a:r>
            <a:r>
              <a:rPr lang="en-US" dirty="0" smtClean="0"/>
              <a:t>Public School IB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9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077" y="793107"/>
            <a:ext cx="5242246" cy="5980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1" y="-228602"/>
            <a:ext cx="11531599" cy="1325563"/>
          </a:xfrm>
        </p:spPr>
        <p:txBody>
          <a:bodyPr/>
          <a:lstStyle/>
          <a:p>
            <a:pPr algn="ctr"/>
            <a:r>
              <a:rPr lang="en-US" dirty="0" smtClean="0"/>
              <a:t>Georgia </a:t>
            </a:r>
            <a:r>
              <a:rPr lang="en-US" dirty="0"/>
              <a:t>Authorized </a:t>
            </a:r>
            <a:r>
              <a:rPr lang="en-US" dirty="0" smtClean="0"/>
              <a:t>Stand-Alone IB </a:t>
            </a:r>
            <a:r>
              <a:rPr lang="en-US" dirty="0"/>
              <a:t>Schools </a:t>
            </a:r>
            <a:r>
              <a:rPr lang="en-US" sz="2800" dirty="0" smtClean="0">
                <a:solidFill>
                  <a:prstClr val="black"/>
                </a:solidFill>
              </a:rPr>
              <a:t>(n=11)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17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1" y="0"/>
            <a:ext cx="11531599" cy="1325563"/>
          </a:xfrm>
        </p:spPr>
        <p:txBody>
          <a:bodyPr/>
          <a:lstStyle/>
          <a:p>
            <a:pPr algn="ctr"/>
            <a:r>
              <a:rPr lang="en-US" dirty="0"/>
              <a:t>Google Map: Georgia Authorized IB Schools </a:t>
            </a:r>
            <a:r>
              <a:rPr lang="en-US" sz="2800" dirty="0">
                <a:solidFill>
                  <a:prstClr val="black"/>
                </a:solidFill>
              </a:rPr>
              <a:t>(2018)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673" y="2002309"/>
            <a:ext cx="7282327" cy="3830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1" y="1960569"/>
            <a:ext cx="4135967" cy="39142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2050" y="1586688"/>
            <a:ext cx="313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Columbus: 3 IB Schools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92575" y="1598272"/>
            <a:ext cx="3316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Savannah: 6 IB Schools</a:t>
            </a:r>
          </a:p>
        </p:txBody>
      </p:sp>
    </p:spTree>
    <p:extLst>
      <p:ext uri="{BB962C8B-B14F-4D97-AF65-F5344CB8AC3E}">
        <p14:creationId xmlns:p14="http://schemas.microsoft.com/office/powerpoint/2010/main" val="254519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4042" y="3165231"/>
            <a:ext cx="9144000" cy="988056"/>
          </a:xfrm>
        </p:spPr>
        <p:txBody>
          <a:bodyPr/>
          <a:lstStyle/>
          <a:p>
            <a:r>
              <a:rPr lang="en-US" dirty="0"/>
              <a:t>Thank You!!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BD04D8E-51F0-409A-ACA5-90248018B56B}"/>
              </a:ext>
            </a:extLst>
          </p:cNvPr>
          <p:cNvSpPr txBox="1"/>
          <p:nvPr/>
        </p:nvSpPr>
        <p:spPr>
          <a:xfrm>
            <a:off x="1767797" y="5303252"/>
            <a:ext cx="85964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All </a:t>
            </a:r>
            <a:r>
              <a:rPr lang="en-US" sz="1400" dirty="0"/>
              <a:t>data shown in this presentation were gathered from open sources.  Permission is granted for Georgia schools and other entities to </a:t>
            </a:r>
            <a:r>
              <a:rPr lang="en-US" sz="1400" dirty="0" smtClean="0"/>
              <a:t>show </a:t>
            </a:r>
            <a:r>
              <a:rPr lang="en-US" sz="1400" dirty="0"/>
              <a:t>these slides and their associated content in any setting with any audience provided that the formatting and CASIE branding are preserved.  This PowerPoint presentation may be opened as a read-only file and shown in presentation mode or printed.  However, slides </a:t>
            </a:r>
            <a:r>
              <a:rPr lang="en-US" sz="1400" dirty="0" smtClean="0"/>
              <a:t>should not</a:t>
            </a:r>
            <a:r>
              <a:rPr lang="en-US" sz="1400" dirty="0" smtClean="0"/>
              <a:t> </a:t>
            </a:r>
            <a:r>
              <a:rPr lang="en-US" sz="1400" dirty="0"/>
              <a:t>be altered, rearranged, or copied into another presentation as a safeguard to preserve formatting and CASIE </a:t>
            </a:r>
            <a:r>
              <a:rPr lang="en-US" sz="1400" dirty="0" smtClean="0"/>
              <a:t>branding.  CASIE </a:t>
            </a:r>
            <a:r>
              <a:rPr lang="en-US" sz="1400" dirty="0"/>
              <a:t>welcomes questions and ongoing dialogue about this data and its potential implications for IB schools and educational decision-makers in Georgia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4864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1" y="-200814"/>
            <a:ext cx="11531599" cy="1325563"/>
          </a:xfrm>
        </p:spPr>
        <p:txBody>
          <a:bodyPr/>
          <a:lstStyle/>
          <a:p>
            <a:pPr algn="ctr"/>
            <a:r>
              <a:rPr lang="en-US" dirty="0"/>
              <a:t>Google Map: Georgia Authorized IB Schools </a:t>
            </a:r>
            <a:r>
              <a:rPr lang="en-US" sz="2800" dirty="0">
                <a:solidFill>
                  <a:prstClr val="black"/>
                </a:solidFill>
              </a:rPr>
              <a:t>(2018)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33" y="1302989"/>
            <a:ext cx="4641745" cy="55550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4257" y="928788"/>
            <a:ext cx="3745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Metro Atlanta: 54 IB Schools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0314" y="927910"/>
            <a:ext cx="297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France: 19 IB Schools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4333" y="5842000"/>
            <a:ext cx="431800" cy="948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678" y="1333501"/>
            <a:ext cx="555307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2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08171"/>
              </p:ext>
            </p:extLst>
          </p:nvPr>
        </p:nvGraphicFramePr>
        <p:xfrm>
          <a:off x="994018" y="997682"/>
          <a:ext cx="10518043" cy="5129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42571" y="148264"/>
            <a:ext cx="9145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Growth of Georgia Authorized IB </a:t>
            </a:r>
            <a:r>
              <a:rPr lang="en-US" sz="3200" u="sng" dirty="0"/>
              <a:t>Schools</a:t>
            </a:r>
            <a:r>
              <a:rPr lang="en-US" sz="3200" dirty="0"/>
              <a:t> by Year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3887" y="6312484"/>
            <a:ext cx="3741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source: </a:t>
            </a:r>
            <a:r>
              <a:rPr lang="en-US" sz="1400" dirty="0">
                <a:hlinkClick r:id="rId4"/>
              </a:rPr>
              <a:t>www.ibo.org</a:t>
            </a:r>
            <a:r>
              <a:rPr lang="en-US" sz="1400" dirty="0"/>
              <a:t> (9/25/18): </a:t>
            </a:r>
          </a:p>
          <a:p>
            <a:pPr algn="ctr"/>
            <a:r>
              <a:rPr lang="en-US" sz="1400" dirty="0"/>
              <a:t>Continuously authorized IB schools only  </a:t>
            </a:r>
          </a:p>
        </p:txBody>
      </p:sp>
    </p:spTree>
    <p:extLst>
      <p:ext uri="{BB962C8B-B14F-4D97-AF65-F5344CB8AC3E}">
        <p14:creationId xmlns:p14="http://schemas.microsoft.com/office/powerpoint/2010/main" val="258357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2571" y="148264"/>
            <a:ext cx="9145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Growth of Georgia Authorized IB </a:t>
            </a:r>
            <a:r>
              <a:rPr lang="en-US" sz="3200" u="sng" dirty="0"/>
              <a:t>Schools</a:t>
            </a:r>
            <a:r>
              <a:rPr lang="en-US" sz="3200" dirty="0"/>
              <a:t> Over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3887" y="6312484"/>
            <a:ext cx="3741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source: </a:t>
            </a:r>
            <a:r>
              <a:rPr lang="en-US" sz="1400" dirty="0">
                <a:hlinkClick r:id="rId3"/>
              </a:rPr>
              <a:t>www.ibo.org</a:t>
            </a:r>
            <a:r>
              <a:rPr lang="en-US" sz="1400" dirty="0"/>
              <a:t> (9/25/18): </a:t>
            </a:r>
          </a:p>
          <a:p>
            <a:pPr algn="ctr"/>
            <a:r>
              <a:rPr lang="en-US" sz="1400" dirty="0"/>
              <a:t>Continuously authorized IB schools only  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4076919"/>
              </p:ext>
            </p:extLst>
          </p:nvPr>
        </p:nvGraphicFramePr>
        <p:xfrm>
          <a:off x="1197219" y="857006"/>
          <a:ext cx="10471150" cy="5215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5353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SIE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IE Power Point Template DRAFT" id="{7A4C3960-AE79-4D5C-8FFA-5A938AFC4363}" vid="{B9BE69F2-20FB-46ED-98E0-0A71416CA5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496aed-39d0-4758-b3cf-4e4773287716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359C8D6696F3408CED1980A6D21610" ma:contentTypeVersion="0" ma:contentTypeDescription="Create a new document." ma:contentTypeScope="" ma:versionID="155845b967abac75294f80e645176322">
  <xsd:schema xmlns:xsd="http://www.w3.org/2001/XMLSchema" xmlns:xs="http://www.w3.org/2001/XMLSchema" xmlns:p="http://schemas.microsoft.com/office/2006/metadata/properties" xmlns:ns2="1d496aed-39d0-4758-b3cf-4e4773287716" targetNamespace="http://schemas.microsoft.com/office/2006/metadata/properties" ma:root="true" ma:fieldsID="6818a7c98074cc7515ce7039cedd17ac" ns2:_="">
    <xsd:import namespace="1d496aed-39d0-4758-b3cf-4e4773287716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96aed-39d0-4758-b3cf-4e4773287716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c9dd594f-b3c3-485c-979e-10fa5fdd8c85}" ma:internalName="TaxCatchAll" ma:showField="CatchAllData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c9dd594f-b3c3-485c-979e-10fa5fdd8c85}" ma:internalName="TaxCatchAllLabel" ma:readOnly="true" ma:showField="CatchAllDataLabel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BD5E12-746F-49E7-9428-656ED7B77259}"/>
</file>

<file path=customXml/itemProps2.xml><?xml version="1.0" encoding="utf-8"?>
<ds:datastoreItem xmlns:ds="http://schemas.openxmlformats.org/officeDocument/2006/customXml" ds:itemID="{0A6E3AAD-2296-4979-AE12-1C6CDDCACED4}"/>
</file>

<file path=customXml/itemProps3.xml><?xml version="1.0" encoding="utf-8"?>
<ds:datastoreItem xmlns:ds="http://schemas.openxmlformats.org/officeDocument/2006/customXml" ds:itemID="{98E41CF9-D9F8-4493-B8AD-FE8AC1201D23}"/>
</file>

<file path=docProps/app.xml><?xml version="1.0" encoding="utf-8"?>
<Properties xmlns="http://schemas.openxmlformats.org/officeDocument/2006/extended-properties" xmlns:vt="http://schemas.openxmlformats.org/officeDocument/2006/docPropsVTypes">
  <Template>CASIE PPT Template</Template>
  <TotalTime>28500</TotalTime>
  <Words>1814</Words>
  <Application>Microsoft Office PowerPoint</Application>
  <PresentationFormat>Widescreen</PresentationFormat>
  <Paragraphs>567</Paragraphs>
  <Slides>60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CASIE Template</vt:lpstr>
      <vt:lpstr>Office Theme</vt:lpstr>
      <vt:lpstr>IB in Georgia</vt:lpstr>
      <vt:lpstr>IB Schools Worldwide  (September 25, 2018)</vt:lpstr>
      <vt:lpstr>Google Map: Authorized IB Schools (2015)</vt:lpstr>
      <vt:lpstr>Google Map: Georgia Authorized IB Schools (2018)</vt:lpstr>
      <vt:lpstr>Google Map: Georgia Authorized IB Schools (2018)</vt:lpstr>
      <vt:lpstr>Google Map: Georgia Authorized IB Schools (2018)</vt:lpstr>
      <vt:lpstr>Google Map: Georgia Authorized IB Schools (2018)</vt:lpstr>
      <vt:lpstr>PowerPoint Presentation</vt:lpstr>
      <vt:lpstr>PowerPoint Presentation</vt:lpstr>
      <vt:lpstr>PowerPoint Presentation</vt:lpstr>
      <vt:lpstr>IB in Georgia:  Authorized School &amp; Program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IB in Georgia:  Candidate School &amp; Program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IB in Georgia:  Public School IB Clusters</vt:lpstr>
      <vt:lpstr>20 IB Public School Clusters in Georgia (9/25/2018)</vt:lpstr>
      <vt:lpstr>PowerPoint Presentation</vt:lpstr>
      <vt:lpstr>PowerPoint Presentation</vt:lpstr>
      <vt:lpstr>PowerPoint Presentation</vt:lpstr>
      <vt:lpstr>PowerPoint Presentation</vt:lpstr>
      <vt:lpstr>20 IB Public School Clusters in Georgia (9/25/2018)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21 IB Public School Clusters in Georgia (9/25/2018)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IB in Georgia:  Stand-Alone Public School IB Programs</vt:lpstr>
      <vt:lpstr>Georgia Authorized Stand-Alone IB Schools (n=11)</vt:lpstr>
      <vt:lpstr>Thank You!!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</dc:creator>
  <cp:lastModifiedBy>John</cp:lastModifiedBy>
  <cp:revision>275</cp:revision>
  <cp:lastPrinted>2018-10-16T16:47:44Z</cp:lastPrinted>
  <dcterms:created xsi:type="dcterms:W3CDTF">2018-03-28T12:29:47Z</dcterms:created>
  <dcterms:modified xsi:type="dcterms:W3CDTF">2018-10-25T10:50:06Z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0x0101009C359C8D6696F3408CED1980A6D21610</vt:lpwstr>
  </property>
</Properties>
</file>