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s/slide1.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46.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9.xml" ContentType="application/vnd.openxmlformats-officedocument.presentationml.slide+xml"/>
  <Override PartName="/ppt/slides/slide24.xml" ContentType="application/vnd.openxmlformats-officedocument.presentationml.slide+xml"/>
  <Override PartName="/ppt/slides/slide47.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0.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45.xml" ContentType="application/vnd.openxmlformats-officedocument.presentationml.slide+xml"/>
  <Override PartName="/ppt/slides/slide36.xml" ContentType="application/vnd.openxmlformats-officedocument.presentationml.slide+xml"/>
  <Override PartName="/ppt/slides/slide39.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4.xml" ContentType="application/vnd.openxmlformats-officedocument.presentationml.notesSlide+xml"/>
  <Override PartName="/ppt/notesSlides/notesSlide13.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1.xml" ContentType="application/vnd.openxmlformats-officedocument.theme+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chart6.xml" ContentType="application/vnd.openxmlformats-officedocument.drawingml.chart+xml"/>
  <Override PartName="/ppt/charts/colors5.xml" ContentType="application/vnd.ms-office.chartcolorstyle+xml"/>
  <Override PartName="/ppt/charts/style5.xml" ContentType="application/vnd.ms-office.chartstyle+xml"/>
  <Override PartName="/ppt/charts/chart5.xml" ContentType="application/vnd.openxmlformats-officedocument.drawingml.chart+xml"/>
  <Override PartName="/ppt/charts/style7.xml" ContentType="application/vnd.ms-office.chartstyle+xml"/>
  <Override PartName="/ppt/charts/colors7.xml" ContentType="application/vnd.ms-office.chartcolorstyle+xml"/>
  <Override PartName="/ppt/notesMasters/notesMaster1.xml" ContentType="application/vnd.openxmlformats-officedocument.presentationml.notesMaster+xml"/>
  <Override PartName="/ppt/charts/chart10.xml" ContentType="application/vnd.openxmlformats-officedocument.drawingml.chart+xml"/>
  <Override PartName="/ppt/charts/chart9.xml" ContentType="application/vnd.openxmlformats-officedocument.drawingml.chart+xml"/>
  <Override PartName="/ppt/charts/colors8.xml" ContentType="application/vnd.ms-office.chartcolorstyle+xml"/>
  <Override PartName="/ppt/charts/style8.xml" ContentType="application/vnd.ms-office.chartstyle+xml"/>
  <Override PartName="/ppt/charts/chart8.xml" ContentType="application/vnd.openxmlformats-officedocument.drawingml.char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style9.xml" ContentType="application/vnd.ms-office.chartstyle+xml"/>
  <Override PartName="/ppt/charts/chart11.xml" ContentType="application/vnd.openxmlformats-officedocument.drawingml.chart+xml"/>
  <Override PartName="/ppt/charts/colors9.xml" ContentType="application/vnd.ms-office.chartcolorstyle+xml"/>
  <Override PartName="/ppt/charts/chart14.xml" ContentType="application/vnd.openxmlformats-officedocument.drawingml.chart+xml"/>
  <Override PartName="/ppt/charts/colors11.xml" ContentType="application/vnd.ms-office.chartcolorstyle+xml"/>
  <Override PartName="/ppt/charts/style11.xml" ContentType="application/vnd.ms-office.chartstyle+xml"/>
  <Override PartName="/ppt/charts/chart13.xml" ContentType="application/vnd.openxmlformats-officedocument.drawingml.chart+xml"/>
  <Override PartName="/ppt/charts/colors10.xml" ContentType="application/vnd.ms-office.chartcolorstyle+xml"/>
  <Override PartName="/ppt/charts/style10.xml" ContentType="application/vnd.ms-office.chartstyle+xml"/>
  <Override PartName="/ppt/charts/chart12.xml" ContentType="application/vnd.openxmlformats-officedocument.drawingml.chart+xml"/>
  <Override PartName="/ppt/charts/chart15.xml" ContentType="application/vnd.openxmlformats-officedocument.drawingml.chart+xml"/>
  <Override PartName="/ppt/charts/style13.xml" ContentType="application/vnd.ms-office.chartstyle+xml"/>
  <Override PartName="/ppt/charts/chart17.xml" ContentType="application/vnd.openxmlformats-officedocument.drawingml.chart+xml"/>
  <Override PartName="/ppt/charts/colors13.xml" ContentType="application/vnd.ms-office.chartcolorstyle+xml"/>
  <Override PartName="/ppt/charts/colors12.xml" ContentType="application/vnd.ms-office.chartcolorstyle+xml"/>
  <Override PartName="/ppt/charts/chart16.xml" ContentType="application/vnd.openxmlformats-officedocument.drawingml.chart+xml"/>
  <Override PartName="/ppt/charts/style12.xml" ContentType="application/vnd.ms-office.chart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87" r:id="rId2"/>
    <p:sldId id="293" r:id="rId3"/>
    <p:sldId id="288" r:id="rId4"/>
    <p:sldId id="289" r:id="rId5"/>
    <p:sldId id="290" r:id="rId6"/>
    <p:sldId id="291" r:id="rId7"/>
    <p:sldId id="295" r:id="rId8"/>
    <p:sldId id="307" r:id="rId9"/>
    <p:sldId id="331" r:id="rId10"/>
    <p:sldId id="308" r:id="rId11"/>
    <p:sldId id="320" r:id="rId12"/>
    <p:sldId id="306" r:id="rId13"/>
    <p:sldId id="322" r:id="rId14"/>
    <p:sldId id="330" r:id="rId15"/>
    <p:sldId id="300" r:id="rId16"/>
    <p:sldId id="285" r:id="rId17"/>
    <p:sldId id="286" r:id="rId18"/>
    <p:sldId id="299" r:id="rId19"/>
    <p:sldId id="324" r:id="rId20"/>
    <p:sldId id="323" r:id="rId21"/>
    <p:sldId id="266" r:id="rId22"/>
    <p:sldId id="267" r:id="rId23"/>
    <p:sldId id="301" r:id="rId24"/>
    <p:sldId id="283" r:id="rId25"/>
    <p:sldId id="284" r:id="rId26"/>
    <p:sldId id="327" r:id="rId27"/>
    <p:sldId id="328" r:id="rId28"/>
    <p:sldId id="278" r:id="rId29"/>
    <p:sldId id="282" r:id="rId30"/>
    <p:sldId id="326" r:id="rId31"/>
    <p:sldId id="339" r:id="rId32"/>
    <p:sldId id="337" r:id="rId33"/>
    <p:sldId id="318" r:id="rId34"/>
    <p:sldId id="319" r:id="rId35"/>
    <p:sldId id="338" r:id="rId36"/>
    <p:sldId id="336" r:id="rId37"/>
    <p:sldId id="275" r:id="rId38"/>
    <p:sldId id="276" r:id="rId39"/>
    <p:sldId id="277" r:id="rId40"/>
    <p:sldId id="340" r:id="rId41"/>
    <p:sldId id="341" r:id="rId42"/>
    <p:sldId id="269" r:id="rId43"/>
    <p:sldId id="364" r:id="rId44"/>
    <p:sldId id="365" r:id="rId45"/>
    <p:sldId id="366" r:id="rId46"/>
    <p:sldId id="367" r:id="rId47"/>
    <p:sldId id="368" r:id="rId48"/>
    <p:sldId id="369" r:id="rId49"/>
    <p:sldId id="370" r:id="rId50"/>
    <p:sldId id="371" r:id="rId51"/>
    <p:sldId id="296" r:id="rId52"/>
  </p:sldIdLst>
  <p:sldSz cx="12192000" cy="6858000"/>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N2Tun45DJp2/aMTMy3UNA==" hashData="+1SGH5Ah4YfNDQWR8SRC0T4cuHPYeXWnxE66qeHs98s+0WxnZPYrCAwTpuC4T/8OUw6t+hx7c10WLCY7ZTpo9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3E06"/>
    <a:srgbClr val="B8BDEE"/>
    <a:srgbClr val="B1B7ED"/>
    <a:srgbClr val="BBC0EF"/>
    <a:srgbClr val="A5ABE9"/>
    <a:srgbClr val="9098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14" y="10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customXml" Target="../customXml/item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2.xml"/><Relationship Id="rId1" Type="http://schemas.microsoft.com/office/2011/relationships/chartStyle" Target="style1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'Worldwide Crunch'!$A$3</c:f>
              <c:strCache>
                <c:ptCount val="1"/>
                <c:pt idx="0">
                  <c:v>Public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'Worldwide Crunch'!$B$2:$C$2</c:f>
              <c:strCache>
                <c:ptCount val="2"/>
                <c:pt idx="0">
                  <c:v>United States</c:v>
                </c:pt>
                <c:pt idx="1">
                  <c:v>Rest of World</c:v>
                </c:pt>
              </c:strCache>
            </c:strRef>
          </c:cat>
          <c:val>
            <c:numRef>
              <c:f>'Worldwide Crunch'!$B$3:$C$3</c:f>
              <c:numCache>
                <c:formatCode>General</c:formatCode>
                <c:ptCount val="2"/>
                <c:pt idx="0">
                  <c:v>1755</c:v>
                </c:pt>
                <c:pt idx="1">
                  <c:v>1120</c:v>
                </c:pt>
              </c:numCache>
            </c:numRef>
          </c:val>
          <c:extLst>
            <c:ext xmlns:c16="http://schemas.microsoft.com/office/drawing/2014/chart" uri="{C3380CC4-5D6E-409C-BE32-E72D297353CC}">
              <c16:uniqueId val="{00000000-2D9B-47B0-AB83-E1FD0B4B4569}"/>
            </c:ext>
          </c:extLst>
        </c:ser>
        <c:ser>
          <c:idx val="1"/>
          <c:order val="1"/>
          <c:tx>
            <c:strRef>
              <c:f>'Worldwide Crunch'!$A$4</c:f>
              <c:strCache>
                <c:ptCount val="1"/>
                <c:pt idx="0">
                  <c:v>Private</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'Worldwide Crunch'!$B$2:$C$2</c:f>
              <c:strCache>
                <c:ptCount val="2"/>
                <c:pt idx="0">
                  <c:v>United States</c:v>
                </c:pt>
                <c:pt idx="1">
                  <c:v>Rest of World</c:v>
                </c:pt>
              </c:strCache>
            </c:strRef>
          </c:cat>
          <c:val>
            <c:numRef>
              <c:f>'Worldwide Crunch'!$B$4:$C$4</c:f>
              <c:numCache>
                <c:formatCode>General</c:formatCode>
                <c:ptCount val="2"/>
                <c:pt idx="0">
                  <c:v>205</c:v>
                </c:pt>
                <c:pt idx="1">
                  <c:v>2154</c:v>
                </c:pt>
              </c:numCache>
            </c:numRef>
          </c:val>
          <c:extLst>
            <c:ext xmlns:c16="http://schemas.microsoft.com/office/drawing/2014/chart" uri="{C3380CC4-5D6E-409C-BE32-E72D297353CC}">
              <c16:uniqueId val="{00000001-2D9B-47B0-AB83-E1FD0B4B4569}"/>
            </c:ext>
          </c:extLst>
        </c:ser>
        <c:dLbls>
          <c:dLblPos val="outEnd"/>
          <c:showLegendKey val="0"/>
          <c:showVal val="1"/>
          <c:showCatName val="0"/>
          <c:showSerName val="0"/>
          <c:showPercent val="0"/>
          <c:showBubbleSize val="0"/>
        </c:dLbls>
        <c:gapWidth val="219"/>
        <c:overlap val="-27"/>
        <c:axId val="643893424"/>
        <c:axId val="643896688"/>
      </c:barChart>
      <c:catAx>
        <c:axId val="643893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643896688"/>
        <c:crosses val="autoZero"/>
        <c:auto val="1"/>
        <c:lblAlgn val="ctr"/>
        <c:lblOffset val="100"/>
        <c:noMultiLvlLbl val="0"/>
      </c:catAx>
      <c:valAx>
        <c:axId val="643896688"/>
        <c:scaling>
          <c:orientation val="minMax"/>
        </c:scaling>
        <c:delete val="1"/>
        <c:axPos val="l"/>
        <c:title>
          <c:tx>
            <c:rich>
              <a:bodyPr rot="-5400000" spcFirstLastPara="1" vertOverflow="ellipsis" vert="horz" wrap="square" anchor="ctr" anchorCtr="1"/>
              <a:lstStyle/>
              <a:p>
                <a:pPr>
                  <a:defRPr sz="2800" b="1" i="0" u="none" strike="noStrike" kern="1200" baseline="0">
                    <a:solidFill>
                      <a:schemeClr val="tx1"/>
                    </a:solidFill>
                    <a:latin typeface="+mn-lt"/>
                    <a:ea typeface="+mn-ea"/>
                    <a:cs typeface="+mn-cs"/>
                  </a:defRPr>
                </a:pPr>
                <a:r>
                  <a:rPr lang="en-US" sz="2800" b="1">
                    <a:solidFill>
                      <a:schemeClr val="tx1"/>
                    </a:solidFill>
                  </a:rPr>
                  <a:t>Number</a:t>
                </a:r>
                <a:r>
                  <a:rPr lang="en-US" sz="2800" b="1" baseline="0">
                    <a:solidFill>
                      <a:schemeClr val="tx1"/>
                    </a:solidFill>
                  </a:rPr>
                  <a:t> of IB Schools</a:t>
                </a:r>
                <a:endParaRPr lang="en-US" sz="2800" b="1">
                  <a:solidFill>
                    <a:schemeClr val="tx1"/>
                  </a:solidFill>
                </a:endParaRPr>
              </a:p>
            </c:rich>
          </c:tx>
          <c:overlay val="0"/>
          <c:spPr>
            <a:noFill/>
            <a:ln>
              <a:noFill/>
            </a:ln>
            <a:effectLst/>
          </c:spPr>
          <c:txPr>
            <a:bodyPr rot="-54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crossAx val="643893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800" b="0" dirty="0"/>
              <a:t>Authorized</a:t>
            </a:r>
            <a:r>
              <a:rPr lang="en-US" sz="2800" b="0" baseline="0" dirty="0"/>
              <a:t> IB School </a:t>
            </a:r>
            <a:r>
              <a:rPr lang="en-US" sz="2800" b="0" dirty="0"/>
              <a:t>Student</a:t>
            </a:r>
            <a:r>
              <a:rPr lang="en-US" sz="2800" b="0" baseline="0" dirty="0"/>
              <a:t> Mobility Distribution</a:t>
            </a:r>
            <a:endParaRPr lang="en-US" sz="2800" b="0" dirty="0"/>
          </a:p>
        </c:rich>
      </c:tx>
      <c:layout>
        <c:manualLayout>
          <c:xMode val="edge"/>
          <c:yMode val="edge"/>
          <c:x val="0.15632959427353546"/>
          <c:y val="3.6762925062878107E-2"/>
        </c:manualLayout>
      </c:layout>
      <c:overlay val="0"/>
    </c:title>
    <c:autoTitleDeleted val="0"/>
    <c:plotArea>
      <c:layout/>
      <c:barChart>
        <c:barDir val="col"/>
        <c:grouping val="clustered"/>
        <c:varyColors val="0"/>
        <c:ser>
          <c:idx val="0"/>
          <c:order val="0"/>
          <c:tx>
            <c:v>Frequency</c:v>
          </c:tx>
          <c:invertIfNegative val="0"/>
          <c:cat>
            <c:strRef>
              <c:f>Sheet3!$A$2:$A$11</c:f>
              <c:strCache>
                <c:ptCount val="10"/>
                <c:pt idx="0">
                  <c:v>5.0%</c:v>
                </c:pt>
                <c:pt idx="1">
                  <c:v>10.0%</c:v>
                </c:pt>
                <c:pt idx="2">
                  <c:v>15.0%</c:v>
                </c:pt>
                <c:pt idx="3">
                  <c:v>20.0%</c:v>
                </c:pt>
                <c:pt idx="4">
                  <c:v>25.0%</c:v>
                </c:pt>
                <c:pt idx="5">
                  <c:v>30.0%</c:v>
                </c:pt>
                <c:pt idx="6">
                  <c:v>35.0%</c:v>
                </c:pt>
                <c:pt idx="7">
                  <c:v>40.0%</c:v>
                </c:pt>
                <c:pt idx="8">
                  <c:v>45.0%</c:v>
                </c:pt>
                <c:pt idx="9">
                  <c:v>More</c:v>
                </c:pt>
              </c:strCache>
            </c:strRef>
          </c:cat>
          <c:val>
            <c:numRef>
              <c:f>Sheet3!$B$2:$B$11</c:f>
              <c:numCache>
                <c:formatCode>General</c:formatCode>
                <c:ptCount val="10"/>
                <c:pt idx="0">
                  <c:v>4</c:v>
                </c:pt>
                <c:pt idx="1">
                  <c:v>11</c:v>
                </c:pt>
                <c:pt idx="2">
                  <c:v>19</c:v>
                </c:pt>
                <c:pt idx="3">
                  <c:v>16</c:v>
                </c:pt>
                <c:pt idx="4">
                  <c:v>3</c:v>
                </c:pt>
                <c:pt idx="5">
                  <c:v>2</c:v>
                </c:pt>
                <c:pt idx="6">
                  <c:v>1</c:v>
                </c:pt>
                <c:pt idx="7">
                  <c:v>1</c:v>
                </c:pt>
                <c:pt idx="8">
                  <c:v>1</c:v>
                </c:pt>
                <c:pt idx="9">
                  <c:v>0</c:v>
                </c:pt>
              </c:numCache>
            </c:numRef>
          </c:val>
          <c:extLst>
            <c:ext xmlns:c16="http://schemas.microsoft.com/office/drawing/2014/chart" uri="{C3380CC4-5D6E-409C-BE32-E72D297353CC}">
              <c16:uniqueId val="{00000000-7829-4177-B209-845C8B7D1BFB}"/>
            </c:ext>
          </c:extLst>
        </c:ser>
        <c:dLbls>
          <c:showLegendKey val="0"/>
          <c:showVal val="0"/>
          <c:showCatName val="0"/>
          <c:showSerName val="0"/>
          <c:showPercent val="0"/>
          <c:showBubbleSize val="0"/>
        </c:dLbls>
        <c:gapWidth val="150"/>
        <c:axId val="726113360"/>
        <c:axId val="726107920"/>
      </c:barChart>
      <c:catAx>
        <c:axId val="726113360"/>
        <c:scaling>
          <c:orientation val="minMax"/>
        </c:scaling>
        <c:delete val="0"/>
        <c:axPos val="b"/>
        <c:numFmt formatCode="General" sourceLinked="1"/>
        <c:majorTickMark val="out"/>
        <c:minorTickMark val="none"/>
        <c:tickLblPos val="nextTo"/>
        <c:txPr>
          <a:bodyPr/>
          <a:lstStyle/>
          <a:p>
            <a:pPr>
              <a:defRPr sz="2000" b="1">
                <a:solidFill>
                  <a:schemeClr val="tx1"/>
                </a:solidFill>
              </a:defRPr>
            </a:pPr>
            <a:endParaRPr lang="en-US"/>
          </a:p>
        </c:txPr>
        <c:crossAx val="726107920"/>
        <c:crosses val="autoZero"/>
        <c:auto val="1"/>
        <c:lblAlgn val="ctr"/>
        <c:lblOffset val="100"/>
        <c:noMultiLvlLbl val="0"/>
      </c:catAx>
      <c:valAx>
        <c:axId val="726107920"/>
        <c:scaling>
          <c:orientation val="minMax"/>
        </c:scaling>
        <c:delete val="0"/>
        <c:axPos val="l"/>
        <c:majorGridlines>
          <c:spPr>
            <a:ln>
              <a:solidFill>
                <a:schemeClr val="bg1">
                  <a:lumMod val="75000"/>
                </a:schemeClr>
              </a:solidFill>
            </a:ln>
          </c:spPr>
        </c:majorGridlines>
        <c:numFmt formatCode="General" sourceLinked="1"/>
        <c:majorTickMark val="out"/>
        <c:minorTickMark val="none"/>
        <c:tickLblPos val="nextTo"/>
        <c:txPr>
          <a:bodyPr/>
          <a:lstStyle/>
          <a:p>
            <a:pPr>
              <a:defRPr sz="2000" b="1">
                <a:solidFill>
                  <a:schemeClr val="tx1"/>
                </a:solidFill>
              </a:defRPr>
            </a:pPr>
            <a:endParaRPr lang="en-US"/>
          </a:p>
        </c:txPr>
        <c:crossAx val="726113360"/>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4"/>
              </a:solidFill>
              <a:ln w="19050">
                <a:solidFill>
                  <a:schemeClr val="lt1"/>
                </a:solidFill>
              </a:ln>
              <a:effectLst/>
            </c:spPr>
            <c:extLst>
              <c:ext xmlns:c16="http://schemas.microsoft.com/office/drawing/2014/chart" uri="{C3380CC4-5D6E-409C-BE32-E72D297353CC}">
                <c16:uniqueId val="{00000001-AFBD-4EAD-9E94-1B81B566307E}"/>
              </c:ext>
            </c:extLst>
          </c:dPt>
          <c:dPt>
            <c:idx val="1"/>
            <c:bubble3D val="0"/>
            <c:spPr>
              <a:solidFill>
                <a:srgbClr val="B63E06"/>
              </a:solidFill>
              <a:ln w="19050">
                <a:solidFill>
                  <a:schemeClr val="lt1"/>
                </a:solidFill>
              </a:ln>
              <a:effectLst/>
            </c:spPr>
            <c:extLst>
              <c:ext xmlns:c16="http://schemas.microsoft.com/office/drawing/2014/chart" uri="{C3380CC4-5D6E-409C-BE32-E72D297353CC}">
                <c16:uniqueId val="{00000003-AFBD-4EAD-9E94-1B81B566307E}"/>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5-AFBD-4EAD-9E94-1B81B566307E}"/>
              </c:ext>
            </c:extLst>
          </c:dPt>
          <c:dPt>
            <c:idx val="3"/>
            <c:bubble3D val="0"/>
            <c:spPr>
              <a:solidFill>
                <a:srgbClr val="7030A0"/>
              </a:solidFill>
              <a:ln w="19050">
                <a:solidFill>
                  <a:schemeClr val="lt1"/>
                </a:solidFill>
              </a:ln>
              <a:effectLst/>
            </c:spPr>
            <c:extLst>
              <c:ext xmlns:c16="http://schemas.microsoft.com/office/drawing/2014/chart" uri="{C3380CC4-5D6E-409C-BE32-E72D297353CC}">
                <c16:uniqueId val="{00000007-AFBD-4EAD-9E94-1B81B566307E}"/>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'Pivot (Cand.)'!$B$14:$E$14</c:f>
              <c:strCache>
                <c:ptCount val="4"/>
                <c:pt idx="0">
                  <c:v>PYP</c:v>
                </c:pt>
                <c:pt idx="1">
                  <c:v>MYP</c:v>
                </c:pt>
                <c:pt idx="2">
                  <c:v>DP</c:v>
                </c:pt>
                <c:pt idx="3">
                  <c:v>CP</c:v>
                </c:pt>
              </c:strCache>
            </c:strRef>
          </c:cat>
          <c:val>
            <c:numRef>
              <c:f>'Pivot (Cand.)'!$B$15:$E$15</c:f>
              <c:numCache>
                <c:formatCode>General</c:formatCode>
                <c:ptCount val="4"/>
                <c:pt idx="0">
                  <c:v>18</c:v>
                </c:pt>
                <c:pt idx="1">
                  <c:v>10</c:v>
                </c:pt>
                <c:pt idx="2">
                  <c:v>4</c:v>
                </c:pt>
                <c:pt idx="3">
                  <c:v>2</c:v>
                </c:pt>
              </c:numCache>
            </c:numRef>
          </c:val>
          <c:extLst>
            <c:ext xmlns:c16="http://schemas.microsoft.com/office/drawing/2014/chart" uri="{C3380CC4-5D6E-409C-BE32-E72D297353CC}">
              <c16:uniqueId val="{00000008-AFBD-4EAD-9E94-1B81B566307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[IB Programs in Georgia 3-27-2018 John's changes as of 9-14.xlsx]Pivot (Cand.)!PivotTable10</c:name>
    <c:fmtId val="22"/>
  </c:pivotSource>
  <c:chart>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
        <c:idx val="20"/>
        <c:spPr>
          <a:solidFill>
            <a:schemeClr val="accent1"/>
          </a:solidFill>
          <a:ln>
            <a:noFill/>
          </a:ln>
          <a:effectLst/>
        </c:spPr>
        <c:marker>
          <c:symbol val="none"/>
        </c:marker>
      </c:pivotFmt>
      <c:pivotFmt>
        <c:idx val="21"/>
        <c:spPr>
          <a:solidFill>
            <a:schemeClr val="accent1"/>
          </a:solidFill>
          <a:ln>
            <a:noFill/>
          </a:ln>
          <a:effectLst/>
        </c:spPr>
        <c:marker>
          <c:symbol val="none"/>
        </c:marker>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pivotFmt>
      <c:pivotFmt>
        <c:idx val="24"/>
        <c:spPr>
          <a:solidFill>
            <a:schemeClr val="accent1"/>
          </a:solidFill>
          <a:ln>
            <a:noFill/>
          </a:ln>
          <a:effectLst/>
        </c:spPr>
        <c:marker>
          <c:symbol val="none"/>
        </c:marker>
      </c:pivotFmt>
      <c:pivotFmt>
        <c:idx val="25"/>
        <c:spPr>
          <a:solidFill>
            <a:schemeClr val="accent4"/>
          </a:solidFill>
          <a:ln>
            <a:noFill/>
          </a:ln>
          <a:effectLst/>
        </c:spPr>
        <c:marker>
          <c:symbol val="none"/>
        </c:marker>
      </c:pivotFmt>
      <c:pivotFmt>
        <c:idx val="26"/>
        <c:spPr>
          <a:solidFill>
            <a:srgbClr val="C00000"/>
          </a:solidFill>
          <a:ln>
            <a:noFill/>
          </a:ln>
          <a:effectLst/>
        </c:spPr>
        <c:marker>
          <c:symbol val="none"/>
        </c:marker>
      </c:pivotFmt>
      <c:pivotFmt>
        <c:idx val="27"/>
        <c:spPr>
          <a:solidFill>
            <a:srgbClr val="00B0F0"/>
          </a:solidFill>
          <a:ln>
            <a:noFill/>
          </a:ln>
          <a:effectLst/>
        </c:spPr>
        <c:marker>
          <c:symbol val="none"/>
        </c:marker>
      </c:pivotFmt>
      <c:pivotFmt>
        <c:idx val="28"/>
        <c:spPr>
          <a:solidFill>
            <a:srgbClr val="7030A0"/>
          </a:solidFill>
          <a:ln>
            <a:noFill/>
          </a:ln>
          <a:effectLst/>
        </c:spPr>
        <c:marker>
          <c:symbol val="none"/>
        </c:marker>
      </c:pivotFmt>
      <c:pivotFmt>
        <c:idx val="29"/>
        <c:spPr>
          <a:solidFill>
            <a:srgbClr val="C00000"/>
          </a:solidFill>
          <a:ln>
            <a:noFill/>
          </a:ln>
          <a:effectLst/>
        </c:spPr>
      </c:pivotFmt>
      <c:pivotFmt>
        <c:idx val="30"/>
        <c:spPr>
          <a:solidFill>
            <a:schemeClr val="accent4"/>
          </a:solidFill>
          <a:ln>
            <a:noFill/>
          </a:ln>
          <a:effectLst/>
        </c:spPr>
        <c:marker>
          <c:symbol val="none"/>
        </c:marker>
      </c:pivotFmt>
      <c:pivotFmt>
        <c:idx val="31"/>
        <c:spPr>
          <a:solidFill>
            <a:srgbClr val="C00000"/>
          </a:solidFill>
          <a:ln>
            <a:noFill/>
          </a:ln>
          <a:effectLst/>
        </c:spPr>
        <c:marker>
          <c:symbol val="none"/>
        </c:marker>
      </c:pivotFmt>
      <c:pivotFmt>
        <c:idx val="32"/>
        <c:spPr>
          <a:solidFill>
            <a:srgbClr val="C00000"/>
          </a:solidFill>
          <a:ln>
            <a:noFill/>
          </a:ln>
          <a:effectLst/>
        </c:spPr>
      </c:pivotFmt>
      <c:pivotFmt>
        <c:idx val="33"/>
        <c:spPr>
          <a:solidFill>
            <a:srgbClr val="00B0F0"/>
          </a:solidFill>
          <a:ln>
            <a:noFill/>
          </a:ln>
          <a:effectLst/>
        </c:spPr>
        <c:marker>
          <c:symbol val="none"/>
        </c:marker>
      </c:pivotFmt>
      <c:pivotFmt>
        <c:idx val="34"/>
        <c:spPr>
          <a:solidFill>
            <a:srgbClr val="7030A0"/>
          </a:solidFill>
          <a:ln>
            <a:noFill/>
          </a:ln>
          <a:effectLst/>
        </c:spPr>
        <c:marker>
          <c:symbol val="none"/>
        </c:marker>
      </c:pivotFmt>
      <c:pivotFmt>
        <c:idx val="35"/>
        <c:spPr>
          <a:solidFill>
            <a:schemeClr val="accent4"/>
          </a:solidFill>
          <a:ln>
            <a:noFill/>
          </a:ln>
          <a:effectLst/>
        </c:spPr>
        <c:marker>
          <c:symbol val="none"/>
        </c:marker>
      </c:pivotFmt>
      <c:pivotFmt>
        <c:idx val="36"/>
        <c:spPr>
          <a:solidFill>
            <a:srgbClr val="C00000"/>
          </a:solidFill>
          <a:ln>
            <a:noFill/>
          </a:ln>
          <a:effectLst/>
        </c:spPr>
        <c:marker>
          <c:symbol val="none"/>
        </c:marker>
      </c:pivotFmt>
      <c:pivotFmt>
        <c:idx val="37"/>
        <c:spPr>
          <a:solidFill>
            <a:srgbClr val="C00000"/>
          </a:solidFill>
          <a:ln>
            <a:noFill/>
          </a:ln>
          <a:effectLst/>
        </c:spPr>
      </c:pivotFmt>
      <c:pivotFmt>
        <c:idx val="38"/>
        <c:spPr>
          <a:solidFill>
            <a:srgbClr val="00B0F0"/>
          </a:solidFill>
          <a:ln>
            <a:noFill/>
          </a:ln>
          <a:effectLst/>
        </c:spPr>
        <c:marker>
          <c:symbol val="none"/>
        </c:marker>
      </c:pivotFmt>
      <c:pivotFmt>
        <c:idx val="39"/>
        <c:spPr>
          <a:solidFill>
            <a:srgbClr val="7030A0"/>
          </a:solidFill>
          <a:ln>
            <a:noFill/>
          </a:ln>
          <a:effectLst/>
        </c:spPr>
        <c:marker>
          <c:symbol val="none"/>
        </c:marker>
      </c:pivotFmt>
    </c:pivotFmts>
    <c:plotArea>
      <c:layout/>
      <c:barChart>
        <c:barDir val="col"/>
        <c:grouping val="stacked"/>
        <c:varyColors val="0"/>
        <c:ser>
          <c:idx val="0"/>
          <c:order val="0"/>
          <c:tx>
            <c:strRef>
              <c:f>'Pivot (Cand.)'!$B$3</c:f>
              <c:strCache>
                <c:ptCount val="1"/>
                <c:pt idx="0">
                  <c:v>PYP </c:v>
                </c:pt>
              </c:strCache>
            </c:strRef>
          </c:tx>
          <c:spPr>
            <a:solidFill>
              <a:schemeClr val="accent4"/>
            </a:solidFill>
            <a:ln>
              <a:noFill/>
            </a:ln>
            <a:effectLst/>
          </c:spPr>
          <c:invertIfNegative val="0"/>
          <c:cat>
            <c:strRef>
              <c:f>'Pivot (Cand.)'!$A$4:$A$13</c:f>
              <c:strCache>
                <c:ptCount val="9"/>
                <c:pt idx="0">
                  <c:v>(Private)</c:v>
                </c:pt>
                <c:pt idx="1">
                  <c:v>(State Charter)</c:v>
                </c:pt>
                <c:pt idx="2">
                  <c:v>Atlanta City</c:v>
                </c:pt>
                <c:pt idx="3">
                  <c:v>Cobb</c:v>
                </c:pt>
                <c:pt idx="4">
                  <c:v>Fayette</c:v>
                </c:pt>
                <c:pt idx="5">
                  <c:v>Fulton</c:v>
                </c:pt>
                <c:pt idx="6">
                  <c:v>Jackson</c:v>
                </c:pt>
                <c:pt idx="7">
                  <c:v>Richmond</c:v>
                </c:pt>
                <c:pt idx="8">
                  <c:v>Savannah-Chatham</c:v>
                </c:pt>
              </c:strCache>
            </c:strRef>
          </c:cat>
          <c:val>
            <c:numRef>
              <c:f>'Pivot (Cand.)'!$B$4:$B$13</c:f>
              <c:numCache>
                <c:formatCode>General</c:formatCode>
                <c:ptCount val="9"/>
                <c:pt idx="0">
                  <c:v>1</c:v>
                </c:pt>
                <c:pt idx="1">
                  <c:v>1</c:v>
                </c:pt>
                <c:pt idx="2">
                  <c:v>11</c:v>
                </c:pt>
                <c:pt idx="3">
                  <c:v>1</c:v>
                </c:pt>
                <c:pt idx="5">
                  <c:v>2</c:v>
                </c:pt>
                <c:pt idx="7">
                  <c:v>1</c:v>
                </c:pt>
                <c:pt idx="8">
                  <c:v>1</c:v>
                </c:pt>
              </c:numCache>
            </c:numRef>
          </c:val>
          <c:extLst>
            <c:ext xmlns:c16="http://schemas.microsoft.com/office/drawing/2014/chart" uri="{C3380CC4-5D6E-409C-BE32-E72D297353CC}">
              <c16:uniqueId val="{00000000-DDDE-462A-A440-4908F359BD34}"/>
            </c:ext>
          </c:extLst>
        </c:ser>
        <c:ser>
          <c:idx val="1"/>
          <c:order val="1"/>
          <c:tx>
            <c:strRef>
              <c:f>'Pivot (Cand.)'!$C$3</c:f>
              <c:strCache>
                <c:ptCount val="1"/>
                <c:pt idx="0">
                  <c:v>MYP </c:v>
                </c:pt>
              </c:strCache>
            </c:strRef>
          </c:tx>
          <c:spPr>
            <a:solidFill>
              <a:srgbClr val="C00000"/>
            </a:solidFill>
            <a:ln>
              <a:noFill/>
            </a:ln>
            <a:effectLst/>
          </c:spPr>
          <c:invertIfNegative val="0"/>
          <c:dPt>
            <c:idx val="0"/>
            <c:invertIfNegative val="0"/>
            <c:bubble3D val="0"/>
            <c:extLst>
              <c:ext xmlns:c16="http://schemas.microsoft.com/office/drawing/2014/chart" uri="{C3380CC4-5D6E-409C-BE32-E72D297353CC}">
                <c16:uniqueId val="{00000002-DDDE-462A-A440-4908F359BD34}"/>
              </c:ext>
            </c:extLst>
          </c:dPt>
          <c:dPt>
            <c:idx val="2"/>
            <c:invertIfNegative val="0"/>
            <c:bubble3D val="0"/>
            <c:spPr>
              <a:solidFill>
                <a:srgbClr val="C00000"/>
              </a:solidFill>
              <a:ln>
                <a:noFill/>
              </a:ln>
              <a:effectLst/>
            </c:spPr>
            <c:extLst>
              <c:ext xmlns:c16="http://schemas.microsoft.com/office/drawing/2014/chart" uri="{C3380CC4-5D6E-409C-BE32-E72D297353CC}">
                <c16:uniqueId val="{00000002-7669-4A81-A370-C129450A0CA1}"/>
              </c:ext>
            </c:extLst>
          </c:dPt>
          <c:cat>
            <c:strRef>
              <c:f>'Pivot (Cand.)'!$A$4:$A$13</c:f>
              <c:strCache>
                <c:ptCount val="9"/>
                <c:pt idx="0">
                  <c:v>(Private)</c:v>
                </c:pt>
                <c:pt idx="1">
                  <c:v>(State Charter)</c:v>
                </c:pt>
                <c:pt idx="2">
                  <c:v>Atlanta City</c:v>
                </c:pt>
                <c:pt idx="3">
                  <c:v>Cobb</c:v>
                </c:pt>
                <c:pt idx="4">
                  <c:v>Fayette</c:v>
                </c:pt>
                <c:pt idx="5">
                  <c:v>Fulton</c:v>
                </c:pt>
                <c:pt idx="6">
                  <c:v>Jackson</c:v>
                </c:pt>
                <c:pt idx="7">
                  <c:v>Richmond</c:v>
                </c:pt>
                <c:pt idx="8">
                  <c:v>Savannah-Chatham</c:v>
                </c:pt>
              </c:strCache>
            </c:strRef>
          </c:cat>
          <c:val>
            <c:numRef>
              <c:f>'Pivot (Cand.)'!$C$4:$C$13</c:f>
              <c:numCache>
                <c:formatCode>General</c:formatCode>
                <c:ptCount val="9"/>
                <c:pt idx="0">
                  <c:v>1</c:v>
                </c:pt>
                <c:pt idx="2">
                  <c:v>6</c:v>
                </c:pt>
                <c:pt idx="5">
                  <c:v>1</c:v>
                </c:pt>
                <c:pt idx="7">
                  <c:v>2</c:v>
                </c:pt>
              </c:numCache>
            </c:numRef>
          </c:val>
          <c:extLst>
            <c:ext xmlns:c16="http://schemas.microsoft.com/office/drawing/2014/chart" uri="{C3380CC4-5D6E-409C-BE32-E72D297353CC}">
              <c16:uniqueId val="{00000003-DDDE-462A-A440-4908F359BD34}"/>
            </c:ext>
          </c:extLst>
        </c:ser>
        <c:ser>
          <c:idx val="2"/>
          <c:order val="2"/>
          <c:tx>
            <c:strRef>
              <c:f>'Pivot (Cand.)'!$D$3</c:f>
              <c:strCache>
                <c:ptCount val="1"/>
                <c:pt idx="0">
                  <c:v>DP </c:v>
                </c:pt>
              </c:strCache>
            </c:strRef>
          </c:tx>
          <c:spPr>
            <a:solidFill>
              <a:srgbClr val="00B0F0"/>
            </a:solidFill>
            <a:ln>
              <a:noFill/>
            </a:ln>
            <a:effectLst/>
          </c:spPr>
          <c:invertIfNegative val="0"/>
          <c:cat>
            <c:strRef>
              <c:f>'Pivot (Cand.)'!$A$4:$A$13</c:f>
              <c:strCache>
                <c:ptCount val="9"/>
                <c:pt idx="0">
                  <c:v>(Private)</c:v>
                </c:pt>
                <c:pt idx="1">
                  <c:v>(State Charter)</c:v>
                </c:pt>
                <c:pt idx="2">
                  <c:v>Atlanta City</c:v>
                </c:pt>
                <c:pt idx="3">
                  <c:v>Cobb</c:v>
                </c:pt>
                <c:pt idx="4">
                  <c:v>Fayette</c:v>
                </c:pt>
                <c:pt idx="5">
                  <c:v>Fulton</c:v>
                </c:pt>
                <c:pt idx="6">
                  <c:v>Jackson</c:v>
                </c:pt>
                <c:pt idx="7">
                  <c:v>Richmond</c:v>
                </c:pt>
                <c:pt idx="8">
                  <c:v>Savannah-Chatham</c:v>
                </c:pt>
              </c:strCache>
            </c:strRef>
          </c:cat>
          <c:val>
            <c:numRef>
              <c:f>'Pivot (Cand.)'!$D$4:$D$13</c:f>
              <c:numCache>
                <c:formatCode>General</c:formatCode>
                <c:ptCount val="9"/>
                <c:pt idx="0">
                  <c:v>2</c:v>
                </c:pt>
                <c:pt idx="4">
                  <c:v>1</c:v>
                </c:pt>
                <c:pt idx="6">
                  <c:v>1</c:v>
                </c:pt>
              </c:numCache>
            </c:numRef>
          </c:val>
          <c:extLst>
            <c:ext xmlns:c16="http://schemas.microsoft.com/office/drawing/2014/chart" uri="{C3380CC4-5D6E-409C-BE32-E72D297353CC}">
              <c16:uniqueId val="{00000004-DDDE-462A-A440-4908F359BD34}"/>
            </c:ext>
          </c:extLst>
        </c:ser>
        <c:ser>
          <c:idx val="3"/>
          <c:order val="3"/>
          <c:tx>
            <c:strRef>
              <c:f>'Pivot (Cand.)'!$E$3</c:f>
              <c:strCache>
                <c:ptCount val="1"/>
                <c:pt idx="0">
                  <c:v>CP </c:v>
                </c:pt>
              </c:strCache>
            </c:strRef>
          </c:tx>
          <c:spPr>
            <a:solidFill>
              <a:srgbClr val="7030A0"/>
            </a:solidFill>
            <a:ln>
              <a:noFill/>
            </a:ln>
            <a:effectLst/>
          </c:spPr>
          <c:invertIfNegative val="0"/>
          <c:cat>
            <c:strRef>
              <c:f>'Pivot (Cand.)'!$A$4:$A$13</c:f>
              <c:strCache>
                <c:ptCount val="9"/>
                <c:pt idx="0">
                  <c:v>(Private)</c:v>
                </c:pt>
                <c:pt idx="1">
                  <c:v>(State Charter)</c:v>
                </c:pt>
                <c:pt idx="2">
                  <c:v>Atlanta City</c:v>
                </c:pt>
                <c:pt idx="3">
                  <c:v>Cobb</c:v>
                </c:pt>
                <c:pt idx="4">
                  <c:v>Fayette</c:v>
                </c:pt>
                <c:pt idx="5">
                  <c:v>Fulton</c:v>
                </c:pt>
                <c:pt idx="6">
                  <c:v>Jackson</c:v>
                </c:pt>
                <c:pt idx="7">
                  <c:v>Richmond</c:v>
                </c:pt>
                <c:pt idx="8">
                  <c:v>Savannah-Chatham</c:v>
                </c:pt>
              </c:strCache>
            </c:strRef>
          </c:cat>
          <c:val>
            <c:numRef>
              <c:f>'Pivot (Cand.)'!$E$4:$E$13</c:f>
              <c:numCache>
                <c:formatCode>General</c:formatCode>
                <c:ptCount val="9"/>
                <c:pt idx="2">
                  <c:v>2</c:v>
                </c:pt>
              </c:numCache>
            </c:numRef>
          </c:val>
          <c:extLst>
            <c:ext xmlns:c16="http://schemas.microsoft.com/office/drawing/2014/chart" uri="{C3380CC4-5D6E-409C-BE32-E72D297353CC}">
              <c16:uniqueId val="{00000005-DDDE-462A-A440-4908F359BD34}"/>
            </c:ext>
          </c:extLst>
        </c:ser>
        <c:dLbls>
          <c:showLegendKey val="0"/>
          <c:showVal val="0"/>
          <c:showCatName val="0"/>
          <c:showSerName val="0"/>
          <c:showPercent val="0"/>
          <c:showBubbleSize val="0"/>
        </c:dLbls>
        <c:gapWidth val="219"/>
        <c:overlap val="100"/>
        <c:axId val="726114992"/>
        <c:axId val="726113904"/>
      </c:barChart>
      <c:catAx>
        <c:axId val="72611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726113904"/>
        <c:crosses val="autoZero"/>
        <c:auto val="1"/>
        <c:lblAlgn val="ctr"/>
        <c:lblOffset val="100"/>
        <c:noMultiLvlLbl val="0"/>
      </c:catAx>
      <c:valAx>
        <c:axId val="726113904"/>
        <c:scaling>
          <c:orientation val="minMax"/>
          <c:max val="2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726114992"/>
        <c:crosses val="autoZero"/>
        <c:crossBetween val="between"/>
        <c:majorUnit val="2"/>
        <c:minorUnit val="1"/>
      </c:valAx>
      <c:spPr>
        <a:noFill/>
        <a:ln>
          <a:noFill/>
        </a:ln>
        <a:effectLst/>
      </c:spPr>
    </c:plotArea>
    <c:legend>
      <c:legendPos val="b"/>
      <c:layout>
        <c:manualLayout>
          <c:xMode val="edge"/>
          <c:yMode val="edge"/>
          <c:x val="0.25237702751184876"/>
          <c:y val="0.85644957506999264"/>
          <c:w val="0.50004210804584681"/>
          <c:h val="9.7648793485858018E-2"/>
        </c:manualLayout>
      </c:layout>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Series val="1"/>
      </c14:pivotOptions>
    </c:ext>
  </c:extLst>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'Prospective IB Programs'!$L$47</c:f>
              <c:strCache>
                <c:ptCount val="1"/>
                <c:pt idx="0">
                  <c:v>Georgia</c:v>
                </c:pt>
              </c:strCache>
            </c:strRef>
          </c:tx>
          <c:spPr>
            <a:solidFill>
              <a:schemeClr val="bg2">
                <a:lumMod val="75000"/>
              </a:schemeClr>
            </a:solidFill>
            <a:ln>
              <a:noFill/>
            </a:ln>
            <a:effectLst/>
          </c:spPr>
          <c:invertIfNegative val="0"/>
          <c:cat>
            <c:strRef>
              <c:f>'Prospective IB Programs'!$M$46:$T$46</c:f>
              <c:strCache>
                <c:ptCount val="8"/>
                <c:pt idx="0">
                  <c:v>FRL</c:v>
                </c:pt>
                <c:pt idx="1">
                  <c:v>SWD</c:v>
                </c:pt>
                <c:pt idx="2">
                  <c:v>LEP</c:v>
                </c:pt>
                <c:pt idx="3">
                  <c:v>Gifted</c:v>
                </c:pt>
                <c:pt idx="4">
                  <c:v>Black</c:v>
                </c:pt>
                <c:pt idx="5">
                  <c:v>Hispanic</c:v>
                </c:pt>
                <c:pt idx="6">
                  <c:v>White</c:v>
                </c:pt>
                <c:pt idx="7">
                  <c:v>Mobility</c:v>
                </c:pt>
              </c:strCache>
            </c:strRef>
          </c:cat>
          <c:val>
            <c:numRef>
              <c:f>'Prospective IB Programs'!$M$47:$T$47</c:f>
              <c:numCache>
                <c:formatCode>0.0%</c:formatCode>
                <c:ptCount val="8"/>
                <c:pt idx="0">
                  <c:v>0.62</c:v>
                </c:pt>
                <c:pt idx="1">
                  <c:v>0.11600000000000001</c:v>
                </c:pt>
                <c:pt idx="2">
                  <c:v>0.08</c:v>
                </c:pt>
                <c:pt idx="3">
                  <c:v>0.115</c:v>
                </c:pt>
                <c:pt idx="4">
                  <c:v>0.37</c:v>
                </c:pt>
                <c:pt idx="5">
                  <c:v>0.15</c:v>
                </c:pt>
                <c:pt idx="6">
                  <c:v>0.4</c:v>
                </c:pt>
                <c:pt idx="7">
                  <c:v>0.23100000000000001</c:v>
                </c:pt>
              </c:numCache>
            </c:numRef>
          </c:val>
          <c:extLst>
            <c:ext xmlns:c16="http://schemas.microsoft.com/office/drawing/2014/chart" uri="{C3380CC4-5D6E-409C-BE32-E72D297353CC}">
              <c16:uniqueId val="{00000000-0EA1-4634-91D1-D3BAD5A89708}"/>
            </c:ext>
          </c:extLst>
        </c:ser>
        <c:ser>
          <c:idx val="1"/>
          <c:order val="1"/>
          <c:tx>
            <c:strRef>
              <c:f>'Prospective IB Programs'!$L$48</c:f>
              <c:strCache>
                <c:ptCount val="1"/>
                <c:pt idx="0">
                  <c:v>Georgia IB Candidate Schools</c:v>
                </c:pt>
              </c:strCache>
            </c:strRef>
          </c:tx>
          <c:spPr>
            <a:solidFill>
              <a:srgbClr val="0070C0"/>
            </a:solidFill>
            <a:ln>
              <a:noFill/>
            </a:ln>
            <a:effectLst/>
          </c:spPr>
          <c:invertIfNegative val="0"/>
          <c:cat>
            <c:strRef>
              <c:f>'Prospective IB Programs'!$M$46:$T$46</c:f>
              <c:strCache>
                <c:ptCount val="8"/>
                <c:pt idx="0">
                  <c:v>FRL</c:v>
                </c:pt>
                <c:pt idx="1">
                  <c:v>SWD</c:v>
                </c:pt>
                <c:pt idx="2">
                  <c:v>LEP</c:v>
                </c:pt>
                <c:pt idx="3">
                  <c:v>Gifted</c:v>
                </c:pt>
                <c:pt idx="4">
                  <c:v>Black</c:v>
                </c:pt>
                <c:pt idx="5">
                  <c:v>Hispanic</c:v>
                </c:pt>
                <c:pt idx="6">
                  <c:v>White</c:v>
                </c:pt>
                <c:pt idx="7">
                  <c:v>Mobility</c:v>
                </c:pt>
              </c:strCache>
            </c:strRef>
          </c:cat>
          <c:val>
            <c:numRef>
              <c:f>'Prospective IB Programs'!$M$48:$T$48</c:f>
              <c:numCache>
                <c:formatCode>0.0%</c:formatCode>
                <c:ptCount val="8"/>
                <c:pt idx="0">
                  <c:v>0.81933333333333314</c:v>
                </c:pt>
                <c:pt idx="1">
                  <c:v>0.10576666666666669</c:v>
                </c:pt>
                <c:pt idx="2">
                  <c:v>4.4666666666666674E-2</c:v>
                </c:pt>
                <c:pt idx="3">
                  <c:v>6.7299999999999999E-2</c:v>
                </c:pt>
                <c:pt idx="4">
                  <c:v>0.752</c:v>
                </c:pt>
                <c:pt idx="5">
                  <c:v>6.533333333333334E-2</c:v>
                </c:pt>
                <c:pt idx="6">
                  <c:v>0.14166666666666666</c:v>
                </c:pt>
                <c:pt idx="7">
                  <c:v>0.24933333333333338</c:v>
                </c:pt>
              </c:numCache>
            </c:numRef>
          </c:val>
          <c:extLst>
            <c:ext xmlns:c16="http://schemas.microsoft.com/office/drawing/2014/chart" uri="{C3380CC4-5D6E-409C-BE32-E72D297353CC}">
              <c16:uniqueId val="{00000001-0EA1-4634-91D1-D3BAD5A89708}"/>
            </c:ext>
          </c:extLst>
        </c:ser>
        <c:dLbls>
          <c:showLegendKey val="0"/>
          <c:showVal val="0"/>
          <c:showCatName val="0"/>
          <c:showSerName val="0"/>
          <c:showPercent val="0"/>
          <c:showBubbleSize val="0"/>
        </c:dLbls>
        <c:gapWidth val="219"/>
        <c:overlap val="-27"/>
        <c:axId val="726114448"/>
        <c:axId val="726110096"/>
      </c:barChart>
      <c:catAx>
        <c:axId val="726114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726110096"/>
        <c:crosses val="autoZero"/>
        <c:auto val="1"/>
        <c:lblAlgn val="ctr"/>
        <c:lblOffset val="100"/>
        <c:noMultiLvlLbl val="0"/>
      </c:catAx>
      <c:valAx>
        <c:axId val="7261100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726114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800" b="0" dirty="0"/>
              <a:t>Candidate IB School Free/Reduced Lunch Distribution</a:t>
            </a:r>
          </a:p>
        </c:rich>
      </c:tx>
      <c:overlay val="0"/>
    </c:title>
    <c:autoTitleDeleted val="0"/>
    <c:plotArea>
      <c:layout/>
      <c:barChart>
        <c:barDir val="col"/>
        <c:grouping val="clustered"/>
        <c:varyColors val="0"/>
        <c:ser>
          <c:idx val="0"/>
          <c:order val="0"/>
          <c:tx>
            <c:v>Frequency</c:v>
          </c:tx>
          <c:invertIfNegative val="0"/>
          <c:cat>
            <c:strRef>
              <c:f>'Prospective IB Programs'!$AF$3:$AF$23</c:f>
              <c:strCache>
                <c:ptCount val="21"/>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More</c:v>
                </c:pt>
              </c:strCache>
            </c:strRef>
          </c:cat>
          <c:val>
            <c:numRef>
              <c:f>'Prospective IB Programs'!$AG$3:$AG$23</c:f>
              <c:numCache>
                <c:formatCode>General</c:formatCode>
                <c:ptCount val="21"/>
                <c:pt idx="0">
                  <c:v>1</c:v>
                </c:pt>
                <c:pt idx="1">
                  <c:v>1</c:v>
                </c:pt>
                <c:pt idx="2">
                  <c:v>0</c:v>
                </c:pt>
                <c:pt idx="3">
                  <c:v>0</c:v>
                </c:pt>
                <c:pt idx="4">
                  <c:v>0</c:v>
                </c:pt>
                <c:pt idx="5">
                  <c:v>0</c:v>
                </c:pt>
                <c:pt idx="6">
                  <c:v>3</c:v>
                </c:pt>
                <c:pt idx="7">
                  <c:v>0</c:v>
                </c:pt>
                <c:pt idx="8">
                  <c:v>0</c:v>
                </c:pt>
                <c:pt idx="9">
                  <c:v>0</c:v>
                </c:pt>
                <c:pt idx="10">
                  <c:v>2</c:v>
                </c:pt>
                <c:pt idx="11">
                  <c:v>0</c:v>
                </c:pt>
                <c:pt idx="12">
                  <c:v>0</c:v>
                </c:pt>
                <c:pt idx="13">
                  <c:v>1</c:v>
                </c:pt>
                <c:pt idx="14">
                  <c:v>0</c:v>
                </c:pt>
                <c:pt idx="15">
                  <c:v>1</c:v>
                </c:pt>
                <c:pt idx="16">
                  <c:v>0</c:v>
                </c:pt>
                <c:pt idx="17">
                  <c:v>0</c:v>
                </c:pt>
                <c:pt idx="18">
                  <c:v>0</c:v>
                </c:pt>
                <c:pt idx="19">
                  <c:v>21</c:v>
                </c:pt>
                <c:pt idx="20">
                  <c:v>0</c:v>
                </c:pt>
              </c:numCache>
            </c:numRef>
          </c:val>
          <c:extLst>
            <c:ext xmlns:c16="http://schemas.microsoft.com/office/drawing/2014/chart" uri="{C3380CC4-5D6E-409C-BE32-E72D297353CC}">
              <c16:uniqueId val="{00000000-B942-4110-A8A7-F4F1A7BF285B}"/>
            </c:ext>
          </c:extLst>
        </c:ser>
        <c:dLbls>
          <c:showLegendKey val="0"/>
          <c:showVal val="0"/>
          <c:showCatName val="0"/>
          <c:showSerName val="0"/>
          <c:showPercent val="0"/>
          <c:showBubbleSize val="0"/>
        </c:dLbls>
        <c:gapWidth val="150"/>
        <c:axId val="726112816"/>
        <c:axId val="726106832"/>
      </c:barChart>
      <c:catAx>
        <c:axId val="726112816"/>
        <c:scaling>
          <c:orientation val="minMax"/>
        </c:scaling>
        <c:delete val="0"/>
        <c:axPos val="b"/>
        <c:numFmt formatCode="General" sourceLinked="1"/>
        <c:majorTickMark val="out"/>
        <c:minorTickMark val="none"/>
        <c:tickLblPos val="nextTo"/>
        <c:txPr>
          <a:bodyPr/>
          <a:lstStyle/>
          <a:p>
            <a:pPr>
              <a:defRPr sz="2000" b="1">
                <a:solidFill>
                  <a:schemeClr val="tx1"/>
                </a:solidFill>
              </a:defRPr>
            </a:pPr>
            <a:endParaRPr lang="en-US"/>
          </a:p>
        </c:txPr>
        <c:crossAx val="726106832"/>
        <c:crosses val="autoZero"/>
        <c:auto val="1"/>
        <c:lblAlgn val="ctr"/>
        <c:lblOffset val="100"/>
        <c:noMultiLvlLbl val="0"/>
      </c:catAx>
      <c:valAx>
        <c:axId val="726106832"/>
        <c:scaling>
          <c:orientation val="minMax"/>
        </c:scaling>
        <c:delete val="0"/>
        <c:axPos val="l"/>
        <c:majorGridlines>
          <c:spPr>
            <a:ln>
              <a:solidFill>
                <a:schemeClr val="bg1">
                  <a:lumMod val="75000"/>
                </a:schemeClr>
              </a:solidFill>
            </a:ln>
          </c:spPr>
        </c:majorGridlines>
        <c:numFmt formatCode="General" sourceLinked="1"/>
        <c:majorTickMark val="out"/>
        <c:minorTickMark val="none"/>
        <c:tickLblPos val="nextTo"/>
        <c:txPr>
          <a:bodyPr/>
          <a:lstStyle/>
          <a:p>
            <a:pPr>
              <a:defRPr sz="2000" b="1">
                <a:solidFill>
                  <a:schemeClr val="tx1"/>
                </a:solidFill>
              </a:defRPr>
            </a:pPr>
            <a:endParaRPr lang="en-US"/>
          </a:p>
        </c:txPr>
        <c:crossAx val="726112816"/>
        <c:crosses val="autoZero"/>
        <c:crossBetween val="between"/>
      </c:valAx>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800" b="0" dirty="0"/>
              <a:t>Candidate IB School</a:t>
            </a:r>
            <a:r>
              <a:rPr lang="en-US" sz="2800" b="0" baseline="0" dirty="0"/>
              <a:t> Student Mobility Distribution</a:t>
            </a:r>
            <a:endParaRPr lang="en-US" sz="2800" b="0" dirty="0"/>
          </a:p>
        </c:rich>
      </c:tx>
      <c:overlay val="0"/>
    </c:title>
    <c:autoTitleDeleted val="0"/>
    <c:plotArea>
      <c:layout/>
      <c:barChart>
        <c:barDir val="col"/>
        <c:grouping val="clustered"/>
        <c:varyColors val="0"/>
        <c:ser>
          <c:idx val="0"/>
          <c:order val="0"/>
          <c:tx>
            <c:v>Frequency</c:v>
          </c:tx>
          <c:invertIfNegative val="0"/>
          <c:cat>
            <c:strRef>
              <c:f>'Prospective IB Programs'!$AH$3:$AH$12</c:f>
              <c:strCache>
                <c:ptCount val="10"/>
                <c:pt idx="0">
                  <c:v>5%</c:v>
                </c:pt>
                <c:pt idx="1">
                  <c:v>10%</c:v>
                </c:pt>
                <c:pt idx="2">
                  <c:v>15%</c:v>
                </c:pt>
                <c:pt idx="3">
                  <c:v>20%</c:v>
                </c:pt>
                <c:pt idx="4">
                  <c:v>25%</c:v>
                </c:pt>
                <c:pt idx="5">
                  <c:v>30%</c:v>
                </c:pt>
                <c:pt idx="6">
                  <c:v>35%</c:v>
                </c:pt>
                <c:pt idx="7">
                  <c:v>40%</c:v>
                </c:pt>
                <c:pt idx="8">
                  <c:v>45%</c:v>
                </c:pt>
                <c:pt idx="9">
                  <c:v>More</c:v>
                </c:pt>
              </c:strCache>
            </c:strRef>
          </c:cat>
          <c:val>
            <c:numRef>
              <c:f>'Prospective IB Programs'!$AI$3:$AI$12</c:f>
              <c:numCache>
                <c:formatCode>General</c:formatCode>
                <c:ptCount val="10"/>
                <c:pt idx="0">
                  <c:v>1</c:v>
                </c:pt>
                <c:pt idx="1">
                  <c:v>2</c:v>
                </c:pt>
                <c:pt idx="2">
                  <c:v>2</c:v>
                </c:pt>
                <c:pt idx="3">
                  <c:v>5</c:v>
                </c:pt>
                <c:pt idx="4">
                  <c:v>3</c:v>
                </c:pt>
                <c:pt idx="5">
                  <c:v>7</c:v>
                </c:pt>
                <c:pt idx="6">
                  <c:v>5</c:v>
                </c:pt>
                <c:pt idx="7">
                  <c:v>3</c:v>
                </c:pt>
                <c:pt idx="8">
                  <c:v>2</c:v>
                </c:pt>
                <c:pt idx="9">
                  <c:v>0</c:v>
                </c:pt>
              </c:numCache>
            </c:numRef>
          </c:val>
          <c:extLst>
            <c:ext xmlns:c16="http://schemas.microsoft.com/office/drawing/2014/chart" uri="{C3380CC4-5D6E-409C-BE32-E72D297353CC}">
              <c16:uniqueId val="{00000000-20FE-42E9-A6EB-7AB481166A55}"/>
            </c:ext>
          </c:extLst>
        </c:ser>
        <c:dLbls>
          <c:showLegendKey val="0"/>
          <c:showVal val="0"/>
          <c:showCatName val="0"/>
          <c:showSerName val="0"/>
          <c:showPercent val="0"/>
          <c:showBubbleSize val="0"/>
        </c:dLbls>
        <c:gapWidth val="150"/>
        <c:axId val="726107376"/>
        <c:axId val="726116080"/>
      </c:barChart>
      <c:catAx>
        <c:axId val="726107376"/>
        <c:scaling>
          <c:orientation val="minMax"/>
        </c:scaling>
        <c:delete val="0"/>
        <c:axPos val="b"/>
        <c:numFmt formatCode="General" sourceLinked="1"/>
        <c:majorTickMark val="out"/>
        <c:minorTickMark val="none"/>
        <c:tickLblPos val="nextTo"/>
        <c:txPr>
          <a:bodyPr/>
          <a:lstStyle/>
          <a:p>
            <a:pPr>
              <a:defRPr sz="2000" b="1">
                <a:solidFill>
                  <a:schemeClr val="tx1"/>
                </a:solidFill>
              </a:defRPr>
            </a:pPr>
            <a:endParaRPr lang="en-US"/>
          </a:p>
        </c:txPr>
        <c:crossAx val="726116080"/>
        <c:crosses val="autoZero"/>
        <c:auto val="1"/>
        <c:lblAlgn val="ctr"/>
        <c:lblOffset val="100"/>
        <c:noMultiLvlLbl val="0"/>
      </c:catAx>
      <c:valAx>
        <c:axId val="726116080"/>
        <c:scaling>
          <c:orientation val="minMax"/>
        </c:scaling>
        <c:delete val="0"/>
        <c:axPos val="l"/>
        <c:majorGridlines>
          <c:spPr>
            <a:ln>
              <a:solidFill>
                <a:schemeClr val="bg1">
                  <a:lumMod val="75000"/>
                </a:schemeClr>
              </a:solidFill>
            </a:ln>
          </c:spPr>
        </c:majorGridlines>
        <c:numFmt formatCode="General" sourceLinked="1"/>
        <c:majorTickMark val="out"/>
        <c:minorTickMark val="none"/>
        <c:tickLblPos val="nextTo"/>
        <c:txPr>
          <a:bodyPr/>
          <a:lstStyle/>
          <a:p>
            <a:pPr>
              <a:defRPr sz="2000" b="1">
                <a:solidFill>
                  <a:schemeClr val="tx1"/>
                </a:solidFill>
              </a:defRPr>
            </a:pPr>
            <a:endParaRPr lang="en-US"/>
          </a:p>
        </c:txPr>
        <c:crossAx val="726107376"/>
        <c:crosses val="autoZero"/>
        <c:crossBetween val="between"/>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'Auth + Cand'!$B$1</c:f>
              <c:strCache>
                <c:ptCount val="1"/>
                <c:pt idx="0">
                  <c:v>Auth</c:v>
                </c:pt>
              </c:strCache>
            </c:strRef>
          </c:tx>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'Auth + Cand'!$A$2:$A$5</c:f>
              <c:strCache>
                <c:ptCount val="4"/>
                <c:pt idx="0">
                  <c:v>PYP</c:v>
                </c:pt>
                <c:pt idx="1">
                  <c:v>MYP</c:v>
                </c:pt>
                <c:pt idx="2">
                  <c:v>DP</c:v>
                </c:pt>
                <c:pt idx="3">
                  <c:v>CP</c:v>
                </c:pt>
              </c:strCache>
            </c:strRef>
          </c:cat>
          <c:val>
            <c:numRef>
              <c:f>'Auth + Cand'!$B$2:$B$5</c:f>
            </c:numRef>
          </c:val>
          <c:extLst>
            <c:ext xmlns:c16="http://schemas.microsoft.com/office/drawing/2014/chart" uri="{C3380CC4-5D6E-409C-BE32-E72D297353CC}">
              <c16:uniqueId val="{00000000-7A99-4CB6-962F-F58AEFA47057}"/>
            </c:ext>
          </c:extLst>
        </c:ser>
        <c:ser>
          <c:idx val="1"/>
          <c:order val="1"/>
          <c:tx>
            <c:strRef>
              <c:f>'Auth + Cand'!$C$1</c:f>
              <c:strCache>
                <c:ptCount val="1"/>
                <c:pt idx="0">
                  <c:v>Cand</c:v>
                </c:pt>
              </c:strCache>
            </c:strRef>
          </c:tx>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'Auth + Cand'!$A$2:$A$5</c:f>
              <c:strCache>
                <c:ptCount val="4"/>
                <c:pt idx="0">
                  <c:v>PYP</c:v>
                </c:pt>
                <c:pt idx="1">
                  <c:v>MYP</c:v>
                </c:pt>
                <c:pt idx="2">
                  <c:v>DP</c:v>
                </c:pt>
                <c:pt idx="3">
                  <c:v>CP</c:v>
                </c:pt>
              </c:strCache>
            </c:strRef>
          </c:cat>
          <c:val>
            <c:numRef>
              <c:f>'Auth + Cand'!$C$2:$C$5</c:f>
            </c:numRef>
          </c:val>
          <c:extLst>
            <c:ext xmlns:c16="http://schemas.microsoft.com/office/drawing/2014/chart" uri="{C3380CC4-5D6E-409C-BE32-E72D297353CC}">
              <c16:uniqueId val="{00000001-7A99-4CB6-962F-F58AEFA47057}"/>
            </c:ext>
          </c:extLst>
        </c:ser>
        <c:ser>
          <c:idx val="2"/>
          <c:order val="2"/>
          <c:tx>
            <c:strRef>
              <c:f>'Auth + Cand'!$D$1</c:f>
              <c:strCache>
                <c:ptCount val="1"/>
                <c:pt idx="0">
                  <c:v>Total</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3-7A99-4CB6-962F-F58AEFA47057}"/>
              </c:ext>
            </c:extLst>
          </c:dPt>
          <c:dPt>
            <c:idx val="1"/>
            <c:bubble3D val="0"/>
            <c:spPr>
              <a:solidFill>
                <a:srgbClr val="BA3E06"/>
              </a:solidFill>
              <a:ln w="19050">
                <a:solidFill>
                  <a:schemeClr val="lt1"/>
                </a:solidFill>
              </a:ln>
              <a:effectLst/>
            </c:spPr>
            <c:extLst>
              <c:ext xmlns:c16="http://schemas.microsoft.com/office/drawing/2014/chart" uri="{C3380CC4-5D6E-409C-BE32-E72D297353CC}">
                <c16:uniqueId val="{00000005-7A99-4CB6-962F-F58AEFA47057}"/>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7-7A99-4CB6-962F-F58AEFA47057}"/>
              </c:ext>
            </c:extLst>
          </c:dPt>
          <c:dPt>
            <c:idx val="3"/>
            <c:bubble3D val="0"/>
            <c:spPr>
              <a:solidFill>
                <a:srgbClr val="7030A0"/>
              </a:solidFill>
              <a:ln w="19050">
                <a:solidFill>
                  <a:schemeClr val="lt1"/>
                </a:solidFill>
              </a:ln>
              <a:effectLst/>
            </c:spPr>
            <c:extLst>
              <c:ext xmlns:c16="http://schemas.microsoft.com/office/drawing/2014/chart" uri="{C3380CC4-5D6E-409C-BE32-E72D297353CC}">
                <c16:uniqueId val="{00000009-7A99-4CB6-962F-F58AEFA47057}"/>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'Auth + Cand'!$A$2:$A$5</c:f>
              <c:strCache>
                <c:ptCount val="4"/>
                <c:pt idx="0">
                  <c:v>PYP</c:v>
                </c:pt>
                <c:pt idx="1">
                  <c:v>MYP</c:v>
                </c:pt>
                <c:pt idx="2">
                  <c:v>DP</c:v>
                </c:pt>
                <c:pt idx="3">
                  <c:v>CP</c:v>
                </c:pt>
              </c:strCache>
            </c:strRef>
          </c:cat>
          <c:val>
            <c:numRef>
              <c:f>'Auth + Cand'!$D$2:$D$5</c:f>
              <c:numCache>
                <c:formatCode>General</c:formatCode>
                <c:ptCount val="4"/>
                <c:pt idx="0">
                  <c:v>48</c:v>
                </c:pt>
                <c:pt idx="1">
                  <c:v>39</c:v>
                </c:pt>
                <c:pt idx="2">
                  <c:v>38</c:v>
                </c:pt>
                <c:pt idx="3">
                  <c:v>16</c:v>
                </c:pt>
              </c:numCache>
            </c:numRef>
          </c:val>
          <c:extLst>
            <c:ext xmlns:c16="http://schemas.microsoft.com/office/drawing/2014/chart" uri="{C3380CC4-5D6E-409C-BE32-E72D297353CC}">
              <c16:uniqueId val="{0000000A-7A99-4CB6-962F-F58AEFA47057}"/>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'Prospective IB Programs'!$L$50</c:f>
              <c:strCache>
                <c:ptCount val="1"/>
                <c:pt idx="0">
                  <c:v>Georgia</c:v>
                </c:pt>
              </c:strCache>
            </c:strRef>
          </c:tx>
          <c:spPr>
            <a:solidFill>
              <a:schemeClr val="bg2">
                <a:lumMod val="75000"/>
              </a:schemeClr>
            </a:solidFill>
            <a:ln>
              <a:noFill/>
            </a:ln>
            <a:effectLst/>
          </c:spPr>
          <c:invertIfNegative val="0"/>
          <c:cat>
            <c:strRef>
              <c:f>'Prospective IB Programs'!$M$49:$T$49</c:f>
              <c:strCache>
                <c:ptCount val="8"/>
                <c:pt idx="0">
                  <c:v>FRL</c:v>
                </c:pt>
                <c:pt idx="1">
                  <c:v>SWD</c:v>
                </c:pt>
                <c:pt idx="2">
                  <c:v>LEP</c:v>
                </c:pt>
                <c:pt idx="3">
                  <c:v>Gifted</c:v>
                </c:pt>
                <c:pt idx="4">
                  <c:v>Black</c:v>
                </c:pt>
                <c:pt idx="5">
                  <c:v>Hispanic</c:v>
                </c:pt>
                <c:pt idx="6">
                  <c:v>White</c:v>
                </c:pt>
                <c:pt idx="7">
                  <c:v>Mobility</c:v>
                </c:pt>
              </c:strCache>
            </c:strRef>
          </c:cat>
          <c:val>
            <c:numRef>
              <c:f>'Prospective IB Programs'!$M$50:$T$50</c:f>
              <c:numCache>
                <c:formatCode>0.0%</c:formatCode>
                <c:ptCount val="8"/>
                <c:pt idx="0">
                  <c:v>0.62</c:v>
                </c:pt>
                <c:pt idx="1">
                  <c:v>0.11600000000000001</c:v>
                </c:pt>
                <c:pt idx="2">
                  <c:v>0.08</c:v>
                </c:pt>
                <c:pt idx="3">
                  <c:v>0.115</c:v>
                </c:pt>
                <c:pt idx="4">
                  <c:v>0.37</c:v>
                </c:pt>
                <c:pt idx="5">
                  <c:v>0.15</c:v>
                </c:pt>
                <c:pt idx="6">
                  <c:v>0.4</c:v>
                </c:pt>
                <c:pt idx="7">
                  <c:v>0.23100000000000001</c:v>
                </c:pt>
              </c:numCache>
            </c:numRef>
          </c:val>
          <c:extLst>
            <c:ext xmlns:c16="http://schemas.microsoft.com/office/drawing/2014/chart" uri="{C3380CC4-5D6E-409C-BE32-E72D297353CC}">
              <c16:uniqueId val="{00000000-F3B6-4F5E-8A72-BA9A4978DC99}"/>
            </c:ext>
          </c:extLst>
        </c:ser>
        <c:ser>
          <c:idx val="1"/>
          <c:order val="1"/>
          <c:tx>
            <c:strRef>
              <c:f>'Prospective IB Programs'!$L$51</c:f>
              <c:strCache>
                <c:ptCount val="1"/>
                <c:pt idx="0">
                  <c:v>Georgia IB Authorized Schools</c:v>
                </c:pt>
              </c:strCache>
            </c:strRef>
          </c:tx>
          <c:spPr>
            <a:solidFill>
              <a:srgbClr val="C00000"/>
            </a:solidFill>
            <a:ln>
              <a:noFill/>
            </a:ln>
            <a:effectLst/>
          </c:spPr>
          <c:invertIfNegative val="0"/>
          <c:cat>
            <c:strRef>
              <c:f>'Prospective IB Programs'!$M$49:$T$49</c:f>
              <c:strCache>
                <c:ptCount val="8"/>
                <c:pt idx="0">
                  <c:v>FRL</c:v>
                </c:pt>
                <c:pt idx="1">
                  <c:v>SWD</c:v>
                </c:pt>
                <c:pt idx="2">
                  <c:v>LEP</c:v>
                </c:pt>
                <c:pt idx="3">
                  <c:v>Gifted</c:v>
                </c:pt>
                <c:pt idx="4">
                  <c:v>Black</c:v>
                </c:pt>
                <c:pt idx="5">
                  <c:v>Hispanic</c:v>
                </c:pt>
                <c:pt idx="6">
                  <c:v>White</c:v>
                </c:pt>
                <c:pt idx="7">
                  <c:v>Mobility</c:v>
                </c:pt>
              </c:strCache>
            </c:strRef>
          </c:cat>
          <c:val>
            <c:numRef>
              <c:f>'Prospective IB Programs'!$M$51:$T$51</c:f>
              <c:numCache>
                <c:formatCode>0.0%</c:formatCode>
                <c:ptCount val="8"/>
                <c:pt idx="0">
                  <c:v>0.6059210526315788</c:v>
                </c:pt>
                <c:pt idx="1">
                  <c:v>0.1039078947368421</c:v>
                </c:pt>
                <c:pt idx="2">
                  <c:v>0.10921052631578941</c:v>
                </c:pt>
                <c:pt idx="3">
                  <c:v>0.14261842105263162</c:v>
                </c:pt>
                <c:pt idx="4">
                  <c:v>0.45565789473684204</c:v>
                </c:pt>
                <c:pt idx="5">
                  <c:v>0.19763157894736838</c:v>
                </c:pt>
                <c:pt idx="6">
                  <c:v>0.26934210526315788</c:v>
                </c:pt>
                <c:pt idx="7">
                  <c:v>0.16051315789473689</c:v>
                </c:pt>
              </c:numCache>
            </c:numRef>
          </c:val>
          <c:extLst>
            <c:ext xmlns:c16="http://schemas.microsoft.com/office/drawing/2014/chart" uri="{C3380CC4-5D6E-409C-BE32-E72D297353CC}">
              <c16:uniqueId val="{00000001-F3B6-4F5E-8A72-BA9A4978DC99}"/>
            </c:ext>
          </c:extLst>
        </c:ser>
        <c:ser>
          <c:idx val="2"/>
          <c:order val="2"/>
          <c:tx>
            <c:strRef>
              <c:f>'Prospective IB Programs'!$L$52</c:f>
              <c:strCache>
                <c:ptCount val="1"/>
                <c:pt idx="0">
                  <c:v>Georgia IB Candidate Schools</c:v>
                </c:pt>
              </c:strCache>
            </c:strRef>
          </c:tx>
          <c:spPr>
            <a:solidFill>
              <a:srgbClr val="0070C0"/>
            </a:solidFill>
            <a:ln>
              <a:noFill/>
            </a:ln>
            <a:effectLst/>
          </c:spPr>
          <c:invertIfNegative val="0"/>
          <c:cat>
            <c:strRef>
              <c:f>'Prospective IB Programs'!$M$49:$T$49</c:f>
              <c:strCache>
                <c:ptCount val="8"/>
                <c:pt idx="0">
                  <c:v>FRL</c:v>
                </c:pt>
                <c:pt idx="1">
                  <c:v>SWD</c:v>
                </c:pt>
                <c:pt idx="2">
                  <c:v>LEP</c:v>
                </c:pt>
                <c:pt idx="3">
                  <c:v>Gifted</c:v>
                </c:pt>
                <c:pt idx="4">
                  <c:v>Black</c:v>
                </c:pt>
                <c:pt idx="5">
                  <c:v>Hispanic</c:v>
                </c:pt>
                <c:pt idx="6">
                  <c:v>White</c:v>
                </c:pt>
                <c:pt idx="7">
                  <c:v>Mobility</c:v>
                </c:pt>
              </c:strCache>
            </c:strRef>
          </c:cat>
          <c:val>
            <c:numRef>
              <c:f>'Prospective IB Programs'!$M$52:$T$52</c:f>
              <c:numCache>
                <c:formatCode>0.0%</c:formatCode>
                <c:ptCount val="8"/>
                <c:pt idx="0">
                  <c:v>0.81933333333333314</c:v>
                </c:pt>
                <c:pt idx="1">
                  <c:v>0.10576666666666669</c:v>
                </c:pt>
                <c:pt idx="2">
                  <c:v>4.4666666666666674E-2</c:v>
                </c:pt>
                <c:pt idx="3">
                  <c:v>6.7299999999999999E-2</c:v>
                </c:pt>
                <c:pt idx="4">
                  <c:v>0.752</c:v>
                </c:pt>
                <c:pt idx="5">
                  <c:v>6.533333333333334E-2</c:v>
                </c:pt>
                <c:pt idx="6">
                  <c:v>0.14166666666666666</c:v>
                </c:pt>
                <c:pt idx="7">
                  <c:v>0.24933333333333338</c:v>
                </c:pt>
              </c:numCache>
            </c:numRef>
          </c:val>
          <c:extLst>
            <c:ext xmlns:c16="http://schemas.microsoft.com/office/drawing/2014/chart" uri="{C3380CC4-5D6E-409C-BE32-E72D297353CC}">
              <c16:uniqueId val="{00000002-F3B6-4F5E-8A72-BA9A4978DC99}"/>
            </c:ext>
          </c:extLst>
        </c:ser>
        <c:dLbls>
          <c:showLegendKey val="0"/>
          <c:showVal val="0"/>
          <c:showCatName val="0"/>
          <c:showSerName val="0"/>
          <c:showPercent val="0"/>
          <c:showBubbleSize val="0"/>
        </c:dLbls>
        <c:gapWidth val="219"/>
        <c:overlap val="-27"/>
        <c:axId val="726105744"/>
        <c:axId val="726104112"/>
      </c:barChart>
      <c:catAx>
        <c:axId val="72610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726104112"/>
        <c:crosses val="autoZero"/>
        <c:auto val="1"/>
        <c:lblAlgn val="ctr"/>
        <c:lblOffset val="100"/>
        <c:noMultiLvlLbl val="0"/>
      </c:catAx>
      <c:valAx>
        <c:axId val="72610411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726105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0C0"/>
            </a:solidFill>
            <a:ln>
              <a:noFill/>
            </a:ln>
            <a:effectLst/>
          </c:spPr>
          <c:invertIfNegative val="0"/>
          <c:cat>
            <c:numRef>
              <c:f>'Year Auth Pivot'!$AC$4:$AX$4</c:f>
              <c:numCache>
                <c:formatCode>General</c:formatCode>
                <c:ptCount val="22"/>
                <c:pt idx="0">
                  <c:v>1982</c:v>
                </c:pt>
                <c:pt idx="1">
                  <c:v>1990</c:v>
                </c:pt>
                <c:pt idx="2">
                  <c:v>1992</c:v>
                </c:pt>
                <c:pt idx="3">
                  <c:v>1995</c:v>
                </c:pt>
                <c:pt idx="4">
                  <c:v>1997</c:v>
                </c:pt>
                <c:pt idx="5">
                  <c:v>1999</c:v>
                </c:pt>
                <c:pt idx="6">
                  <c:v>2000</c:v>
                </c:pt>
                <c:pt idx="7">
                  <c:v>2002</c:v>
                </c:pt>
                <c:pt idx="8">
                  <c:v>2003</c:v>
                </c:pt>
                <c:pt idx="9">
                  <c:v>2004</c:v>
                </c:pt>
                <c:pt idx="10">
                  <c:v>2006</c:v>
                </c:pt>
                <c:pt idx="11">
                  <c:v>2007</c:v>
                </c:pt>
                <c:pt idx="12">
                  <c:v>2008</c:v>
                </c:pt>
                <c:pt idx="13">
                  <c:v>2009</c:v>
                </c:pt>
                <c:pt idx="14">
                  <c:v>2010</c:v>
                </c:pt>
                <c:pt idx="15">
                  <c:v>2011</c:v>
                </c:pt>
                <c:pt idx="16">
                  <c:v>2012</c:v>
                </c:pt>
                <c:pt idx="17">
                  <c:v>2013</c:v>
                </c:pt>
                <c:pt idx="18">
                  <c:v>2014</c:v>
                </c:pt>
                <c:pt idx="19">
                  <c:v>2016</c:v>
                </c:pt>
                <c:pt idx="20">
                  <c:v>2017</c:v>
                </c:pt>
                <c:pt idx="21">
                  <c:v>2018</c:v>
                </c:pt>
              </c:numCache>
            </c:numRef>
          </c:cat>
          <c:val>
            <c:numRef>
              <c:f>'Year Auth Pivot'!$AC$5:$AX$5</c:f>
              <c:numCache>
                <c:formatCode>General</c:formatCode>
                <c:ptCount val="22"/>
                <c:pt idx="0">
                  <c:v>1</c:v>
                </c:pt>
                <c:pt idx="1">
                  <c:v>1</c:v>
                </c:pt>
                <c:pt idx="2">
                  <c:v>1</c:v>
                </c:pt>
                <c:pt idx="3">
                  <c:v>1</c:v>
                </c:pt>
                <c:pt idx="4">
                  <c:v>2</c:v>
                </c:pt>
                <c:pt idx="5">
                  <c:v>3</c:v>
                </c:pt>
                <c:pt idx="6">
                  <c:v>1</c:v>
                </c:pt>
                <c:pt idx="7">
                  <c:v>1</c:v>
                </c:pt>
                <c:pt idx="8">
                  <c:v>2</c:v>
                </c:pt>
                <c:pt idx="9">
                  <c:v>3</c:v>
                </c:pt>
                <c:pt idx="10">
                  <c:v>5</c:v>
                </c:pt>
                <c:pt idx="11">
                  <c:v>10</c:v>
                </c:pt>
                <c:pt idx="12">
                  <c:v>13</c:v>
                </c:pt>
                <c:pt idx="13">
                  <c:v>3</c:v>
                </c:pt>
                <c:pt idx="14">
                  <c:v>6</c:v>
                </c:pt>
                <c:pt idx="15">
                  <c:v>7</c:v>
                </c:pt>
                <c:pt idx="16">
                  <c:v>6</c:v>
                </c:pt>
                <c:pt idx="17">
                  <c:v>2</c:v>
                </c:pt>
                <c:pt idx="18">
                  <c:v>3</c:v>
                </c:pt>
                <c:pt idx="19">
                  <c:v>1</c:v>
                </c:pt>
                <c:pt idx="20">
                  <c:v>3</c:v>
                </c:pt>
                <c:pt idx="21">
                  <c:v>5</c:v>
                </c:pt>
              </c:numCache>
            </c:numRef>
          </c:val>
          <c:extLst>
            <c:ext xmlns:c16="http://schemas.microsoft.com/office/drawing/2014/chart" uri="{C3380CC4-5D6E-409C-BE32-E72D297353CC}">
              <c16:uniqueId val="{00000000-D660-40C6-BFA2-824386DBB63B}"/>
            </c:ext>
          </c:extLst>
        </c:ser>
        <c:dLbls>
          <c:showLegendKey val="0"/>
          <c:showVal val="0"/>
          <c:showCatName val="0"/>
          <c:showSerName val="0"/>
          <c:showPercent val="0"/>
          <c:showBubbleSize val="0"/>
        </c:dLbls>
        <c:gapWidth val="219"/>
        <c:overlap val="-27"/>
        <c:axId val="643895600"/>
        <c:axId val="643893968"/>
      </c:barChart>
      <c:catAx>
        <c:axId val="64389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643893968"/>
        <c:crosses val="autoZero"/>
        <c:auto val="1"/>
        <c:lblAlgn val="ctr"/>
        <c:lblOffset val="100"/>
        <c:noMultiLvlLbl val="0"/>
      </c:catAx>
      <c:valAx>
        <c:axId val="643893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643895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spPr>
            <a:solidFill>
              <a:schemeClr val="accent6">
                <a:lumMod val="60000"/>
                <a:lumOff val="40000"/>
              </a:schemeClr>
            </a:solidFill>
            <a:ln>
              <a:noFill/>
            </a:ln>
            <a:effectLst/>
          </c:spPr>
          <c:cat>
            <c:numRef>
              <c:f>'Year Auth Pivot'!$AC$6:$AX$6</c:f>
              <c:numCache>
                <c:formatCode>General</c:formatCode>
                <c:ptCount val="22"/>
                <c:pt idx="0">
                  <c:v>1982</c:v>
                </c:pt>
                <c:pt idx="1">
                  <c:v>1990</c:v>
                </c:pt>
                <c:pt idx="2">
                  <c:v>1992</c:v>
                </c:pt>
                <c:pt idx="3">
                  <c:v>1995</c:v>
                </c:pt>
                <c:pt idx="4">
                  <c:v>1997</c:v>
                </c:pt>
                <c:pt idx="5">
                  <c:v>1999</c:v>
                </c:pt>
                <c:pt idx="6">
                  <c:v>2000</c:v>
                </c:pt>
                <c:pt idx="7">
                  <c:v>2002</c:v>
                </c:pt>
                <c:pt idx="8">
                  <c:v>2003</c:v>
                </c:pt>
                <c:pt idx="9">
                  <c:v>2004</c:v>
                </c:pt>
                <c:pt idx="10">
                  <c:v>2006</c:v>
                </c:pt>
                <c:pt idx="11">
                  <c:v>2007</c:v>
                </c:pt>
                <c:pt idx="12">
                  <c:v>2008</c:v>
                </c:pt>
                <c:pt idx="13">
                  <c:v>2009</c:v>
                </c:pt>
                <c:pt idx="14">
                  <c:v>2010</c:v>
                </c:pt>
                <c:pt idx="15">
                  <c:v>2011</c:v>
                </c:pt>
                <c:pt idx="16">
                  <c:v>2012</c:v>
                </c:pt>
                <c:pt idx="17">
                  <c:v>2013</c:v>
                </c:pt>
                <c:pt idx="18">
                  <c:v>2014</c:v>
                </c:pt>
                <c:pt idx="19">
                  <c:v>2016</c:v>
                </c:pt>
                <c:pt idx="20">
                  <c:v>2017</c:v>
                </c:pt>
                <c:pt idx="21">
                  <c:v>2018</c:v>
                </c:pt>
              </c:numCache>
            </c:numRef>
          </c:cat>
          <c:val>
            <c:numRef>
              <c:f>'Year Auth Pivot'!$AC$7:$AX$7</c:f>
              <c:numCache>
                <c:formatCode>General</c:formatCode>
                <c:ptCount val="22"/>
                <c:pt idx="0">
                  <c:v>1</c:v>
                </c:pt>
                <c:pt idx="1">
                  <c:v>2</c:v>
                </c:pt>
                <c:pt idx="2">
                  <c:v>3</c:v>
                </c:pt>
                <c:pt idx="3">
                  <c:v>4</c:v>
                </c:pt>
                <c:pt idx="4">
                  <c:v>6</c:v>
                </c:pt>
                <c:pt idx="5">
                  <c:v>9</c:v>
                </c:pt>
                <c:pt idx="6">
                  <c:v>10</c:v>
                </c:pt>
                <c:pt idx="7">
                  <c:v>11</c:v>
                </c:pt>
                <c:pt idx="8">
                  <c:v>13</c:v>
                </c:pt>
                <c:pt idx="9">
                  <c:v>16</c:v>
                </c:pt>
                <c:pt idx="10">
                  <c:v>21</c:v>
                </c:pt>
                <c:pt idx="11">
                  <c:v>31</c:v>
                </c:pt>
                <c:pt idx="12">
                  <c:v>44</c:v>
                </c:pt>
                <c:pt idx="13">
                  <c:v>47</c:v>
                </c:pt>
                <c:pt idx="14">
                  <c:v>53</c:v>
                </c:pt>
                <c:pt idx="15">
                  <c:v>60</c:v>
                </c:pt>
                <c:pt idx="16">
                  <c:v>66</c:v>
                </c:pt>
                <c:pt idx="17">
                  <c:v>68</c:v>
                </c:pt>
                <c:pt idx="18">
                  <c:v>71</c:v>
                </c:pt>
                <c:pt idx="19">
                  <c:v>72</c:v>
                </c:pt>
                <c:pt idx="20">
                  <c:v>75</c:v>
                </c:pt>
                <c:pt idx="21">
                  <c:v>80</c:v>
                </c:pt>
              </c:numCache>
            </c:numRef>
          </c:val>
          <c:extLst>
            <c:ext xmlns:c16="http://schemas.microsoft.com/office/drawing/2014/chart" uri="{C3380CC4-5D6E-409C-BE32-E72D297353CC}">
              <c16:uniqueId val="{00000000-A445-49B9-86C5-CE00BBF586B8}"/>
            </c:ext>
          </c:extLst>
        </c:ser>
        <c:dLbls>
          <c:showLegendKey val="0"/>
          <c:showVal val="0"/>
          <c:showCatName val="0"/>
          <c:showSerName val="0"/>
          <c:showPercent val="0"/>
          <c:showBubbleSize val="0"/>
        </c:dLbls>
        <c:axId val="643901584"/>
        <c:axId val="643899952"/>
      </c:areaChart>
      <c:catAx>
        <c:axId val="64390158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643899952"/>
        <c:crosses val="autoZero"/>
        <c:auto val="1"/>
        <c:lblAlgn val="ctr"/>
        <c:lblOffset val="100"/>
        <c:noMultiLvlLbl val="0"/>
      </c:catAx>
      <c:valAx>
        <c:axId val="64389995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6439015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1"/>
          <c:order val="1"/>
          <c:tx>
            <c:strRef>
              <c:f>'Year Auth Pivot'!$AB$31</c:f>
              <c:strCache>
                <c:ptCount val="1"/>
                <c:pt idx="0">
                  <c:v>Total Authorized</c:v>
                </c:pt>
              </c:strCache>
            </c:strRef>
          </c:tx>
          <c:spPr>
            <a:solidFill>
              <a:schemeClr val="accent6">
                <a:lumMod val="60000"/>
                <a:lumOff val="40000"/>
              </a:schemeClr>
            </a:solidFill>
            <a:ln>
              <a:noFill/>
            </a:ln>
            <a:effectLst/>
          </c:spPr>
          <c:cat>
            <c:numRef>
              <c:f>'Year Auth Pivot'!$AC$29:$AX$29</c:f>
              <c:numCache>
                <c:formatCode>General</c:formatCode>
                <c:ptCount val="22"/>
                <c:pt idx="0">
                  <c:v>1982</c:v>
                </c:pt>
                <c:pt idx="1">
                  <c:v>1990</c:v>
                </c:pt>
                <c:pt idx="2">
                  <c:v>1992</c:v>
                </c:pt>
                <c:pt idx="3">
                  <c:v>1995</c:v>
                </c:pt>
                <c:pt idx="4">
                  <c:v>1997</c:v>
                </c:pt>
                <c:pt idx="5">
                  <c:v>1999</c:v>
                </c:pt>
                <c:pt idx="6">
                  <c:v>2000</c:v>
                </c:pt>
                <c:pt idx="7">
                  <c:v>2002</c:v>
                </c:pt>
                <c:pt idx="8">
                  <c:v>2003</c:v>
                </c:pt>
                <c:pt idx="9">
                  <c:v>2004</c:v>
                </c:pt>
                <c:pt idx="10">
                  <c:v>2006</c:v>
                </c:pt>
                <c:pt idx="11">
                  <c:v>2007</c:v>
                </c:pt>
                <c:pt idx="12">
                  <c:v>2008</c:v>
                </c:pt>
                <c:pt idx="13">
                  <c:v>2009</c:v>
                </c:pt>
                <c:pt idx="14">
                  <c:v>2010</c:v>
                </c:pt>
                <c:pt idx="15">
                  <c:v>2011</c:v>
                </c:pt>
                <c:pt idx="16">
                  <c:v>2012</c:v>
                </c:pt>
                <c:pt idx="17">
                  <c:v>2013</c:v>
                </c:pt>
                <c:pt idx="18">
                  <c:v>2014</c:v>
                </c:pt>
                <c:pt idx="19">
                  <c:v>2016</c:v>
                </c:pt>
                <c:pt idx="20">
                  <c:v>2017</c:v>
                </c:pt>
                <c:pt idx="21">
                  <c:v>2018</c:v>
                </c:pt>
              </c:numCache>
            </c:numRef>
          </c:cat>
          <c:val>
            <c:numRef>
              <c:f>'Year Auth Pivot'!$AC$31:$AX$31</c:f>
              <c:numCache>
                <c:formatCode>General</c:formatCode>
                <c:ptCount val="22"/>
                <c:pt idx="0">
                  <c:v>1</c:v>
                </c:pt>
                <c:pt idx="1">
                  <c:v>2</c:v>
                </c:pt>
                <c:pt idx="2">
                  <c:v>3</c:v>
                </c:pt>
                <c:pt idx="3">
                  <c:v>4</c:v>
                </c:pt>
                <c:pt idx="4">
                  <c:v>6</c:v>
                </c:pt>
                <c:pt idx="5">
                  <c:v>9</c:v>
                </c:pt>
                <c:pt idx="6">
                  <c:v>10</c:v>
                </c:pt>
                <c:pt idx="7">
                  <c:v>11</c:v>
                </c:pt>
                <c:pt idx="8">
                  <c:v>13</c:v>
                </c:pt>
                <c:pt idx="9">
                  <c:v>16</c:v>
                </c:pt>
                <c:pt idx="10">
                  <c:v>21</c:v>
                </c:pt>
                <c:pt idx="11">
                  <c:v>31</c:v>
                </c:pt>
                <c:pt idx="12">
                  <c:v>44</c:v>
                </c:pt>
                <c:pt idx="13">
                  <c:v>47</c:v>
                </c:pt>
                <c:pt idx="14">
                  <c:v>53</c:v>
                </c:pt>
                <c:pt idx="15">
                  <c:v>60</c:v>
                </c:pt>
                <c:pt idx="16">
                  <c:v>66</c:v>
                </c:pt>
                <c:pt idx="17">
                  <c:v>68</c:v>
                </c:pt>
                <c:pt idx="18">
                  <c:v>71</c:v>
                </c:pt>
                <c:pt idx="19">
                  <c:v>72</c:v>
                </c:pt>
                <c:pt idx="20">
                  <c:v>75</c:v>
                </c:pt>
                <c:pt idx="21">
                  <c:v>80</c:v>
                </c:pt>
              </c:numCache>
            </c:numRef>
          </c:val>
          <c:extLst>
            <c:ext xmlns:c16="http://schemas.microsoft.com/office/drawing/2014/chart" uri="{C3380CC4-5D6E-409C-BE32-E72D297353CC}">
              <c16:uniqueId val="{00000000-25EC-411E-965E-DAF65DA94584}"/>
            </c:ext>
          </c:extLst>
        </c:ser>
        <c:dLbls>
          <c:showLegendKey val="0"/>
          <c:showVal val="0"/>
          <c:showCatName val="0"/>
          <c:showSerName val="0"/>
          <c:showPercent val="0"/>
          <c:showBubbleSize val="0"/>
        </c:dLbls>
        <c:axId val="643907024"/>
        <c:axId val="643906480"/>
      </c:areaChart>
      <c:barChart>
        <c:barDir val="col"/>
        <c:grouping val="clustered"/>
        <c:varyColors val="0"/>
        <c:ser>
          <c:idx val="0"/>
          <c:order val="0"/>
          <c:tx>
            <c:strRef>
              <c:f>'Year Auth Pivot'!$AB$30</c:f>
              <c:strCache>
                <c:ptCount val="1"/>
                <c:pt idx="0">
                  <c:v>Authorized Per Year</c:v>
                </c:pt>
              </c:strCache>
            </c:strRef>
          </c:tx>
          <c:spPr>
            <a:solidFill>
              <a:srgbClr val="0070C0"/>
            </a:solidFill>
            <a:ln>
              <a:noFill/>
            </a:ln>
            <a:effectLst/>
          </c:spPr>
          <c:invertIfNegative val="0"/>
          <c:cat>
            <c:numRef>
              <c:f>'Year Auth Pivot'!$AC$29:$AX$29</c:f>
              <c:numCache>
                <c:formatCode>General</c:formatCode>
                <c:ptCount val="22"/>
                <c:pt idx="0">
                  <c:v>1982</c:v>
                </c:pt>
                <c:pt idx="1">
                  <c:v>1990</c:v>
                </c:pt>
                <c:pt idx="2">
                  <c:v>1992</c:v>
                </c:pt>
                <c:pt idx="3">
                  <c:v>1995</c:v>
                </c:pt>
                <c:pt idx="4">
                  <c:v>1997</c:v>
                </c:pt>
                <c:pt idx="5">
                  <c:v>1999</c:v>
                </c:pt>
                <c:pt idx="6">
                  <c:v>2000</c:v>
                </c:pt>
                <c:pt idx="7">
                  <c:v>2002</c:v>
                </c:pt>
                <c:pt idx="8">
                  <c:v>2003</c:v>
                </c:pt>
                <c:pt idx="9">
                  <c:v>2004</c:v>
                </c:pt>
                <c:pt idx="10">
                  <c:v>2006</c:v>
                </c:pt>
                <c:pt idx="11">
                  <c:v>2007</c:v>
                </c:pt>
                <c:pt idx="12">
                  <c:v>2008</c:v>
                </c:pt>
                <c:pt idx="13">
                  <c:v>2009</c:v>
                </c:pt>
                <c:pt idx="14">
                  <c:v>2010</c:v>
                </c:pt>
                <c:pt idx="15">
                  <c:v>2011</c:v>
                </c:pt>
                <c:pt idx="16">
                  <c:v>2012</c:v>
                </c:pt>
                <c:pt idx="17">
                  <c:v>2013</c:v>
                </c:pt>
                <c:pt idx="18">
                  <c:v>2014</c:v>
                </c:pt>
                <c:pt idx="19">
                  <c:v>2016</c:v>
                </c:pt>
                <c:pt idx="20">
                  <c:v>2017</c:v>
                </c:pt>
                <c:pt idx="21">
                  <c:v>2018</c:v>
                </c:pt>
              </c:numCache>
            </c:numRef>
          </c:cat>
          <c:val>
            <c:numRef>
              <c:f>'Year Auth Pivot'!$AC$30:$AX$30</c:f>
              <c:numCache>
                <c:formatCode>General</c:formatCode>
                <c:ptCount val="22"/>
                <c:pt idx="0">
                  <c:v>1</c:v>
                </c:pt>
                <c:pt idx="1">
                  <c:v>1</c:v>
                </c:pt>
                <c:pt idx="2">
                  <c:v>1</c:v>
                </c:pt>
                <c:pt idx="3">
                  <c:v>1</c:v>
                </c:pt>
                <c:pt idx="4">
                  <c:v>2</c:v>
                </c:pt>
                <c:pt idx="5">
                  <c:v>3</c:v>
                </c:pt>
                <c:pt idx="6">
                  <c:v>1</c:v>
                </c:pt>
                <c:pt idx="7">
                  <c:v>1</c:v>
                </c:pt>
                <c:pt idx="8">
                  <c:v>2</c:v>
                </c:pt>
                <c:pt idx="9">
                  <c:v>3</c:v>
                </c:pt>
                <c:pt idx="10">
                  <c:v>5</c:v>
                </c:pt>
                <c:pt idx="11">
                  <c:v>10</c:v>
                </c:pt>
                <c:pt idx="12">
                  <c:v>13</c:v>
                </c:pt>
                <c:pt idx="13">
                  <c:v>3</c:v>
                </c:pt>
                <c:pt idx="14">
                  <c:v>6</c:v>
                </c:pt>
                <c:pt idx="15">
                  <c:v>7</c:v>
                </c:pt>
                <c:pt idx="16">
                  <c:v>6</c:v>
                </c:pt>
                <c:pt idx="17">
                  <c:v>2</c:v>
                </c:pt>
                <c:pt idx="18">
                  <c:v>3</c:v>
                </c:pt>
                <c:pt idx="19">
                  <c:v>1</c:v>
                </c:pt>
                <c:pt idx="20">
                  <c:v>3</c:v>
                </c:pt>
                <c:pt idx="21">
                  <c:v>5</c:v>
                </c:pt>
              </c:numCache>
            </c:numRef>
          </c:val>
          <c:extLst>
            <c:ext xmlns:c16="http://schemas.microsoft.com/office/drawing/2014/chart" uri="{C3380CC4-5D6E-409C-BE32-E72D297353CC}">
              <c16:uniqueId val="{00000001-25EC-411E-965E-DAF65DA94584}"/>
            </c:ext>
          </c:extLst>
        </c:ser>
        <c:dLbls>
          <c:showLegendKey val="0"/>
          <c:showVal val="0"/>
          <c:showCatName val="0"/>
          <c:showSerName val="0"/>
          <c:showPercent val="0"/>
          <c:showBubbleSize val="0"/>
        </c:dLbls>
        <c:gapWidth val="219"/>
        <c:overlap val="-27"/>
        <c:axId val="643903216"/>
        <c:axId val="643904304"/>
      </c:barChart>
      <c:catAx>
        <c:axId val="64390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643904304"/>
        <c:crosses val="autoZero"/>
        <c:auto val="1"/>
        <c:lblAlgn val="ctr"/>
        <c:lblOffset val="100"/>
        <c:noMultiLvlLbl val="0"/>
      </c:catAx>
      <c:valAx>
        <c:axId val="643904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0070C0"/>
                </a:solidFill>
                <a:latin typeface="+mn-lt"/>
                <a:ea typeface="+mn-ea"/>
                <a:cs typeface="+mn-cs"/>
              </a:defRPr>
            </a:pPr>
            <a:endParaRPr lang="en-US"/>
          </a:p>
        </c:txPr>
        <c:crossAx val="643903216"/>
        <c:crosses val="autoZero"/>
        <c:crossBetween val="between"/>
      </c:valAx>
      <c:valAx>
        <c:axId val="643906480"/>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accent6">
                    <a:lumMod val="75000"/>
                  </a:schemeClr>
                </a:solidFill>
                <a:latin typeface="+mn-lt"/>
                <a:ea typeface="+mn-ea"/>
                <a:cs typeface="+mn-cs"/>
              </a:defRPr>
            </a:pPr>
            <a:endParaRPr lang="en-US"/>
          </a:p>
        </c:txPr>
        <c:crossAx val="643907024"/>
        <c:crosses val="max"/>
        <c:crossBetween val="between"/>
      </c:valAx>
      <c:catAx>
        <c:axId val="643907024"/>
        <c:scaling>
          <c:orientation val="minMax"/>
        </c:scaling>
        <c:delete val="1"/>
        <c:axPos val="b"/>
        <c:numFmt formatCode="General" sourceLinked="1"/>
        <c:majorTickMark val="none"/>
        <c:minorTickMark val="none"/>
        <c:tickLblPos val="nextTo"/>
        <c:crossAx val="6439064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855926792934665"/>
          <c:y val="0.11595207083009614"/>
          <c:w val="0.46288129723053301"/>
          <c:h val="0.72156703365668073"/>
        </c:manualLayout>
      </c:layout>
      <c:pieChart>
        <c:varyColors val="1"/>
        <c:ser>
          <c:idx val="0"/>
          <c:order val="0"/>
          <c:dPt>
            <c:idx val="0"/>
            <c:bubble3D val="0"/>
            <c:spPr>
              <a:solidFill>
                <a:schemeClr val="accent4"/>
              </a:solidFill>
              <a:ln w="19050">
                <a:solidFill>
                  <a:schemeClr val="lt1"/>
                </a:solidFill>
              </a:ln>
              <a:effectLst/>
            </c:spPr>
            <c:extLst>
              <c:ext xmlns:c16="http://schemas.microsoft.com/office/drawing/2014/chart" uri="{C3380CC4-5D6E-409C-BE32-E72D297353CC}">
                <c16:uniqueId val="{00000001-C9EB-45EA-BCA9-5DB402F0032E}"/>
              </c:ext>
            </c:extLst>
          </c:dPt>
          <c:dPt>
            <c:idx val="1"/>
            <c:bubble3D val="0"/>
            <c:spPr>
              <a:solidFill>
                <a:srgbClr val="BA3E06"/>
              </a:solidFill>
              <a:ln w="19050">
                <a:solidFill>
                  <a:schemeClr val="lt1"/>
                </a:solidFill>
              </a:ln>
              <a:effectLst/>
            </c:spPr>
            <c:extLst>
              <c:ext xmlns:c16="http://schemas.microsoft.com/office/drawing/2014/chart" uri="{C3380CC4-5D6E-409C-BE32-E72D297353CC}">
                <c16:uniqueId val="{00000003-C9EB-45EA-BCA9-5DB402F0032E}"/>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5-C9EB-45EA-BCA9-5DB402F0032E}"/>
              </c:ext>
            </c:extLst>
          </c:dPt>
          <c:dPt>
            <c:idx val="3"/>
            <c:bubble3D val="0"/>
            <c:spPr>
              <a:solidFill>
                <a:srgbClr val="7030A0"/>
              </a:solidFill>
              <a:ln w="19050">
                <a:solidFill>
                  <a:schemeClr val="lt1"/>
                </a:solidFill>
              </a:ln>
              <a:effectLst/>
            </c:spPr>
            <c:extLst>
              <c:ext xmlns:c16="http://schemas.microsoft.com/office/drawing/2014/chart" uri="{C3380CC4-5D6E-409C-BE32-E72D297353CC}">
                <c16:uniqueId val="{00000007-C9EB-45EA-BCA9-5DB402F0032E}"/>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'Auth Pie'!$B$38:$E$38</c:f>
              <c:strCache>
                <c:ptCount val="4"/>
                <c:pt idx="0">
                  <c:v>PYP</c:v>
                </c:pt>
                <c:pt idx="1">
                  <c:v>MYP</c:v>
                </c:pt>
                <c:pt idx="2">
                  <c:v>DP</c:v>
                </c:pt>
                <c:pt idx="3">
                  <c:v>CP</c:v>
                </c:pt>
              </c:strCache>
            </c:strRef>
          </c:cat>
          <c:val>
            <c:numRef>
              <c:f>'Auth Pie'!$B$39:$E$39</c:f>
              <c:numCache>
                <c:formatCode>General</c:formatCode>
                <c:ptCount val="4"/>
                <c:pt idx="0">
                  <c:v>30</c:v>
                </c:pt>
                <c:pt idx="1">
                  <c:v>29</c:v>
                </c:pt>
                <c:pt idx="2">
                  <c:v>34</c:v>
                </c:pt>
                <c:pt idx="3">
                  <c:v>12</c:v>
                </c:pt>
              </c:numCache>
            </c:numRef>
          </c:val>
          <c:extLst>
            <c:ext xmlns:c16="http://schemas.microsoft.com/office/drawing/2014/chart" uri="{C3380CC4-5D6E-409C-BE32-E72D297353CC}">
              <c16:uniqueId val="{00000008-C9EB-45EA-BCA9-5DB402F0032E}"/>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[IB Programs in Georgia 3-27-2018 John's changes as of 9-14.xlsx]Pivot (Auth) v2!PivotTable4</c:name>
    <c:fmtId val="-1"/>
  </c:pivotSource>
  <c:chart>
    <c:autoTitleDeleted val="0"/>
    <c:pivotFmts>
      <c:pivotFmt>
        <c:idx val="0"/>
        <c:spPr>
          <a:solidFill>
            <a:schemeClr val="accent4"/>
          </a:solidFill>
          <a:ln>
            <a:noFill/>
          </a:ln>
          <a:effectLst/>
        </c:spPr>
        <c:marker>
          <c:symbol val="none"/>
        </c:marker>
      </c:pivotFmt>
      <c:pivotFmt>
        <c:idx val="1"/>
        <c:spPr>
          <a:solidFill>
            <a:srgbClr val="BA3E06"/>
          </a:solidFill>
          <a:ln>
            <a:noFill/>
          </a:ln>
          <a:effectLst/>
        </c:spPr>
        <c:marker>
          <c:symbol val="none"/>
        </c:marker>
      </c:pivotFmt>
      <c:pivotFmt>
        <c:idx val="2"/>
        <c:spPr>
          <a:solidFill>
            <a:srgbClr val="00B0F0"/>
          </a:solidFill>
          <a:ln>
            <a:noFill/>
          </a:ln>
          <a:effectLst/>
        </c:spPr>
        <c:marker>
          <c:symbol val="none"/>
        </c:marker>
      </c:pivotFmt>
      <c:pivotFmt>
        <c:idx val="3"/>
        <c:spPr>
          <a:solidFill>
            <a:srgbClr val="7030A0"/>
          </a:solidFill>
          <a:ln>
            <a:noFill/>
          </a:ln>
          <a:effectLst/>
        </c:spPr>
        <c:marker>
          <c:symbol val="none"/>
        </c:marker>
      </c:pivotFmt>
      <c:pivotFmt>
        <c:idx val="4"/>
        <c:spPr>
          <a:solidFill>
            <a:schemeClr val="accent4"/>
          </a:solidFill>
          <a:ln>
            <a:noFill/>
          </a:ln>
          <a:effectLst/>
        </c:spPr>
        <c:marker>
          <c:symbol val="none"/>
        </c:marker>
      </c:pivotFmt>
      <c:pivotFmt>
        <c:idx val="5"/>
        <c:spPr>
          <a:solidFill>
            <a:srgbClr val="BA3E06"/>
          </a:solidFill>
          <a:ln>
            <a:noFill/>
          </a:ln>
          <a:effectLst/>
        </c:spPr>
        <c:marker>
          <c:symbol val="none"/>
        </c:marker>
      </c:pivotFmt>
      <c:pivotFmt>
        <c:idx val="6"/>
        <c:spPr>
          <a:solidFill>
            <a:srgbClr val="00B0F0"/>
          </a:solidFill>
          <a:ln>
            <a:noFill/>
          </a:ln>
          <a:effectLst/>
        </c:spPr>
        <c:marker>
          <c:symbol val="none"/>
        </c:marker>
      </c:pivotFmt>
      <c:pivotFmt>
        <c:idx val="7"/>
        <c:spPr>
          <a:solidFill>
            <a:srgbClr val="7030A0"/>
          </a:solidFill>
          <a:ln>
            <a:noFill/>
          </a:ln>
          <a:effectLst/>
        </c:spPr>
        <c:marker>
          <c:symbol val="none"/>
        </c:marker>
      </c:pivotFmt>
      <c:pivotFmt>
        <c:idx val="8"/>
        <c:spPr>
          <a:solidFill>
            <a:schemeClr val="accent4"/>
          </a:solidFill>
          <a:ln>
            <a:noFill/>
          </a:ln>
          <a:effectLst/>
        </c:spPr>
        <c:marker>
          <c:symbol val="none"/>
        </c:marker>
      </c:pivotFmt>
      <c:pivotFmt>
        <c:idx val="9"/>
        <c:spPr>
          <a:solidFill>
            <a:srgbClr val="BA3E06"/>
          </a:solidFill>
          <a:ln>
            <a:noFill/>
          </a:ln>
          <a:effectLst/>
        </c:spPr>
        <c:marker>
          <c:symbol val="none"/>
        </c:marker>
      </c:pivotFmt>
      <c:pivotFmt>
        <c:idx val="10"/>
        <c:spPr>
          <a:solidFill>
            <a:srgbClr val="00B0F0"/>
          </a:solidFill>
          <a:ln>
            <a:noFill/>
          </a:ln>
          <a:effectLst/>
        </c:spPr>
        <c:marker>
          <c:symbol val="none"/>
        </c:marker>
      </c:pivotFmt>
      <c:pivotFmt>
        <c:idx val="11"/>
        <c:spPr>
          <a:solidFill>
            <a:srgbClr val="7030A0"/>
          </a:solidFill>
          <a:ln>
            <a:noFill/>
          </a:ln>
          <a:effectLst/>
        </c:spPr>
        <c:marker>
          <c:symbol val="none"/>
        </c:marker>
      </c:pivotFmt>
    </c:pivotFmts>
    <c:plotArea>
      <c:layout/>
      <c:barChart>
        <c:barDir val="col"/>
        <c:grouping val="stacked"/>
        <c:varyColors val="0"/>
        <c:ser>
          <c:idx val="0"/>
          <c:order val="0"/>
          <c:tx>
            <c:strRef>
              <c:f>'Pivot (Auth) v2'!$B$3</c:f>
              <c:strCache>
                <c:ptCount val="1"/>
                <c:pt idx="0">
                  <c:v>PYP </c:v>
                </c:pt>
              </c:strCache>
            </c:strRef>
          </c:tx>
          <c:spPr>
            <a:solidFill>
              <a:schemeClr val="accent4"/>
            </a:solidFill>
            <a:ln>
              <a:noFill/>
            </a:ln>
            <a:effectLst/>
          </c:spPr>
          <c:invertIfNegative val="0"/>
          <c:cat>
            <c:strRef>
              <c:f>'Pivot (Auth) v2'!$A$4:$A$31</c:f>
              <c:strCache>
                <c:ptCount val="27"/>
                <c:pt idx="0">
                  <c:v>(Private)</c:v>
                </c:pt>
                <c:pt idx="1">
                  <c:v>(State Charter)</c:v>
                </c:pt>
                <c:pt idx="2">
                  <c:v>Atlanta City</c:v>
                </c:pt>
                <c:pt idx="3">
                  <c:v>Bibb</c:v>
                </c:pt>
                <c:pt idx="4">
                  <c:v>Carrollton City</c:v>
                </c:pt>
                <c:pt idx="5">
                  <c:v>Clayton</c:v>
                </c:pt>
                <c:pt idx="6">
                  <c:v>Cobb</c:v>
                </c:pt>
                <c:pt idx="7">
                  <c:v>Columbia</c:v>
                </c:pt>
                <c:pt idx="8">
                  <c:v>Dalton City</c:v>
                </c:pt>
                <c:pt idx="9">
                  <c:v>Decatur City</c:v>
                </c:pt>
                <c:pt idx="10">
                  <c:v>DeKalb</c:v>
                </c:pt>
                <c:pt idx="11">
                  <c:v>Dougherty</c:v>
                </c:pt>
                <c:pt idx="12">
                  <c:v>Douglas</c:v>
                </c:pt>
                <c:pt idx="13">
                  <c:v>Dublin</c:v>
                </c:pt>
                <c:pt idx="14">
                  <c:v>Forsythe</c:v>
                </c:pt>
                <c:pt idx="15">
                  <c:v>Fulton</c:v>
                </c:pt>
                <c:pt idx="16">
                  <c:v>Gainsville City</c:v>
                </c:pt>
                <c:pt idx="17">
                  <c:v>Glynn</c:v>
                </c:pt>
                <c:pt idx="18">
                  <c:v>Greene</c:v>
                </c:pt>
                <c:pt idx="19">
                  <c:v>Gwinnett</c:v>
                </c:pt>
                <c:pt idx="20">
                  <c:v>Hall</c:v>
                </c:pt>
                <c:pt idx="21">
                  <c:v>Marietta City</c:v>
                </c:pt>
                <c:pt idx="22">
                  <c:v>Morgan</c:v>
                </c:pt>
                <c:pt idx="23">
                  <c:v>Muscogee</c:v>
                </c:pt>
                <c:pt idx="24">
                  <c:v>Richmond</c:v>
                </c:pt>
                <c:pt idx="25">
                  <c:v>Savannah-Chatham</c:v>
                </c:pt>
                <c:pt idx="26">
                  <c:v>Valdosta City</c:v>
                </c:pt>
              </c:strCache>
            </c:strRef>
          </c:cat>
          <c:val>
            <c:numRef>
              <c:f>'Pivot (Auth) v2'!$B$4:$B$31</c:f>
              <c:numCache>
                <c:formatCode>General</c:formatCode>
                <c:ptCount val="27"/>
                <c:pt idx="0">
                  <c:v>3</c:v>
                </c:pt>
                <c:pt idx="1">
                  <c:v>1</c:v>
                </c:pt>
                <c:pt idx="2">
                  <c:v>9</c:v>
                </c:pt>
                <c:pt idx="9">
                  <c:v>1</c:v>
                </c:pt>
                <c:pt idx="10">
                  <c:v>4</c:v>
                </c:pt>
                <c:pt idx="11">
                  <c:v>1</c:v>
                </c:pt>
                <c:pt idx="15">
                  <c:v>3</c:v>
                </c:pt>
                <c:pt idx="16">
                  <c:v>1</c:v>
                </c:pt>
                <c:pt idx="17">
                  <c:v>1</c:v>
                </c:pt>
                <c:pt idx="19">
                  <c:v>1</c:v>
                </c:pt>
                <c:pt idx="21">
                  <c:v>2</c:v>
                </c:pt>
                <c:pt idx="23">
                  <c:v>1</c:v>
                </c:pt>
                <c:pt idx="24">
                  <c:v>1</c:v>
                </c:pt>
                <c:pt idx="25">
                  <c:v>1</c:v>
                </c:pt>
              </c:numCache>
            </c:numRef>
          </c:val>
          <c:extLst>
            <c:ext xmlns:c16="http://schemas.microsoft.com/office/drawing/2014/chart" uri="{C3380CC4-5D6E-409C-BE32-E72D297353CC}">
              <c16:uniqueId val="{00000000-97C2-42A2-9095-F89D4AFC1DA1}"/>
            </c:ext>
          </c:extLst>
        </c:ser>
        <c:ser>
          <c:idx val="1"/>
          <c:order val="1"/>
          <c:tx>
            <c:strRef>
              <c:f>'Pivot (Auth) v2'!$C$3</c:f>
              <c:strCache>
                <c:ptCount val="1"/>
                <c:pt idx="0">
                  <c:v>MYP </c:v>
                </c:pt>
              </c:strCache>
            </c:strRef>
          </c:tx>
          <c:spPr>
            <a:solidFill>
              <a:srgbClr val="BA3E06"/>
            </a:solidFill>
            <a:ln>
              <a:noFill/>
            </a:ln>
            <a:effectLst/>
          </c:spPr>
          <c:invertIfNegative val="0"/>
          <c:cat>
            <c:strRef>
              <c:f>'Pivot (Auth) v2'!$A$4:$A$31</c:f>
              <c:strCache>
                <c:ptCount val="27"/>
                <c:pt idx="0">
                  <c:v>(Private)</c:v>
                </c:pt>
                <c:pt idx="1">
                  <c:v>(State Charter)</c:v>
                </c:pt>
                <c:pt idx="2">
                  <c:v>Atlanta City</c:v>
                </c:pt>
                <c:pt idx="3">
                  <c:v>Bibb</c:v>
                </c:pt>
                <c:pt idx="4">
                  <c:v>Carrollton City</c:v>
                </c:pt>
                <c:pt idx="5">
                  <c:v>Clayton</c:v>
                </c:pt>
                <c:pt idx="6">
                  <c:v>Cobb</c:v>
                </c:pt>
                <c:pt idx="7">
                  <c:v>Columbia</c:v>
                </c:pt>
                <c:pt idx="8">
                  <c:v>Dalton City</c:v>
                </c:pt>
                <c:pt idx="9">
                  <c:v>Decatur City</c:v>
                </c:pt>
                <c:pt idx="10">
                  <c:v>DeKalb</c:v>
                </c:pt>
                <c:pt idx="11">
                  <c:v>Dougherty</c:v>
                </c:pt>
                <c:pt idx="12">
                  <c:v>Douglas</c:v>
                </c:pt>
                <c:pt idx="13">
                  <c:v>Dublin</c:v>
                </c:pt>
                <c:pt idx="14">
                  <c:v>Forsythe</c:v>
                </c:pt>
                <c:pt idx="15">
                  <c:v>Fulton</c:v>
                </c:pt>
                <c:pt idx="16">
                  <c:v>Gainsville City</c:v>
                </c:pt>
                <c:pt idx="17">
                  <c:v>Glynn</c:v>
                </c:pt>
                <c:pt idx="18">
                  <c:v>Greene</c:v>
                </c:pt>
                <c:pt idx="19">
                  <c:v>Gwinnett</c:v>
                </c:pt>
                <c:pt idx="20">
                  <c:v>Hall</c:v>
                </c:pt>
                <c:pt idx="21">
                  <c:v>Marietta City</c:v>
                </c:pt>
                <c:pt idx="22">
                  <c:v>Morgan</c:v>
                </c:pt>
                <c:pt idx="23">
                  <c:v>Muscogee</c:v>
                </c:pt>
                <c:pt idx="24">
                  <c:v>Richmond</c:v>
                </c:pt>
                <c:pt idx="25">
                  <c:v>Savannah-Chatham</c:v>
                </c:pt>
                <c:pt idx="26">
                  <c:v>Valdosta City</c:v>
                </c:pt>
              </c:strCache>
            </c:strRef>
          </c:cat>
          <c:val>
            <c:numRef>
              <c:f>'Pivot (Auth) v2'!$C$4:$C$31</c:f>
              <c:numCache>
                <c:formatCode>General</c:formatCode>
                <c:ptCount val="27"/>
                <c:pt idx="0">
                  <c:v>2</c:v>
                </c:pt>
                <c:pt idx="1">
                  <c:v>1</c:v>
                </c:pt>
                <c:pt idx="2">
                  <c:v>3</c:v>
                </c:pt>
                <c:pt idx="6">
                  <c:v>1</c:v>
                </c:pt>
                <c:pt idx="9">
                  <c:v>2</c:v>
                </c:pt>
                <c:pt idx="10">
                  <c:v>3</c:v>
                </c:pt>
                <c:pt idx="15">
                  <c:v>2</c:v>
                </c:pt>
                <c:pt idx="18">
                  <c:v>2</c:v>
                </c:pt>
                <c:pt idx="19">
                  <c:v>4</c:v>
                </c:pt>
                <c:pt idx="21">
                  <c:v>3</c:v>
                </c:pt>
                <c:pt idx="23">
                  <c:v>1</c:v>
                </c:pt>
                <c:pt idx="24">
                  <c:v>1</c:v>
                </c:pt>
                <c:pt idx="25">
                  <c:v>4</c:v>
                </c:pt>
              </c:numCache>
            </c:numRef>
          </c:val>
          <c:extLst>
            <c:ext xmlns:c16="http://schemas.microsoft.com/office/drawing/2014/chart" uri="{C3380CC4-5D6E-409C-BE32-E72D297353CC}">
              <c16:uniqueId val="{00000001-97C2-42A2-9095-F89D4AFC1DA1}"/>
            </c:ext>
          </c:extLst>
        </c:ser>
        <c:ser>
          <c:idx val="2"/>
          <c:order val="2"/>
          <c:tx>
            <c:strRef>
              <c:f>'Pivot (Auth) v2'!$D$3</c:f>
              <c:strCache>
                <c:ptCount val="1"/>
                <c:pt idx="0">
                  <c:v>DP </c:v>
                </c:pt>
              </c:strCache>
            </c:strRef>
          </c:tx>
          <c:spPr>
            <a:solidFill>
              <a:srgbClr val="00B0F0"/>
            </a:solidFill>
            <a:ln>
              <a:noFill/>
            </a:ln>
            <a:effectLst/>
          </c:spPr>
          <c:invertIfNegative val="0"/>
          <c:cat>
            <c:strRef>
              <c:f>'Pivot (Auth) v2'!$A$4:$A$31</c:f>
              <c:strCache>
                <c:ptCount val="27"/>
                <c:pt idx="0">
                  <c:v>(Private)</c:v>
                </c:pt>
                <c:pt idx="1">
                  <c:v>(State Charter)</c:v>
                </c:pt>
                <c:pt idx="2">
                  <c:v>Atlanta City</c:v>
                </c:pt>
                <c:pt idx="3">
                  <c:v>Bibb</c:v>
                </c:pt>
                <c:pt idx="4">
                  <c:v>Carrollton City</c:v>
                </c:pt>
                <c:pt idx="5">
                  <c:v>Clayton</c:v>
                </c:pt>
                <c:pt idx="6">
                  <c:v>Cobb</c:v>
                </c:pt>
                <c:pt idx="7">
                  <c:v>Columbia</c:v>
                </c:pt>
                <c:pt idx="8">
                  <c:v>Dalton City</c:v>
                </c:pt>
                <c:pt idx="9">
                  <c:v>Decatur City</c:v>
                </c:pt>
                <c:pt idx="10">
                  <c:v>DeKalb</c:v>
                </c:pt>
                <c:pt idx="11">
                  <c:v>Dougherty</c:v>
                </c:pt>
                <c:pt idx="12">
                  <c:v>Douglas</c:v>
                </c:pt>
                <c:pt idx="13">
                  <c:v>Dublin</c:v>
                </c:pt>
                <c:pt idx="14">
                  <c:v>Forsythe</c:v>
                </c:pt>
                <c:pt idx="15">
                  <c:v>Fulton</c:v>
                </c:pt>
                <c:pt idx="16">
                  <c:v>Gainsville City</c:v>
                </c:pt>
                <c:pt idx="17">
                  <c:v>Glynn</c:v>
                </c:pt>
                <c:pt idx="18">
                  <c:v>Greene</c:v>
                </c:pt>
                <c:pt idx="19">
                  <c:v>Gwinnett</c:v>
                </c:pt>
                <c:pt idx="20">
                  <c:v>Hall</c:v>
                </c:pt>
                <c:pt idx="21">
                  <c:v>Marietta City</c:v>
                </c:pt>
                <c:pt idx="22">
                  <c:v>Morgan</c:v>
                </c:pt>
                <c:pt idx="23">
                  <c:v>Muscogee</c:v>
                </c:pt>
                <c:pt idx="24">
                  <c:v>Richmond</c:v>
                </c:pt>
                <c:pt idx="25">
                  <c:v>Savannah-Chatham</c:v>
                </c:pt>
                <c:pt idx="26">
                  <c:v>Valdosta City</c:v>
                </c:pt>
              </c:strCache>
            </c:strRef>
          </c:cat>
          <c:val>
            <c:numRef>
              <c:f>'Pivot (Auth) v2'!$D$4:$D$31</c:f>
              <c:numCache>
                <c:formatCode>General</c:formatCode>
                <c:ptCount val="27"/>
                <c:pt idx="0">
                  <c:v>3</c:v>
                </c:pt>
                <c:pt idx="2">
                  <c:v>2</c:v>
                </c:pt>
                <c:pt idx="3">
                  <c:v>1</c:v>
                </c:pt>
                <c:pt idx="4">
                  <c:v>1</c:v>
                </c:pt>
                <c:pt idx="5">
                  <c:v>1</c:v>
                </c:pt>
                <c:pt idx="6">
                  <c:v>1</c:v>
                </c:pt>
                <c:pt idx="7">
                  <c:v>1</c:v>
                </c:pt>
                <c:pt idx="8">
                  <c:v>1</c:v>
                </c:pt>
                <c:pt idx="9">
                  <c:v>1</c:v>
                </c:pt>
                <c:pt idx="10">
                  <c:v>3</c:v>
                </c:pt>
                <c:pt idx="12">
                  <c:v>1</c:v>
                </c:pt>
                <c:pt idx="13">
                  <c:v>1</c:v>
                </c:pt>
                <c:pt idx="14">
                  <c:v>1</c:v>
                </c:pt>
                <c:pt idx="15">
                  <c:v>4</c:v>
                </c:pt>
                <c:pt idx="19">
                  <c:v>2</c:v>
                </c:pt>
                <c:pt idx="20">
                  <c:v>3</c:v>
                </c:pt>
                <c:pt idx="21">
                  <c:v>1</c:v>
                </c:pt>
                <c:pt idx="22">
                  <c:v>1</c:v>
                </c:pt>
                <c:pt idx="23">
                  <c:v>1</c:v>
                </c:pt>
                <c:pt idx="24">
                  <c:v>1</c:v>
                </c:pt>
                <c:pt idx="25">
                  <c:v>2</c:v>
                </c:pt>
                <c:pt idx="26">
                  <c:v>1</c:v>
                </c:pt>
              </c:numCache>
            </c:numRef>
          </c:val>
          <c:extLst>
            <c:ext xmlns:c16="http://schemas.microsoft.com/office/drawing/2014/chart" uri="{C3380CC4-5D6E-409C-BE32-E72D297353CC}">
              <c16:uniqueId val="{00000002-97C2-42A2-9095-F89D4AFC1DA1}"/>
            </c:ext>
          </c:extLst>
        </c:ser>
        <c:ser>
          <c:idx val="3"/>
          <c:order val="3"/>
          <c:tx>
            <c:strRef>
              <c:f>'Pivot (Auth) v2'!$E$3</c:f>
              <c:strCache>
                <c:ptCount val="1"/>
                <c:pt idx="0">
                  <c:v>CP </c:v>
                </c:pt>
              </c:strCache>
            </c:strRef>
          </c:tx>
          <c:spPr>
            <a:solidFill>
              <a:srgbClr val="7030A0"/>
            </a:solidFill>
            <a:ln>
              <a:noFill/>
            </a:ln>
            <a:effectLst/>
          </c:spPr>
          <c:invertIfNegative val="0"/>
          <c:cat>
            <c:strRef>
              <c:f>'Pivot (Auth) v2'!$A$4:$A$31</c:f>
              <c:strCache>
                <c:ptCount val="27"/>
                <c:pt idx="0">
                  <c:v>(Private)</c:v>
                </c:pt>
                <c:pt idx="1">
                  <c:v>(State Charter)</c:v>
                </c:pt>
                <c:pt idx="2">
                  <c:v>Atlanta City</c:v>
                </c:pt>
                <c:pt idx="3">
                  <c:v>Bibb</c:v>
                </c:pt>
                <c:pt idx="4">
                  <c:v>Carrollton City</c:v>
                </c:pt>
                <c:pt idx="5">
                  <c:v>Clayton</c:v>
                </c:pt>
                <c:pt idx="6">
                  <c:v>Cobb</c:v>
                </c:pt>
                <c:pt idx="7">
                  <c:v>Columbia</c:v>
                </c:pt>
                <c:pt idx="8">
                  <c:v>Dalton City</c:v>
                </c:pt>
                <c:pt idx="9">
                  <c:v>Decatur City</c:v>
                </c:pt>
                <c:pt idx="10">
                  <c:v>DeKalb</c:v>
                </c:pt>
                <c:pt idx="11">
                  <c:v>Dougherty</c:v>
                </c:pt>
                <c:pt idx="12">
                  <c:v>Douglas</c:v>
                </c:pt>
                <c:pt idx="13">
                  <c:v>Dublin</c:v>
                </c:pt>
                <c:pt idx="14">
                  <c:v>Forsythe</c:v>
                </c:pt>
                <c:pt idx="15">
                  <c:v>Fulton</c:v>
                </c:pt>
                <c:pt idx="16">
                  <c:v>Gainsville City</c:v>
                </c:pt>
                <c:pt idx="17">
                  <c:v>Glynn</c:v>
                </c:pt>
                <c:pt idx="18">
                  <c:v>Greene</c:v>
                </c:pt>
                <c:pt idx="19">
                  <c:v>Gwinnett</c:v>
                </c:pt>
                <c:pt idx="20">
                  <c:v>Hall</c:v>
                </c:pt>
                <c:pt idx="21">
                  <c:v>Marietta City</c:v>
                </c:pt>
                <c:pt idx="22">
                  <c:v>Morgan</c:v>
                </c:pt>
                <c:pt idx="23">
                  <c:v>Muscogee</c:v>
                </c:pt>
                <c:pt idx="24">
                  <c:v>Richmond</c:v>
                </c:pt>
                <c:pt idx="25">
                  <c:v>Savannah-Chatham</c:v>
                </c:pt>
                <c:pt idx="26">
                  <c:v>Valdosta City</c:v>
                </c:pt>
              </c:strCache>
            </c:strRef>
          </c:cat>
          <c:val>
            <c:numRef>
              <c:f>'Pivot (Auth) v2'!$E$4:$E$31</c:f>
              <c:numCache>
                <c:formatCode>General</c:formatCode>
                <c:ptCount val="27"/>
                <c:pt idx="2">
                  <c:v>2</c:v>
                </c:pt>
                <c:pt idx="8">
                  <c:v>1</c:v>
                </c:pt>
                <c:pt idx="9">
                  <c:v>1</c:v>
                </c:pt>
                <c:pt idx="14">
                  <c:v>1</c:v>
                </c:pt>
                <c:pt idx="19">
                  <c:v>1</c:v>
                </c:pt>
                <c:pt idx="20">
                  <c:v>1</c:v>
                </c:pt>
                <c:pt idx="21">
                  <c:v>1</c:v>
                </c:pt>
                <c:pt idx="23">
                  <c:v>1</c:v>
                </c:pt>
                <c:pt idx="24">
                  <c:v>1</c:v>
                </c:pt>
                <c:pt idx="25">
                  <c:v>2</c:v>
                </c:pt>
              </c:numCache>
            </c:numRef>
          </c:val>
          <c:extLst>
            <c:ext xmlns:c16="http://schemas.microsoft.com/office/drawing/2014/chart" uri="{C3380CC4-5D6E-409C-BE32-E72D297353CC}">
              <c16:uniqueId val="{00000003-97C2-42A2-9095-F89D4AFC1DA1}"/>
            </c:ext>
          </c:extLst>
        </c:ser>
        <c:dLbls>
          <c:showLegendKey val="0"/>
          <c:showVal val="0"/>
          <c:showCatName val="0"/>
          <c:showSerName val="0"/>
          <c:showPercent val="0"/>
          <c:showBubbleSize val="0"/>
        </c:dLbls>
        <c:gapWidth val="150"/>
        <c:overlap val="100"/>
        <c:axId val="643905936"/>
        <c:axId val="643898320"/>
      </c:barChart>
      <c:catAx>
        <c:axId val="64390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643898320"/>
        <c:crosses val="autoZero"/>
        <c:auto val="1"/>
        <c:lblAlgn val="ctr"/>
        <c:lblOffset val="100"/>
        <c:noMultiLvlLbl val="0"/>
      </c:catAx>
      <c:valAx>
        <c:axId val="643898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643905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sVisible val="1"/>
      </c14:pivotOptions>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[IB Programs in Georgia 3-27-2018 John's changes as of 9-14.xlsx]Pivot (Auth) v2!PivotTable4</c:name>
    <c:fmtId val="-1"/>
  </c:pivotSource>
  <c:chart>
    <c:autoTitleDeleted val="0"/>
    <c:pivotFmts>
      <c:pivotFmt>
        <c:idx val="0"/>
        <c:spPr>
          <a:solidFill>
            <a:schemeClr val="accent4"/>
          </a:solidFill>
          <a:ln>
            <a:noFill/>
          </a:ln>
          <a:effectLst/>
        </c:spPr>
        <c:marker>
          <c:symbol val="none"/>
        </c:marker>
      </c:pivotFmt>
      <c:pivotFmt>
        <c:idx val="1"/>
        <c:spPr>
          <a:solidFill>
            <a:srgbClr val="BA3E06"/>
          </a:solidFill>
          <a:ln>
            <a:noFill/>
          </a:ln>
          <a:effectLst/>
        </c:spPr>
        <c:marker>
          <c:symbol val="none"/>
        </c:marker>
      </c:pivotFmt>
      <c:pivotFmt>
        <c:idx val="2"/>
        <c:spPr>
          <a:solidFill>
            <a:srgbClr val="00B0F0"/>
          </a:solidFill>
          <a:ln>
            <a:noFill/>
          </a:ln>
          <a:effectLst/>
        </c:spPr>
        <c:marker>
          <c:symbol val="none"/>
        </c:marker>
      </c:pivotFmt>
      <c:pivotFmt>
        <c:idx val="3"/>
        <c:spPr>
          <a:solidFill>
            <a:srgbClr val="7030A0"/>
          </a:solidFill>
          <a:ln>
            <a:noFill/>
          </a:ln>
          <a:effectLst/>
        </c:spPr>
        <c:marker>
          <c:symbol val="none"/>
        </c:marker>
      </c:pivotFmt>
      <c:pivotFmt>
        <c:idx val="4"/>
        <c:spPr>
          <a:solidFill>
            <a:schemeClr val="accent4"/>
          </a:solidFill>
          <a:ln>
            <a:noFill/>
          </a:ln>
          <a:effectLst/>
        </c:spPr>
        <c:marker>
          <c:symbol val="none"/>
        </c:marker>
      </c:pivotFmt>
      <c:pivotFmt>
        <c:idx val="5"/>
        <c:spPr>
          <a:solidFill>
            <a:srgbClr val="BA3E06"/>
          </a:solidFill>
          <a:ln>
            <a:noFill/>
          </a:ln>
          <a:effectLst/>
        </c:spPr>
        <c:marker>
          <c:symbol val="none"/>
        </c:marker>
      </c:pivotFmt>
      <c:pivotFmt>
        <c:idx val="6"/>
        <c:spPr>
          <a:solidFill>
            <a:srgbClr val="00B0F0"/>
          </a:solidFill>
          <a:ln>
            <a:noFill/>
          </a:ln>
          <a:effectLst/>
        </c:spPr>
        <c:marker>
          <c:symbol val="none"/>
        </c:marker>
      </c:pivotFmt>
      <c:pivotFmt>
        <c:idx val="7"/>
        <c:spPr>
          <a:solidFill>
            <a:srgbClr val="7030A0"/>
          </a:solidFill>
          <a:ln>
            <a:noFill/>
          </a:ln>
          <a:effectLst/>
        </c:spPr>
        <c:marker>
          <c:symbol val="none"/>
        </c:marker>
      </c:pivotFmt>
      <c:pivotFmt>
        <c:idx val="8"/>
        <c:spPr>
          <a:solidFill>
            <a:schemeClr val="accent4"/>
          </a:solidFill>
          <a:ln>
            <a:noFill/>
          </a:ln>
          <a:effectLst/>
        </c:spPr>
        <c:marker>
          <c:symbol val="none"/>
        </c:marker>
      </c:pivotFmt>
      <c:pivotFmt>
        <c:idx val="9"/>
        <c:spPr>
          <a:solidFill>
            <a:srgbClr val="BA3E06"/>
          </a:solidFill>
          <a:ln>
            <a:noFill/>
          </a:ln>
          <a:effectLst/>
        </c:spPr>
        <c:marker>
          <c:symbol val="none"/>
        </c:marker>
      </c:pivotFmt>
      <c:pivotFmt>
        <c:idx val="10"/>
        <c:spPr>
          <a:solidFill>
            <a:srgbClr val="00B0F0"/>
          </a:solidFill>
          <a:ln>
            <a:noFill/>
          </a:ln>
          <a:effectLst/>
        </c:spPr>
        <c:marker>
          <c:symbol val="none"/>
        </c:marker>
      </c:pivotFmt>
      <c:pivotFmt>
        <c:idx val="11"/>
        <c:spPr>
          <a:solidFill>
            <a:srgbClr val="7030A0"/>
          </a:solidFill>
          <a:ln>
            <a:noFill/>
          </a:ln>
          <a:effectLst/>
        </c:spPr>
        <c:marker>
          <c:symbol val="none"/>
        </c:marker>
      </c:pivotFmt>
    </c:pivotFmts>
    <c:plotArea>
      <c:layout/>
      <c:barChart>
        <c:barDir val="col"/>
        <c:grouping val="stacked"/>
        <c:varyColors val="0"/>
        <c:ser>
          <c:idx val="0"/>
          <c:order val="0"/>
          <c:tx>
            <c:strRef>
              <c:f>'Pivot (Auth) v2'!$B$3</c:f>
              <c:strCache>
                <c:ptCount val="1"/>
                <c:pt idx="0">
                  <c:v>PYP </c:v>
                </c:pt>
              </c:strCache>
            </c:strRef>
          </c:tx>
          <c:spPr>
            <a:solidFill>
              <a:schemeClr val="accent4"/>
            </a:solidFill>
            <a:ln>
              <a:noFill/>
            </a:ln>
            <a:effectLst/>
          </c:spPr>
          <c:invertIfNegative val="0"/>
          <c:cat>
            <c:strRef>
              <c:f>'Pivot (Auth) v2'!$A$4:$A$31</c:f>
              <c:strCache>
                <c:ptCount val="27"/>
                <c:pt idx="0">
                  <c:v>(Private)</c:v>
                </c:pt>
                <c:pt idx="1">
                  <c:v>(State Charter)</c:v>
                </c:pt>
                <c:pt idx="2">
                  <c:v>Atlanta City</c:v>
                </c:pt>
                <c:pt idx="3">
                  <c:v>Bibb</c:v>
                </c:pt>
                <c:pt idx="4">
                  <c:v>Carrollton City</c:v>
                </c:pt>
                <c:pt idx="5">
                  <c:v>Clayton</c:v>
                </c:pt>
                <c:pt idx="6">
                  <c:v>Cobb</c:v>
                </c:pt>
                <c:pt idx="7">
                  <c:v>Columbia</c:v>
                </c:pt>
                <c:pt idx="8">
                  <c:v>Dalton City</c:v>
                </c:pt>
                <c:pt idx="9">
                  <c:v>Decatur City</c:v>
                </c:pt>
                <c:pt idx="10">
                  <c:v>DeKalb</c:v>
                </c:pt>
                <c:pt idx="11">
                  <c:v>Dougherty</c:v>
                </c:pt>
                <c:pt idx="12">
                  <c:v>Douglas</c:v>
                </c:pt>
                <c:pt idx="13">
                  <c:v>Dublin</c:v>
                </c:pt>
                <c:pt idx="14">
                  <c:v>Forsythe</c:v>
                </c:pt>
                <c:pt idx="15">
                  <c:v>Fulton</c:v>
                </c:pt>
                <c:pt idx="16">
                  <c:v>Gainsville City</c:v>
                </c:pt>
                <c:pt idx="17">
                  <c:v>Glynn</c:v>
                </c:pt>
                <c:pt idx="18">
                  <c:v>Greene</c:v>
                </c:pt>
                <c:pt idx="19">
                  <c:v>Gwinnett</c:v>
                </c:pt>
                <c:pt idx="20">
                  <c:v>Hall</c:v>
                </c:pt>
                <c:pt idx="21">
                  <c:v>Marietta City</c:v>
                </c:pt>
                <c:pt idx="22">
                  <c:v>Morgan</c:v>
                </c:pt>
                <c:pt idx="23">
                  <c:v>Muscogee</c:v>
                </c:pt>
                <c:pt idx="24">
                  <c:v>Richmond</c:v>
                </c:pt>
                <c:pt idx="25">
                  <c:v>Savannah-Chatham</c:v>
                </c:pt>
                <c:pt idx="26">
                  <c:v>Valdosta City</c:v>
                </c:pt>
              </c:strCache>
            </c:strRef>
          </c:cat>
          <c:val>
            <c:numRef>
              <c:f>'Pivot (Auth) v2'!$B$4:$B$31</c:f>
              <c:numCache>
                <c:formatCode>General</c:formatCode>
                <c:ptCount val="27"/>
                <c:pt idx="0">
                  <c:v>3</c:v>
                </c:pt>
                <c:pt idx="1">
                  <c:v>1</c:v>
                </c:pt>
                <c:pt idx="2">
                  <c:v>9</c:v>
                </c:pt>
                <c:pt idx="9">
                  <c:v>1</c:v>
                </c:pt>
                <c:pt idx="10">
                  <c:v>4</c:v>
                </c:pt>
                <c:pt idx="11">
                  <c:v>1</c:v>
                </c:pt>
                <c:pt idx="15">
                  <c:v>3</c:v>
                </c:pt>
                <c:pt idx="16">
                  <c:v>1</c:v>
                </c:pt>
                <c:pt idx="17">
                  <c:v>1</c:v>
                </c:pt>
                <c:pt idx="19">
                  <c:v>1</c:v>
                </c:pt>
                <c:pt idx="21">
                  <c:v>2</c:v>
                </c:pt>
                <c:pt idx="23">
                  <c:v>1</c:v>
                </c:pt>
                <c:pt idx="24">
                  <c:v>1</c:v>
                </c:pt>
                <c:pt idx="25">
                  <c:v>1</c:v>
                </c:pt>
              </c:numCache>
            </c:numRef>
          </c:val>
          <c:extLst>
            <c:ext xmlns:c16="http://schemas.microsoft.com/office/drawing/2014/chart" uri="{C3380CC4-5D6E-409C-BE32-E72D297353CC}">
              <c16:uniqueId val="{00000000-97C2-42A2-9095-F89D4AFC1DA1}"/>
            </c:ext>
          </c:extLst>
        </c:ser>
        <c:ser>
          <c:idx val="1"/>
          <c:order val="1"/>
          <c:tx>
            <c:strRef>
              <c:f>'Pivot (Auth) v2'!$C$3</c:f>
              <c:strCache>
                <c:ptCount val="1"/>
                <c:pt idx="0">
                  <c:v>MYP </c:v>
                </c:pt>
              </c:strCache>
            </c:strRef>
          </c:tx>
          <c:spPr>
            <a:solidFill>
              <a:srgbClr val="BA3E06"/>
            </a:solidFill>
            <a:ln>
              <a:noFill/>
            </a:ln>
            <a:effectLst/>
          </c:spPr>
          <c:invertIfNegative val="0"/>
          <c:cat>
            <c:strRef>
              <c:f>'Pivot (Auth) v2'!$A$4:$A$31</c:f>
              <c:strCache>
                <c:ptCount val="27"/>
                <c:pt idx="0">
                  <c:v>(Private)</c:v>
                </c:pt>
                <c:pt idx="1">
                  <c:v>(State Charter)</c:v>
                </c:pt>
                <c:pt idx="2">
                  <c:v>Atlanta City</c:v>
                </c:pt>
                <c:pt idx="3">
                  <c:v>Bibb</c:v>
                </c:pt>
                <c:pt idx="4">
                  <c:v>Carrollton City</c:v>
                </c:pt>
                <c:pt idx="5">
                  <c:v>Clayton</c:v>
                </c:pt>
                <c:pt idx="6">
                  <c:v>Cobb</c:v>
                </c:pt>
                <c:pt idx="7">
                  <c:v>Columbia</c:v>
                </c:pt>
                <c:pt idx="8">
                  <c:v>Dalton City</c:v>
                </c:pt>
                <c:pt idx="9">
                  <c:v>Decatur City</c:v>
                </c:pt>
                <c:pt idx="10">
                  <c:v>DeKalb</c:v>
                </c:pt>
                <c:pt idx="11">
                  <c:v>Dougherty</c:v>
                </c:pt>
                <c:pt idx="12">
                  <c:v>Douglas</c:v>
                </c:pt>
                <c:pt idx="13">
                  <c:v>Dublin</c:v>
                </c:pt>
                <c:pt idx="14">
                  <c:v>Forsythe</c:v>
                </c:pt>
                <c:pt idx="15">
                  <c:v>Fulton</c:v>
                </c:pt>
                <c:pt idx="16">
                  <c:v>Gainsville City</c:v>
                </c:pt>
                <c:pt idx="17">
                  <c:v>Glynn</c:v>
                </c:pt>
                <c:pt idx="18">
                  <c:v>Greene</c:v>
                </c:pt>
                <c:pt idx="19">
                  <c:v>Gwinnett</c:v>
                </c:pt>
                <c:pt idx="20">
                  <c:v>Hall</c:v>
                </c:pt>
                <c:pt idx="21">
                  <c:v>Marietta City</c:v>
                </c:pt>
                <c:pt idx="22">
                  <c:v>Morgan</c:v>
                </c:pt>
                <c:pt idx="23">
                  <c:v>Muscogee</c:v>
                </c:pt>
                <c:pt idx="24">
                  <c:v>Richmond</c:v>
                </c:pt>
                <c:pt idx="25">
                  <c:v>Savannah-Chatham</c:v>
                </c:pt>
                <c:pt idx="26">
                  <c:v>Valdosta City</c:v>
                </c:pt>
              </c:strCache>
            </c:strRef>
          </c:cat>
          <c:val>
            <c:numRef>
              <c:f>'Pivot (Auth) v2'!$C$4:$C$31</c:f>
              <c:numCache>
                <c:formatCode>General</c:formatCode>
                <c:ptCount val="27"/>
                <c:pt idx="0">
                  <c:v>2</c:v>
                </c:pt>
                <c:pt idx="1">
                  <c:v>1</c:v>
                </c:pt>
                <c:pt idx="2">
                  <c:v>3</c:v>
                </c:pt>
                <c:pt idx="6">
                  <c:v>1</c:v>
                </c:pt>
                <c:pt idx="9">
                  <c:v>2</c:v>
                </c:pt>
                <c:pt idx="10">
                  <c:v>3</c:v>
                </c:pt>
                <c:pt idx="15">
                  <c:v>2</c:v>
                </c:pt>
                <c:pt idx="18">
                  <c:v>2</c:v>
                </c:pt>
                <c:pt idx="19">
                  <c:v>4</c:v>
                </c:pt>
                <c:pt idx="21">
                  <c:v>3</c:v>
                </c:pt>
                <c:pt idx="23">
                  <c:v>1</c:v>
                </c:pt>
                <c:pt idx="24">
                  <c:v>1</c:v>
                </c:pt>
                <c:pt idx="25">
                  <c:v>4</c:v>
                </c:pt>
              </c:numCache>
            </c:numRef>
          </c:val>
          <c:extLst>
            <c:ext xmlns:c16="http://schemas.microsoft.com/office/drawing/2014/chart" uri="{C3380CC4-5D6E-409C-BE32-E72D297353CC}">
              <c16:uniqueId val="{00000001-97C2-42A2-9095-F89D4AFC1DA1}"/>
            </c:ext>
          </c:extLst>
        </c:ser>
        <c:ser>
          <c:idx val="2"/>
          <c:order val="2"/>
          <c:tx>
            <c:strRef>
              <c:f>'Pivot (Auth) v2'!$D$3</c:f>
              <c:strCache>
                <c:ptCount val="1"/>
                <c:pt idx="0">
                  <c:v>DP </c:v>
                </c:pt>
              </c:strCache>
            </c:strRef>
          </c:tx>
          <c:spPr>
            <a:solidFill>
              <a:srgbClr val="00B0F0"/>
            </a:solidFill>
            <a:ln>
              <a:noFill/>
            </a:ln>
            <a:effectLst/>
          </c:spPr>
          <c:invertIfNegative val="0"/>
          <c:cat>
            <c:strRef>
              <c:f>'Pivot (Auth) v2'!$A$4:$A$31</c:f>
              <c:strCache>
                <c:ptCount val="27"/>
                <c:pt idx="0">
                  <c:v>(Private)</c:v>
                </c:pt>
                <c:pt idx="1">
                  <c:v>(State Charter)</c:v>
                </c:pt>
                <c:pt idx="2">
                  <c:v>Atlanta City</c:v>
                </c:pt>
                <c:pt idx="3">
                  <c:v>Bibb</c:v>
                </c:pt>
                <c:pt idx="4">
                  <c:v>Carrollton City</c:v>
                </c:pt>
                <c:pt idx="5">
                  <c:v>Clayton</c:v>
                </c:pt>
                <c:pt idx="6">
                  <c:v>Cobb</c:v>
                </c:pt>
                <c:pt idx="7">
                  <c:v>Columbia</c:v>
                </c:pt>
                <c:pt idx="8">
                  <c:v>Dalton City</c:v>
                </c:pt>
                <c:pt idx="9">
                  <c:v>Decatur City</c:v>
                </c:pt>
                <c:pt idx="10">
                  <c:v>DeKalb</c:v>
                </c:pt>
                <c:pt idx="11">
                  <c:v>Dougherty</c:v>
                </c:pt>
                <c:pt idx="12">
                  <c:v>Douglas</c:v>
                </c:pt>
                <c:pt idx="13">
                  <c:v>Dublin</c:v>
                </c:pt>
                <c:pt idx="14">
                  <c:v>Forsythe</c:v>
                </c:pt>
                <c:pt idx="15">
                  <c:v>Fulton</c:v>
                </c:pt>
                <c:pt idx="16">
                  <c:v>Gainsville City</c:v>
                </c:pt>
                <c:pt idx="17">
                  <c:v>Glynn</c:v>
                </c:pt>
                <c:pt idx="18">
                  <c:v>Greene</c:v>
                </c:pt>
                <c:pt idx="19">
                  <c:v>Gwinnett</c:v>
                </c:pt>
                <c:pt idx="20">
                  <c:v>Hall</c:v>
                </c:pt>
                <c:pt idx="21">
                  <c:v>Marietta City</c:v>
                </c:pt>
                <c:pt idx="22">
                  <c:v>Morgan</c:v>
                </c:pt>
                <c:pt idx="23">
                  <c:v>Muscogee</c:v>
                </c:pt>
                <c:pt idx="24">
                  <c:v>Richmond</c:v>
                </c:pt>
                <c:pt idx="25">
                  <c:v>Savannah-Chatham</c:v>
                </c:pt>
                <c:pt idx="26">
                  <c:v>Valdosta City</c:v>
                </c:pt>
              </c:strCache>
            </c:strRef>
          </c:cat>
          <c:val>
            <c:numRef>
              <c:f>'Pivot (Auth) v2'!$D$4:$D$31</c:f>
              <c:numCache>
                <c:formatCode>General</c:formatCode>
                <c:ptCount val="27"/>
                <c:pt idx="0">
                  <c:v>3</c:v>
                </c:pt>
                <c:pt idx="2">
                  <c:v>2</c:v>
                </c:pt>
                <c:pt idx="3">
                  <c:v>1</c:v>
                </c:pt>
                <c:pt idx="4">
                  <c:v>1</c:v>
                </c:pt>
                <c:pt idx="5">
                  <c:v>1</c:v>
                </c:pt>
                <c:pt idx="6">
                  <c:v>1</c:v>
                </c:pt>
                <c:pt idx="7">
                  <c:v>1</c:v>
                </c:pt>
                <c:pt idx="8">
                  <c:v>1</c:v>
                </c:pt>
                <c:pt idx="9">
                  <c:v>1</c:v>
                </c:pt>
                <c:pt idx="10">
                  <c:v>3</c:v>
                </c:pt>
                <c:pt idx="12">
                  <c:v>1</c:v>
                </c:pt>
                <c:pt idx="13">
                  <c:v>1</c:v>
                </c:pt>
                <c:pt idx="14">
                  <c:v>1</c:v>
                </c:pt>
                <c:pt idx="15">
                  <c:v>4</c:v>
                </c:pt>
                <c:pt idx="19">
                  <c:v>2</c:v>
                </c:pt>
                <c:pt idx="20">
                  <c:v>3</c:v>
                </c:pt>
                <c:pt idx="21">
                  <c:v>1</c:v>
                </c:pt>
                <c:pt idx="22">
                  <c:v>1</c:v>
                </c:pt>
                <c:pt idx="23">
                  <c:v>1</c:v>
                </c:pt>
                <c:pt idx="24">
                  <c:v>1</c:v>
                </c:pt>
                <c:pt idx="25">
                  <c:v>2</c:v>
                </c:pt>
                <c:pt idx="26">
                  <c:v>1</c:v>
                </c:pt>
              </c:numCache>
            </c:numRef>
          </c:val>
          <c:extLst>
            <c:ext xmlns:c16="http://schemas.microsoft.com/office/drawing/2014/chart" uri="{C3380CC4-5D6E-409C-BE32-E72D297353CC}">
              <c16:uniqueId val="{00000002-97C2-42A2-9095-F89D4AFC1DA1}"/>
            </c:ext>
          </c:extLst>
        </c:ser>
        <c:ser>
          <c:idx val="3"/>
          <c:order val="3"/>
          <c:tx>
            <c:strRef>
              <c:f>'Pivot (Auth) v2'!$E$3</c:f>
              <c:strCache>
                <c:ptCount val="1"/>
                <c:pt idx="0">
                  <c:v>CP </c:v>
                </c:pt>
              </c:strCache>
            </c:strRef>
          </c:tx>
          <c:spPr>
            <a:solidFill>
              <a:srgbClr val="7030A0"/>
            </a:solidFill>
            <a:ln>
              <a:noFill/>
            </a:ln>
            <a:effectLst/>
          </c:spPr>
          <c:invertIfNegative val="0"/>
          <c:cat>
            <c:strRef>
              <c:f>'Pivot (Auth) v2'!$A$4:$A$31</c:f>
              <c:strCache>
                <c:ptCount val="27"/>
                <c:pt idx="0">
                  <c:v>(Private)</c:v>
                </c:pt>
                <c:pt idx="1">
                  <c:v>(State Charter)</c:v>
                </c:pt>
                <c:pt idx="2">
                  <c:v>Atlanta City</c:v>
                </c:pt>
                <c:pt idx="3">
                  <c:v>Bibb</c:v>
                </c:pt>
                <c:pt idx="4">
                  <c:v>Carrollton City</c:v>
                </c:pt>
                <c:pt idx="5">
                  <c:v>Clayton</c:v>
                </c:pt>
                <c:pt idx="6">
                  <c:v>Cobb</c:v>
                </c:pt>
                <c:pt idx="7">
                  <c:v>Columbia</c:v>
                </c:pt>
                <c:pt idx="8">
                  <c:v>Dalton City</c:v>
                </c:pt>
                <c:pt idx="9">
                  <c:v>Decatur City</c:v>
                </c:pt>
                <c:pt idx="10">
                  <c:v>DeKalb</c:v>
                </c:pt>
                <c:pt idx="11">
                  <c:v>Dougherty</c:v>
                </c:pt>
                <c:pt idx="12">
                  <c:v>Douglas</c:v>
                </c:pt>
                <c:pt idx="13">
                  <c:v>Dublin</c:v>
                </c:pt>
                <c:pt idx="14">
                  <c:v>Forsythe</c:v>
                </c:pt>
                <c:pt idx="15">
                  <c:v>Fulton</c:v>
                </c:pt>
                <c:pt idx="16">
                  <c:v>Gainsville City</c:v>
                </c:pt>
                <c:pt idx="17">
                  <c:v>Glynn</c:v>
                </c:pt>
                <c:pt idx="18">
                  <c:v>Greene</c:v>
                </c:pt>
                <c:pt idx="19">
                  <c:v>Gwinnett</c:v>
                </c:pt>
                <c:pt idx="20">
                  <c:v>Hall</c:v>
                </c:pt>
                <c:pt idx="21">
                  <c:v>Marietta City</c:v>
                </c:pt>
                <c:pt idx="22">
                  <c:v>Morgan</c:v>
                </c:pt>
                <c:pt idx="23">
                  <c:v>Muscogee</c:v>
                </c:pt>
                <c:pt idx="24">
                  <c:v>Richmond</c:v>
                </c:pt>
                <c:pt idx="25">
                  <c:v>Savannah-Chatham</c:v>
                </c:pt>
                <c:pt idx="26">
                  <c:v>Valdosta City</c:v>
                </c:pt>
              </c:strCache>
            </c:strRef>
          </c:cat>
          <c:val>
            <c:numRef>
              <c:f>'Pivot (Auth) v2'!$E$4:$E$31</c:f>
              <c:numCache>
                <c:formatCode>General</c:formatCode>
                <c:ptCount val="27"/>
                <c:pt idx="2">
                  <c:v>2</c:v>
                </c:pt>
                <c:pt idx="8">
                  <c:v>1</c:v>
                </c:pt>
                <c:pt idx="9">
                  <c:v>1</c:v>
                </c:pt>
                <c:pt idx="14">
                  <c:v>1</c:v>
                </c:pt>
                <c:pt idx="19">
                  <c:v>1</c:v>
                </c:pt>
                <c:pt idx="20">
                  <c:v>1</c:v>
                </c:pt>
                <c:pt idx="21">
                  <c:v>1</c:v>
                </c:pt>
                <c:pt idx="23">
                  <c:v>1</c:v>
                </c:pt>
                <c:pt idx="24">
                  <c:v>1</c:v>
                </c:pt>
                <c:pt idx="25">
                  <c:v>2</c:v>
                </c:pt>
              </c:numCache>
            </c:numRef>
          </c:val>
          <c:extLst>
            <c:ext xmlns:c16="http://schemas.microsoft.com/office/drawing/2014/chart" uri="{C3380CC4-5D6E-409C-BE32-E72D297353CC}">
              <c16:uniqueId val="{00000003-97C2-42A2-9095-F89D4AFC1DA1}"/>
            </c:ext>
          </c:extLst>
        </c:ser>
        <c:dLbls>
          <c:showLegendKey val="0"/>
          <c:showVal val="0"/>
          <c:showCatName val="0"/>
          <c:showSerName val="0"/>
          <c:showPercent val="0"/>
          <c:showBubbleSize val="0"/>
        </c:dLbls>
        <c:gapWidth val="150"/>
        <c:overlap val="100"/>
        <c:axId val="643900496"/>
        <c:axId val="726111184"/>
      </c:barChart>
      <c:catAx>
        <c:axId val="64390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726111184"/>
        <c:crosses val="autoZero"/>
        <c:auto val="1"/>
        <c:lblAlgn val="ctr"/>
        <c:lblOffset val="100"/>
        <c:noMultiLvlLbl val="0"/>
      </c:catAx>
      <c:valAx>
        <c:axId val="726111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643900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sVisible val="1"/>
      </c14:pivotOptions>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'GA IB Programs'!$J$89</c:f>
              <c:strCache>
                <c:ptCount val="1"/>
                <c:pt idx="0">
                  <c:v>Georgia</c:v>
                </c:pt>
              </c:strCache>
            </c:strRef>
          </c:tx>
          <c:spPr>
            <a:solidFill>
              <a:schemeClr val="bg2">
                <a:lumMod val="75000"/>
              </a:schemeClr>
            </a:solidFill>
            <a:ln>
              <a:noFill/>
            </a:ln>
            <a:effectLst/>
          </c:spPr>
          <c:invertIfNegative val="0"/>
          <c:cat>
            <c:strRef>
              <c:f>'GA IB Programs'!$K$88:$R$88</c:f>
              <c:strCache>
                <c:ptCount val="8"/>
                <c:pt idx="0">
                  <c:v>FRL</c:v>
                </c:pt>
                <c:pt idx="1">
                  <c:v>SWD</c:v>
                </c:pt>
                <c:pt idx="2">
                  <c:v>LEP</c:v>
                </c:pt>
                <c:pt idx="3">
                  <c:v>Gifted</c:v>
                </c:pt>
                <c:pt idx="4">
                  <c:v>Black</c:v>
                </c:pt>
                <c:pt idx="5">
                  <c:v>Hispanic</c:v>
                </c:pt>
                <c:pt idx="6">
                  <c:v>White</c:v>
                </c:pt>
                <c:pt idx="7">
                  <c:v>Mobility</c:v>
                </c:pt>
              </c:strCache>
            </c:strRef>
          </c:cat>
          <c:val>
            <c:numRef>
              <c:f>'GA IB Programs'!$K$89:$R$89</c:f>
              <c:numCache>
                <c:formatCode>0.0%</c:formatCode>
                <c:ptCount val="8"/>
                <c:pt idx="0">
                  <c:v>0.62</c:v>
                </c:pt>
                <c:pt idx="1">
                  <c:v>0.11600000000000001</c:v>
                </c:pt>
                <c:pt idx="2">
                  <c:v>0.08</c:v>
                </c:pt>
                <c:pt idx="3">
                  <c:v>0.115</c:v>
                </c:pt>
                <c:pt idx="4">
                  <c:v>0.37</c:v>
                </c:pt>
                <c:pt idx="5">
                  <c:v>0.15</c:v>
                </c:pt>
                <c:pt idx="6">
                  <c:v>0.4</c:v>
                </c:pt>
                <c:pt idx="7">
                  <c:v>0.23100000000000001</c:v>
                </c:pt>
              </c:numCache>
            </c:numRef>
          </c:val>
          <c:extLst>
            <c:ext xmlns:c16="http://schemas.microsoft.com/office/drawing/2014/chart" uri="{C3380CC4-5D6E-409C-BE32-E72D297353CC}">
              <c16:uniqueId val="{00000000-E2EA-414C-B14A-482864B06796}"/>
            </c:ext>
          </c:extLst>
        </c:ser>
        <c:ser>
          <c:idx val="1"/>
          <c:order val="1"/>
          <c:tx>
            <c:strRef>
              <c:f>'GA IB Programs'!$J$90</c:f>
              <c:strCache>
                <c:ptCount val="1"/>
                <c:pt idx="0">
                  <c:v>Georgia IB Authorized Schools</c:v>
                </c:pt>
              </c:strCache>
            </c:strRef>
          </c:tx>
          <c:spPr>
            <a:solidFill>
              <a:srgbClr val="C00000"/>
            </a:solidFill>
            <a:ln>
              <a:noFill/>
            </a:ln>
            <a:effectLst/>
          </c:spPr>
          <c:invertIfNegative val="0"/>
          <c:cat>
            <c:strRef>
              <c:f>'GA IB Programs'!$K$88:$R$88</c:f>
              <c:strCache>
                <c:ptCount val="8"/>
                <c:pt idx="0">
                  <c:v>FRL</c:v>
                </c:pt>
                <c:pt idx="1">
                  <c:v>SWD</c:v>
                </c:pt>
                <c:pt idx="2">
                  <c:v>LEP</c:v>
                </c:pt>
                <c:pt idx="3">
                  <c:v>Gifted</c:v>
                </c:pt>
                <c:pt idx="4">
                  <c:v>Black</c:v>
                </c:pt>
                <c:pt idx="5">
                  <c:v>Hispanic</c:v>
                </c:pt>
                <c:pt idx="6">
                  <c:v>White</c:v>
                </c:pt>
                <c:pt idx="7">
                  <c:v>Mobility</c:v>
                </c:pt>
              </c:strCache>
            </c:strRef>
          </c:cat>
          <c:val>
            <c:numRef>
              <c:f>'GA IB Programs'!$K$90:$R$90</c:f>
              <c:numCache>
                <c:formatCode>0.0%</c:formatCode>
                <c:ptCount val="8"/>
                <c:pt idx="0">
                  <c:v>0.6059210526315788</c:v>
                </c:pt>
                <c:pt idx="1">
                  <c:v>0.1039078947368421</c:v>
                </c:pt>
                <c:pt idx="2">
                  <c:v>0.10921052631578941</c:v>
                </c:pt>
                <c:pt idx="3">
                  <c:v>0.14261842105263162</c:v>
                </c:pt>
                <c:pt idx="4">
                  <c:v>0.45565789473684204</c:v>
                </c:pt>
                <c:pt idx="5">
                  <c:v>0.19763157894736838</c:v>
                </c:pt>
                <c:pt idx="6">
                  <c:v>0.26934210526315788</c:v>
                </c:pt>
                <c:pt idx="7">
                  <c:v>0.16051315789473689</c:v>
                </c:pt>
              </c:numCache>
            </c:numRef>
          </c:val>
          <c:extLst>
            <c:ext xmlns:c16="http://schemas.microsoft.com/office/drawing/2014/chart" uri="{C3380CC4-5D6E-409C-BE32-E72D297353CC}">
              <c16:uniqueId val="{00000001-E2EA-414C-B14A-482864B06796}"/>
            </c:ext>
          </c:extLst>
        </c:ser>
        <c:dLbls>
          <c:showLegendKey val="0"/>
          <c:showVal val="0"/>
          <c:showCatName val="0"/>
          <c:showSerName val="0"/>
          <c:showPercent val="0"/>
          <c:showBubbleSize val="0"/>
        </c:dLbls>
        <c:gapWidth val="219"/>
        <c:overlap val="-27"/>
        <c:axId val="726106288"/>
        <c:axId val="726111728"/>
      </c:barChart>
      <c:catAx>
        <c:axId val="726106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726111728"/>
        <c:crosses val="autoZero"/>
        <c:auto val="1"/>
        <c:lblAlgn val="ctr"/>
        <c:lblOffset val="100"/>
        <c:noMultiLvlLbl val="0"/>
      </c:catAx>
      <c:valAx>
        <c:axId val="7261117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726106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200"/>
            </a:pPr>
            <a:r>
              <a:rPr lang="en-US" sz="2800" b="0" dirty="0"/>
              <a:t>Authorized IB School Free/Reduced Lunch Distribution</a:t>
            </a:r>
          </a:p>
        </c:rich>
      </c:tx>
      <c:layout>
        <c:manualLayout>
          <c:xMode val="edge"/>
          <c:yMode val="edge"/>
          <c:x val="0.1166644687038725"/>
          <c:y val="2.4399844933968854E-2"/>
        </c:manualLayout>
      </c:layout>
      <c:overlay val="0"/>
    </c:title>
    <c:autoTitleDeleted val="0"/>
    <c:plotArea>
      <c:layout/>
      <c:barChart>
        <c:barDir val="col"/>
        <c:grouping val="clustered"/>
        <c:varyColors val="0"/>
        <c:ser>
          <c:idx val="0"/>
          <c:order val="0"/>
          <c:tx>
            <c:v>Frequency</c:v>
          </c:tx>
          <c:invertIfNegative val="0"/>
          <c:cat>
            <c:numRef>
              <c:f>'GA IB Programs'!$AD$93:$AD$112</c:f>
              <c:numCache>
                <c:formatCode>0%</c:formatCode>
                <c:ptCount val="20"/>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numCache>
            </c:numRef>
          </c:cat>
          <c:val>
            <c:numRef>
              <c:f>'GA IB Programs'!$AE$93:$AE$112</c:f>
              <c:numCache>
                <c:formatCode>General</c:formatCode>
                <c:ptCount val="20"/>
                <c:pt idx="0">
                  <c:v>1</c:v>
                </c:pt>
                <c:pt idx="1">
                  <c:v>3</c:v>
                </c:pt>
                <c:pt idx="2">
                  <c:v>2</c:v>
                </c:pt>
                <c:pt idx="3">
                  <c:v>2</c:v>
                </c:pt>
                <c:pt idx="4">
                  <c:v>2</c:v>
                </c:pt>
                <c:pt idx="5">
                  <c:v>1</c:v>
                </c:pt>
                <c:pt idx="6">
                  <c:v>3</c:v>
                </c:pt>
                <c:pt idx="7">
                  <c:v>5</c:v>
                </c:pt>
                <c:pt idx="8">
                  <c:v>3</c:v>
                </c:pt>
                <c:pt idx="9">
                  <c:v>6</c:v>
                </c:pt>
                <c:pt idx="10">
                  <c:v>3</c:v>
                </c:pt>
                <c:pt idx="11">
                  <c:v>6</c:v>
                </c:pt>
                <c:pt idx="12">
                  <c:v>7</c:v>
                </c:pt>
                <c:pt idx="13">
                  <c:v>6</c:v>
                </c:pt>
                <c:pt idx="14">
                  <c:v>4</c:v>
                </c:pt>
                <c:pt idx="15">
                  <c:v>3</c:v>
                </c:pt>
                <c:pt idx="16">
                  <c:v>0</c:v>
                </c:pt>
                <c:pt idx="17">
                  <c:v>2</c:v>
                </c:pt>
                <c:pt idx="18">
                  <c:v>2</c:v>
                </c:pt>
                <c:pt idx="19">
                  <c:v>15</c:v>
                </c:pt>
              </c:numCache>
            </c:numRef>
          </c:val>
          <c:extLst>
            <c:ext xmlns:c16="http://schemas.microsoft.com/office/drawing/2014/chart" uri="{C3380CC4-5D6E-409C-BE32-E72D297353CC}">
              <c16:uniqueId val="{00000000-A32B-463D-9797-C0A5E7B6DAA3}"/>
            </c:ext>
          </c:extLst>
        </c:ser>
        <c:dLbls>
          <c:showLegendKey val="0"/>
          <c:showVal val="0"/>
          <c:showCatName val="0"/>
          <c:showSerName val="0"/>
          <c:showPercent val="0"/>
          <c:showBubbleSize val="0"/>
        </c:dLbls>
        <c:gapWidth val="150"/>
        <c:axId val="726109552"/>
        <c:axId val="726112272"/>
      </c:barChart>
      <c:catAx>
        <c:axId val="726109552"/>
        <c:scaling>
          <c:orientation val="minMax"/>
        </c:scaling>
        <c:delete val="0"/>
        <c:axPos val="b"/>
        <c:numFmt formatCode="0%" sourceLinked="1"/>
        <c:majorTickMark val="out"/>
        <c:minorTickMark val="none"/>
        <c:tickLblPos val="nextTo"/>
        <c:txPr>
          <a:bodyPr/>
          <a:lstStyle/>
          <a:p>
            <a:pPr>
              <a:defRPr sz="2000" b="1">
                <a:solidFill>
                  <a:schemeClr val="tx1"/>
                </a:solidFill>
              </a:defRPr>
            </a:pPr>
            <a:endParaRPr lang="en-US"/>
          </a:p>
        </c:txPr>
        <c:crossAx val="726112272"/>
        <c:crosses val="autoZero"/>
        <c:auto val="1"/>
        <c:lblAlgn val="ctr"/>
        <c:lblOffset val="100"/>
        <c:noMultiLvlLbl val="0"/>
      </c:catAx>
      <c:valAx>
        <c:axId val="726112272"/>
        <c:scaling>
          <c:orientation val="minMax"/>
        </c:scaling>
        <c:delete val="0"/>
        <c:axPos val="l"/>
        <c:majorGridlines>
          <c:spPr>
            <a:ln>
              <a:solidFill>
                <a:schemeClr val="bg1">
                  <a:lumMod val="75000"/>
                </a:schemeClr>
              </a:solidFill>
            </a:ln>
          </c:spPr>
        </c:majorGridlines>
        <c:numFmt formatCode="General" sourceLinked="1"/>
        <c:majorTickMark val="out"/>
        <c:minorTickMark val="none"/>
        <c:tickLblPos val="nextTo"/>
        <c:txPr>
          <a:bodyPr/>
          <a:lstStyle/>
          <a:p>
            <a:pPr>
              <a:defRPr sz="2000" b="1">
                <a:solidFill>
                  <a:schemeClr val="tx1"/>
                </a:solidFill>
              </a:defRPr>
            </a:pPr>
            <a:endParaRPr lang="en-US"/>
          </a:p>
        </c:txPr>
        <c:crossAx val="726109552"/>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3059"/>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idx="1"/>
          </p:nvPr>
        </p:nvSpPr>
        <p:spPr>
          <a:xfrm>
            <a:off x="3970340" y="1"/>
            <a:ext cx="3038475" cy="463059"/>
          </a:xfrm>
          <a:prstGeom prst="rect">
            <a:avLst/>
          </a:prstGeom>
        </p:spPr>
        <p:txBody>
          <a:bodyPr vert="horz" lIns="91427" tIns="45713" rIns="91427" bIns="45713" rtlCol="0"/>
          <a:lstStyle>
            <a:lvl1pPr algn="r">
              <a:defRPr sz="1200"/>
            </a:lvl1pPr>
          </a:lstStyle>
          <a:p>
            <a:fld id="{40434FB4-0F1C-42F7-BB72-849456F54F08}" type="datetimeFigureOut">
              <a:rPr lang="en-US" smtClean="0"/>
              <a:t>10/19/2018</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1427" tIns="45713" rIns="91427" bIns="45713" rtlCol="0" anchor="ctr"/>
          <a:lstStyle/>
          <a:p>
            <a:endParaRPr lang="en-US"/>
          </a:p>
        </p:txBody>
      </p:sp>
      <p:sp>
        <p:nvSpPr>
          <p:cNvPr id="5" name="Notes Placeholder 4"/>
          <p:cNvSpPr>
            <a:spLocks noGrp="1"/>
          </p:cNvSpPr>
          <p:nvPr>
            <p:ph type="body" sz="quarter" idx="3"/>
          </p:nvPr>
        </p:nvSpPr>
        <p:spPr>
          <a:xfrm>
            <a:off x="701676" y="4438435"/>
            <a:ext cx="5607050" cy="3632019"/>
          </a:xfrm>
          <a:prstGeom prst="rect">
            <a:avLst/>
          </a:prstGeom>
        </p:spPr>
        <p:txBody>
          <a:bodyPr vert="horz" lIns="91427" tIns="45713" rIns="91427"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760318"/>
            <a:ext cx="3038475" cy="463059"/>
          </a:xfrm>
          <a:prstGeom prst="rect">
            <a:avLst/>
          </a:prstGeom>
        </p:spPr>
        <p:txBody>
          <a:bodyPr vert="horz" lIns="91427" tIns="45713" rIns="91427"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970340" y="8760318"/>
            <a:ext cx="3038475" cy="463059"/>
          </a:xfrm>
          <a:prstGeom prst="rect">
            <a:avLst/>
          </a:prstGeom>
        </p:spPr>
        <p:txBody>
          <a:bodyPr vert="horz" lIns="91427" tIns="45713" rIns="91427" bIns="45713" rtlCol="0" anchor="b"/>
          <a:lstStyle>
            <a:lvl1pPr algn="r">
              <a:defRPr sz="1200"/>
            </a:lvl1pPr>
          </a:lstStyle>
          <a:p>
            <a:fld id="{54C61E7C-E341-4179-9EEE-9DC73D416B7C}" type="slidenum">
              <a:rPr lang="en-US" smtClean="0"/>
              <a:t>‹#›</a:t>
            </a:fld>
            <a:endParaRPr lang="en-US"/>
          </a:p>
        </p:txBody>
      </p:sp>
    </p:spTree>
    <p:extLst>
      <p:ext uri="{BB962C8B-B14F-4D97-AF65-F5344CB8AC3E}">
        <p14:creationId xmlns:p14="http://schemas.microsoft.com/office/powerpoint/2010/main" val="1268490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8</a:t>
            </a:fld>
            <a:endParaRPr lang="en-US"/>
          </a:p>
        </p:txBody>
      </p:sp>
    </p:spTree>
    <p:extLst>
      <p:ext uri="{BB962C8B-B14F-4D97-AF65-F5344CB8AC3E}">
        <p14:creationId xmlns:p14="http://schemas.microsoft.com/office/powerpoint/2010/main" val="2225982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21</a:t>
            </a:fld>
            <a:endParaRPr lang="en-US"/>
          </a:p>
        </p:txBody>
      </p:sp>
    </p:spTree>
    <p:extLst>
      <p:ext uri="{BB962C8B-B14F-4D97-AF65-F5344CB8AC3E}">
        <p14:creationId xmlns:p14="http://schemas.microsoft.com/office/powerpoint/2010/main" val="4114210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22</a:t>
            </a:fld>
            <a:endParaRPr lang="en-US"/>
          </a:p>
        </p:txBody>
      </p:sp>
    </p:spTree>
    <p:extLst>
      <p:ext uri="{BB962C8B-B14F-4D97-AF65-F5344CB8AC3E}">
        <p14:creationId xmlns:p14="http://schemas.microsoft.com/office/powerpoint/2010/main" val="3139695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23</a:t>
            </a:fld>
            <a:endParaRPr lang="en-US"/>
          </a:p>
        </p:txBody>
      </p:sp>
    </p:spTree>
    <p:extLst>
      <p:ext uri="{BB962C8B-B14F-4D97-AF65-F5344CB8AC3E}">
        <p14:creationId xmlns:p14="http://schemas.microsoft.com/office/powerpoint/2010/main" val="2075085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28</a:t>
            </a:fld>
            <a:endParaRPr lang="en-US"/>
          </a:p>
        </p:txBody>
      </p:sp>
    </p:spTree>
    <p:extLst>
      <p:ext uri="{BB962C8B-B14F-4D97-AF65-F5344CB8AC3E}">
        <p14:creationId xmlns:p14="http://schemas.microsoft.com/office/powerpoint/2010/main" val="2301383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29</a:t>
            </a:fld>
            <a:endParaRPr lang="en-US"/>
          </a:p>
        </p:txBody>
      </p:sp>
    </p:spTree>
    <p:extLst>
      <p:ext uri="{BB962C8B-B14F-4D97-AF65-F5344CB8AC3E}">
        <p14:creationId xmlns:p14="http://schemas.microsoft.com/office/powerpoint/2010/main" val="118774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31</a:t>
            </a:fld>
            <a:endParaRPr lang="en-US"/>
          </a:p>
        </p:txBody>
      </p:sp>
    </p:spTree>
    <p:extLst>
      <p:ext uri="{BB962C8B-B14F-4D97-AF65-F5344CB8AC3E}">
        <p14:creationId xmlns:p14="http://schemas.microsoft.com/office/powerpoint/2010/main" val="1234755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32</a:t>
            </a:fld>
            <a:endParaRPr lang="en-US"/>
          </a:p>
        </p:txBody>
      </p:sp>
    </p:spTree>
    <p:extLst>
      <p:ext uri="{BB962C8B-B14F-4D97-AF65-F5344CB8AC3E}">
        <p14:creationId xmlns:p14="http://schemas.microsoft.com/office/powerpoint/2010/main" val="2054504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35</a:t>
            </a:fld>
            <a:endParaRPr lang="en-US"/>
          </a:p>
        </p:txBody>
      </p:sp>
    </p:spTree>
    <p:extLst>
      <p:ext uri="{BB962C8B-B14F-4D97-AF65-F5344CB8AC3E}">
        <p14:creationId xmlns:p14="http://schemas.microsoft.com/office/powerpoint/2010/main" val="1990699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36</a:t>
            </a:fld>
            <a:endParaRPr lang="en-US"/>
          </a:p>
        </p:txBody>
      </p:sp>
    </p:spTree>
    <p:extLst>
      <p:ext uri="{BB962C8B-B14F-4D97-AF65-F5344CB8AC3E}">
        <p14:creationId xmlns:p14="http://schemas.microsoft.com/office/powerpoint/2010/main" val="675999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37</a:t>
            </a:fld>
            <a:endParaRPr lang="en-US"/>
          </a:p>
        </p:txBody>
      </p:sp>
    </p:spTree>
    <p:extLst>
      <p:ext uri="{BB962C8B-B14F-4D97-AF65-F5344CB8AC3E}">
        <p14:creationId xmlns:p14="http://schemas.microsoft.com/office/powerpoint/2010/main" val="2509630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9</a:t>
            </a:fld>
            <a:endParaRPr lang="en-US"/>
          </a:p>
        </p:txBody>
      </p:sp>
    </p:spTree>
    <p:extLst>
      <p:ext uri="{BB962C8B-B14F-4D97-AF65-F5344CB8AC3E}">
        <p14:creationId xmlns:p14="http://schemas.microsoft.com/office/powerpoint/2010/main" val="2971970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38</a:t>
            </a:fld>
            <a:endParaRPr lang="en-US"/>
          </a:p>
        </p:txBody>
      </p:sp>
    </p:spTree>
    <p:extLst>
      <p:ext uri="{BB962C8B-B14F-4D97-AF65-F5344CB8AC3E}">
        <p14:creationId xmlns:p14="http://schemas.microsoft.com/office/powerpoint/2010/main" val="3637385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39</a:t>
            </a:fld>
            <a:endParaRPr lang="en-US"/>
          </a:p>
        </p:txBody>
      </p:sp>
    </p:spTree>
    <p:extLst>
      <p:ext uri="{BB962C8B-B14F-4D97-AF65-F5344CB8AC3E}">
        <p14:creationId xmlns:p14="http://schemas.microsoft.com/office/powerpoint/2010/main" val="2653988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42</a:t>
            </a:fld>
            <a:endParaRPr lang="en-US"/>
          </a:p>
        </p:txBody>
      </p:sp>
    </p:spTree>
    <p:extLst>
      <p:ext uri="{BB962C8B-B14F-4D97-AF65-F5344CB8AC3E}">
        <p14:creationId xmlns:p14="http://schemas.microsoft.com/office/powerpoint/2010/main" val="3092512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43</a:t>
            </a:fld>
            <a:endParaRPr lang="en-US"/>
          </a:p>
        </p:txBody>
      </p:sp>
    </p:spTree>
    <p:extLst>
      <p:ext uri="{BB962C8B-B14F-4D97-AF65-F5344CB8AC3E}">
        <p14:creationId xmlns:p14="http://schemas.microsoft.com/office/powerpoint/2010/main" val="2785111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44</a:t>
            </a:fld>
            <a:endParaRPr lang="en-US"/>
          </a:p>
        </p:txBody>
      </p:sp>
    </p:spTree>
    <p:extLst>
      <p:ext uri="{BB962C8B-B14F-4D97-AF65-F5344CB8AC3E}">
        <p14:creationId xmlns:p14="http://schemas.microsoft.com/office/powerpoint/2010/main" val="1551820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46</a:t>
            </a:fld>
            <a:endParaRPr lang="en-US"/>
          </a:p>
        </p:txBody>
      </p:sp>
    </p:spTree>
    <p:extLst>
      <p:ext uri="{BB962C8B-B14F-4D97-AF65-F5344CB8AC3E}">
        <p14:creationId xmlns:p14="http://schemas.microsoft.com/office/powerpoint/2010/main" val="129335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48</a:t>
            </a:fld>
            <a:endParaRPr lang="en-US"/>
          </a:p>
        </p:txBody>
      </p:sp>
    </p:spTree>
    <p:extLst>
      <p:ext uri="{BB962C8B-B14F-4D97-AF65-F5344CB8AC3E}">
        <p14:creationId xmlns:p14="http://schemas.microsoft.com/office/powerpoint/2010/main" val="4249393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50</a:t>
            </a:fld>
            <a:endParaRPr lang="en-US"/>
          </a:p>
        </p:txBody>
      </p:sp>
    </p:spTree>
    <p:extLst>
      <p:ext uri="{BB962C8B-B14F-4D97-AF65-F5344CB8AC3E}">
        <p14:creationId xmlns:p14="http://schemas.microsoft.com/office/powerpoint/2010/main" val="53684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10</a:t>
            </a:fld>
            <a:endParaRPr lang="en-US"/>
          </a:p>
        </p:txBody>
      </p:sp>
    </p:spTree>
    <p:extLst>
      <p:ext uri="{BB962C8B-B14F-4D97-AF65-F5344CB8AC3E}">
        <p14:creationId xmlns:p14="http://schemas.microsoft.com/office/powerpoint/2010/main" val="2247418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12</a:t>
            </a:fld>
            <a:endParaRPr lang="en-US"/>
          </a:p>
        </p:txBody>
      </p:sp>
    </p:spTree>
    <p:extLst>
      <p:ext uri="{BB962C8B-B14F-4D97-AF65-F5344CB8AC3E}">
        <p14:creationId xmlns:p14="http://schemas.microsoft.com/office/powerpoint/2010/main" val="3809958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13</a:t>
            </a:fld>
            <a:endParaRPr lang="en-US"/>
          </a:p>
        </p:txBody>
      </p:sp>
    </p:spTree>
    <p:extLst>
      <p:ext uri="{BB962C8B-B14F-4D97-AF65-F5344CB8AC3E}">
        <p14:creationId xmlns:p14="http://schemas.microsoft.com/office/powerpoint/2010/main" val="1143746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14</a:t>
            </a:fld>
            <a:endParaRPr lang="en-US"/>
          </a:p>
        </p:txBody>
      </p:sp>
    </p:spTree>
    <p:extLst>
      <p:ext uri="{BB962C8B-B14F-4D97-AF65-F5344CB8AC3E}">
        <p14:creationId xmlns:p14="http://schemas.microsoft.com/office/powerpoint/2010/main" val="298127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15</a:t>
            </a:fld>
            <a:endParaRPr lang="en-US"/>
          </a:p>
        </p:txBody>
      </p:sp>
    </p:spTree>
    <p:extLst>
      <p:ext uri="{BB962C8B-B14F-4D97-AF65-F5344CB8AC3E}">
        <p14:creationId xmlns:p14="http://schemas.microsoft.com/office/powerpoint/2010/main" val="3100419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18</a:t>
            </a:fld>
            <a:endParaRPr lang="en-US"/>
          </a:p>
        </p:txBody>
      </p:sp>
    </p:spTree>
    <p:extLst>
      <p:ext uri="{BB962C8B-B14F-4D97-AF65-F5344CB8AC3E}">
        <p14:creationId xmlns:p14="http://schemas.microsoft.com/office/powerpoint/2010/main" val="1881336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61E7C-E341-4179-9EEE-9DC73D416B7C}" type="slidenum">
              <a:rPr lang="en-US" smtClean="0"/>
              <a:t>19</a:t>
            </a:fld>
            <a:endParaRPr lang="en-US"/>
          </a:p>
        </p:txBody>
      </p:sp>
    </p:spTree>
    <p:extLst>
      <p:ext uri="{BB962C8B-B14F-4D97-AF65-F5344CB8AC3E}">
        <p14:creationId xmlns:p14="http://schemas.microsoft.com/office/powerpoint/2010/main" val="2628588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50948"/>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449622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7040" y="494433"/>
            <a:ext cx="5077921" cy="1115931"/>
          </a:xfrm>
          <a:prstGeom prst="rect">
            <a:avLst/>
          </a:prstGeom>
        </p:spPr>
      </p:pic>
      <p:pic>
        <p:nvPicPr>
          <p:cNvPr id="10"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705327"/>
            <a:ext cx="12192000" cy="69230"/>
          </a:xfrm>
          <a:prstGeom prst="rect">
            <a:avLst/>
          </a:prstGeom>
        </p:spPr>
      </p:pic>
    </p:spTree>
    <p:extLst>
      <p:ext uri="{BB962C8B-B14F-4D97-AF65-F5344CB8AC3E}">
        <p14:creationId xmlns:p14="http://schemas.microsoft.com/office/powerpoint/2010/main" val="4245433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002781" y="3291673"/>
            <a:ext cx="6858001" cy="274653"/>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39532" y="6309003"/>
            <a:ext cx="2092350" cy="459818"/>
          </a:xfrm>
          <a:prstGeom prst="rect">
            <a:avLst/>
          </a:prstGeom>
        </p:spPr>
      </p:pic>
      <p:sp>
        <p:nvSpPr>
          <p:cNvPr id="15" name="TextBox 14"/>
          <p:cNvSpPr txBox="1"/>
          <p:nvPr userDrawn="1"/>
        </p:nvSpPr>
        <p:spPr>
          <a:xfrm>
            <a:off x="832823" y="6399489"/>
            <a:ext cx="2500604" cy="369332"/>
          </a:xfrm>
          <a:prstGeom prst="rect">
            <a:avLst/>
          </a:prstGeom>
          <a:noFill/>
        </p:spPr>
        <p:txBody>
          <a:bodyPr wrap="square" rtlCol="0">
            <a:spAutoFit/>
          </a:bodyPr>
          <a:lstStyle/>
          <a:p>
            <a:r>
              <a:rPr lang="en-US" dirty="0">
                <a:solidFill>
                  <a:schemeClr val="bg2">
                    <a:lumMod val="25000"/>
                  </a:schemeClr>
                </a:solidFill>
              </a:rPr>
              <a:t>www.casieonline.org</a:t>
            </a:r>
          </a:p>
        </p:txBody>
      </p:sp>
    </p:spTree>
    <p:extLst>
      <p:ext uri="{BB962C8B-B14F-4D97-AF65-F5344CB8AC3E}">
        <p14:creationId xmlns:p14="http://schemas.microsoft.com/office/powerpoint/2010/main" val="2874570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002781" y="3291673"/>
            <a:ext cx="6858001" cy="27465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39532" y="6309003"/>
            <a:ext cx="2092350" cy="459818"/>
          </a:xfrm>
          <a:prstGeom prst="rect">
            <a:avLst/>
          </a:prstGeom>
        </p:spPr>
      </p:pic>
      <p:sp>
        <p:nvSpPr>
          <p:cNvPr id="10" name="TextBox 9"/>
          <p:cNvSpPr txBox="1"/>
          <p:nvPr userDrawn="1"/>
        </p:nvSpPr>
        <p:spPr>
          <a:xfrm>
            <a:off x="832823" y="6399489"/>
            <a:ext cx="2500604" cy="369332"/>
          </a:xfrm>
          <a:prstGeom prst="rect">
            <a:avLst/>
          </a:prstGeom>
          <a:noFill/>
        </p:spPr>
        <p:txBody>
          <a:bodyPr wrap="square" rtlCol="0">
            <a:spAutoFit/>
          </a:bodyPr>
          <a:lstStyle/>
          <a:p>
            <a:r>
              <a:rPr lang="en-US" dirty="0">
                <a:solidFill>
                  <a:schemeClr val="bg2">
                    <a:lumMod val="25000"/>
                  </a:schemeClr>
                </a:solidFill>
              </a:rPr>
              <a:t>www.casieonline.org</a:t>
            </a:r>
          </a:p>
        </p:txBody>
      </p:sp>
    </p:spTree>
    <p:extLst>
      <p:ext uri="{BB962C8B-B14F-4D97-AF65-F5344CB8AC3E}">
        <p14:creationId xmlns:p14="http://schemas.microsoft.com/office/powerpoint/2010/main" val="1737559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002781" y="3291673"/>
            <a:ext cx="6858001" cy="27465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39532" y="6309003"/>
            <a:ext cx="2092350" cy="459818"/>
          </a:xfrm>
          <a:prstGeom prst="rect">
            <a:avLst/>
          </a:prstGeom>
        </p:spPr>
      </p:pic>
      <p:sp>
        <p:nvSpPr>
          <p:cNvPr id="11" name="TextBox 10"/>
          <p:cNvSpPr txBox="1"/>
          <p:nvPr userDrawn="1"/>
        </p:nvSpPr>
        <p:spPr>
          <a:xfrm>
            <a:off x="832823" y="6399489"/>
            <a:ext cx="2500604" cy="369332"/>
          </a:xfrm>
          <a:prstGeom prst="rect">
            <a:avLst/>
          </a:prstGeom>
          <a:noFill/>
        </p:spPr>
        <p:txBody>
          <a:bodyPr wrap="square" rtlCol="0">
            <a:spAutoFit/>
          </a:bodyPr>
          <a:lstStyle/>
          <a:p>
            <a:r>
              <a:rPr lang="en-US" dirty="0">
                <a:solidFill>
                  <a:schemeClr val="bg2">
                    <a:lumMod val="25000"/>
                  </a:schemeClr>
                </a:solidFill>
              </a:rPr>
              <a:t>www.casieonline.org</a:t>
            </a:r>
          </a:p>
        </p:txBody>
      </p:sp>
    </p:spTree>
    <p:extLst>
      <p:ext uri="{BB962C8B-B14F-4D97-AF65-F5344CB8AC3E}">
        <p14:creationId xmlns:p14="http://schemas.microsoft.com/office/powerpoint/2010/main" val="4118071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4437"/>
            <a:ext cx="10515600" cy="237721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8200" y="380102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85985"/>
            <a:ext cx="12192000" cy="137326"/>
          </a:xfrm>
          <a:prstGeom prst="rect">
            <a:avLst/>
          </a:prstGeom>
        </p:spPr>
      </p:pic>
    </p:spTree>
    <p:extLst>
      <p:ext uri="{BB962C8B-B14F-4D97-AF65-F5344CB8AC3E}">
        <p14:creationId xmlns:p14="http://schemas.microsoft.com/office/powerpoint/2010/main" val="3859326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002781" y="3291673"/>
            <a:ext cx="6858001" cy="27465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39532" y="6309003"/>
            <a:ext cx="2092350" cy="459818"/>
          </a:xfrm>
          <a:prstGeom prst="rect">
            <a:avLst/>
          </a:prstGeom>
        </p:spPr>
      </p:pic>
      <p:sp>
        <p:nvSpPr>
          <p:cNvPr id="13" name="TextBox 12"/>
          <p:cNvSpPr txBox="1"/>
          <p:nvPr userDrawn="1"/>
        </p:nvSpPr>
        <p:spPr>
          <a:xfrm>
            <a:off x="832823" y="6399489"/>
            <a:ext cx="2500604" cy="369332"/>
          </a:xfrm>
          <a:prstGeom prst="rect">
            <a:avLst/>
          </a:prstGeom>
          <a:noFill/>
        </p:spPr>
        <p:txBody>
          <a:bodyPr wrap="square" rtlCol="0">
            <a:spAutoFit/>
          </a:bodyPr>
          <a:lstStyle/>
          <a:p>
            <a:r>
              <a:rPr lang="en-US" dirty="0">
                <a:solidFill>
                  <a:schemeClr val="bg2">
                    <a:lumMod val="25000"/>
                  </a:schemeClr>
                </a:solidFill>
              </a:rPr>
              <a:t>www.casieonline.org</a:t>
            </a:r>
          </a:p>
        </p:txBody>
      </p:sp>
    </p:spTree>
    <p:extLst>
      <p:ext uri="{BB962C8B-B14F-4D97-AF65-F5344CB8AC3E}">
        <p14:creationId xmlns:p14="http://schemas.microsoft.com/office/powerpoint/2010/main" val="1268071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002781" y="3291673"/>
            <a:ext cx="6858001" cy="274653"/>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39532" y="6309003"/>
            <a:ext cx="2092350" cy="459818"/>
          </a:xfrm>
          <a:prstGeom prst="rect">
            <a:avLst/>
          </a:prstGeom>
        </p:spPr>
      </p:pic>
      <p:sp>
        <p:nvSpPr>
          <p:cNvPr id="15" name="TextBox 14"/>
          <p:cNvSpPr txBox="1"/>
          <p:nvPr userDrawn="1"/>
        </p:nvSpPr>
        <p:spPr>
          <a:xfrm>
            <a:off x="832823" y="6399489"/>
            <a:ext cx="2500604" cy="369332"/>
          </a:xfrm>
          <a:prstGeom prst="rect">
            <a:avLst/>
          </a:prstGeom>
          <a:noFill/>
        </p:spPr>
        <p:txBody>
          <a:bodyPr wrap="square" rtlCol="0">
            <a:spAutoFit/>
          </a:bodyPr>
          <a:lstStyle/>
          <a:p>
            <a:r>
              <a:rPr lang="en-US" dirty="0">
                <a:solidFill>
                  <a:schemeClr val="bg2">
                    <a:lumMod val="25000"/>
                  </a:schemeClr>
                </a:solidFill>
              </a:rPr>
              <a:t>www.casieonline.org</a:t>
            </a:r>
          </a:p>
        </p:txBody>
      </p:sp>
    </p:spTree>
    <p:extLst>
      <p:ext uri="{BB962C8B-B14F-4D97-AF65-F5344CB8AC3E}">
        <p14:creationId xmlns:p14="http://schemas.microsoft.com/office/powerpoint/2010/main" val="2542847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7"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002781" y="3291673"/>
            <a:ext cx="6858001" cy="274653"/>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39532" y="6309003"/>
            <a:ext cx="2092350" cy="459818"/>
          </a:xfrm>
          <a:prstGeom prst="rect">
            <a:avLst/>
          </a:prstGeom>
        </p:spPr>
      </p:pic>
      <p:sp>
        <p:nvSpPr>
          <p:cNvPr id="11" name="TextBox 10"/>
          <p:cNvSpPr txBox="1"/>
          <p:nvPr userDrawn="1"/>
        </p:nvSpPr>
        <p:spPr>
          <a:xfrm>
            <a:off x="832823" y="6399489"/>
            <a:ext cx="2500604" cy="369332"/>
          </a:xfrm>
          <a:prstGeom prst="rect">
            <a:avLst/>
          </a:prstGeom>
          <a:noFill/>
        </p:spPr>
        <p:txBody>
          <a:bodyPr wrap="square" rtlCol="0">
            <a:spAutoFit/>
          </a:bodyPr>
          <a:lstStyle/>
          <a:p>
            <a:r>
              <a:rPr lang="en-US" dirty="0">
                <a:solidFill>
                  <a:schemeClr val="bg2">
                    <a:lumMod val="25000"/>
                  </a:schemeClr>
                </a:solidFill>
              </a:rPr>
              <a:t>www.casieonline.org</a:t>
            </a:r>
          </a:p>
        </p:txBody>
      </p:sp>
    </p:spTree>
    <p:extLst>
      <p:ext uri="{BB962C8B-B14F-4D97-AF65-F5344CB8AC3E}">
        <p14:creationId xmlns:p14="http://schemas.microsoft.com/office/powerpoint/2010/main" val="945732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002781" y="3291673"/>
            <a:ext cx="6858001" cy="27465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39532" y="6309003"/>
            <a:ext cx="2092350" cy="459818"/>
          </a:xfrm>
          <a:prstGeom prst="rect">
            <a:avLst/>
          </a:prstGeom>
        </p:spPr>
      </p:pic>
      <p:sp>
        <p:nvSpPr>
          <p:cNvPr id="10" name="TextBox 9"/>
          <p:cNvSpPr txBox="1"/>
          <p:nvPr userDrawn="1"/>
        </p:nvSpPr>
        <p:spPr>
          <a:xfrm>
            <a:off x="832823" y="6399489"/>
            <a:ext cx="2500604" cy="369332"/>
          </a:xfrm>
          <a:prstGeom prst="rect">
            <a:avLst/>
          </a:prstGeom>
          <a:noFill/>
        </p:spPr>
        <p:txBody>
          <a:bodyPr wrap="square" rtlCol="0">
            <a:spAutoFit/>
          </a:bodyPr>
          <a:lstStyle/>
          <a:p>
            <a:r>
              <a:rPr lang="en-US" dirty="0">
                <a:solidFill>
                  <a:schemeClr val="bg2">
                    <a:lumMod val="25000"/>
                  </a:schemeClr>
                </a:solidFill>
              </a:rPr>
              <a:t>www.casieonline.org</a:t>
            </a:r>
          </a:p>
        </p:txBody>
      </p:sp>
    </p:spTree>
    <p:extLst>
      <p:ext uri="{BB962C8B-B14F-4D97-AF65-F5344CB8AC3E}">
        <p14:creationId xmlns:p14="http://schemas.microsoft.com/office/powerpoint/2010/main" val="755991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002781" y="3291673"/>
            <a:ext cx="6858001" cy="27465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39532" y="6309003"/>
            <a:ext cx="2092350" cy="459818"/>
          </a:xfrm>
          <a:prstGeom prst="rect">
            <a:avLst/>
          </a:prstGeom>
        </p:spPr>
      </p:pic>
      <p:sp>
        <p:nvSpPr>
          <p:cNvPr id="13" name="TextBox 12"/>
          <p:cNvSpPr txBox="1"/>
          <p:nvPr userDrawn="1"/>
        </p:nvSpPr>
        <p:spPr>
          <a:xfrm>
            <a:off x="832823" y="6399489"/>
            <a:ext cx="2500604" cy="369332"/>
          </a:xfrm>
          <a:prstGeom prst="rect">
            <a:avLst/>
          </a:prstGeom>
          <a:noFill/>
        </p:spPr>
        <p:txBody>
          <a:bodyPr wrap="square" rtlCol="0">
            <a:spAutoFit/>
          </a:bodyPr>
          <a:lstStyle/>
          <a:p>
            <a:r>
              <a:rPr lang="en-US" dirty="0">
                <a:solidFill>
                  <a:schemeClr val="bg2">
                    <a:lumMod val="25000"/>
                  </a:schemeClr>
                </a:solidFill>
              </a:rPr>
              <a:t>www.casieonline.org</a:t>
            </a:r>
          </a:p>
        </p:txBody>
      </p:sp>
    </p:spTree>
    <p:extLst>
      <p:ext uri="{BB962C8B-B14F-4D97-AF65-F5344CB8AC3E}">
        <p14:creationId xmlns:p14="http://schemas.microsoft.com/office/powerpoint/2010/main" val="1949419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002781" y="3291673"/>
            <a:ext cx="6858001" cy="27465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39532" y="6309003"/>
            <a:ext cx="2092350" cy="459818"/>
          </a:xfrm>
          <a:prstGeom prst="rect">
            <a:avLst/>
          </a:prstGeom>
        </p:spPr>
      </p:pic>
      <p:sp>
        <p:nvSpPr>
          <p:cNvPr id="13" name="TextBox 12"/>
          <p:cNvSpPr txBox="1"/>
          <p:nvPr userDrawn="1"/>
        </p:nvSpPr>
        <p:spPr>
          <a:xfrm>
            <a:off x="832823" y="6399489"/>
            <a:ext cx="2500604" cy="369332"/>
          </a:xfrm>
          <a:prstGeom prst="rect">
            <a:avLst/>
          </a:prstGeom>
          <a:noFill/>
        </p:spPr>
        <p:txBody>
          <a:bodyPr wrap="square" rtlCol="0">
            <a:spAutoFit/>
          </a:bodyPr>
          <a:lstStyle/>
          <a:p>
            <a:r>
              <a:rPr lang="en-US" dirty="0">
                <a:solidFill>
                  <a:schemeClr val="bg2">
                    <a:lumMod val="25000"/>
                  </a:schemeClr>
                </a:solidFill>
              </a:rPr>
              <a:t>www.casieonline.org</a:t>
            </a:r>
          </a:p>
        </p:txBody>
      </p:sp>
    </p:spTree>
    <p:extLst>
      <p:ext uri="{BB962C8B-B14F-4D97-AF65-F5344CB8AC3E}">
        <p14:creationId xmlns:p14="http://schemas.microsoft.com/office/powerpoint/2010/main" val="2980702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6275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ibo.or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ibo.org/" TargetMode="Externa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www.ibo.org/" TargetMode="Externa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www.ibo.org/" TargetMode="Externa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gosa.georgia.gov/" TargetMode="External"/><Relationship Id="rId4" Type="http://schemas.openxmlformats.org/officeDocument/2006/relationships/hyperlink" Target="http://www.ibo.or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gosa.georgia.gov/" TargetMode="External"/><Relationship Id="rId2" Type="http://schemas.openxmlformats.org/officeDocument/2006/relationships/hyperlink" Target="http://www.ibo.org/"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gosa.georgia.gov/" TargetMode="External"/><Relationship Id="rId2" Type="http://schemas.openxmlformats.org/officeDocument/2006/relationships/hyperlink" Target="http://www.ibo.org/"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ibo.or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chart" Target="../charts/chart9.xml"/><Relationship Id="rId4" Type="http://schemas.openxmlformats.org/officeDocument/2006/relationships/hyperlink" Target="https://gosa.georgia.gov/" TargetMode="Externa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gosa.georgia.gov/" TargetMode="External"/><Relationship Id="rId4" Type="http://schemas.openxmlformats.org/officeDocument/2006/relationships/hyperlink" Target="http://www.ibo.org/" TargetMode="Externa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gosa.georgia.gov/"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gosa.georgia.gov/"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hyperlink" Target="https://gosa.georgia.gov/"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hyperlink" Target="https://gosa.georgia.gov/"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hyperlink" Target="https://gosa.georgia.gov/"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www.ibo.org/" TargetMode="External"/></Relationships>
</file>

<file path=ppt/slides/_rels/slide2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gosa.georgia.gov/" TargetMode="External"/><Relationship Id="rId4" Type="http://schemas.openxmlformats.org/officeDocument/2006/relationships/hyperlink" Target="http://www.ibo.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www.ibo.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gosa.georgia.go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ibo.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gosa.georgia.gov/"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ibo.or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ibo.or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4419" y="2098076"/>
            <a:ext cx="9144000" cy="2387600"/>
          </a:xfrm>
        </p:spPr>
        <p:txBody>
          <a:bodyPr/>
          <a:lstStyle/>
          <a:p>
            <a:r>
              <a:rPr lang="en-US" dirty="0"/>
              <a:t>IB in Georgia</a:t>
            </a:r>
          </a:p>
        </p:txBody>
      </p:sp>
      <p:sp>
        <p:nvSpPr>
          <p:cNvPr id="3" name="TextBox 2">
            <a:extLst>
              <a:ext uri="{FF2B5EF4-FFF2-40B4-BE49-F238E27FC236}">
                <a16:creationId xmlns:a16="http://schemas.microsoft.com/office/drawing/2014/main" id="{1BD04D8E-51F0-409A-ACA5-90248018B56B}"/>
              </a:ext>
            </a:extLst>
          </p:cNvPr>
          <p:cNvSpPr txBox="1"/>
          <p:nvPr/>
        </p:nvSpPr>
        <p:spPr>
          <a:xfrm>
            <a:off x="1991170" y="5366759"/>
            <a:ext cx="8426153" cy="1200329"/>
          </a:xfrm>
          <a:prstGeom prst="rect">
            <a:avLst/>
          </a:prstGeom>
          <a:noFill/>
        </p:spPr>
        <p:txBody>
          <a:bodyPr wrap="square" rtlCol="0">
            <a:spAutoFit/>
          </a:bodyPr>
          <a:lstStyle/>
          <a:p>
            <a:r>
              <a:rPr lang="en-US" sz="1200" dirty="0"/>
              <a:t>"All data shown in this presentation were gathered from open sources.  Permission is granted for Georgia schools and other entities to use show these slides and their associated content in any setting with any audience provided that the formatting and CASIE branding are preserved.  This PowerPoint presentation may be opened as a read-only file and shown in presentation mode or printed.  However, slides cannot be altered, rearranged, or copied into another presentation as a safeguard to preserve formatting and CASIE branding.  CASIE welcomes questions and ongoing dialogue about this data and its potential implications for IB schools and educational decision-makers in Georgia." </a:t>
            </a:r>
          </a:p>
        </p:txBody>
      </p:sp>
    </p:spTree>
    <p:extLst>
      <p:ext uri="{BB962C8B-B14F-4D97-AF65-F5344CB8AC3E}">
        <p14:creationId xmlns:p14="http://schemas.microsoft.com/office/powerpoint/2010/main" val="3012621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2571" y="148264"/>
            <a:ext cx="9145058" cy="584775"/>
          </a:xfrm>
          <a:prstGeom prst="rect">
            <a:avLst/>
          </a:prstGeom>
          <a:noFill/>
        </p:spPr>
        <p:txBody>
          <a:bodyPr wrap="square" rtlCol="0">
            <a:spAutoFit/>
          </a:bodyPr>
          <a:lstStyle/>
          <a:p>
            <a:pPr algn="ctr"/>
            <a:r>
              <a:rPr lang="en-US" sz="3200" dirty="0"/>
              <a:t>Growth of Georgia Authorized IB </a:t>
            </a:r>
            <a:r>
              <a:rPr lang="en-US" sz="3200" u="sng" dirty="0"/>
              <a:t>Schools</a:t>
            </a:r>
            <a:r>
              <a:rPr lang="en-US" sz="3200" dirty="0"/>
              <a:t> Over Time</a:t>
            </a:r>
          </a:p>
        </p:txBody>
      </p:sp>
      <p:sp>
        <p:nvSpPr>
          <p:cNvPr id="5" name="TextBox 4"/>
          <p:cNvSpPr txBox="1"/>
          <p:nvPr/>
        </p:nvSpPr>
        <p:spPr>
          <a:xfrm>
            <a:off x="4433887" y="6312484"/>
            <a:ext cx="3741210" cy="523220"/>
          </a:xfrm>
          <a:prstGeom prst="rect">
            <a:avLst/>
          </a:prstGeom>
          <a:noFill/>
        </p:spPr>
        <p:txBody>
          <a:bodyPr wrap="square" rtlCol="0">
            <a:spAutoFit/>
          </a:bodyPr>
          <a:lstStyle/>
          <a:p>
            <a:pPr algn="ctr"/>
            <a:r>
              <a:rPr lang="en-US" sz="1400" dirty="0"/>
              <a:t>Data source: </a:t>
            </a:r>
            <a:r>
              <a:rPr lang="en-US" sz="1400" dirty="0">
                <a:hlinkClick r:id="rId3"/>
              </a:rPr>
              <a:t>www.ibo.org</a:t>
            </a:r>
            <a:r>
              <a:rPr lang="en-US" sz="1400" dirty="0"/>
              <a:t> (9/25/18): </a:t>
            </a:r>
          </a:p>
          <a:p>
            <a:pPr algn="ctr"/>
            <a:r>
              <a:rPr lang="en-US" sz="1400" dirty="0"/>
              <a:t>Continuously authorized IB schools only  </a:t>
            </a:r>
          </a:p>
        </p:txBody>
      </p:sp>
      <p:graphicFrame>
        <p:nvGraphicFramePr>
          <p:cNvPr id="8" name="Chart 7"/>
          <p:cNvGraphicFramePr>
            <a:graphicFrameLocks/>
          </p:cNvGraphicFramePr>
          <p:nvPr>
            <p:extLst>
              <p:ext uri="{D42A27DB-BD31-4B8C-83A1-F6EECF244321}">
                <p14:modId xmlns:p14="http://schemas.microsoft.com/office/powerpoint/2010/main" val="3079637550"/>
              </p:ext>
            </p:extLst>
          </p:nvPr>
        </p:nvGraphicFramePr>
        <p:xfrm>
          <a:off x="1076324" y="1038224"/>
          <a:ext cx="10887076" cy="51149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19087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593836"/>
            <a:ext cx="10322804" cy="2387600"/>
          </a:xfrm>
        </p:spPr>
        <p:txBody>
          <a:bodyPr>
            <a:normAutofit fontScale="90000"/>
          </a:bodyPr>
          <a:lstStyle/>
          <a:p>
            <a:r>
              <a:rPr lang="en-US" dirty="0"/>
              <a:t>IB in Georgia: </a:t>
            </a:r>
            <a:br>
              <a:rPr lang="en-US" dirty="0"/>
            </a:br>
            <a:r>
              <a:rPr lang="en-US" dirty="0"/>
              <a:t>Authorized School &amp; Program Data</a:t>
            </a:r>
          </a:p>
        </p:txBody>
      </p:sp>
    </p:spTree>
    <p:extLst>
      <p:ext uri="{BB962C8B-B14F-4D97-AF65-F5344CB8AC3E}">
        <p14:creationId xmlns:p14="http://schemas.microsoft.com/office/powerpoint/2010/main" val="2006787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1891179698"/>
              </p:ext>
            </p:extLst>
          </p:nvPr>
        </p:nvGraphicFramePr>
        <p:xfrm>
          <a:off x="1323441" y="316442"/>
          <a:ext cx="10126665" cy="610446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348173" y="120453"/>
            <a:ext cx="8077200" cy="584775"/>
          </a:xfrm>
          <a:prstGeom prst="rect">
            <a:avLst/>
          </a:prstGeom>
          <a:noFill/>
        </p:spPr>
        <p:txBody>
          <a:bodyPr wrap="square" rtlCol="0">
            <a:spAutoFit/>
          </a:bodyPr>
          <a:lstStyle/>
          <a:p>
            <a:pPr algn="ctr"/>
            <a:r>
              <a:rPr lang="en-US" sz="3200" dirty="0"/>
              <a:t>Authorized IB </a:t>
            </a:r>
            <a:r>
              <a:rPr lang="en-US" sz="3200" u="sng" dirty="0"/>
              <a:t>Programs</a:t>
            </a:r>
            <a:r>
              <a:rPr lang="en-US" sz="3200" dirty="0"/>
              <a:t> in Georgia</a:t>
            </a:r>
          </a:p>
        </p:txBody>
      </p:sp>
      <p:sp>
        <p:nvSpPr>
          <p:cNvPr id="5" name="TextBox 4"/>
          <p:cNvSpPr txBox="1"/>
          <p:nvPr/>
        </p:nvSpPr>
        <p:spPr>
          <a:xfrm>
            <a:off x="4519612" y="6550223"/>
            <a:ext cx="3741210" cy="307777"/>
          </a:xfrm>
          <a:prstGeom prst="rect">
            <a:avLst/>
          </a:prstGeom>
          <a:noFill/>
        </p:spPr>
        <p:txBody>
          <a:bodyPr wrap="square" rtlCol="0">
            <a:spAutoFit/>
          </a:bodyPr>
          <a:lstStyle/>
          <a:p>
            <a:pPr algn="ctr"/>
            <a:r>
              <a:rPr lang="en-US" sz="1400" dirty="0"/>
              <a:t>Data source: </a:t>
            </a:r>
            <a:r>
              <a:rPr lang="en-US" sz="1400" dirty="0">
                <a:hlinkClick r:id="rId4"/>
              </a:rPr>
              <a:t>www.ibo.org</a:t>
            </a:r>
            <a:r>
              <a:rPr lang="en-US" sz="1400" dirty="0"/>
              <a:t> (9/25/18)   </a:t>
            </a:r>
          </a:p>
        </p:txBody>
      </p:sp>
      <p:sp>
        <p:nvSpPr>
          <p:cNvPr id="9" name="TextBox 1"/>
          <p:cNvSpPr txBox="1"/>
          <p:nvPr/>
        </p:nvSpPr>
        <p:spPr>
          <a:xfrm>
            <a:off x="1137971" y="2768510"/>
            <a:ext cx="2753258" cy="1200329"/>
          </a:xfrm>
          <a:prstGeom prst="rect">
            <a:avLst/>
          </a:prstGeom>
          <a:solidFill>
            <a:schemeClr val="tx2">
              <a:lumMod val="20000"/>
              <a:lumOff val="80000"/>
            </a:schemeClr>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600" b="1" dirty="0"/>
              <a:t>105 IB Programs</a:t>
            </a:r>
          </a:p>
        </p:txBody>
      </p:sp>
      <p:sp>
        <p:nvSpPr>
          <p:cNvPr id="10" name="TextBox 1"/>
          <p:cNvSpPr txBox="1"/>
          <p:nvPr/>
        </p:nvSpPr>
        <p:spPr>
          <a:xfrm>
            <a:off x="8882318" y="2768510"/>
            <a:ext cx="2753258" cy="1200329"/>
          </a:xfrm>
          <a:prstGeom prst="rect">
            <a:avLst/>
          </a:prstGeom>
          <a:solidFill>
            <a:schemeClr val="tx2">
              <a:lumMod val="20000"/>
              <a:lumOff val="80000"/>
            </a:schemeClr>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600" b="1" dirty="0"/>
              <a:t>At 80 IB Schools</a:t>
            </a:r>
          </a:p>
        </p:txBody>
      </p:sp>
    </p:spTree>
    <p:extLst>
      <p:ext uri="{BB962C8B-B14F-4D97-AF65-F5344CB8AC3E}">
        <p14:creationId xmlns:p14="http://schemas.microsoft.com/office/powerpoint/2010/main" val="250032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298125294"/>
              </p:ext>
            </p:extLst>
          </p:nvPr>
        </p:nvGraphicFramePr>
        <p:xfrm>
          <a:off x="857250" y="852044"/>
          <a:ext cx="10953750" cy="552335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295525" y="131805"/>
            <a:ext cx="8077200" cy="584775"/>
          </a:xfrm>
          <a:prstGeom prst="rect">
            <a:avLst/>
          </a:prstGeom>
          <a:noFill/>
        </p:spPr>
        <p:txBody>
          <a:bodyPr wrap="square" rtlCol="0">
            <a:spAutoFit/>
          </a:bodyPr>
          <a:lstStyle/>
          <a:p>
            <a:pPr algn="ctr"/>
            <a:r>
              <a:rPr lang="en-US" sz="3200" dirty="0"/>
              <a:t>Authorized IB </a:t>
            </a:r>
            <a:r>
              <a:rPr lang="en-US" sz="3200" u="sng" dirty="0"/>
              <a:t>Programs</a:t>
            </a:r>
            <a:r>
              <a:rPr lang="en-US" sz="3200" dirty="0"/>
              <a:t> in Georgia</a:t>
            </a:r>
          </a:p>
        </p:txBody>
      </p:sp>
      <p:sp>
        <p:nvSpPr>
          <p:cNvPr id="5" name="TextBox 4"/>
          <p:cNvSpPr txBox="1"/>
          <p:nvPr/>
        </p:nvSpPr>
        <p:spPr>
          <a:xfrm>
            <a:off x="4463520" y="6510863"/>
            <a:ext cx="3741210" cy="307777"/>
          </a:xfrm>
          <a:prstGeom prst="rect">
            <a:avLst/>
          </a:prstGeom>
          <a:noFill/>
        </p:spPr>
        <p:txBody>
          <a:bodyPr wrap="square" rtlCol="0">
            <a:spAutoFit/>
          </a:bodyPr>
          <a:lstStyle/>
          <a:p>
            <a:pPr algn="ctr"/>
            <a:r>
              <a:rPr lang="en-US" sz="1400" dirty="0"/>
              <a:t>Data source: </a:t>
            </a:r>
            <a:r>
              <a:rPr lang="en-US" sz="1400" dirty="0">
                <a:hlinkClick r:id="rId4"/>
              </a:rPr>
              <a:t>www.ibo.org</a:t>
            </a:r>
            <a:r>
              <a:rPr lang="en-US" sz="1400" dirty="0"/>
              <a:t> (9/25/18)   </a:t>
            </a:r>
          </a:p>
        </p:txBody>
      </p:sp>
      <p:sp>
        <p:nvSpPr>
          <p:cNvPr id="2" name="TextBox 1"/>
          <p:cNvSpPr txBox="1"/>
          <p:nvPr/>
        </p:nvSpPr>
        <p:spPr>
          <a:xfrm>
            <a:off x="4613090" y="927291"/>
            <a:ext cx="5319457" cy="923330"/>
          </a:xfrm>
          <a:prstGeom prst="rect">
            <a:avLst/>
          </a:prstGeom>
          <a:solidFill>
            <a:schemeClr val="tx2">
              <a:lumMod val="20000"/>
              <a:lumOff val="80000"/>
            </a:schemeClr>
          </a:solidFill>
        </p:spPr>
        <p:txBody>
          <a:bodyPr wrap="square" rtlCol="0">
            <a:spAutoFit/>
          </a:bodyPr>
          <a:lstStyle/>
          <a:p>
            <a:pPr algn="ctr"/>
            <a:r>
              <a:rPr lang="en-US" b="1" u="sng" dirty="0"/>
              <a:t>Authorized in 2018: </a:t>
            </a:r>
          </a:p>
          <a:p>
            <a:pPr algn="ctr"/>
            <a:r>
              <a:rPr lang="en-US" b="1" dirty="0"/>
              <a:t>DP: Alpharetta HS, Centennial HS </a:t>
            </a:r>
          </a:p>
          <a:p>
            <a:pPr algn="ctr"/>
            <a:r>
              <a:rPr lang="en-US" b="1" dirty="0"/>
              <a:t>PYP: </a:t>
            </a:r>
            <a:r>
              <a:rPr lang="en-US" b="1" dirty="0" err="1"/>
              <a:t>Heards</a:t>
            </a:r>
            <a:r>
              <a:rPr lang="en-US" b="1" dirty="0"/>
              <a:t> Ferry ES, High Point ES, Lake Forest ES</a:t>
            </a:r>
          </a:p>
        </p:txBody>
      </p:sp>
      <p:cxnSp>
        <p:nvCxnSpPr>
          <p:cNvPr id="6" name="Straight Arrow Connector 5"/>
          <p:cNvCxnSpPr/>
          <p:nvPr/>
        </p:nvCxnSpPr>
        <p:spPr>
          <a:xfrm>
            <a:off x="7272819" y="1925868"/>
            <a:ext cx="0" cy="652079"/>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25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298125294"/>
              </p:ext>
            </p:extLst>
          </p:nvPr>
        </p:nvGraphicFramePr>
        <p:xfrm>
          <a:off x="857250" y="852044"/>
          <a:ext cx="10953750" cy="552335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295525" y="131805"/>
            <a:ext cx="8077200" cy="584775"/>
          </a:xfrm>
          <a:prstGeom prst="rect">
            <a:avLst/>
          </a:prstGeom>
          <a:noFill/>
        </p:spPr>
        <p:txBody>
          <a:bodyPr wrap="square" rtlCol="0">
            <a:spAutoFit/>
          </a:bodyPr>
          <a:lstStyle/>
          <a:p>
            <a:pPr algn="ctr"/>
            <a:r>
              <a:rPr lang="en-US" sz="3200" dirty="0"/>
              <a:t>Authorized IB </a:t>
            </a:r>
            <a:r>
              <a:rPr lang="en-US" sz="3200" u="sng" dirty="0"/>
              <a:t>Programs</a:t>
            </a:r>
            <a:r>
              <a:rPr lang="en-US" sz="3200" dirty="0"/>
              <a:t> in Georgia</a:t>
            </a:r>
          </a:p>
        </p:txBody>
      </p:sp>
      <p:sp>
        <p:nvSpPr>
          <p:cNvPr id="5" name="TextBox 4"/>
          <p:cNvSpPr txBox="1"/>
          <p:nvPr/>
        </p:nvSpPr>
        <p:spPr>
          <a:xfrm>
            <a:off x="4463520" y="6510863"/>
            <a:ext cx="3741210" cy="307777"/>
          </a:xfrm>
          <a:prstGeom prst="rect">
            <a:avLst/>
          </a:prstGeom>
          <a:noFill/>
        </p:spPr>
        <p:txBody>
          <a:bodyPr wrap="square" rtlCol="0">
            <a:spAutoFit/>
          </a:bodyPr>
          <a:lstStyle/>
          <a:p>
            <a:pPr algn="ctr"/>
            <a:r>
              <a:rPr lang="en-US" sz="1400" dirty="0"/>
              <a:t>Data source: </a:t>
            </a:r>
            <a:r>
              <a:rPr lang="en-US" sz="1400" dirty="0">
                <a:hlinkClick r:id="rId4"/>
              </a:rPr>
              <a:t>www.ibo.org</a:t>
            </a:r>
            <a:r>
              <a:rPr lang="en-US" sz="1400" dirty="0"/>
              <a:t> (9/25/18)   </a:t>
            </a:r>
          </a:p>
        </p:txBody>
      </p:sp>
    </p:spTree>
    <p:extLst>
      <p:ext uri="{BB962C8B-B14F-4D97-AF65-F5344CB8AC3E}">
        <p14:creationId xmlns:p14="http://schemas.microsoft.com/office/powerpoint/2010/main" val="1597348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479016137"/>
              </p:ext>
            </p:extLst>
          </p:nvPr>
        </p:nvGraphicFramePr>
        <p:xfrm>
          <a:off x="1144575" y="1355056"/>
          <a:ext cx="10357920" cy="485646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641467" y="88572"/>
            <a:ext cx="9364137" cy="954107"/>
          </a:xfrm>
          <a:prstGeom prst="rect">
            <a:avLst/>
          </a:prstGeom>
          <a:noFill/>
        </p:spPr>
        <p:txBody>
          <a:bodyPr wrap="square" rtlCol="0">
            <a:spAutoFit/>
          </a:bodyPr>
          <a:lstStyle/>
          <a:p>
            <a:pPr algn="ctr"/>
            <a:r>
              <a:rPr lang="en-US" sz="3200" dirty="0"/>
              <a:t>2016-2017 Georgia IB Demographics</a:t>
            </a:r>
          </a:p>
          <a:p>
            <a:pPr algn="ctr"/>
            <a:r>
              <a:rPr lang="en-US" sz="2400" dirty="0"/>
              <a:t>(Authorized IB Public </a:t>
            </a:r>
            <a:r>
              <a:rPr lang="en-US" sz="2400" u="sng" dirty="0"/>
              <a:t>Schools</a:t>
            </a:r>
            <a:r>
              <a:rPr lang="en-US" sz="2400" dirty="0"/>
              <a:t>; n=76)</a:t>
            </a:r>
          </a:p>
        </p:txBody>
      </p:sp>
      <p:sp>
        <p:nvSpPr>
          <p:cNvPr id="6" name="TextBox 5"/>
          <p:cNvSpPr txBox="1"/>
          <p:nvPr/>
        </p:nvSpPr>
        <p:spPr>
          <a:xfrm>
            <a:off x="3904187" y="6523893"/>
            <a:ext cx="4838700" cy="307777"/>
          </a:xfrm>
          <a:prstGeom prst="rect">
            <a:avLst/>
          </a:prstGeom>
          <a:noFill/>
        </p:spPr>
        <p:txBody>
          <a:bodyPr wrap="square" rtlCol="0">
            <a:spAutoFit/>
          </a:bodyPr>
          <a:lstStyle/>
          <a:p>
            <a:pPr algn="ctr"/>
            <a:r>
              <a:rPr lang="en-US" sz="1400" dirty="0"/>
              <a:t>Data sources: </a:t>
            </a:r>
            <a:r>
              <a:rPr lang="en-US" sz="1400" dirty="0">
                <a:hlinkClick r:id="rId4"/>
              </a:rPr>
              <a:t>www.ibo.org</a:t>
            </a:r>
            <a:r>
              <a:rPr lang="en-US" sz="1400" dirty="0"/>
              <a:t> and </a:t>
            </a:r>
            <a:r>
              <a:rPr lang="en-US" sz="1400" dirty="0">
                <a:hlinkClick r:id="rId5"/>
              </a:rPr>
              <a:t>https://gosa.georgia.gov/</a:t>
            </a:r>
            <a:r>
              <a:rPr lang="en-US" sz="1400" dirty="0"/>
              <a:t> </a:t>
            </a:r>
          </a:p>
        </p:txBody>
      </p:sp>
    </p:spTree>
    <p:extLst>
      <p:ext uri="{BB962C8B-B14F-4D97-AF65-F5344CB8AC3E}">
        <p14:creationId xmlns:p14="http://schemas.microsoft.com/office/powerpoint/2010/main" val="3876194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Isosceles Triangle 43">
            <a:extLst>
              <a:ext uri="{FF2B5EF4-FFF2-40B4-BE49-F238E27FC236}">
                <a16:creationId xmlns:a16="http://schemas.microsoft.com/office/drawing/2014/main" id="{A494FACC-40E5-415B-B117-6EC190AFC07E}"/>
              </a:ext>
            </a:extLst>
          </p:cNvPr>
          <p:cNvSpPr/>
          <p:nvPr/>
        </p:nvSpPr>
        <p:spPr>
          <a:xfrm rot="10800000">
            <a:off x="7510320" y="1139560"/>
            <a:ext cx="730740" cy="467815"/>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A55C60E2-98D7-4AD6-9699-61174A3F3C72}"/>
              </a:ext>
            </a:extLst>
          </p:cNvPr>
          <p:cNvSpPr/>
          <p:nvPr/>
        </p:nvSpPr>
        <p:spPr>
          <a:xfrm>
            <a:off x="1678348" y="1638962"/>
            <a:ext cx="9468066" cy="3693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0CD7FE-E06C-4EE9-8B73-46D3813B7CC9}"/>
              </a:ext>
            </a:extLst>
          </p:cNvPr>
          <p:cNvSpPr txBox="1"/>
          <p:nvPr/>
        </p:nvSpPr>
        <p:spPr>
          <a:xfrm>
            <a:off x="1750261" y="1269629"/>
            <a:ext cx="597531" cy="369332"/>
          </a:xfrm>
          <a:prstGeom prst="rect">
            <a:avLst/>
          </a:prstGeom>
          <a:noFill/>
        </p:spPr>
        <p:txBody>
          <a:bodyPr wrap="square" rtlCol="0">
            <a:spAutoFit/>
          </a:bodyPr>
          <a:lstStyle/>
          <a:p>
            <a:r>
              <a:rPr lang="en-US" dirty="0"/>
              <a:t>Min</a:t>
            </a:r>
          </a:p>
        </p:txBody>
      </p:sp>
      <p:sp>
        <p:nvSpPr>
          <p:cNvPr id="6" name="TextBox 5">
            <a:extLst>
              <a:ext uri="{FF2B5EF4-FFF2-40B4-BE49-F238E27FC236}">
                <a16:creationId xmlns:a16="http://schemas.microsoft.com/office/drawing/2014/main" id="{AE9D0D8B-B761-4B47-A899-4B0E9D26AA67}"/>
              </a:ext>
            </a:extLst>
          </p:cNvPr>
          <p:cNvSpPr txBox="1"/>
          <p:nvPr/>
        </p:nvSpPr>
        <p:spPr>
          <a:xfrm>
            <a:off x="10565269" y="1269629"/>
            <a:ext cx="597531" cy="369332"/>
          </a:xfrm>
          <a:prstGeom prst="rect">
            <a:avLst/>
          </a:prstGeom>
          <a:noFill/>
        </p:spPr>
        <p:txBody>
          <a:bodyPr wrap="square" rtlCol="0">
            <a:spAutoFit/>
          </a:bodyPr>
          <a:lstStyle/>
          <a:p>
            <a:r>
              <a:rPr lang="en-US" dirty="0"/>
              <a:t>Max</a:t>
            </a:r>
          </a:p>
        </p:txBody>
      </p:sp>
      <p:sp>
        <p:nvSpPr>
          <p:cNvPr id="7" name="TextBox 6">
            <a:extLst>
              <a:ext uri="{FF2B5EF4-FFF2-40B4-BE49-F238E27FC236}">
                <a16:creationId xmlns:a16="http://schemas.microsoft.com/office/drawing/2014/main" id="{00128EBE-BA65-410A-A4B5-0739CC166F62}"/>
              </a:ext>
            </a:extLst>
          </p:cNvPr>
          <p:cNvSpPr txBox="1"/>
          <p:nvPr/>
        </p:nvSpPr>
        <p:spPr>
          <a:xfrm>
            <a:off x="1119346" y="1649371"/>
            <a:ext cx="597531" cy="369332"/>
          </a:xfrm>
          <a:prstGeom prst="rect">
            <a:avLst/>
          </a:prstGeom>
          <a:noFill/>
        </p:spPr>
        <p:txBody>
          <a:bodyPr wrap="square" rtlCol="0">
            <a:spAutoFit/>
          </a:bodyPr>
          <a:lstStyle/>
          <a:p>
            <a:r>
              <a:rPr lang="en-US" dirty="0"/>
              <a:t>FRL</a:t>
            </a:r>
          </a:p>
        </p:txBody>
      </p:sp>
      <p:sp>
        <p:nvSpPr>
          <p:cNvPr id="8" name="TextBox 7">
            <a:extLst>
              <a:ext uri="{FF2B5EF4-FFF2-40B4-BE49-F238E27FC236}">
                <a16:creationId xmlns:a16="http://schemas.microsoft.com/office/drawing/2014/main" id="{04DAF63E-DB49-452F-81D0-06554AF7FB0F}"/>
              </a:ext>
            </a:extLst>
          </p:cNvPr>
          <p:cNvSpPr txBox="1"/>
          <p:nvPr/>
        </p:nvSpPr>
        <p:spPr>
          <a:xfrm>
            <a:off x="1762985" y="1658470"/>
            <a:ext cx="597530" cy="369332"/>
          </a:xfrm>
          <a:prstGeom prst="rect">
            <a:avLst/>
          </a:prstGeom>
          <a:noFill/>
        </p:spPr>
        <p:txBody>
          <a:bodyPr wrap="square" rtlCol="0">
            <a:spAutoFit/>
          </a:bodyPr>
          <a:lstStyle/>
          <a:p>
            <a:r>
              <a:rPr lang="en-US" dirty="0"/>
              <a:t>5%</a:t>
            </a:r>
          </a:p>
        </p:txBody>
      </p:sp>
      <p:sp>
        <p:nvSpPr>
          <p:cNvPr id="9" name="TextBox 8">
            <a:extLst>
              <a:ext uri="{FF2B5EF4-FFF2-40B4-BE49-F238E27FC236}">
                <a16:creationId xmlns:a16="http://schemas.microsoft.com/office/drawing/2014/main" id="{A1F69533-82B5-49E2-9B96-31A7CB8D50CF}"/>
              </a:ext>
            </a:extLst>
          </p:cNvPr>
          <p:cNvSpPr txBox="1"/>
          <p:nvPr/>
        </p:nvSpPr>
        <p:spPr>
          <a:xfrm>
            <a:off x="10475123" y="1648655"/>
            <a:ext cx="730740" cy="369332"/>
          </a:xfrm>
          <a:prstGeom prst="rect">
            <a:avLst/>
          </a:prstGeom>
          <a:noFill/>
        </p:spPr>
        <p:txBody>
          <a:bodyPr wrap="square" rtlCol="0">
            <a:spAutoFit/>
          </a:bodyPr>
          <a:lstStyle/>
          <a:p>
            <a:r>
              <a:rPr lang="en-US" dirty="0"/>
              <a:t>100%</a:t>
            </a:r>
          </a:p>
        </p:txBody>
      </p:sp>
      <p:sp>
        <p:nvSpPr>
          <p:cNvPr id="10" name="TextBox 9">
            <a:extLst>
              <a:ext uri="{FF2B5EF4-FFF2-40B4-BE49-F238E27FC236}">
                <a16:creationId xmlns:a16="http://schemas.microsoft.com/office/drawing/2014/main" id="{F64F46B7-134A-456E-B94B-D2163A5E508B}"/>
              </a:ext>
            </a:extLst>
          </p:cNvPr>
          <p:cNvSpPr txBox="1"/>
          <p:nvPr/>
        </p:nvSpPr>
        <p:spPr>
          <a:xfrm>
            <a:off x="7614316" y="1104131"/>
            <a:ext cx="522747" cy="369332"/>
          </a:xfrm>
          <a:prstGeom prst="rect">
            <a:avLst/>
          </a:prstGeom>
          <a:noFill/>
        </p:spPr>
        <p:txBody>
          <a:bodyPr wrap="square" rtlCol="0">
            <a:spAutoFit/>
          </a:bodyPr>
          <a:lstStyle/>
          <a:p>
            <a:r>
              <a:rPr lang="en-US" dirty="0" err="1"/>
              <a:t>Avg</a:t>
            </a:r>
            <a:endParaRPr lang="en-US" dirty="0"/>
          </a:p>
        </p:txBody>
      </p:sp>
      <p:sp>
        <p:nvSpPr>
          <p:cNvPr id="11" name="TextBox 10">
            <a:extLst>
              <a:ext uri="{FF2B5EF4-FFF2-40B4-BE49-F238E27FC236}">
                <a16:creationId xmlns:a16="http://schemas.microsoft.com/office/drawing/2014/main" id="{0097D58A-E6A8-4D3E-B629-A566ECE65FDE}"/>
              </a:ext>
            </a:extLst>
          </p:cNvPr>
          <p:cNvSpPr txBox="1"/>
          <p:nvPr/>
        </p:nvSpPr>
        <p:spPr>
          <a:xfrm>
            <a:off x="7510320" y="1639186"/>
            <a:ext cx="814744" cy="369332"/>
          </a:xfrm>
          <a:prstGeom prst="rect">
            <a:avLst/>
          </a:prstGeom>
          <a:noFill/>
        </p:spPr>
        <p:txBody>
          <a:bodyPr wrap="square" rtlCol="0">
            <a:spAutoFit/>
          </a:bodyPr>
          <a:lstStyle/>
          <a:p>
            <a:r>
              <a:rPr lang="en-US" dirty="0"/>
              <a:t>60.6%</a:t>
            </a:r>
          </a:p>
        </p:txBody>
      </p:sp>
      <p:sp>
        <p:nvSpPr>
          <p:cNvPr id="12" name="Rectangle 11">
            <a:extLst>
              <a:ext uri="{FF2B5EF4-FFF2-40B4-BE49-F238E27FC236}">
                <a16:creationId xmlns:a16="http://schemas.microsoft.com/office/drawing/2014/main" id="{42ED2B4A-F338-4892-8EC9-8CF7B20B2623}"/>
              </a:ext>
            </a:extLst>
          </p:cNvPr>
          <p:cNvSpPr/>
          <p:nvPr/>
        </p:nvSpPr>
        <p:spPr>
          <a:xfrm>
            <a:off x="1678348" y="2630367"/>
            <a:ext cx="9468066" cy="3693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67E4EE3-7175-48EE-9B0A-34E0A55828AF}"/>
              </a:ext>
            </a:extLst>
          </p:cNvPr>
          <p:cNvSpPr txBox="1"/>
          <p:nvPr/>
        </p:nvSpPr>
        <p:spPr>
          <a:xfrm>
            <a:off x="1036356" y="2640776"/>
            <a:ext cx="680521" cy="369332"/>
          </a:xfrm>
          <a:prstGeom prst="rect">
            <a:avLst/>
          </a:prstGeom>
          <a:noFill/>
        </p:spPr>
        <p:txBody>
          <a:bodyPr wrap="square" rtlCol="0">
            <a:spAutoFit/>
          </a:bodyPr>
          <a:lstStyle/>
          <a:p>
            <a:r>
              <a:rPr lang="en-US" dirty="0"/>
              <a:t>SWD</a:t>
            </a:r>
          </a:p>
        </p:txBody>
      </p:sp>
      <p:sp>
        <p:nvSpPr>
          <p:cNvPr id="16" name="TextBox 15">
            <a:extLst>
              <a:ext uri="{FF2B5EF4-FFF2-40B4-BE49-F238E27FC236}">
                <a16:creationId xmlns:a16="http://schemas.microsoft.com/office/drawing/2014/main" id="{85D36AAA-D573-4329-AD3A-EF3D6F6D1340}"/>
              </a:ext>
            </a:extLst>
          </p:cNvPr>
          <p:cNvSpPr txBox="1"/>
          <p:nvPr/>
        </p:nvSpPr>
        <p:spPr>
          <a:xfrm>
            <a:off x="1678347" y="2629538"/>
            <a:ext cx="689137" cy="369332"/>
          </a:xfrm>
          <a:prstGeom prst="rect">
            <a:avLst/>
          </a:prstGeom>
          <a:noFill/>
        </p:spPr>
        <p:txBody>
          <a:bodyPr wrap="square" rtlCol="0">
            <a:spAutoFit/>
          </a:bodyPr>
          <a:lstStyle/>
          <a:p>
            <a:r>
              <a:rPr lang="en-US" dirty="0"/>
              <a:t>4.1%</a:t>
            </a:r>
          </a:p>
        </p:txBody>
      </p:sp>
      <p:sp>
        <p:nvSpPr>
          <p:cNvPr id="17" name="TextBox 16">
            <a:extLst>
              <a:ext uri="{FF2B5EF4-FFF2-40B4-BE49-F238E27FC236}">
                <a16:creationId xmlns:a16="http://schemas.microsoft.com/office/drawing/2014/main" id="{86BAFDC6-2C42-400A-8117-F1ABDE08F77B}"/>
              </a:ext>
            </a:extLst>
          </p:cNvPr>
          <p:cNvSpPr txBox="1"/>
          <p:nvPr/>
        </p:nvSpPr>
        <p:spPr>
          <a:xfrm>
            <a:off x="10441503" y="2630368"/>
            <a:ext cx="810271" cy="369332"/>
          </a:xfrm>
          <a:prstGeom prst="rect">
            <a:avLst/>
          </a:prstGeom>
          <a:noFill/>
        </p:spPr>
        <p:txBody>
          <a:bodyPr wrap="square" rtlCol="0">
            <a:spAutoFit/>
          </a:bodyPr>
          <a:lstStyle/>
          <a:p>
            <a:r>
              <a:rPr lang="en-US" dirty="0"/>
              <a:t>19.1%</a:t>
            </a:r>
          </a:p>
        </p:txBody>
      </p:sp>
      <p:sp>
        <p:nvSpPr>
          <p:cNvPr id="20" name="Rectangle 19">
            <a:extLst>
              <a:ext uri="{FF2B5EF4-FFF2-40B4-BE49-F238E27FC236}">
                <a16:creationId xmlns:a16="http://schemas.microsoft.com/office/drawing/2014/main" id="{3053E405-C4AB-4D0E-A7D6-17B399C4F27D}"/>
              </a:ext>
            </a:extLst>
          </p:cNvPr>
          <p:cNvSpPr/>
          <p:nvPr/>
        </p:nvSpPr>
        <p:spPr>
          <a:xfrm>
            <a:off x="1678348" y="3631189"/>
            <a:ext cx="9468066" cy="3693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2470933-11A7-4F93-9C6A-91641BCD854D}"/>
              </a:ext>
            </a:extLst>
          </p:cNvPr>
          <p:cNvSpPr txBox="1"/>
          <p:nvPr/>
        </p:nvSpPr>
        <p:spPr>
          <a:xfrm>
            <a:off x="1119346" y="3641598"/>
            <a:ext cx="597531" cy="369332"/>
          </a:xfrm>
          <a:prstGeom prst="rect">
            <a:avLst/>
          </a:prstGeom>
          <a:noFill/>
        </p:spPr>
        <p:txBody>
          <a:bodyPr wrap="square" rtlCol="0">
            <a:spAutoFit/>
          </a:bodyPr>
          <a:lstStyle/>
          <a:p>
            <a:r>
              <a:rPr lang="en-US" dirty="0"/>
              <a:t>LEP</a:t>
            </a:r>
          </a:p>
        </p:txBody>
      </p:sp>
      <p:sp>
        <p:nvSpPr>
          <p:cNvPr id="24" name="TextBox 23">
            <a:extLst>
              <a:ext uri="{FF2B5EF4-FFF2-40B4-BE49-F238E27FC236}">
                <a16:creationId xmlns:a16="http://schemas.microsoft.com/office/drawing/2014/main" id="{0D53B1A3-7284-45AC-9CE5-73A0794EBD6D}"/>
              </a:ext>
            </a:extLst>
          </p:cNvPr>
          <p:cNvSpPr txBox="1"/>
          <p:nvPr/>
        </p:nvSpPr>
        <p:spPr>
          <a:xfrm>
            <a:off x="1750262" y="3641598"/>
            <a:ext cx="597530" cy="369332"/>
          </a:xfrm>
          <a:prstGeom prst="rect">
            <a:avLst/>
          </a:prstGeom>
          <a:noFill/>
        </p:spPr>
        <p:txBody>
          <a:bodyPr wrap="square" rtlCol="0">
            <a:spAutoFit/>
          </a:bodyPr>
          <a:lstStyle/>
          <a:p>
            <a:r>
              <a:rPr lang="en-US" dirty="0"/>
              <a:t>0%</a:t>
            </a:r>
          </a:p>
        </p:txBody>
      </p:sp>
      <p:sp>
        <p:nvSpPr>
          <p:cNvPr id="25" name="TextBox 24">
            <a:extLst>
              <a:ext uri="{FF2B5EF4-FFF2-40B4-BE49-F238E27FC236}">
                <a16:creationId xmlns:a16="http://schemas.microsoft.com/office/drawing/2014/main" id="{808438C0-3BD1-4BF4-91A8-7FBAA6D8D13C}"/>
              </a:ext>
            </a:extLst>
          </p:cNvPr>
          <p:cNvSpPr txBox="1"/>
          <p:nvPr/>
        </p:nvSpPr>
        <p:spPr>
          <a:xfrm>
            <a:off x="10475123" y="3631189"/>
            <a:ext cx="800388" cy="369332"/>
          </a:xfrm>
          <a:prstGeom prst="rect">
            <a:avLst/>
          </a:prstGeom>
          <a:noFill/>
        </p:spPr>
        <p:txBody>
          <a:bodyPr wrap="square" rtlCol="0">
            <a:spAutoFit/>
          </a:bodyPr>
          <a:lstStyle/>
          <a:p>
            <a:r>
              <a:rPr lang="en-US" dirty="0"/>
              <a:t>83.0%</a:t>
            </a:r>
          </a:p>
        </p:txBody>
      </p:sp>
      <p:sp>
        <p:nvSpPr>
          <p:cNvPr id="28" name="Rectangle 27">
            <a:extLst>
              <a:ext uri="{FF2B5EF4-FFF2-40B4-BE49-F238E27FC236}">
                <a16:creationId xmlns:a16="http://schemas.microsoft.com/office/drawing/2014/main" id="{5C6C1236-1983-4721-8861-1360C7213646}"/>
              </a:ext>
            </a:extLst>
          </p:cNvPr>
          <p:cNvSpPr/>
          <p:nvPr/>
        </p:nvSpPr>
        <p:spPr>
          <a:xfrm>
            <a:off x="1678347" y="4622318"/>
            <a:ext cx="9468066" cy="3693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6AADA55-E484-49CD-8A0C-E9E9BA94F44F}"/>
              </a:ext>
            </a:extLst>
          </p:cNvPr>
          <p:cNvSpPr txBox="1"/>
          <p:nvPr/>
        </p:nvSpPr>
        <p:spPr>
          <a:xfrm>
            <a:off x="909711" y="4632729"/>
            <a:ext cx="814744" cy="369332"/>
          </a:xfrm>
          <a:prstGeom prst="rect">
            <a:avLst/>
          </a:prstGeom>
          <a:noFill/>
        </p:spPr>
        <p:txBody>
          <a:bodyPr wrap="square" rtlCol="0">
            <a:spAutoFit/>
          </a:bodyPr>
          <a:lstStyle/>
          <a:p>
            <a:r>
              <a:rPr lang="en-US" dirty="0"/>
              <a:t>Gifted</a:t>
            </a:r>
          </a:p>
        </p:txBody>
      </p:sp>
      <p:sp>
        <p:nvSpPr>
          <p:cNvPr id="32" name="TextBox 31">
            <a:extLst>
              <a:ext uri="{FF2B5EF4-FFF2-40B4-BE49-F238E27FC236}">
                <a16:creationId xmlns:a16="http://schemas.microsoft.com/office/drawing/2014/main" id="{CE26101D-40A2-4CB4-AA23-ED1B7DF68202}"/>
              </a:ext>
            </a:extLst>
          </p:cNvPr>
          <p:cNvSpPr txBox="1"/>
          <p:nvPr/>
        </p:nvSpPr>
        <p:spPr>
          <a:xfrm>
            <a:off x="1724455" y="4643690"/>
            <a:ext cx="597530" cy="369332"/>
          </a:xfrm>
          <a:prstGeom prst="rect">
            <a:avLst/>
          </a:prstGeom>
          <a:noFill/>
        </p:spPr>
        <p:txBody>
          <a:bodyPr wrap="square" rtlCol="0">
            <a:spAutoFit/>
          </a:bodyPr>
          <a:lstStyle/>
          <a:p>
            <a:r>
              <a:rPr lang="en-US" dirty="0"/>
              <a:t>0%</a:t>
            </a:r>
          </a:p>
        </p:txBody>
      </p:sp>
      <p:sp>
        <p:nvSpPr>
          <p:cNvPr id="33" name="TextBox 32">
            <a:extLst>
              <a:ext uri="{FF2B5EF4-FFF2-40B4-BE49-F238E27FC236}">
                <a16:creationId xmlns:a16="http://schemas.microsoft.com/office/drawing/2014/main" id="{290AAD19-7E76-413C-829B-A640DCE80AC8}"/>
              </a:ext>
            </a:extLst>
          </p:cNvPr>
          <p:cNvSpPr txBox="1"/>
          <p:nvPr/>
        </p:nvSpPr>
        <p:spPr>
          <a:xfrm>
            <a:off x="10478167" y="4632011"/>
            <a:ext cx="804122" cy="369332"/>
          </a:xfrm>
          <a:prstGeom prst="rect">
            <a:avLst/>
          </a:prstGeom>
          <a:noFill/>
        </p:spPr>
        <p:txBody>
          <a:bodyPr wrap="square" rtlCol="0">
            <a:spAutoFit/>
          </a:bodyPr>
          <a:lstStyle/>
          <a:p>
            <a:r>
              <a:rPr lang="en-US" dirty="0"/>
              <a:t>39.2%</a:t>
            </a:r>
          </a:p>
        </p:txBody>
      </p:sp>
      <p:sp>
        <p:nvSpPr>
          <p:cNvPr id="36" name="Rectangle 35">
            <a:extLst>
              <a:ext uri="{FF2B5EF4-FFF2-40B4-BE49-F238E27FC236}">
                <a16:creationId xmlns:a16="http://schemas.microsoft.com/office/drawing/2014/main" id="{DAD66D86-0AC2-4205-B3E0-4B4058050F51}"/>
              </a:ext>
            </a:extLst>
          </p:cNvPr>
          <p:cNvSpPr/>
          <p:nvPr/>
        </p:nvSpPr>
        <p:spPr>
          <a:xfrm>
            <a:off x="1724455" y="5603036"/>
            <a:ext cx="9468066" cy="3693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DF449E14-B812-40E7-973B-D623CE2FB254}"/>
              </a:ext>
            </a:extLst>
          </p:cNvPr>
          <p:cNvSpPr txBox="1"/>
          <p:nvPr/>
        </p:nvSpPr>
        <p:spPr>
          <a:xfrm>
            <a:off x="766655" y="5613445"/>
            <a:ext cx="996330" cy="369332"/>
          </a:xfrm>
          <a:prstGeom prst="rect">
            <a:avLst/>
          </a:prstGeom>
          <a:noFill/>
        </p:spPr>
        <p:txBody>
          <a:bodyPr wrap="square" rtlCol="0">
            <a:spAutoFit/>
          </a:bodyPr>
          <a:lstStyle/>
          <a:p>
            <a:r>
              <a:rPr lang="en-US" dirty="0"/>
              <a:t>Mobility</a:t>
            </a:r>
          </a:p>
        </p:txBody>
      </p:sp>
      <p:sp>
        <p:nvSpPr>
          <p:cNvPr id="40" name="TextBox 39">
            <a:extLst>
              <a:ext uri="{FF2B5EF4-FFF2-40B4-BE49-F238E27FC236}">
                <a16:creationId xmlns:a16="http://schemas.microsoft.com/office/drawing/2014/main" id="{C3767E6E-E560-4EFC-BDF3-56666D5DF49D}"/>
              </a:ext>
            </a:extLst>
          </p:cNvPr>
          <p:cNvSpPr txBox="1"/>
          <p:nvPr/>
        </p:nvSpPr>
        <p:spPr>
          <a:xfrm>
            <a:off x="1671378" y="5613447"/>
            <a:ext cx="689136" cy="369332"/>
          </a:xfrm>
          <a:prstGeom prst="rect">
            <a:avLst/>
          </a:prstGeom>
          <a:noFill/>
        </p:spPr>
        <p:txBody>
          <a:bodyPr wrap="square" rtlCol="0">
            <a:spAutoFit/>
          </a:bodyPr>
          <a:lstStyle/>
          <a:p>
            <a:r>
              <a:rPr lang="en-US" dirty="0"/>
              <a:t>2.6%</a:t>
            </a:r>
          </a:p>
        </p:txBody>
      </p:sp>
      <p:sp>
        <p:nvSpPr>
          <p:cNvPr id="41" name="TextBox 40">
            <a:extLst>
              <a:ext uri="{FF2B5EF4-FFF2-40B4-BE49-F238E27FC236}">
                <a16:creationId xmlns:a16="http://schemas.microsoft.com/office/drawing/2014/main" id="{61100D4E-E27D-4C78-B8E4-9724C2EB745C}"/>
              </a:ext>
            </a:extLst>
          </p:cNvPr>
          <p:cNvSpPr txBox="1"/>
          <p:nvPr/>
        </p:nvSpPr>
        <p:spPr>
          <a:xfrm>
            <a:off x="10481299" y="5609211"/>
            <a:ext cx="770475" cy="369332"/>
          </a:xfrm>
          <a:prstGeom prst="rect">
            <a:avLst/>
          </a:prstGeom>
          <a:noFill/>
        </p:spPr>
        <p:txBody>
          <a:bodyPr wrap="square" rtlCol="0">
            <a:spAutoFit/>
          </a:bodyPr>
          <a:lstStyle/>
          <a:p>
            <a:r>
              <a:rPr lang="en-US" dirty="0"/>
              <a:t>43.3%</a:t>
            </a:r>
          </a:p>
        </p:txBody>
      </p:sp>
      <p:sp>
        <p:nvSpPr>
          <p:cNvPr id="45" name="Isosceles Triangle 44">
            <a:extLst>
              <a:ext uri="{FF2B5EF4-FFF2-40B4-BE49-F238E27FC236}">
                <a16:creationId xmlns:a16="http://schemas.microsoft.com/office/drawing/2014/main" id="{7B3E8239-7F55-47D5-A2B9-887B456F6D0B}"/>
              </a:ext>
            </a:extLst>
          </p:cNvPr>
          <p:cNvSpPr/>
          <p:nvPr/>
        </p:nvSpPr>
        <p:spPr>
          <a:xfrm rot="10800000">
            <a:off x="5221513" y="5126932"/>
            <a:ext cx="730740" cy="467815"/>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4F5035E4-AFEF-4EAE-9BA3-A1FBD349E04A}"/>
              </a:ext>
            </a:extLst>
          </p:cNvPr>
          <p:cNvSpPr txBox="1"/>
          <p:nvPr/>
        </p:nvSpPr>
        <p:spPr>
          <a:xfrm>
            <a:off x="5325508" y="5087596"/>
            <a:ext cx="522747" cy="369332"/>
          </a:xfrm>
          <a:prstGeom prst="rect">
            <a:avLst/>
          </a:prstGeom>
          <a:noFill/>
        </p:spPr>
        <p:txBody>
          <a:bodyPr wrap="square" rtlCol="0">
            <a:spAutoFit/>
          </a:bodyPr>
          <a:lstStyle/>
          <a:p>
            <a:r>
              <a:rPr lang="en-US" dirty="0" err="1"/>
              <a:t>Avg</a:t>
            </a:r>
            <a:endParaRPr lang="en-US" dirty="0"/>
          </a:p>
        </p:txBody>
      </p:sp>
      <p:sp>
        <p:nvSpPr>
          <p:cNvPr id="47" name="TextBox 46">
            <a:extLst>
              <a:ext uri="{FF2B5EF4-FFF2-40B4-BE49-F238E27FC236}">
                <a16:creationId xmlns:a16="http://schemas.microsoft.com/office/drawing/2014/main" id="{33F034E1-9FAE-46DB-BE11-2FDFEB55A968}"/>
              </a:ext>
            </a:extLst>
          </p:cNvPr>
          <p:cNvSpPr txBox="1"/>
          <p:nvPr/>
        </p:nvSpPr>
        <p:spPr>
          <a:xfrm>
            <a:off x="5221513" y="5588572"/>
            <a:ext cx="814744" cy="369332"/>
          </a:xfrm>
          <a:prstGeom prst="rect">
            <a:avLst/>
          </a:prstGeom>
          <a:noFill/>
        </p:spPr>
        <p:txBody>
          <a:bodyPr wrap="square" rtlCol="0">
            <a:spAutoFit/>
          </a:bodyPr>
          <a:lstStyle/>
          <a:p>
            <a:r>
              <a:rPr lang="en-US" dirty="0"/>
              <a:t>16.1%</a:t>
            </a:r>
          </a:p>
        </p:txBody>
      </p:sp>
      <p:sp>
        <p:nvSpPr>
          <p:cNvPr id="48" name="Isosceles Triangle 47">
            <a:extLst>
              <a:ext uri="{FF2B5EF4-FFF2-40B4-BE49-F238E27FC236}">
                <a16:creationId xmlns:a16="http://schemas.microsoft.com/office/drawing/2014/main" id="{38DDACB3-1CA5-44D8-9FB4-FD5412F69B84}"/>
              </a:ext>
            </a:extLst>
          </p:cNvPr>
          <p:cNvSpPr/>
          <p:nvPr/>
        </p:nvSpPr>
        <p:spPr>
          <a:xfrm rot="10800000">
            <a:off x="8137064" y="2129973"/>
            <a:ext cx="730740" cy="467815"/>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A2251F25-C1DB-43C5-8D8A-762F0AC607D1}"/>
              </a:ext>
            </a:extLst>
          </p:cNvPr>
          <p:cNvSpPr txBox="1"/>
          <p:nvPr/>
        </p:nvSpPr>
        <p:spPr>
          <a:xfrm>
            <a:off x="8241060" y="2094544"/>
            <a:ext cx="522747" cy="369332"/>
          </a:xfrm>
          <a:prstGeom prst="rect">
            <a:avLst/>
          </a:prstGeom>
          <a:noFill/>
        </p:spPr>
        <p:txBody>
          <a:bodyPr wrap="square" rtlCol="0">
            <a:spAutoFit/>
          </a:bodyPr>
          <a:lstStyle/>
          <a:p>
            <a:r>
              <a:rPr lang="en-US" dirty="0" err="1"/>
              <a:t>Avg</a:t>
            </a:r>
            <a:endParaRPr lang="en-US" dirty="0"/>
          </a:p>
        </p:txBody>
      </p:sp>
      <p:sp>
        <p:nvSpPr>
          <p:cNvPr id="50" name="TextBox 49">
            <a:extLst>
              <a:ext uri="{FF2B5EF4-FFF2-40B4-BE49-F238E27FC236}">
                <a16:creationId xmlns:a16="http://schemas.microsoft.com/office/drawing/2014/main" id="{9C391F15-88AE-4085-88D9-B3D4CE957779}"/>
              </a:ext>
            </a:extLst>
          </p:cNvPr>
          <p:cNvSpPr txBox="1"/>
          <p:nvPr/>
        </p:nvSpPr>
        <p:spPr>
          <a:xfrm>
            <a:off x="8193476" y="2641692"/>
            <a:ext cx="814744" cy="369332"/>
          </a:xfrm>
          <a:prstGeom prst="rect">
            <a:avLst/>
          </a:prstGeom>
          <a:noFill/>
        </p:spPr>
        <p:txBody>
          <a:bodyPr wrap="square" rtlCol="0">
            <a:spAutoFit/>
          </a:bodyPr>
          <a:lstStyle/>
          <a:p>
            <a:r>
              <a:rPr lang="en-US" dirty="0"/>
              <a:t>10.4%</a:t>
            </a:r>
          </a:p>
        </p:txBody>
      </p:sp>
      <p:sp>
        <p:nvSpPr>
          <p:cNvPr id="51" name="Isosceles Triangle 50">
            <a:extLst>
              <a:ext uri="{FF2B5EF4-FFF2-40B4-BE49-F238E27FC236}">
                <a16:creationId xmlns:a16="http://schemas.microsoft.com/office/drawing/2014/main" id="{39635C88-4CBC-42B8-9E90-CD4539A1F83C}"/>
              </a:ext>
            </a:extLst>
          </p:cNvPr>
          <p:cNvSpPr/>
          <p:nvPr/>
        </p:nvSpPr>
        <p:spPr>
          <a:xfrm rot="10800000">
            <a:off x="2898938" y="3153681"/>
            <a:ext cx="730740" cy="467815"/>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738E5E1-F8D9-435E-8AB3-DE6EAC1AC060}"/>
              </a:ext>
            </a:extLst>
          </p:cNvPr>
          <p:cNvSpPr txBox="1"/>
          <p:nvPr/>
        </p:nvSpPr>
        <p:spPr>
          <a:xfrm>
            <a:off x="3002933" y="3134079"/>
            <a:ext cx="522747" cy="369332"/>
          </a:xfrm>
          <a:prstGeom prst="rect">
            <a:avLst/>
          </a:prstGeom>
          <a:noFill/>
        </p:spPr>
        <p:txBody>
          <a:bodyPr wrap="square" rtlCol="0">
            <a:spAutoFit/>
          </a:bodyPr>
          <a:lstStyle/>
          <a:p>
            <a:r>
              <a:rPr lang="en-US" dirty="0" err="1"/>
              <a:t>Avg</a:t>
            </a:r>
            <a:endParaRPr lang="en-US" dirty="0"/>
          </a:p>
        </p:txBody>
      </p:sp>
      <p:sp>
        <p:nvSpPr>
          <p:cNvPr id="53" name="TextBox 52">
            <a:extLst>
              <a:ext uri="{FF2B5EF4-FFF2-40B4-BE49-F238E27FC236}">
                <a16:creationId xmlns:a16="http://schemas.microsoft.com/office/drawing/2014/main" id="{AD51BF1C-78E9-4BF0-A92F-80247A43BD30}"/>
              </a:ext>
            </a:extLst>
          </p:cNvPr>
          <p:cNvSpPr txBox="1"/>
          <p:nvPr/>
        </p:nvSpPr>
        <p:spPr>
          <a:xfrm>
            <a:off x="3002933" y="3643385"/>
            <a:ext cx="814744" cy="369332"/>
          </a:xfrm>
          <a:prstGeom prst="rect">
            <a:avLst/>
          </a:prstGeom>
          <a:noFill/>
        </p:spPr>
        <p:txBody>
          <a:bodyPr wrap="square" rtlCol="0">
            <a:spAutoFit/>
          </a:bodyPr>
          <a:lstStyle/>
          <a:p>
            <a:r>
              <a:rPr lang="en-US" dirty="0"/>
              <a:t>10.9%</a:t>
            </a:r>
          </a:p>
        </p:txBody>
      </p:sp>
      <p:sp>
        <p:nvSpPr>
          <p:cNvPr id="54" name="Isosceles Triangle 53">
            <a:extLst>
              <a:ext uri="{FF2B5EF4-FFF2-40B4-BE49-F238E27FC236}">
                <a16:creationId xmlns:a16="http://schemas.microsoft.com/office/drawing/2014/main" id="{AEE85815-174C-45A0-8B7A-FFE0F54DF65A}"/>
              </a:ext>
            </a:extLst>
          </p:cNvPr>
          <p:cNvSpPr/>
          <p:nvPr/>
        </p:nvSpPr>
        <p:spPr>
          <a:xfrm rot="10800000">
            <a:off x="4856142" y="4144092"/>
            <a:ext cx="730740" cy="467815"/>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B9E4843D-C7AC-498B-827D-CDF096708083}"/>
              </a:ext>
            </a:extLst>
          </p:cNvPr>
          <p:cNvSpPr txBox="1"/>
          <p:nvPr/>
        </p:nvSpPr>
        <p:spPr>
          <a:xfrm>
            <a:off x="4960138" y="4108663"/>
            <a:ext cx="522747" cy="369332"/>
          </a:xfrm>
          <a:prstGeom prst="rect">
            <a:avLst/>
          </a:prstGeom>
          <a:noFill/>
        </p:spPr>
        <p:txBody>
          <a:bodyPr wrap="square" rtlCol="0">
            <a:spAutoFit/>
          </a:bodyPr>
          <a:lstStyle/>
          <a:p>
            <a:r>
              <a:rPr lang="en-US" dirty="0" err="1"/>
              <a:t>Avg</a:t>
            </a:r>
            <a:endParaRPr lang="en-US" dirty="0"/>
          </a:p>
        </p:txBody>
      </p:sp>
      <p:sp>
        <p:nvSpPr>
          <p:cNvPr id="56" name="TextBox 55">
            <a:extLst>
              <a:ext uri="{FF2B5EF4-FFF2-40B4-BE49-F238E27FC236}">
                <a16:creationId xmlns:a16="http://schemas.microsoft.com/office/drawing/2014/main" id="{21869078-DE2B-481E-9D18-91A45CD1B7A4}"/>
              </a:ext>
            </a:extLst>
          </p:cNvPr>
          <p:cNvSpPr txBox="1"/>
          <p:nvPr/>
        </p:nvSpPr>
        <p:spPr>
          <a:xfrm>
            <a:off x="4856141" y="4643690"/>
            <a:ext cx="814744" cy="369332"/>
          </a:xfrm>
          <a:prstGeom prst="rect">
            <a:avLst/>
          </a:prstGeom>
          <a:noFill/>
        </p:spPr>
        <p:txBody>
          <a:bodyPr wrap="square" rtlCol="0">
            <a:spAutoFit/>
          </a:bodyPr>
          <a:lstStyle/>
          <a:p>
            <a:r>
              <a:rPr lang="en-US" dirty="0"/>
              <a:t>14.3%</a:t>
            </a:r>
          </a:p>
        </p:txBody>
      </p:sp>
      <p:sp>
        <p:nvSpPr>
          <p:cNvPr id="42" name="TextBox 41">
            <a:extLst>
              <a:ext uri="{FF2B5EF4-FFF2-40B4-BE49-F238E27FC236}">
                <a16:creationId xmlns:a16="http://schemas.microsoft.com/office/drawing/2014/main" id="{37AE284F-E672-494C-8B3E-377FB105E94C}"/>
              </a:ext>
            </a:extLst>
          </p:cNvPr>
          <p:cNvSpPr txBox="1"/>
          <p:nvPr/>
        </p:nvSpPr>
        <p:spPr>
          <a:xfrm>
            <a:off x="1641467" y="88572"/>
            <a:ext cx="9364137" cy="954107"/>
          </a:xfrm>
          <a:prstGeom prst="rect">
            <a:avLst/>
          </a:prstGeom>
          <a:noFill/>
        </p:spPr>
        <p:txBody>
          <a:bodyPr wrap="square" rtlCol="0">
            <a:spAutoFit/>
          </a:bodyPr>
          <a:lstStyle/>
          <a:p>
            <a:pPr algn="ctr"/>
            <a:r>
              <a:rPr lang="en-US" sz="3200" dirty="0"/>
              <a:t>2016-2017 Georgia IB Demographics</a:t>
            </a:r>
          </a:p>
          <a:p>
            <a:pPr algn="ctr"/>
            <a:r>
              <a:rPr lang="en-US" sz="2400" dirty="0"/>
              <a:t>(Authorized IB Public </a:t>
            </a:r>
            <a:r>
              <a:rPr lang="en-US" sz="2400" u="sng" dirty="0"/>
              <a:t>Schools</a:t>
            </a:r>
            <a:r>
              <a:rPr lang="en-US" sz="2400" dirty="0"/>
              <a:t>; n=76)</a:t>
            </a:r>
          </a:p>
        </p:txBody>
      </p:sp>
      <p:sp>
        <p:nvSpPr>
          <p:cNvPr id="43" name="TextBox 42"/>
          <p:cNvSpPr txBox="1"/>
          <p:nvPr/>
        </p:nvSpPr>
        <p:spPr>
          <a:xfrm>
            <a:off x="3904187" y="6523893"/>
            <a:ext cx="4838700" cy="307777"/>
          </a:xfrm>
          <a:prstGeom prst="rect">
            <a:avLst/>
          </a:prstGeom>
          <a:noFill/>
        </p:spPr>
        <p:txBody>
          <a:bodyPr wrap="square" rtlCol="0">
            <a:spAutoFit/>
          </a:bodyPr>
          <a:lstStyle/>
          <a:p>
            <a:pPr algn="ctr"/>
            <a:r>
              <a:rPr lang="en-US" sz="1400" dirty="0"/>
              <a:t>Data sources: </a:t>
            </a:r>
            <a:r>
              <a:rPr lang="en-US" sz="1400" dirty="0">
                <a:hlinkClick r:id="rId2"/>
              </a:rPr>
              <a:t>www.ibo.org</a:t>
            </a:r>
            <a:r>
              <a:rPr lang="en-US" sz="1400" dirty="0"/>
              <a:t> and </a:t>
            </a:r>
            <a:r>
              <a:rPr lang="en-US" sz="1400" dirty="0">
                <a:hlinkClick r:id="rId3"/>
              </a:rPr>
              <a:t>https://gosa.georgia.gov/</a:t>
            </a:r>
            <a:r>
              <a:rPr lang="en-US" sz="1400" dirty="0"/>
              <a:t> </a:t>
            </a:r>
          </a:p>
        </p:txBody>
      </p:sp>
    </p:spTree>
    <p:extLst>
      <p:ext uri="{BB962C8B-B14F-4D97-AF65-F5344CB8AC3E}">
        <p14:creationId xmlns:p14="http://schemas.microsoft.com/office/powerpoint/2010/main" val="161586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P spid="17" grpId="0"/>
      <p:bldP spid="20" grpId="0" animBg="1"/>
      <p:bldP spid="23" grpId="0"/>
      <p:bldP spid="24" grpId="0"/>
      <p:bldP spid="25" grpId="0"/>
      <p:bldP spid="28" grpId="0" animBg="1"/>
      <p:bldP spid="31" grpId="0"/>
      <p:bldP spid="32" grpId="0"/>
      <p:bldP spid="33" grpId="0"/>
      <p:bldP spid="36" grpId="0" animBg="1"/>
      <p:bldP spid="39" grpId="0"/>
      <p:bldP spid="40" grpId="0"/>
      <p:bldP spid="41" grpId="0"/>
      <p:bldP spid="45" grpId="0" animBg="1"/>
      <p:bldP spid="46" grpId="0"/>
      <p:bldP spid="47" grpId="0"/>
      <p:bldP spid="48" grpId="0" animBg="1"/>
      <p:bldP spid="49" grpId="0"/>
      <p:bldP spid="50" grpId="0"/>
      <p:bldP spid="51" grpId="0" animBg="1"/>
      <p:bldP spid="52" grpId="0"/>
      <p:bldP spid="53" grpId="0"/>
      <p:bldP spid="54" grpId="0" animBg="1"/>
      <p:bldP spid="55" grpId="0"/>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Isosceles Triangle 43">
            <a:extLst>
              <a:ext uri="{FF2B5EF4-FFF2-40B4-BE49-F238E27FC236}">
                <a16:creationId xmlns:a16="http://schemas.microsoft.com/office/drawing/2014/main" id="{A494FACC-40E5-415B-B117-6EC190AFC07E}"/>
              </a:ext>
            </a:extLst>
          </p:cNvPr>
          <p:cNvSpPr/>
          <p:nvPr/>
        </p:nvSpPr>
        <p:spPr>
          <a:xfrm rot="10800000">
            <a:off x="5938393" y="1346712"/>
            <a:ext cx="730740" cy="467815"/>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A55C60E2-98D7-4AD6-9699-61174A3F3C72}"/>
              </a:ext>
            </a:extLst>
          </p:cNvPr>
          <p:cNvSpPr/>
          <p:nvPr/>
        </p:nvSpPr>
        <p:spPr>
          <a:xfrm>
            <a:off x="1679996" y="1844205"/>
            <a:ext cx="9468066" cy="3693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0CD7FE-E06C-4EE9-8B73-46D3813B7CC9}"/>
              </a:ext>
            </a:extLst>
          </p:cNvPr>
          <p:cNvSpPr txBox="1"/>
          <p:nvPr/>
        </p:nvSpPr>
        <p:spPr>
          <a:xfrm>
            <a:off x="1751909" y="1474872"/>
            <a:ext cx="597531" cy="369332"/>
          </a:xfrm>
          <a:prstGeom prst="rect">
            <a:avLst/>
          </a:prstGeom>
          <a:noFill/>
        </p:spPr>
        <p:txBody>
          <a:bodyPr wrap="square" rtlCol="0">
            <a:spAutoFit/>
          </a:bodyPr>
          <a:lstStyle/>
          <a:p>
            <a:r>
              <a:rPr lang="en-US" dirty="0"/>
              <a:t>Min</a:t>
            </a:r>
          </a:p>
        </p:txBody>
      </p:sp>
      <p:sp>
        <p:nvSpPr>
          <p:cNvPr id="6" name="TextBox 5">
            <a:extLst>
              <a:ext uri="{FF2B5EF4-FFF2-40B4-BE49-F238E27FC236}">
                <a16:creationId xmlns:a16="http://schemas.microsoft.com/office/drawing/2014/main" id="{AE9D0D8B-B761-4B47-A899-4B0E9D26AA67}"/>
              </a:ext>
            </a:extLst>
          </p:cNvPr>
          <p:cNvSpPr txBox="1"/>
          <p:nvPr/>
        </p:nvSpPr>
        <p:spPr>
          <a:xfrm>
            <a:off x="10566917" y="1474872"/>
            <a:ext cx="597531" cy="369332"/>
          </a:xfrm>
          <a:prstGeom prst="rect">
            <a:avLst/>
          </a:prstGeom>
          <a:noFill/>
        </p:spPr>
        <p:txBody>
          <a:bodyPr wrap="square" rtlCol="0">
            <a:spAutoFit/>
          </a:bodyPr>
          <a:lstStyle/>
          <a:p>
            <a:r>
              <a:rPr lang="en-US" dirty="0"/>
              <a:t>Max</a:t>
            </a:r>
          </a:p>
        </p:txBody>
      </p:sp>
      <p:sp>
        <p:nvSpPr>
          <p:cNvPr id="7" name="TextBox 6">
            <a:extLst>
              <a:ext uri="{FF2B5EF4-FFF2-40B4-BE49-F238E27FC236}">
                <a16:creationId xmlns:a16="http://schemas.microsoft.com/office/drawing/2014/main" id="{00128EBE-BA65-410A-A4B5-0739CC166F62}"/>
              </a:ext>
            </a:extLst>
          </p:cNvPr>
          <p:cNvSpPr txBox="1"/>
          <p:nvPr/>
        </p:nvSpPr>
        <p:spPr>
          <a:xfrm>
            <a:off x="1038006" y="1854614"/>
            <a:ext cx="680520" cy="369332"/>
          </a:xfrm>
          <a:prstGeom prst="rect">
            <a:avLst/>
          </a:prstGeom>
          <a:noFill/>
        </p:spPr>
        <p:txBody>
          <a:bodyPr wrap="square" rtlCol="0">
            <a:spAutoFit/>
          </a:bodyPr>
          <a:lstStyle/>
          <a:p>
            <a:r>
              <a:rPr lang="en-US" dirty="0"/>
              <a:t>Black</a:t>
            </a:r>
          </a:p>
        </p:txBody>
      </p:sp>
      <p:sp>
        <p:nvSpPr>
          <p:cNvPr id="8" name="TextBox 7">
            <a:extLst>
              <a:ext uri="{FF2B5EF4-FFF2-40B4-BE49-F238E27FC236}">
                <a16:creationId xmlns:a16="http://schemas.microsoft.com/office/drawing/2014/main" id="{04DAF63E-DB49-452F-81D0-06554AF7FB0F}"/>
              </a:ext>
            </a:extLst>
          </p:cNvPr>
          <p:cNvSpPr txBox="1"/>
          <p:nvPr/>
        </p:nvSpPr>
        <p:spPr>
          <a:xfrm>
            <a:off x="1764633" y="1863713"/>
            <a:ext cx="597530" cy="369332"/>
          </a:xfrm>
          <a:prstGeom prst="rect">
            <a:avLst/>
          </a:prstGeom>
          <a:noFill/>
        </p:spPr>
        <p:txBody>
          <a:bodyPr wrap="square" rtlCol="0">
            <a:spAutoFit/>
          </a:bodyPr>
          <a:lstStyle/>
          <a:p>
            <a:r>
              <a:rPr lang="en-US" dirty="0"/>
              <a:t>1%</a:t>
            </a:r>
          </a:p>
        </p:txBody>
      </p:sp>
      <p:sp>
        <p:nvSpPr>
          <p:cNvPr id="9" name="TextBox 8">
            <a:extLst>
              <a:ext uri="{FF2B5EF4-FFF2-40B4-BE49-F238E27FC236}">
                <a16:creationId xmlns:a16="http://schemas.microsoft.com/office/drawing/2014/main" id="{A1F69533-82B5-49E2-9B96-31A7CB8D50CF}"/>
              </a:ext>
            </a:extLst>
          </p:cNvPr>
          <p:cNvSpPr txBox="1"/>
          <p:nvPr/>
        </p:nvSpPr>
        <p:spPr>
          <a:xfrm>
            <a:off x="10562805" y="1854614"/>
            <a:ext cx="730740" cy="369332"/>
          </a:xfrm>
          <a:prstGeom prst="rect">
            <a:avLst/>
          </a:prstGeom>
          <a:noFill/>
        </p:spPr>
        <p:txBody>
          <a:bodyPr wrap="square" rtlCol="0">
            <a:spAutoFit/>
          </a:bodyPr>
          <a:lstStyle/>
          <a:p>
            <a:r>
              <a:rPr lang="en-US" dirty="0"/>
              <a:t>97%</a:t>
            </a:r>
          </a:p>
        </p:txBody>
      </p:sp>
      <p:sp>
        <p:nvSpPr>
          <p:cNvPr id="10" name="TextBox 9">
            <a:extLst>
              <a:ext uri="{FF2B5EF4-FFF2-40B4-BE49-F238E27FC236}">
                <a16:creationId xmlns:a16="http://schemas.microsoft.com/office/drawing/2014/main" id="{F64F46B7-134A-456E-B94B-D2163A5E508B}"/>
              </a:ext>
            </a:extLst>
          </p:cNvPr>
          <p:cNvSpPr txBox="1"/>
          <p:nvPr/>
        </p:nvSpPr>
        <p:spPr>
          <a:xfrm>
            <a:off x="6042389" y="1311283"/>
            <a:ext cx="522747" cy="369332"/>
          </a:xfrm>
          <a:prstGeom prst="rect">
            <a:avLst/>
          </a:prstGeom>
          <a:noFill/>
        </p:spPr>
        <p:txBody>
          <a:bodyPr wrap="square" rtlCol="0">
            <a:spAutoFit/>
          </a:bodyPr>
          <a:lstStyle/>
          <a:p>
            <a:r>
              <a:rPr lang="en-US" dirty="0" err="1"/>
              <a:t>Avg</a:t>
            </a:r>
            <a:endParaRPr lang="en-US" dirty="0"/>
          </a:p>
        </p:txBody>
      </p:sp>
      <p:sp>
        <p:nvSpPr>
          <p:cNvPr id="11" name="TextBox 10">
            <a:extLst>
              <a:ext uri="{FF2B5EF4-FFF2-40B4-BE49-F238E27FC236}">
                <a16:creationId xmlns:a16="http://schemas.microsoft.com/office/drawing/2014/main" id="{0097D58A-E6A8-4D3E-B629-A566ECE65FDE}"/>
              </a:ext>
            </a:extLst>
          </p:cNvPr>
          <p:cNvSpPr txBox="1"/>
          <p:nvPr/>
        </p:nvSpPr>
        <p:spPr>
          <a:xfrm>
            <a:off x="5938393" y="1846338"/>
            <a:ext cx="814744" cy="369332"/>
          </a:xfrm>
          <a:prstGeom prst="rect">
            <a:avLst/>
          </a:prstGeom>
          <a:noFill/>
        </p:spPr>
        <p:txBody>
          <a:bodyPr wrap="square" rtlCol="0">
            <a:spAutoFit/>
          </a:bodyPr>
          <a:lstStyle/>
          <a:p>
            <a:r>
              <a:rPr lang="en-US" dirty="0"/>
              <a:t>45.6%</a:t>
            </a:r>
          </a:p>
        </p:txBody>
      </p:sp>
      <p:sp>
        <p:nvSpPr>
          <p:cNvPr id="12" name="Rectangle 11">
            <a:extLst>
              <a:ext uri="{FF2B5EF4-FFF2-40B4-BE49-F238E27FC236}">
                <a16:creationId xmlns:a16="http://schemas.microsoft.com/office/drawing/2014/main" id="{42ED2B4A-F338-4892-8EC9-8CF7B20B2623}"/>
              </a:ext>
            </a:extLst>
          </p:cNvPr>
          <p:cNvSpPr/>
          <p:nvPr/>
        </p:nvSpPr>
        <p:spPr>
          <a:xfrm>
            <a:off x="1702727" y="3583673"/>
            <a:ext cx="9468066" cy="3693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67E4EE3-7175-48EE-9B0A-34E0A55828AF}"/>
              </a:ext>
            </a:extLst>
          </p:cNvPr>
          <p:cNvSpPr txBox="1"/>
          <p:nvPr/>
        </p:nvSpPr>
        <p:spPr>
          <a:xfrm>
            <a:off x="740716" y="3594082"/>
            <a:ext cx="1000541" cy="369332"/>
          </a:xfrm>
          <a:prstGeom prst="rect">
            <a:avLst/>
          </a:prstGeom>
          <a:noFill/>
        </p:spPr>
        <p:txBody>
          <a:bodyPr wrap="square" rtlCol="0">
            <a:spAutoFit/>
          </a:bodyPr>
          <a:lstStyle/>
          <a:p>
            <a:r>
              <a:rPr lang="en-US" dirty="0"/>
              <a:t>Hispanic</a:t>
            </a:r>
          </a:p>
        </p:txBody>
      </p:sp>
      <p:sp>
        <p:nvSpPr>
          <p:cNvPr id="16" name="TextBox 15">
            <a:extLst>
              <a:ext uri="{FF2B5EF4-FFF2-40B4-BE49-F238E27FC236}">
                <a16:creationId xmlns:a16="http://schemas.microsoft.com/office/drawing/2014/main" id="{85D36AAA-D573-4329-AD3A-EF3D6F6D1340}"/>
              </a:ext>
            </a:extLst>
          </p:cNvPr>
          <p:cNvSpPr txBox="1"/>
          <p:nvPr/>
        </p:nvSpPr>
        <p:spPr>
          <a:xfrm>
            <a:off x="1787364" y="3581502"/>
            <a:ext cx="597530" cy="369332"/>
          </a:xfrm>
          <a:prstGeom prst="rect">
            <a:avLst/>
          </a:prstGeom>
          <a:noFill/>
        </p:spPr>
        <p:txBody>
          <a:bodyPr wrap="square" rtlCol="0">
            <a:spAutoFit/>
          </a:bodyPr>
          <a:lstStyle/>
          <a:p>
            <a:r>
              <a:rPr lang="en-US" dirty="0"/>
              <a:t>1%</a:t>
            </a:r>
          </a:p>
        </p:txBody>
      </p:sp>
      <p:sp>
        <p:nvSpPr>
          <p:cNvPr id="17" name="TextBox 16">
            <a:extLst>
              <a:ext uri="{FF2B5EF4-FFF2-40B4-BE49-F238E27FC236}">
                <a16:creationId xmlns:a16="http://schemas.microsoft.com/office/drawing/2014/main" id="{86BAFDC6-2C42-400A-8117-F1ABDE08F77B}"/>
              </a:ext>
            </a:extLst>
          </p:cNvPr>
          <p:cNvSpPr txBox="1"/>
          <p:nvPr/>
        </p:nvSpPr>
        <p:spPr>
          <a:xfrm>
            <a:off x="10562805" y="3582516"/>
            <a:ext cx="810271" cy="369332"/>
          </a:xfrm>
          <a:prstGeom prst="rect">
            <a:avLst/>
          </a:prstGeom>
          <a:noFill/>
        </p:spPr>
        <p:txBody>
          <a:bodyPr wrap="square" rtlCol="0">
            <a:spAutoFit/>
          </a:bodyPr>
          <a:lstStyle/>
          <a:p>
            <a:r>
              <a:rPr lang="en-US" dirty="0"/>
              <a:t>93%</a:t>
            </a:r>
          </a:p>
        </p:txBody>
      </p:sp>
      <p:sp>
        <p:nvSpPr>
          <p:cNvPr id="20" name="Rectangle 19">
            <a:extLst>
              <a:ext uri="{FF2B5EF4-FFF2-40B4-BE49-F238E27FC236}">
                <a16:creationId xmlns:a16="http://schemas.microsoft.com/office/drawing/2014/main" id="{3053E405-C4AB-4D0E-A7D6-17B399C4F27D}"/>
              </a:ext>
            </a:extLst>
          </p:cNvPr>
          <p:cNvSpPr/>
          <p:nvPr/>
        </p:nvSpPr>
        <p:spPr>
          <a:xfrm>
            <a:off x="1696382" y="5253428"/>
            <a:ext cx="9468066" cy="3693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2470933-11A7-4F93-9C6A-91641BCD854D}"/>
              </a:ext>
            </a:extLst>
          </p:cNvPr>
          <p:cNvSpPr txBox="1"/>
          <p:nvPr/>
        </p:nvSpPr>
        <p:spPr>
          <a:xfrm>
            <a:off x="939081" y="5276372"/>
            <a:ext cx="994196" cy="369332"/>
          </a:xfrm>
          <a:prstGeom prst="rect">
            <a:avLst/>
          </a:prstGeom>
          <a:noFill/>
        </p:spPr>
        <p:txBody>
          <a:bodyPr wrap="square" rtlCol="0">
            <a:spAutoFit/>
          </a:bodyPr>
          <a:lstStyle/>
          <a:p>
            <a:r>
              <a:rPr lang="en-US" dirty="0"/>
              <a:t>White</a:t>
            </a:r>
          </a:p>
        </p:txBody>
      </p:sp>
      <p:sp>
        <p:nvSpPr>
          <p:cNvPr id="24" name="TextBox 23">
            <a:extLst>
              <a:ext uri="{FF2B5EF4-FFF2-40B4-BE49-F238E27FC236}">
                <a16:creationId xmlns:a16="http://schemas.microsoft.com/office/drawing/2014/main" id="{0D53B1A3-7284-45AC-9CE5-73A0794EBD6D}"/>
              </a:ext>
            </a:extLst>
          </p:cNvPr>
          <p:cNvSpPr txBox="1"/>
          <p:nvPr/>
        </p:nvSpPr>
        <p:spPr>
          <a:xfrm>
            <a:off x="1768296" y="5263837"/>
            <a:ext cx="597530" cy="369332"/>
          </a:xfrm>
          <a:prstGeom prst="rect">
            <a:avLst/>
          </a:prstGeom>
          <a:noFill/>
        </p:spPr>
        <p:txBody>
          <a:bodyPr wrap="square" rtlCol="0">
            <a:spAutoFit/>
          </a:bodyPr>
          <a:lstStyle/>
          <a:p>
            <a:r>
              <a:rPr lang="en-US" dirty="0"/>
              <a:t>0%</a:t>
            </a:r>
          </a:p>
        </p:txBody>
      </p:sp>
      <p:sp>
        <p:nvSpPr>
          <p:cNvPr id="25" name="TextBox 24">
            <a:extLst>
              <a:ext uri="{FF2B5EF4-FFF2-40B4-BE49-F238E27FC236}">
                <a16:creationId xmlns:a16="http://schemas.microsoft.com/office/drawing/2014/main" id="{808438C0-3BD1-4BF4-91A8-7FBAA6D8D13C}"/>
              </a:ext>
            </a:extLst>
          </p:cNvPr>
          <p:cNvSpPr txBox="1"/>
          <p:nvPr/>
        </p:nvSpPr>
        <p:spPr>
          <a:xfrm>
            <a:off x="10562805" y="5253428"/>
            <a:ext cx="730740" cy="369332"/>
          </a:xfrm>
          <a:prstGeom prst="rect">
            <a:avLst/>
          </a:prstGeom>
          <a:noFill/>
        </p:spPr>
        <p:txBody>
          <a:bodyPr wrap="square" rtlCol="0">
            <a:spAutoFit/>
          </a:bodyPr>
          <a:lstStyle/>
          <a:p>
            <a:r>
              <a:rPr lang="en-US" dirty="0"/>
              <a:t>85%</a:t>
            </a:r>
          </a:p>
        </p:txBody>
      </p:sp>
      <p:sp>
        <p:nvSpPr>
          <p:cNvPr id="48" name="Isosceles Triangle 47">
            <a:extLst>
              <a:ext uri="{FF2B5EF4-FFF2-40B4-BE49-F238E27FC236}">
                <a16:creationId xmlns:a16="http://schemas.microsoft.com/office/drawing/2014/main" id="{38DDACB3-1CA5-44D8-9FB4-FD5412F69B84}"/>
              </a:ext>
            </a:extLst>
          </p:cNvPr>
          <p:cNvSpPr/>
          <p:nvPr/>
        </p:nvSpPr>
        <p:spPr>
          <a:xfrm rot="10800000">
            <a:off x="4161579" y="3092914"/>
            <a:ext cx="730740" cy="467815"/>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A2251F25-C1DB-43C5-8D8A-762F0AC607D1}"/>
              </a:ext>
            </a:extLst>
          </p:cNvPr>
          <p:cNvSpPr txBox="1"/>
          <p:nvPr/>
        </p:nvSpPr>
        <p:spPr>
          <a:xfrm>
            <a:off x="4265575" y="3057485"/>
            <a:ext cx="522747" cy="369332"/>
          </a:xfrm>
          <a:prstGeom prst="rect">
            <a:avLst/>
          </a:prstGeom>
          <a:noFill/>
        </p:spPr>
        <p:txBody>
          <a:bodyPr wrap="square" rtlCol="0">
            <a:spAutoFit/>
          </a:bodyPr>
          <a:lstStyle/>
          <a:p>
            <a:r>
              <a:rPr lang="en-US" dirty="0" err="1"/>
              <a:t>Avg</a:t>
            </a:r>
            <a:endParaRPr lang="en-US" dirty="0"/>
          </a:p>
        </p:txBody>
      </p:sp>
      <p:sp>
        <p:nvSpPr>
          <p:cNvPr id="50" name="TextBox 49">
            <a:extLst>
              <a:ext uri="{FF2B5EF4-FFF2-40B4-BE49-F238E27FC236}">
                <a16:creationId xmlns:a16="http://schemas.microsoft.com/office/drawing/2014/main" id="{9C391F15-88AE-4085-88D9-B3D4CE957779}"/>
              </a:ext>
            </a:extLst>
          </p:cNvPr>
          <p:cNvSpPr txBox="1"/>
          <p:nvPr/>
        </p:nvSpPr>
        <p:spPr>
          <a:xfrm>
            <a:off x="4161577" y="3594166"/>
            <a:ext cx="814744" cy="369332"/>
          </a:xfrm>
          <a:prstGeom prst="rect">
            <a:avLst/>
          </a:prstGeom>
          <a:noFill/>
        </p:spPr>
        <p:txBody>
          <a:bodyPr wrap="square" rtlCol="0">
            <a:spAutoFit/>
          </a:bodyPr>
          <a:lstStyle/>
          <a:p>
            <a:r>
              <a:rPr lang="en-US" dirty="0"/>
              <a:t>19.8%</a:t>
            </a:r>
          </a:p>
        </p:txBody>
      </p:sp>
      <p:sp>
        <p:nvSpPr>
          <p:cNvPr id="51" name="Isosceles Triangle 50">
            <a:extLst>
              <a:ext uri="{FF2B5EF4-FFF2-40B4-BE49-F238E27FC236}">
                <a16:creationId xmlns:a16="http://schemas.microsoft.com/office/drawing/2014/main" id="{39635C88-4CBC-42B8-9E90-CD4539A1F83C}"/>
              </a:ext>
            </a:extLst>
          </p:cNvPr>
          <p:cNvSpPr/>
          <p:nvPr/>
        </p:nvSpPr>
        <p:spPr>
          <a:xfrm rot="10800000">
            <a:off x="4061611" y="4762669"/>
            <a:ext cx="730740" cy="467815"/>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738E5E1-F8D9-435E-8AB3-DE6EAC1AC060}"/>
              </a:ext>
            </a:extLst>
          </p:cNvPr>
          <p:cNvSpPr txBox="1"/>
          <p:nvPr/>
        </p:nvSpPr>
        <p:spPr>
          <a:xfrm>
            <a:off x="4165606" y="4743067"/>
            <a:ext cx="522747" cy="369332"/>
          </a:xfrm>
          <a:prstGeom prst="rect">
            <a:avLst/>
          </a:prstGeom>
          <a:noFill/>
        </p:spPr>
        <p:txBody>
          <a:bodyPr wrap="square" rtlCol="0">
            <a:spAutoFit/>
          </a:bodyPr>
          <a:lstStyle/>
          <a:p>
            <a:r>
              <a:rPr lang="en-US" dirty="0" err="1"/>
              <a:t>Avg</a:t>
            </a:r>
            <a:endParaRPr lang="en-US" dirty="0"/>
          </a:p>
        </p:txBody>
      </p:sp>
      <p:sp>
        <p:nvSpPr>
          <p:cNvPr id="53" name="TextBox 52">
            <a:extLst>
              <a:ext uri="{FF2B5EF4-FFF2-40B4-BE49-F238E27FC236}">
                <a16:creationId xmlns:a16="http://schemas.microsoft.com/office/drawing/2014/main" id="{AD51BF1C-78E9-4BF0-A92F-80247A43BD30}"/>
              </a:ext>
            </a:extLst>
          </p:cNvPr>
          <p:cNvSpPr txBox="1"/>
          <p:nvPr/>
        </p:nvSpPr>
        <p:spPr>
          <a:xfrm>
            <a:off x="4071272" y="5276372"/>
            <a:ext cx="814744" cy="369332"/>
          </a:xfrm>
          <a:prstGeom prst="rect">
            <a:avLst/>
          </a:prstGeom>
          <a:noFill/>
        </p:spPr>
        <p:txBody>
          <a:bodyPr wrap="square" rtlCol="0">
            <a:spAutoFit/>
          </a:bodyPr>
          <a:lstStyle/>
          <a:p>
            <a:r>
              <a:rPr lang="en-US" dirty="0"/>
              <a:t>26.9%</a:t>
            </a:r>
          </a:p>
        </p:txBody>
      </p:sp>
      <p:sp>
        <p:nvSpPr>
          <p:cNvPr id="26" name="TextBox 25">
            <a:extLst>
              <a:ext uri="{FF2B5EF4-FFF2-40B4-BE49-F238E27FC236}">
                <a16:creationId xmlns:a16="http://schemas.microsoft.com/office/drawing/2014/main" id="{F717D7BD-6DA5-425B-81A9-CB8BC9AB7BF7}"/>
              </a:ext>
            </a:extLst>
          </p:cNvPr>
          <p:cNvSpPr txBox="1"/>
          <p:nvPr/>
        </p:nvSpPr>
        <p:spPr>
          <a:xfrm>
            <a:off x="1641467" y="88572"/>
            <a:ext cx="9364137" cy="954107"/>
          </a:xfrm>
          <a:prstGeom prst="rect">
            <a:avLst/>
          </a:prstGeom>
          <a:noFill/>
        </p:spPr>
        <p:txBody>
          <a:bodyPr wrap="square" rtlCol="0">
            <a:spAutoFit/>
          </a:bodyPr>
          <a:lstStyle/>
          <a:p>
            <a:pPr algn="ctr"/>
            <a:r>
              <a:rPr lang="en-US" sz="3200" dirty="0"/>
              <a:t>2016-2017 Georgia IB Demographics</a:t>
            </a:r>
          </a:p>
          <a:p>
            <a:pPr algn="ctr"/>
            <a:r>
              <a:rPr lang="en-US" sz="2400" dirty="0"/>
              <a:t>(Authorized IB Public </a:t>
            </a:r>
            <a:r>
              <a:rPr lang="en-US" sz="2400" u="sng" dirty="0"/>
              <a:t>Schools</a:t>
            </a:r>
            <a:r>
              <a:rPr lang="en-US" sz="2400" dirty="0"/>
              <a:t>; n=76)</a:t>
            </a:r>
          </a:p>
        </p:txBody>
      </p:sp>
      <p:sp>
        <p:nvSpPr>
          <p:cNvPr id="27" name="TextBox 26"/>
          <p:cNvSpPr txBox="1"/>
          <p:nvPr/>
        </p:nvSpPr>
        <p:spPr>
          <a:xfrm>
            <a:off x="3904187" y="6523893"/>
            <a:ext cx="4838700" cy="307777"/>
          </a:xfrm>
          <a:prstGeom prst="rect">
            <a:avLst/>
          </a:prstGeom>
          <a:noFill/>
        </p:spPr>
        <p:txBody>
          <a:bodyPr wrap="square" rtlCol="0">
            <a:spAutoFit/>
          </a:bodyPr>
          <a:lstStyle/>
          <a:p>
            <a:pPr algn="ctr"/>
            <a:r>
              <a:rPr lang="en-US" sz="1400" dirty="0"/>
              <a:t>Data sources: </a:t>
            </a:r>
            <a:r>
              <a:rPr lang="en-US" sz="1400" dirty="0">
                <a:hlinkClick r:id="rId2"/>
              </a:rPr>
              <a:t>www.ibo.org</a:t>
            </a:r>
            <a:r>
              <a:rPr lang="en-US" sz="1400" dirty="0"/>
              <a:t> and </a:t>
            </a:r>
            <a:r>
              <a:rPr lang="en-US" sz="1400" dirty="0">
                <a:hlinkClick r:id="rId3"/>
              </a:rPr>
              <a:t>https://gosa.georgia.gov/</a:t>
            </a:r>
            <a:r>
              <a:rPr lang="en-US" sz="1400" dirty="0"/>
              <a:t> </a:t>
            </a:r>
          </a:p>
        </p:txBody>
      </p:sp>
    </p:spTree>
    <p:extLst>
      <p:ext uri="{BB962C8B-B14F-4D97-AF65-F5344CB8AC3E}">
        <p14:creationId xmlns:p14="http://schemas.microsoft.com/office/powerpoint/2010/main" val="118581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P spid="17" grpId="0"/>
      <p:bldP spid="20" grpId="0" animBg="1"/>
      <p:bldP spid="23" grpId="0"/>
      <p:bldP spid="24" grpId="0"/>
      <p:bldP spid="25" grpId="0"/>
      <p:bldP spid="48" grpId="0" animBg="1"/>
      <p:bldP spid="49" grpId="0"/>
      <p:bldP spid="50" grpId="0"/>
      <p:bldP spid="51" grpId="0" animBg="1"/>
      <p:bldP spid="52" grpId="0"/>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1467" y="88572"/>
            <a:ext cx="9364137" cy="954107"/>
          </a:xfrm>
          <a:prstGeom prst="rect">
            <a:avLst/>
          </a:prstGeom>
          <a:noFill/>
        </p:spPr>
        <p:txBody>
          <a:bodyPr wrap="square" rtlCol="0">
            <a:spAutoFit/>
          </a:bodyPr>
          <a:lstStyle/>
          <a:p>
            <a:pPr algn="ctr"/>
            <a:r>
              <a:rPr lang="en-US" sz="3200" dirty="0"/>
              <a:t>2016-2017 Georgia IB Demographics</a:t>
            </a:r>
          </a:p>
          <a:p>
            <a:pPr algn="ctr"/>
            <a:r>
              <a:rPr lang="en-US" sz="2400" dirty="0"/>
              <a:t>(Authorized IB Public </a:t>
            </a:r>
            <a:r>
              <a:rPr lang="en-US" sz="2400" u="sng" dirty="0"/>
              <a:t>Schools</a:t>
            </a:r>
            <a:r>
              <a:rPr lang="en-US" sz="2400" dirty="0"/>
              <a:t>; n=76)</a:t>
            </a:r>
          </a:p>
        </p:txBody>
      </p:sp>
      <p:sp>
        <p:nvSpPr>
          <p:cNvPr id="6" name="TextBox 5"/>
          <p:cNvSpPr txBox="1"/>
          <p:nvPr/>
        </p:nvSpPr>
        <p:spPr>
          <a:xfrm>
            <a:off x="3904187" y="6523893"/>
            <a:ext cx="4838700" cy="307777"/>
          </a:xfrm>
          <a:prstGeom prst="rect">
            <a:avLst/>
          </a:prstGeom>
          <a:noFill/>
        </p:spPr>
        <p:txBody>
          <a:bodyPr wrap="square" rtlCol="0">
            <a:spAutoFit/>
          </a:bodyPr>
          <a:lstStyle/>
          <a:p>
            <a:pPr algn="ctr"/>
            <a:r>
              <a:rPr lang="en-US" sz="1400" dirty="0"/>
              <a:t>Data sources: </a:t>
            </a:r>
            <a:r>
              <a:rPr lang="en-US" sz="1400" dirty="0">
                <a:hlinkClick r:id="rId3"/>
              </a:rPr>
              <a:t>www.ibo.org</a:t>
            </a:r>
            <a:r>
              <a:rPr lang="en-US" sz="1400" dirty="0"/>
              <a:t> and </a:t>
            </a:r>
            <a:r>
              <a:rPr lang="en-US" sz="1400" dirty="0">
                <a:hlinkClick r:id="rId4"/>
              </a:rPr>
              <a:t>https://gosa.georgia.gov/</a:t>
            </a:r>
            <a:r>
              <a:rPr lang="en-US" sz="1400" dirty="0"/>
              <a:t> </a:t>
            </a:r>
          </a:p>
        </p:txBody>
      </p:sp>
      <p:graphicFrame>
        <p:nvGraphicFramePr>
          <p:cNvPr id="5" name="Chart 4"/>
          <p:cNvGraphicFramePr>
            <a:graphicFrameLocks/>
          </p:cNvGraphicFramePr>
          <p:nvPr>
            <p:extLst>
              <p:ext uri="{D42A27DB-BD31-4B8C-83A1-F6EECF244321}">
                <p14:modId xmlns:p14="http://schemas.microsoft.com/office/powerpoint/2010/main" val="2814714589"/>
              </p:ext>
            </p:extLst>
          </p:nvPr>
        </p:nvGraphicFramePr>
        <p:xfrm>
          <a:off x="1171036" y="1441058"/>
          <a:ext cx="10304997" cy="46844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65105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2557070598"/>
              </p:ext>
            </p:extLst>
          </p:nvPr>
        </p:nvGraphicFramePr>
        <p:xfrm>
          <a:off x="1038832" y="1042679"/>
          <a:ext cx="10304997" cy="518185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641467" y="88572"/>
            <a:ext cx="9364137" cy="954107"/>
          </a:xfrm>
          <a:prstGeom prst="rect">
            <a:avLst/>
          </a:prstGeom>
          <a:noFill/>
        </p:spPr>
        <p:txBody>
          <a:bodyPr wrap="square" rtlCol="0">
            <a:spAutoFit/>
          </a:bodyPr>
          <a:lstStyle/>
          <a:p>
            <a:pPr algn="ctr"/>
            <a:r>
              <a:rPr lang="en-US" sz="3200" dirty="0"/>
              <a:t>2016-2017 Georgia IB Demographics</a:t>
            </a:r>
          </a:p>
          <a:p>
            <a:pPr algn="ctr"/>
            <a:r>
              <a:rPr lang="en-US" sz="2400" dirty="0"/>
              <a:t>(Authorized IB Public </a:t>
            </a:r>
            <a:r>
              <a:rPr lang="en-US" sz="2400" u="sng" dirty="0"/>
              <a:t>Schools</a:t>
            </a:r>
            <a:r>
              <a:rPr lang="en-US" sz="2400" dirty="0"/>
              <a:t>; n=76)</a:t>
            </a:r>
          </a:p>
        </p:txBody>
      </p:sp>
      <p:sp>
        <p:nvSpPr>
          <p:cNvPr id="6" name="TextBox 5"/>
          <p:cNvSpPr txBox="1"/>
          <p:nvPr/>
        </p:nvSpPr>
        <p:spPr>
          <a:xfrm>
            <a:off x="3904187" y="6523893"/>
            <a:ext cx="4838700" cy="307777"/>
          </a:xfrm>
          <a:prstGeom prst="rect">
            <a:avLst/>
          </a:prstGeom>
          <a:noFill/>
        </p:spPr>
        <p:txBody>
          <a:bodyPr wrap="square" rtlCol="0">
            <a:spAutoFit/>
          </a:bodyPr>
          <a:lstStyle/>
          <a:p>
            <a:pPr algn="ctr"/>
            <a:r>
              <a:rPr lang="en-US" sz="1400" dirty="0"/>
              <a:t>Data sources: </a:t>
            </a:r>
            <a:r>
              <a:rPr lang="en-US" sz="1400" dirty="0">
                <a:hlinkClick r:id="rId4"/>
              </a:rPr>
              <a:t>www.ibo.org</a:t>
            </a:r>
            <a:r>
              <a:rPr lang="en-US" sz="1400" dirty="0"/>
              <a:t> and </a:t>
            </a:r>
            <a:r>
              <a:rPr lang="en-US" sz="1400" dirty="0">
                <a:hlinkClick r:id="rId5"/>
              </a:rPr>
              <a:t>https://gosa.georgia.gov/</a:t>
            </a:r>
            <a:r>
              <a:rPr lang="en-US" sz="1400" dirty="0"/>
              <a:t> </a:t>
            </a:r>
          </a:p>
        </p:txBody>
      </p:sp>
    </p:spTree>
    <p:extLst>
      <p:ext uri="{BB962C8B-B14F-4D97-AF65-F5344CB8AC3E}">
        <p14:creationId xmlns:p14="http://schemas.microsoft.com/office/powerpoint/2010/main" val="2305579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1610387114"/>
              </p:ext>
            </p:extLst>
          </p:nvPr>
        </p:nvGraphicFramePr>
        <p:xfrm>
          <a:off x="1181099" y="1666457"/>
          <a:ext cx="9829801" cy="460586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838199" y="68621"/>
            <a:ext cx="10515600" cy="1325563"/>
          </a:xfrm>
        </p:spPr>
        <p:txBody>
          <a:bodyPr/>
          <a:lstStyle/>
          <a:p>
            <a:pPr algn="ctr"/>
            <a:r>
              <a:rPr lang="en-US" dirty="0"/>
              <a:t>IB Schools Worldwide </a:t>
            </a:r>
            <a:br>
              <a:rPr lang="en-US" dirty="0"/>
            </a:br>
            <a:r>
              <a:rPr lang="en-US" sz="2000" dirty="0"/>
              <a:t>(September 25, 2018)</a:t>
            </a:r>
            <a:endParaRPr lang="en-US" dirty="0"/>
          </a:p>
        </p:txBody>
      </p:sp>
      <p:sp>
        <p:nvSpPr>
          <p:cNvPr id="5" name="Rounded Rectangle 4"/>
          <p:cNvSpPr/>
          <p:nvPr/>
        </p:nvSpPr>
        <p:spPr>
          <a:xfrm>
            <a:off x="2751667" y="2362200"/>
            <a:ext cx="1313413" cy="2748686"/>
          </a:xfrm>
          <a:prstGeom prst="round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7287104" y="3191933"/>
            <a:ext cx="1283615" cy="1918953"/>
          </a:xfrm>
          <a:prstGeom prst="round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5635648" y="1892842"/>
            <a:ext cx="1998617" cy="757130"/>
          </a:xfrm>
          <a:prstGeom prst="rect">
            <a:avLst/>
          </a:prstGeom>
          <a:noFill/>
        </p:spPr>
        <p:txBody>
          <a:bodyPr wrap="square" rtlCol="0">
            <a:spAutoFit/>
          </a:bodyPr>
          <a:lstStyle/>
          <a:p>
            <a:pPr>
              <a:lnSpc>
                <a:spcPct val="90000"/>
              </a:lnSpc>
            </a:pPr>
            <a:r>
              <a:rPr lang="en-US" sz="2400" b="1" dirty="0">
                <a:solidFill>
                  <a:srgbClr val="C00000"/>
                </a:solidFill>
              </a:rPr>
              <a:t>518 in Canada and Ecuador</a:t>
            </a:r>
          </a:p>
        </p:txBody>
      </p:sp>
      <p:cxnSp>
        <p:nvCxnSpPr>
          <p:cNvPr id="9" name="Straight Arrow Connector 8"/>
          <p:cNvCxnSpPr/>
          <p:nvPr/>
        </p:nvCxnSpPr>
        <p:spPr>
          <a:xfrm>
            <a:off x="6512041" y="2653676"/>
            <a:ext cx="775063" cy="472029"/>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49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527735"/>
            <a:ext cx="10322804" cy="2387600"/>
          </a:xfrm>
        </p:spPr>
        <p:txBody>
          <a:bodyPr>
            <a:normAutofit fontScale="90000"/>
          </a:bodyPr>
          <a:lstStyle/>
          <a:p>
            <a:r>
              <a:rPr lang="en-US" dirty="0"/>
              <a:t>IB in Georgia: </a:t>
            </a:r>
            <a:br>
              <a:rPr lang="en-US" dirty="0"/>
            </a:br>
            <a:r>
              <a:rPr lang="en-US" dirty="0"/>
              <a:t>Candidate School &amp; Program Data</a:t>
            </a:r>
          </a:p>
        </p:txBody>
      </p:sp>
    </p:spTree>
    <p:extLst>
      <p:ext uri="{BB962C8B-B14F-4D97-AF65-F5344CB8AC3E}">
        <p14:creationId xmlns:p14="http://schemas.microsoft.com/office/powerpoint/2010/main" val="3262445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736327593"/>
              </p:ext>
            </p:extLst>
          </p:nvPr>
        </p:nvGraphicFramePr>
        <p:xfrm>
          <a:off x="2019327" y="932840"/>
          <a:ext cx="8734894" cy="506143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090504" y="158300"/>
            <a:ext cx="8077200" cy="584775"/>
          </a:xfrm>
          <a:prstGeom prst="rect">
            <a:avLst/>
          </a:prstGeom>
          <a:noFill/>
        </p:spPr>
        <p:txBody>
          <a:bodyPr wrap="square" rtlCol="0">
            <a:spAutoFit/>
          </a:bodyPr>
          <a:lstStyle/>
          <a:p>
            <a:pPr algn="ctr"/>
            <a:r>
              <a:rPr lang="en-US" sz="3200" dirty="0"/>
              <a:t>Candidate IB </a:t>
            </a:r>
            <a:r>
              <a:rPr lang="en-US" sz="3200" u="sng" dirty="0"/>
              <a:t>Programs</a:t>
            </a:r>
            <a:r>
              <a:rPr lang="en-US" sz="3200" dirty="0"/>
              <a:t> in Georgia</a:t>
            </a:r>
          </a:p>
        </p:txBody>
      </p:sp>
      <p:sp>
        <p:nvSpPr>
          <p:cNvPr id="7" name="TextBox 6"/>
          <p:cNvSpPr txBox="1"/>
          <p:nvPr/>
        </p:nvSpPr>
        <p:spPr>
          <a:xfrm>
            <a:off x="3774974" y="6545326"/>
            <a:ext cx="4708260" cy="307777"/>
          </a:xfrm>
          <a:prstGeom prst="rect">
            <a:avLst/>
          </a:prstGeom>
          <a:noFill/>
        </p:spPr>
        <p:txBody>
          <a:bodyPr wrap="square" rtlCol="0">
            <a:spAutoFit/>
          </a:bodyPr>
          <a:lstStyle/>
          <a:p>
            <a:pPr algn="ctr"/>
            <a:r>
              <a:rPr lang="en-US" sz="1400" dirty="0"/>
              <a:t>Data source: Candidacy Self-Reported by Schools (9/25/18)</a:t>
            </a:r>
          </a:p>
        </p:txBody>
      </p:sp>
      <p:sp>
        <p:nvSpPr>
          <p:cNvPr id="5" name="TextBox 1"/>
          <p:cNvSpPr txBox="1"/>
          <p:nvPr/>
        </p:nvSpPr>
        <p:spPr>
          <a:xfrm>
            <a:off x="1137971" y="2768510"/>
            <a:ext cx="2753258" cy="1200329"/>
          </a:xfrm>
          <a:prstGeom prst="rect">
            <a:avLst/>
          </a:prstGeom>
          <a:solidFill>
            <a:schemeClr val="tx2">
              <a:lumMod val="20000"/>
              <a:lumOff val="80000"/>
            </a:schemeClr>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600" b="1" dirty="0"/>
              <a:t>35 IB Programs</a:t>
            </a:r>
          </a:p>
        </p:txBody>
      </p:sp>
      <p:sp>
        <p:nvSpPr>
          <p:cNvPr id="8" name="TextBox 1"/>
          <p:cNvSpPr txBox="1"/>
          <p:nvPr/>
        </p:nvSpPr>
        <p:spPr>
          <a:xfrm>
            <a:off x="8882318" y="2768510"/>
            <a:ext cx="2753258" cy="1200329"/>
          </a:xfrm>
          <a:prstGeom prst="rect">
            <a:avLst/>
          </a:prstGeom>
          <a:solidFill>
            <a:schemeClr val="tx2">
              <a:lumMod val="20000"/>
              <a:lumOff val="80000"/>
            </a:schemeClr>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600" b="1" dirty="0"/>
              <a:t>At 34 IB Schools</a:t>
            </a:r>
          </a:p>
        </p:txBody>
      </p:sp>
    </p:spTree>
    <p:extLst>
      <p:ext uri="{BB962C8B-B14F-4D97-AF65-F5344CB8AC3E}">
        <p14:creationId xmlns:p14="http://schemas.microsoft.com/office/powerpoint/2010/main" val="15716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630296448"/>
              </p:ext>
            </p:extLst>
          </p:nvPr>
        </p:nvGraphicFramePr>
        <p:xfrm>
          <a:off x="956682" y="950695"/>
          <a:ext cx="10591800" cy="581025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305843" y="45507"/>
            <a:ext cx="8077200" cy="584775"/>
          </a:xfrm>
          <a:prstGeom prst="rect">
            <a:avLst/>
          </a:prstGeom>
          <a:noFill/>
        </p:spPr>
        <p:txBody>
          <a:bodyPr wrap="square" rtlCol="0">
            <a:spAutoFit/>
          </a:bodyPr>
          <a:lstStyle/>
          <a:p>
            <a:pPr algn="ctr"/>
            <a:r>
              <a:rPr lang="en-US" sz="3200" dirty="0"/>
              <a:t>Candidate IB </a:t>
            </a:r>
            <a:r>
              <a:rPr lang="en-US" sz="3200" u="sng" dirty="0"/>
              <a:t>Programs</a:t>
            </a:r>
            <a:r>
              <a:rPr lang="en-US" sz="3200" dirty="0"/>
              <a:t> in Georgia</a:t>
            </a:r>
          </a:p>
        </p:txBody>
      </p:sp>
      <p:sp>
        <p:nvSpPr>
          <p:cNvPr id="6" name="TextBox 5"/>
          <p:cNvSpPr txBox="1"/>
          <p:nvPr/>
        </p:nvSpPr>
        <p:spPr>
          <a:xfrm>
            <a:off x="3774974" y="6550223"/>
            <a:ext cx="4708260" cy="307777"/>
          </a:xfrm>
          <a:prstGeom prst="rect">
            <a:avLst/>
          </a:prstGeom>
          <a:noFill/>
        </p:spPr>
        <p:txBody>
          <a:bodyPr wrap="square" rtlCol="0">
            <a:spAutoFit/>
          </a:bodyPr>
          <a:lstStyle/>
          <a:p>
            <a:pPr algn="ctr"/>
            <a:r>
              <a:rPr lang="en-US" sz="1400" dirty="0"/>
              <a:t>Data source: Candidacy Self-Reported by Schools (9/25/18)</a:t>
            </a:r>
          </a:p>
        </p:txBody>
      </p:sp>
    </p:spTree>
    <p:extLst>
      <p:ext uri="{BB962C8B-B14F-4D97-AF65-F5344CB8AC3E}">
        <p14:creationId xmlns:p14="http://schemas.microsoft.com/office/powerpoint/2010/main" val="2444917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1684155598"/>
              </p:ext>
            </p:extLst>
          </p:nvPr>
        </p:nvGraphicFramePr>
        <p:xfrm>
          <a:off x="1111238" y="1325265"/>
          <a:ext cx="10424594" cy="491604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641467" y="88572"/>
            <a:ext cx="9364137" cy="954107"/>
          </a:xfrm>
          <a:prstGeom prst="rect">
            <a:avLst/>
          </a:prstGeom>
          <a:noFill/>
        </p:spPr>
        <p:txBody>
          <a:bodyPr wrap="square" rtlCol="0">
            <a:spAutoFit/>
          </a:bodyPr>
          <a:lstStyle/>
          <a:p>
            <a:pPr algn="ctr"/>
            <a:r>
              <a:rPr lang="en-US" sz="3200" dirty="0"/>
              <a:t>2016-2017 Georgia IB Demographics</a:t>
            </a:r>
          </a:p>
          <a:p>
            <a:pPr algn="ctr"/>
            <a:r>
              <a:rPr lang="en-US" sz="2400" dirty="0"/>
              <a:t>(Candidate IB Public </a:t>
            </a:r>
            <a:r>
              <a:rPr lang="en-US" sz="2400" u="sng" dirty="0"/>
              <a:t>Schools</a:t>
            </a:r>
            <a:r>
              <a:rPr lang="en-US" sz="2400" dirty="0"/>
              <a:t>; n=30)</a:t>
            </a:r>
          </a:p>
        </p:txBody>
      </p:sp>
      <p:sp>
        <p:nvSpPr>
          <p:cNvPr id="6" name="TextBox 5"/>
          <p:cNvSpPr txBox="1"/>
          <p:nvPr/>
        </p:nvSpPr>
        <p:spPr>
          <a:xfrm>
            <a:off x="3649658" y="6523893"/>
            <a:ext cx="5347754" cy="307777"/>
          </a:xfrm>
          <a:prstGeom prst="rect">
            <a:avLst/>
          </a:prstGeom>
          <a:noFill/>
        </p:spPr>
        <p:txBody>
          <a:bodyPr wrap="square" rtlCol="0">
            <a:spAutoFit/>
          </a:bodyPr>
          <a:lstStyle/>
          <a:p>
            <a:pPr algn="ctr"/>
            <a:r>
              <a:rPr lang="en-US" sz="1400" dirty="0"/>
              <a:t>Data sources: Reported by schools and </a:t>
            </a:r>
            <a:r>
              <a:rPr lang="en-US" sz="1400" dirty="0">
                <a:hlinkClick r:id="rId4"/>
              </a:rPr>
              <a:t>https://gosa.georgia.gov/</a:t>
            </a:r>
            <a:r>
              <a:rPr lang="en-US" sz="1400" dirty="0"/>
              <a:t> </a:t>
            </a:r>
          </a:p>
        </p:txBody>
      </p:sp>
    </p:spTree>
    <p:extLst>
      <p:ext uri="{BB962C8B-B14F-4D97-AF65-F5344CB8AC3E}">
        <p14:creationId xmlns:p14="http://schemas.microsoft.com/office/powerpoint/2010/main" val="850000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Isosceles Triangle 43">
            <a:extLst>
              <a:ext uri="{FF2B5EF4-FFF2-40B4-BE49-F238E27FC236}">
                <a16:creationId xmlns:a16="http://schemas.microsoft.com/office/drawing/2014/main" id="{A494FACC-40E5-415B-B117-6EC190AFC07E}"/>
              </a:ext>
            </a:extLst>
          </p:cNvPr>
          <p:cNvSpPr/>
          <p:nvPr/>
        </p:nvSpPr>
        <p:spPr>
          <a:xfrm rot="10800000">
            <a:off x="9203614" y="1156198"/>
            <a:ext cx="730740" cy="467815"/>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1166943D-0CC3-4552-A30C-D9C08E7AEEF4}"/>
              </a:ext>
            </a:extLst>
          </p:cNvPr>
          <p:cNvSpPr txBox="1"/>
          <p:nvPr/>
        </p:nvSpPr>
        <p:spPr>
          <a:xfrm>
            <a:off x="1641467" y="88572"/>
            <a:ext cx="9364137" cy="954107"/>
          </a:xfrm>
          <a:prstGeom prst="rect">
            <a:avLst/>
          </a:prstGeom>
          <a:noFill/>
        </p:spPr>
        <p:txBody>
          <a:bodyPr wrap="square" rtlCol="0">
            <a:spAutoFit/>
          </a:bodyPr>
          <a:lstStyle/>
          <a:p>
            <a:pPr algn="ctr"/>
            <a:r>
              <a:rPr lang="en-US" sz="3200" dirty="0"/>
              <a:t>2016-2017 Georgia IB Demographics</a:t>
            </a:r>
          </a:p>
          <a:p>
            <a:pPr algn="ctr"/>
            <a:r>
              <a:rPr lang="en-US" sz="2400" dirty="0"/>
              <a:t>(Candidate IB Public </a:t>
            </a:r>
            <a:r>
              <a:rPr lang="en-US" sz="2400" u="sng" dirty="0"/>
              <a:t>Schools</a:t>
            </a:r>
            <a:r>
              <a:rPr lang="en-US" sz="2400" dirty="0"/>
              <a:t>; n=30)</a:t>
            </a:r>
          </a:p>
        </p:txBody>
      </p:sp>
      <p:sp>
        <p:nvSpPr>
          <p:cNvPr id="4" name="Rectangle 3">
            <a:extLst>
              <a:ext uri="{FF2B5EF4-FFF2-40B4-BE49-F238E27FC236}">
                <a16:creationId xmlns:a16="http://schemas.microsoft.com/office/drawing/2014/main" id="{A55C60E2-98D7-4AD6-9699-61174A3F3C72}"/>
              </a:ext>
            </a:extLst>
          </p:cNvPr>
          <p:cNvSpPr/>
          <p:nvPr/>
        </p:nvSpPr>
        <p:spPr>
          <a:xfrm>
            <a:off x="1678348" y="1638962"/>
            <a:ext cx="9468066" cy="3693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0CD7FE-E06C-4EE9-8B73-46D3813B7CC9}"/>
              </a:ext>
            </a:extLst>
          </p:cNvPr>
          <p:cNvSpPr txBox="1"/>
          <p:nvPr/>
        </p:nvSpPr>
        <p:spPr>
          <a:xfrm>
            <a:off x="1750261" y="1269629"/>
            <a:ext cx="597531" cy="369332"/>
          </a:xfrm>
          <a:prstGeom prst="rect">
            <a:avLst/>
          </a:prstGeom>
          <a:noFill/>
        </p:spPr>
        <p:txBody>
          <a:bodyPr wrap="square" rtlCol="0">
            <a:spAutoFit/>
          </a:bodyPr>
          <a:lstStyle/>
          <a:p>
            <a:r>
              <a:rPr lang="en-US" dirty="0"/>
              <a:t>Min</a:t>
            </a:r>
          </a:p>
        </p:txBody>
      </p:sp>
      <p:sp>
        <p:nvSpPr>
          <p:cNvPr id="6" name="TextBox 5">
            <a:extLst>
              <a:ext uri="{FF2B5EF4-FFF2-40B4-BE49-F238E27FC236}">
                <a16:creationId xmlns:a16="http://schemas.microsoft.com/office/drawing/2014/main" id="{AE9D0D8B-B761-4B47-A899-4B0E9D26AA67}"/>
              </a:ext>
            </a:extLst>
          </p:cNvPr>
          <p:cNvSpPr txBox="1"/>
          <p:nvPr/>
        </p:nvSpPr>
        <p:spPr>
          <a:xfrm>
            <a:off x="10565269" y="1269629"/>
            <a:ext cx="597531" cy="369332"/>
          </a:xfrm>
          <a:prstGeom prst="rect">
            <a:avLst/>
          </a:prstGeom>
          <a:noFill/>
        </p:spPr>
        <p:txBody>
          <a:bodyPr wrap="square" rtlCol="0">
            <a:spAutoFit/>
          </a:bodyPr>
          <a:lstStyle/>
          <a:p>
            <a:r>
              <a:rPr lang="en-US" dirty="0"/>
              <a:t>Max</a:t>
            </a:r>
          </a:p>
        </p:txBody>
      </p:sp>
      <p:sp>
        <p:nvSpPr>
          <p:cNvPr id="7" name="TextBox 6">
            <a:extLst>
              <a:ext uri="{FF2B5EF4-FFF2-40B4-BE49-F238E27FC236}">
                <a16:creationId xmlns:a16="http://schemas.microsoft.com/office/drawing/2014/main" id="{00128EBE-BA65-410A-A4B5-0739CC166F62}"/>
              </a:ext>
            </a:extLst>
          </p:cNvPr>
          <p:cNvSpPr txBox="1"/>
          <p:nvPr/>
        </p:nvSpPr>
        <p:spPr>
          <a:xfrm>
            <a:off x="1119346" y="1649371"/>
            <a:ext cx="597531" cy="369332"/>
          </a:xfrm>
          <a:prstGeom prst="rect">
            <a:avLst/>
          </a:prstGeom>
          <a:noFill/>
        </p:spPr>
        <p:txBody>
          <a:bodyPr wrap="square" rtlCol="0">
            <a:spAutoFit/>
          </a:bodyPr>
          <a:lstStyle/>
          <a:p>
            <a:r>
              <a:rPr lang="en-US" dirty="0"/>
              <a:t>FRL</a:t>
            </a:r>
          </a:p>
        </p:txBody>
      </p:sp>
      <p:sp>
        <p:nvSpPr>
          <p:cNvPr id="8" name="TextBox 7">
            <a:extLst>
              <a:ext uri="{FF2B5EF4-FFF2-40B4-BE49-F238E27FC236}">
                <a16:creationId xmlns:a16="http://schemas.microsoft.com/office/drawing/2014/main" id="{04DAF63E-DB49-452F-81D0-06554AF7FB0F}"/>
              </a:ext>
            </a:extLst>
          </p:cNvPr>
          <p:cNvSpPr txBox="1"/>
          <p:nvPr/>
        </p:nvSpPr>
        <p:spPr>
          <a:xfrm>
            <a:off x="1762985" y="1658470"/>
            <a:ext cx="597530"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A1F69533-82B5-49E2-9B96-31A7CB8D50CF}"/>
              </a:ext>
            </a:extLst>
          </p:cNvPr>
          <p:cNvSpPr txBox="1"/>
          <p:nvPr/>
        </p:nvSpPr>
        <p:spPr>
          <a:xfrm>
            <a:off x="10475123" y="1648655"/>
            <a:ext cx="730740" cy="369332"/>
          </a:xfrm>
          <a:prstGeom prst="rect">
            <a:avLst/>
          </a:prstGeom>
          <a:noFill/>
        </p:spPr>
        <p:txBody>
          <a:bodyPr wrap="square" rtlCol="0">
            <a:spAutoFit/>
          </a:bodyPr>
          <a:lstStyle/>
          <a:p>
            <a:r>
              <a:rPr lang="en-US" dirty="0"/>
              <a:t>100%</a:t>
            </a:r>
          </a:p>
        </p:txBody>
      </p:sp>
      <p:sp>
        <p:nvSpPr>
          <p:cNvPr id="10" name="TextBox 9">
            <a:extLst>
              <a:ext uri="{FF2B5EF4-FFF2-40B4-BE49-F238E27FC236}">
                <a16:creationId xmlns:a16="http://schemas.microsoft.com/office/drawing/2014/main" id="{F64F46B7-134A-456E-B94B-D2163A5E508B}"/>
              </a:ext>
            </a:extLst>
          </p:cNvPr>
          <p:cNvSpPr txBox="1"/>
          <p:nvPr/>
        </p:nvSpPr>
        <p:spPr>
          <a:xfrm>
            <a:off x="9307610" y="1120769"/>
            <a:ext cx="522747" cy="369332"/>
          </a:xfrm>
          <a:prstGeom prst="rect">
            <a:avLst/>
          </a:prstGeom>
          <a:noFill/>
        </p:spPr>
        <p:txBody>
          <a:bodyPr wrap="square" rtlCol="0">
            <a:spAutoFit/>
          </a:bodyPr>
          <a:lstStyle/>
          <a:p>
            <a:r>
              <a:rPr lang="en-US" dirty="0" err="1"/>
              <a:t>Avg</a:t>
            </a:r>
            <a:endParaRPr lang="en-US" dirty="0"/>
          </a:p>
        </p:txBody>
      </p:sp>
      <p:sp>
        <p:nvSpPr>
          <p:cNvPr id="11" name="TextBox 10">
            <a:extLst>
              <a:ext uri="{FF2B5EF4-FFF2-40B4-BE49-F238E27FC236}">
                <a16:creationId xmlns:a16="http://schemas.microsoft.com/office/drawing/2014/main" id="{0097D58A-E6A8-4D3E-B629-A566ECE65FDE}"/>
              </a:ext>
            </a:extLst>
          </p:cNvPr>
          <p:cNvSpPr txBox="1"/>
          <p:nvPr/>
        </p:nvSpPr>
        <p:spPr>
          <a:xfrm>
            <a:off x="9203614" y="1655824"/>
            <a:ext cx="814744" cy="369332"/>
          </a:xfrm>
          <a:prstGeom prst="rect">
            <a:avLst/>
          </a:prstGeom>
          <a:noFill/>
        </p:spPr>
        <p:txBody>
          <a:bodyPr wrap="square" rtlCol="0">
            <a:spAutoFit/>
          </a:bodyPr>
          <a:lstStyle/>
          <a:p>
            <a:r>
              <a:rPr lang="en-US" dirty="0"/>
              <a:t>81.9%</a:t>
            </a:r>
          </a:p>
        </p:txBody>
      </p:sp>
      <p:sp>
        <p:nvSpPr>
          <p:cNvPr id="12" name="Rectangle 11">
            <a:extLst>
              <a:ext uri="{FF2B5EF4-FFF2-40B4-BE49-F238E27FC236}">
                <a16:creationId xmlns:a16="http://schemas.microsoft.com/office/drawing/2014/main" id="{42ED2B4A-F338-4892-8EC9-8CF7B20B2623}"/>
              </a:ext>
            </a:extLst>
          </p:cNvPr>
          <p:cNvSpPr/>
          <p:nvPr/>
        </p:nvSpPr>
        <p:spPr>
          <a:xfrm>
            <a:off x="1678348" y="2630367"/>
            <a:ext cx="9468066" cy="3693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67E4EE3-7175-48EE-9B0A-34E0A55828AF}"/>
              </a:ext>
            </a:extLst>
          </p:cNvPr>
          <p:cNvSpPr txBox="1"/>
          <p:nvPr/>
        </p:nvSpPr>
        <p:spPr>
          <a:xfrm>
            <a:off x="1036356" y="2640776"/>
            <a:ext cx="680521" cy="369332"/>
          </a:xfrm>
          <a:prstGeom prst="rect">
            <a:avLst/>
          </a:prstGeom>
          <a:noFill/>
        </p:spPr>
        <p:txBody>
          <a:bodyPr wrap="square" rtlCol="0">
            <a:spAutoFit/>
          </a:bodyPr>
          <a:lstStyle/>
          <a:p>
            <a:r>
              <a:rPr lang="en-US" dirty="0"/>
              <a:t>SWD</a:t>
            </a:r>
          </a:p>
        </p:txBody>
      </p:sp>
      <p:sp>
        <p:nvSpPr>
          <p:cNvPr id="16" name="TextBox 15">
            <a:extLst>
              <a:ext uri="{FF2B5EF4-FFF2-40B4-BE49-F238E27FC236}">
                <a16:creationId xmlns:a16="http://schemas.microsoft.com/office/drawing/2014/main" id="{85D36AAA-D573-4329-AD3A-EF3D6F6D1340}"/>
              </a:ext>
            </a:extLst>
          </p:cNvPr>
          <p:cNvSpPr txBox="1"/>
          <p:nvPr/>
        </p:nvSpPr>
        <p:spPr>
          <a:xfrm>
            <a:off x="1762985" y="2628196"/>
            <a:ext cx="597530" cy="369332"/>
          </a:xfrm>
          <a:prstGeom prst="rect">
            <a:avLst/>
          </a:prstGeom>
          <a:noFill/>
        </p:spPr>
        <p:txBody>
          <a:bodyPr wrap="square" rtlCol="0">
            <a:spAutoFit/>
          </a:bodyPr>
          <a:lstStyle/>
          <a:p>
            <a:r>
              <a:rPr lang="en-US" dirty="0"/>
              <a:t>4%</a:t>
            </a:r>
          </a:p>
        </p:txBody>
      </p:sp>
      <p:sp>
        <p:nvSpPr>
          <p:cNvPr id="17" name="TextBox 16">
            <a:extLst>
              <a:ext uri="{FF2B5EF4-FFF2-40B4-BE49-F238E27FC236}">
                <a16:creationId xmlns:a16="http://schemas.microsoft.com/office/drawing/2014/main" id="{86BAFDC6-2C42-400A-8117-F1ABDE08F77B}"/>
              </a:ext>
            </a:extLst>
          </p:cNvPr>
          <p:cNvSpPr txBox="1"/>
          <p:nvPr/>
        </p:nvSpPr>
        <p:spPr>
          <a:xfrm>
            <a:off x="10458895" y="2630367"/>
            <a:ext cx="810271" cy="369332"/>
          </a:xfrm>
          <a:prstGeom prst="rect">
            <a:avLst/>
          </a:prstGeom>
          <a:noFill/>
        </p:spPr>
        <p:txBody>
          <a:bodyPr wrap="square" rtlCol="0">
            <a:spAutoFit/>
          </a:bodyPr>
          <a:lstStyle/>
          <a:p>
            <a:r>
              <a:rPr lang="en-US" dirty="0"/>
              <a:t>16.3%</a:t>
            </a:r>
          </a:p>
        </p:txBody>
      </p:sp>
      <p:sp>
        <p:nvSpPr>
          <p:cNvPr id="20" name="Rectangle 19">
            <a:extLst>
              <a:ext uri="{FF2B5EF4-FFF2-40B4-BE49-F238E27FC236}">
                <a16:creationId xmlns:a16="http://schemas.microsoft.com/office/drawing/2014/main" id="{3053E405-C4AB-4D0E-A7D6-17B399C4F27D}"/>
              </a:ext>
            </a:extLst>
          </p:cNvPr>
          <p:cNvSpPr/>
          <p:nvPr/>
        </p:nvSpPr>
        <p:spPr>
          <a:xfrm>
            <a:off x="1678348" y="3631189"/>
            <a:ext cx="9468066" cy="3693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2470933-11A7-4F93-9C6A-91641BCD854D}"/>
              </a:ext>
            </a:extLst>
          </p:cNvPr>
          <p:cNvSpPr txBox="1"/>
          <p:nvPr/>
        </p:nvSpPr>
        <p:spPr>
          <a:xfrm>
            <a:off x="1119346" y="3641598"/>
            <a:ext cx="597531" cy="369332"/>
          </a:xfrm>
          <a:prstGeom prst="rect">
            <a:avLst/>
          </a:prstGeom>
          <a:noFill/>
        </p:spPr>
        <p:txBody>
          <a:bodyPr wrap="square" rtlCol="0">
            <a:spAutoFit/>
          </a:bodyPr>
          <a:lstStyle/>
          <a:p>
            <a:r>
              <a:rPr lang="en-US" dirty="0"/>
              <a:t>LEP</a:t>
            </a:r>
          </a:p>
        </p:txBody>
      </p:sp>
      <p:sp>
        <p:nvSpPr>
          <p:cNvPr id="24" name="TextBox 23">
            <a:extLst>
              <a:ext uri="{FF2B5EF4-FFF2-40B4-BE49-F238E27FC236}">
                <a16:creationId xmlns:a16="http://schemas.microsoft.com/office/drawing/2014/main" id="{0D53B1A3-7284-45AC-9CE5-73A0794EBD6D}"/>
              </a:ext>
            </a:extLst>
          </p:cNvPr>
          <p:cNvSpPr txBox="1"/>
          <p:nvPr/>
        </p:nvSpPr>
        <p:spPr>
          <a:xfrm>
            <a:off x="1750262" y="3641598"/>
            <a:ext cx="597530" cy="369332"/>
          </a:xfrm>
          <a:prstGeom prst="rect">
            <a:avLst/>
          </a:prstGeom>
          <a:noFill/>
        </p:spPr>
        <p:txBody>
          <a:bodyPr wrap="square" rtlCol="0">
            <a:spAutoFit/>
          </a:bodyPr>
          <a:lstStyle/>
          <a:p>
            <a:r>
              <a:rPr lang="en-US" dirty="0"/>
              <a:t>0%</a:t>
            </a:r>
          </a:p>
        </p:txBody>
      </p:sp>
      <p:sp>
        <p:nvSpPr>
          <p:cNvPr id="25" name="TextBox 24">
            <a:extLst>
              <a:ext uri="{FF2B5EF4-FFF2-40B4-BE49-F238E27FC236}">
                <a16:creationId xmlns:a16="http://schemas.microsoft.com/office/drawing/2014/main" id="{808438C0-3BD1-4BF4-91A8-7FBAA6D8D13C}"/>
              </a:ext>
            </a:extLst>
          </p:cNvPr>
          <p:cNvSpPr txBox="1"/>
          <p:nvPr/>
        </p:nvSpPr>
        <p:spPr>
          <a:xfrm>
            <a:off x="10544771" y="3631189"/>
            <a:ext cx="730740" cy="369332"/>
          </a:xfrm>
          <a:prstGeom prst="rect">
            <a:avLst/>
          </a:prstGeom>
          <a:noFill/>
        </p:spPr>
        <p:txBody>
          <a:bodyPr wrap="square" rtlCol="0">
            <a:spAutoFit/>
          </a:bodyPr>
          <a:lstStyle/>
          <a:p>
            <a:r>
              <a:rPr lang="en-US" dirty="0"/>
              <a:t>35%</a:t>
            </a:r>
          </a:p>
        </p:txBody>
      </p:sp>
      <p:sp>
        <p:nvSpPr>
          <p:cNvPr id="28" name="Rectangle 27">
            <a:extLst>
              <a:ext uri="{FF2B5EF4-FFF2-40B4-BE49-F238E27FC236}">
                <a16:creationId xmlns:a16="http://schemas.microsoft.com/office/drawing/2014/main" id="{5C6C1236-1983-4721-8861-1360C7213646}"/>
              </a:ext>
            </a:extLst>
          </p:cNvPr>
          <p:cNvSpPr/>
          <p:nvPr/>
        </p:nvSpPr>
        <p:spPr>
          <a:xfrm>
            <a:off x="1678347" y="4622318"/>
            <a:ext cx="9468066" cy="3693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6AADA55-E484-49CD-8A0C-E9E9BA94F44F}"/>
              </a:ext>
            </a:extLst>
          </p:cNvPr>
          <p:cNvSpPr txBox="1"/>
          <p:nvPr/>
        </p:nvSpPr>
        <p:spPr>
          <a:xfrm>
            <a:off x="909711" y="4632729"/>
            <a:ext cx="814744" cy="369332"/>
          </a:xfrm>
          <a:prstGeom prst="rect">
            <a:avLst/>
          </a:prstGeom>
          <a:noFill/>
        </p:spPr>
        <p:txBody>
          <a:bodyPr wrap="square" rtlCol="0">
            <a:spAutoFit/>
          </a:bodyPr>
          <a:lstStyle/>
          <a:p>
            <a:r>
              <a:rPr lang="en-US" dirty="0"/>
              <a:t>Gifted</a:t>
            </a:r>
          </a:p>
        </p:txBody>
      </p:sp>
      <p:sp>
        <p:nvSpPr>
          <p:cNvPr id="32" name="TextBox 31">
            <a:extLst>
              <a:ext uri="{FF2B5EF4-FFF2-40B4-BE49-F238E27FC236}">
                <a16:creationId xmlns:a16="http://schemas.microsoft.com/office/drawing/2014/main" id="{CE26101D-40A2-4CB4-AA23-ED1B7DF68202}"/>
              </a:ext>
            </a:extLst>
          </p:cNvPr>
          <p:cNvSpPr txBox="1"/>
          <p:nvPr/>
        </p:nvSpPr>
        <p:spPr>
          <a:xfrm>
            <a:off x="1716877" y="4646885"/>
            <a:ext cx="597530" cy="369332"/>
          </a:xfrm>
          <a:prstGeom prst="rect">
            <a:avLst/>
          </a:prstGeom>
          <a:noFill/>
        </p:spPr>
        <p:txBody>
          <a:bodyPr wrap="square" rtlCol="0">
            <a:spAutoFit/>
          </a:bodyPr>
          <a:lstStyle/>
          <a:p>
            <a:r>
              <a:rPr lang="en-US" dirty="0"/>
              <a:t>0%</a:t>
            </a:r>
          </a:p>
        </p:txBody>
      </p:sp>
      <p:sp>
        <p:nvSpPr>
          <p:cNvPr id="33" name="TextBox 32">
            <a:extLst>
              <a:ext uri="{FF2B5EF4-FFF2-40B4-BE49-F238E27FC236}">
                <a16:creationId xmlns:a16="http://schemas.microsoft.com/office/drawing/2014/main" id="{290AAD19-7E76-413C-829B-A640DCE80AC8}"/>
              </a:ext>
            </a:extLst>
          </p:cNvPr>
          <p:cNvSpPr txBox="1"/>
          <p:nvPr/>
        </p:nvSpPr>
        <p:spPr>
          <a:xfrm>
            <a:off x="10478167" y="4632011"/>
            <a:ext cx="804122" cy="369332"/>
          </a:xfrm>
          <a:prstGeom prst="rect">
            <a:avLst/>
          </a:prstGeom>
          <a:noFill/>
        </p:spPr>
        <p:txBody>
          <a:bodyPr wrap="square" rtlCol="0">
            <a:spAutoFit/>
          </a:bodyPr>
          <a:lstStyle/>
          <a:p>
            <a:r>
              <a:rPr lang="en-US" dirty="0"/>
              <a:t>22.1%</a:t>
            </a:r>
          </a:p>
        </p:txBody>
      </p:sp>
      <p:sp>
        <p:nvSpPr>
          <p:cNvPr id="36" name="Rectangle 35">
            <a:extLst>
              <a:ext uri="{FF2B5EF4-FFF2-40B4-BE49-F238E27FC236}">
                <a16:creationId xmlns:a16="http://schemas.microsoft.com/office/drawing/2014/main" id="{DAD66D86-0AC2-4205-B3E0-4B4058050F51}"/>
              </a:ext>
            </a:extLst>
          </p:cNvPr>
          <p:cNvSpPr/>
          <p:nvPr/>
        </p:nvSpPr>
        <p:spPr>
          <a:xfrm>
            <a:off x="1724455" y="5603036"/>
            <a:ext cx="9468066" cy="3693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DF449E14-B812-40E7-973B-D623CE2FB254}"/>
              </a:ext>
            </a:extLst>
          </p:cNvPr>
          <p:cNvSpPr txBox="1"/>
          <p:nvPr/>
        </p:nvSpPr>
        <p:spPr>
          <a:xfrm>
            <a:off x="766655" y="5613445"/>
            <a:ext cx="996330" cy="369332"/>
          </a:xfrm>
          <a:prstGeom prst="rect">
            <a:avLst/>
          </a:prstGeom>
          <a:noFill/>
        </p:spPr>
        <p:txBody>
          <a:bodyPr wrap="square" rtlCol="0">
            <a:spAutoFit/>
          </a:bodyPr>
          <a:lstStyle/>
          <a:p>
            <a:r>
              <a:rPr lang="en-US" dirty="0"/>
              <a:t>Mobility</a:t>
            </a:r>
          </a:p>
        </p:txBody>
      </p:sp>
      <p:sp>
        <p:nvSpPr>
          <p:cNvPr id="40" name="TextBox 39">
            <a:extLst>
              <a:ext uri="{FF2B5EF4-FFF2-40B4-BE49-F238E27FC236}">
                <a16:creationId xmlns:a16="http://schemas.microsoft.com/office/drawing/2014/main" id="{C3767E6E-E560-4EFC-BDF3-56666D5DF49D}"/>
              </a:ext>
            </a:extLst>
          </p:cNvPr>
          <p:cNvSpPr txBox="1"/>
          <p:nvPr/>
        </p:nvSpPr>
        <p:spPr>
          <a:xfrm>
            <a:off x="1671378" y="5613447"/>
            <a:ext cx="689136" cy="369332"/>
          </a:xfrm>
          <a:prstGeom prst="rect">
            <a:avLst/>
          </a:prstGeom>
          <a:noFill/>
        </p:spPr>
        <p:txBody>
          <a:bodyPr wrap="square" rtlCol="0">
            <a:spAutoFit/>
          </a:bodyPr>
          <a:lstStyle/>
          <a:p>
            <a:r>
              <a:rPr lang="en-US" dirty="0"/>
              <a:t>0.4%</a:t>
            </a:r>
          </a:p>
        </p:txBody>
      </p:sp>
      <p:sp>
        <p:nvSpPr>
          <p:cNvPr id="41" name="TextBox 40">
            <a:extLst>
              <a:ext uri="{FF2B5EF4-FFF2-40B4-BE49-F238E27FC236}">
                <a16:creationId xmlns:a16="http://schemas.microsoft.com/office/drawing/2014/main" id="{61100D4E-E27D-4C78-B8E4-9724C2EB745C}"/>
              </a:ext>
            </a:extLst>
          </p:cNvPr>
          <p:cNvSpPr txBox="1"/>
          <p:nvPr/>
        </p:nvSpPr>
        <p:spPr>
          <a:xfrm>
            <a:off x="10481299" y="5609211"/>
            <a:ext cx="770475" cy="369332"/>
          </a:xfrm>
          <a:prstGeom prst="rect">
            <a:avLst/>
          </a:prstGeom>
          <a:noFill/>
        </p:spPr>
        <p:txBody>
          <a:bodyPr wrap="square" rtlCol="0">
            <a:spAutoFit/>
          </a:bodyPr>
          <a:lstStyle/>
          <a:p>
            <a:r>
              <a:rPr lang="en-US" dirty="0"/>
              <a:t>41.1%</a:t>
            </a:r>
          </a:p>
        </p:txBody>
      </p:sp>
      <p:sp>
        <p:nvSpPr>
          <p:cNvPr id="45" name="Isosceles Triangle 44">
            <a:extLst>
              <a:ext uri="{FF2B5EF4-FFF2-40B4-BE49-F238E27FC236}">
                <a16:creationId xmlns:a16="http://schemas.microsoft.com/office/drawing/2014/main" id="{7B3E8239-7F55-47D5-A2B9-887B456F6D0B}"/>
              </a:ext>
            </a:extLst>
          </p:cNvPr>
          <p:cNvSpPr/>
          <p:nvPr/>
        </p:nvSpPr>
        <p:spPr>
          <a:xfrm rot="10800000">
            <a:off x="6799572" y="5135221"/>
            <a:ext cx="730740" cy="467815"/>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4F5035E4-AFEF-4EAE-9BA3-A1FBD349E04A}"/>
              </a:ext>
            </a:extLst>
          </p:cNvPr>
          <p:cNvSpPr txBox="1"/>
          <p:nvPr/>
        </p:nvSpPr>
        <p:spPr>
          <a:xfrm>
            <a:off x="6903567" y="5095885"/>
            <a:ext cx="522747" cy="369332"/>
          </a:xfrm>
          <a:prstGeom prst="rect">
            <a:avLst/>
          </a:prstGeom>
          <a:noFill/>
        </p:spPr>
        <p:txBody>
          <a:bodyPr wrap="square" rtlCol="0">
            <a:spAutoFit/>
          </a:bodyPr>
          <a:lstStyle/>
          <a:p>
            <a:r>
              <a:rPr lang="en-US" dirty="0" err="1"/>
              <a:t>Avg</a:t>
            </a:r>
            <a:endParaRPr lang="en-US" dirty="0"/>
          </a:p>
        </p:txBody>
      </p:sp>
      <p:sp>
        <p:nvSpPr>
          <p:cNvPr id="47" name="TextBox 46">
            <a:extLst>
              <a:ext uri="{FF2B5EF4-FFF2-40B4-BE49-F238E27FC236}">
                <a16:creationId xmlns:a16="http://schemas.microsoft.com/office/drawing/2014/main" id="{33F034E1-9FAE-46DB-BE11-2FDFEB55A968}"/>
              </a:ext>
            </a:extLst>
          </p:cNvPr>
          <p:cNvSpPr txBox="1"/>
          <p:nvPr/>
        </p:nvSpPr>
        <p:spPr>
          <a:xfrm>
            <a:off x="6799572" y="5596861"/>
            <a:ext cx="814744" cy="369332"/>
          </a:xfrm>
          <a:prstGeom prst="rect">
            <a:avLst/>
          </a:prstGeom>
          <a:noFill/>
        </p:spPr>
        <p:txBody>
          <a:bodyPr wrap="square" rtlCol="0">
            <a:spAutoFit/>
          </a:bodyPr>
          <a:lstStyle/>
          <a:p>
            <a:r>
              <a:rPr lang="en-US" dirty="0"/>
              <a:t>24.9%</a:t>
            </a:r>
          </a:p>
        </p:txBody>
      </p:sp>
      <p:sp>
        <p:nvSpPr>
          <p:cNvPr id="48" name="Isosceles Triangle 47">
            <a:extLst>
              <a:ext uri="{FF2B5EF4-FFF2-40B4-BE49-F238E27FC236}">
                <a16:creationId xmlns:a16="http://schemas.microsoft.com/office/drawing/2014/main" id="{38DDACB3-1CA5-44D8-9FB4-FD5412F69B84}"/>
              </a:ext>
            </a:extLst>
          </p:cNvPr>
          <p:cNvSpPr/>
          <p:nvPr/>
        </p:nvSpPr>
        <p:spPr>
          <a:xfrm rot="10800000">
            <a:off x="9464987" y="2137247"/>
            <a:ext cx="730740" cy="467815"/>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A2251F25-C1DB-43C5-8D8A-762F0AC607D1}"/>
              </a:ext>
            </a:extLst>
          </p:cNvPr>
          <p:cNvSpPr txBox="1"/>
          <p:nvPr/>
        </p:nvSpPr>
        <p:spPr>
          <a:xfrm>
            <a:off x="9568983" y="2101818"/>
            <a:ext cx="522747" cy="369332"/>
          </a:xfrm>
          <a:prstGeom prst="rect">
            <a:avLst/>
          </a:prstGeom>
          <a:noFill/>
        </p:spPr>
        <p:txBody>
          <a:bodyPr wrap="square" rtlCol="0">
            <a:spAutoFit/>
          </a:bodyPr>
          <a:lstStyle/>
          <a:p>
            <a:r>
              <a:rPr lang="en-US" dirty="0" err="1"/>
              <a:t>Avg</a:t>
            </a:r>
            <a:endParaRPr lang="en-US" dirty="0"/>
          </a:p>
        </p:txBody>
      </p:sp>
      <p:sp>
        <p:nvSpPr>
          <p:cNvPr id="50" name="TextBox 49">
            <a:extLst>
              <a:ext uri="{FF2B5EF4-FFF2-40B4-BE49-F238E27FC236}">
                <a16:creationId xmlns:a16="http://schemas.microsoft.com/office/drawing/2014/main" id="{9C391F15-88AE-4085-88D9-B3D4CE957779}"/>
              </a:ext>
            </a:extLst>
          </p:cNvPr>
          <p:cNvSpPr txBox="1"/>
          <p:nvPr/>
        </p:nvSpPr>
        <p:spPr>
          <a:xfrm>
            <a:off x="9464987" y="2629538"/>
            <a:ext cx="814744" cy="369332"/>
          </a:xfrm>
          <a:prstGeom prst="rect">
            <a:avLst/>
          </a:prstGeom>
          <a:noFill/>
        </p:spPr>
        <p:txBody>
          <a:bodyPr wrap="square" rtlCol="0">
            <a:spAutoFit/>
          </a:bodyPr>
          <a:lstStyle/>
          <a:p>
            <a:r>
              <a:rPr lang="en-US" dirty="0"/>
              <a:t>10.6%</a:t>
            </a:r>
          </a:p>
        </p:txBody>
      </p:sp>
      <p:sp>
        <p:nvSpPr>
          <p:cNvPr id="51" name="Isosceles Triangle 50">
            <a:extLst>
              <a:ext uri="{FF2B5EF4-FFF2-40B4-BE49-F238E27FC236}">
                <a16:creationId xmlns:a16="http://schemas.microsoft.com/office/drawing/2014/main" id="{39635C88-4CBC-42B8-9E90-CD4539A1F83C}"/>
              </a:ext>
            </a:extLst>
          </p:cNvPr>
          <p:cNvSpPr/>
          <p:nvPr/>
        </p:nvSpPr>
        <p:spPr>
          <a:xfrm rot="10800000">
            <a:off x="2381177" y="3151894"/>
            <a:ext cx="730740" cy="467815"/>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738E5E1-F8D9-435E-8AB3-DE6EAC1AC060}"/>
              </a:ext>
            </a:extLst>
          </p:cNvPr>
          <p:cNvSpPr txBox="1"/>
          <p:nvPr/>
        </p:nvSpPr>
        <p:spPr>
          <a:xfrm>
            <a:off x="2485172" y="3132292"/>
            <a:ext cx="522747" cy="369332"/>
          </a:xfrm>
          <a:prstGeom prst="rect">
            <a:avLst/>
          </a:prstGeom>
          <a:noFill/>
        </p:spPr>
        <p:txBody>
          <a:bodyPr wrap="square" rtlCol="0">
            <a:spAutoFit/>
          </a:bodyPr>
          <a:lstStyle/>
          <a:p>
            <a:r>
              <a:rPr lang="en-US" dirty="0" err="1"/>
              <a:t>Avg</a:t>
            </a:r>
            <a:endParaRPr lang="en-US" dirty="0"/>
          </a:p>
        </p:txBody>
      </p:sp>
      <p:sp>
        <p:nvSpPr>
          <p:cNvPr id="53" name="TextBox 52">
            <a:extLst>
              <a:ext uri="{FF2B5EF4-FFF2-40B4-BE49-F238E27FC236}">
                <a16:creationId xmlns:a16="http://schemas.microsoft.com/office/drawing/2014/main" id="{AD51BF1C-78E9-4BF0-A92F-80247A43BD30}"/>
              </a:ext>
            </a:extLst>
          </p:cNvPr>
          <p:cNvSpPr txBox="1"/>
          <p:nvPr/>
        </p:nvSpPr>
        <p:spPr>
          <a:xfrm>
            <a:off x="2485172" y="3641598"/>
            <a:ext cx="814744" cy="369332"/>
          </a:xfrm>
          <a:prstGeom prst="rect">
            <a:avLst/>
          </a:prstGeom>
          <a:noFill/>
        </p:spPr>
        <p:txBody>
          <a:bodyPr wrap="square" rtlCol="0">
            <a:spAutoFit/>
          </a:bodyPr>
          <a:lstStyle/>
          <a:p>
            <a:r>
              <a:rPr lang="en-US" dirty="0"/>
              <a:t>4.5%</a:t>
            </a:r>
          </a:p>
        </p:txBody>
      </p:sp>
      <p:sp>
        <p:nvSpPr>
          <p:cNvPr id="54" name="Isosceles Triangle 53">
            <a:extLst>
              <a:ext uri="{FF2B5EF4-FFF2-40B4-BE49-F238E27FC236}">
                <a16:creationId xmlns:a16="http://schemas.microsoft.com/office/drawing/2014/main" id="{AEE85815-174C-45A0-8B7A-FFE0F54DF65A}"/>
              </a:ext>
            </a:extLst>
          </p:cNvPr>
          <p:cNvSpPr/>
          <p:nvPr/>
        </p:nvSpPr>
        <p:spPr>
          <a:xfrm rot="10800000">
            <a:off x="5435520" y="4144092"/>
            <a:ext cx="730740" cy="467815"/>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B9E4843D-C7AC-498B-827D-CDF096708083}"/>
              </a:ext>
            </a:extLst>
          </p:cNvPr>
          <p:cNvSpPr txBox="1"/>
          <p:nvPr/>
        </p:nvSpPr>
        <p:spPr>
          <a:xfrm>
            <a:off x="5539516" y="4108663"/>
            <a:ext cx="522747" cy="369332"/>
          </a:xfrm>
          <a:prstGeom prst="rect">
            <a:avLst/>
          </a:prstGeom>
          <a:noFill/>
        </p:spPr>
        <p:txBody>
          <a:bodyPr wrap="square" rtlCol="0">
            <a:spAutoFit/>
          </a:bodyPr>
          <a:lstStyle/>
          <a:p>
            <a:r>
              <a:rPr lang="en-US" dirty="0" err="1"/>
              <a:t>Avg</a:t>
            </a:r>
            <a:endParaRPr lang="en-US" dirty="0"/>
          </a:p>
        </p:txBody>
      </p:sp>
      <p:sp>
        <p:nvSpPr>
          <p:cNvPr id="56" name="TextBox 55">
            <a:extLst>
              <a:ext uri="{FF2B5EF4-FFF2-40B4-BE49-F238E27FC236}">
                <a16:creationId xmlns:a16="http://schemas.microsoft.com/office/drawing/2014/main" id="{21869078-DE2B-481E-9D18-91A45CD1B7A4}"/>
              </a:ext>
            </a:extLst>
          </p:cNvPr>
          <p:cNvSpPr txBox="1"/>
          <p:nvPr/>
        </p:nvSpPr>
        <p:spPr>
          <a:xfrm>
            <a:off x="5539516" y="4647629"/>
            <a:ext cx="814744" cy="369332"/>
          </a:xfrm>
          <a:prstGeom prst="rect">
            <a:avLst/>
          </a:prstGeom>
          <a:noFill/>
        </p:spPr>
        <p:txBody>
          <a:bodyPr wrap="square" rtlCol="0">
            <a:spAutoFit/>
          </a:bodyPr>
          <a:lstStyle/>
          <a:p>
            <a:r>
              <a:rPr lang="en-US" dirty="0"/>
              <a:t>6.7%</a:t>
            </a:r>
          </a:p>
        </p:txBody>
      </p:sp>
      <p:sp>
        <p:nvSpPr>
          <p:cNvPr id="43" name="TextBox 42"/>
          <p:cNvSpPr txBox="1"/>
          <p:nvPr/>
        </p:nvSpPr>
        <p:spPr>
          <a:xfrm>
            <a:off x="3649658" y="6523893"/>
            <a:ext cx="5347754" cy="307777"/>
          </a:xfrm>
          <a:prstGeom prst="rect">
            <a:avLst/>
          </a:prstGeom>
          <a:noFill/>
        </p:spPr>
        <p:txBody>
          <a:bodyPr wrap="square" rtlCol="0">
            <a:spAutoFit/>
          </a:bodyPr>
          <a:lstStyle/>
          <a:p>
            <a:pPr algn="ctr"/>
            <a:r>
              <a:rPr lang="en-US" sz="1400" dirty="0"/>
              <a:t>Data sources: Reported by schools and </a:t>
            </a:r>
            <a:r>
              <a:rPr lang="en-US" sz="1400" dirty="0">
                <a:hlinkClick r:id="rId2"/>
              </a:rPr>
              <a:t>https://gosa.georgia.gov/</a:t>
            </a:r>
            <a:r>
              <a:rPr lang="en-US" sz="1400" dirty="0"/>
              <a:t> </a:t>
            </a:r>
          </a:p>
        </p:txBody>
      </p:sp>
    </p:spTree>
    <p:extLst>
      <p:ext uri="{BB962C8B-B14F-4D97-AF65-F5344CB8AC3E}">
        <p14:creationId xmlns:p14="http://schemas.microsoft.com/office/powerpoint/2010/main" val="106417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P spid="17" grpId="0"/>
      <p:bldP spid="20" grpId="0" animBg="1"/>
      <p:bldP spid="23" grpId="0"/>
      <p:bldP spid="24" grpId="0"/>
      <p:bldP spid="25" grpId="0"/>
      <p:bldP spid="28" grpId="0" animBg="1"/>
      <p:bldP spid="31" grpId="0"/>
      <p:bldP spid="32" grpId="0"/>
      <p:bldP spid="33" grpId="0"/>
      <p:bldP spid="36" grpId="0" animBg="1"/>
      <p:bldP spid="39" grpId="0"/>
      <p:bldP spid="40" grpId="0"/>
      <p:bldP spid="41" grpId="0"/>
      <p:bldP spid="45" grpId="0" animBg="1"/>
      <p:bldP spid="46" grpId="0"/>
      <p:bldP spid="47" grpId="0"/>
      <p:bldP spid="48" grpId="0" animBg="1"/>
      <p:bldP spid="49" grpId="0"/>
      <p:bldP spid="50" grpId="0"/>
      <p:bldP spid="51" grpId="0" animBg="1"/>
      <p:bldP spid="52" grpId="0"/>
      <p:bldP spid="53" grpId="0"/>
      <p:bldP spid="54" grpId="0" animBg="1"/>
      <p:bldP spid="55" grpId="0"/>
      <p:bldP spid="5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Isosceles Triangle 43">
            <a:extLst>
              <a:ext uri="{FF2B5EF4-FFF2-40B4-BE49-F238E27FC236}">
                <a16:creationId xmlns:a16="http://schemas.microsoft.com/office/drawing/2014/main" id="{A494FACC-40E5-415B-B117-6EC190AFC07E}"/>
              </a:ext>
            </a:extLst>
          </p:cNvPr>
          <p:cNvSpPr/>
          <p:nvPr/>
        </p:nvSpPr>
        <p:spPr>
          <a:xfrm rot="10800000">
            <a:off x="8119412" y="1354988"/>
            <a:ext cx="730740" cy="467815"/>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A55C60E2-98D7-4AD6-9699-61174A3F3C72}"/>
              </a:ext>
            </a:extLst>
          </p:cNvPr>
          <p:cNvSpPr/>
          <p:nvPr/>
        </p:nvSpPr>
        <p:spPr>
          <a:xfrm>
            <a:off x="1679996" y="1844205"/>
            <a:ext cx="9468066" cy="3693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0CD7FE-E06C-4EE9-8B73-46D3813B7CC9}"/>
              </a:ext>
            </a:extLst>
          </p:cNvPr>
          <p:cNvSpPr txBox="1"/>
          <p:nvPr/>
        </p:nvSpPr>
        <p:spPr>
          <a:xfrm>
            <a:off x="1751909" y="1474872"/>
            <a:ext cx="597531" cy="369332"/>
          </a:xfrm>
          <a:prstGeom prst="rect">
            <a:avLst/>
          </a:prstGeom>
          <a:noFill/>
        </p:spPr>
        <p:txBody>
          <a:bodyPr wrap="square" rtlCol="0">
            <a:spAutoFit/>
          </a:bodyPr>
          <a:lstStyle/>
          <a:p>
            <a:r>
              <a:rPr lang="en-US" dirty="0"/>
              <a:t>Min</a:t>
            </a:r>
          </a:p>
        </p:txBody>
      </p:sp>
      <p:sp>
        <p:nvSpPr>
          <p:cNvPr id="6" name="TextBox 5">
            <a:extLst>
              <a:ext uri="{FF2B5EF4-FFF2-40B4-BE49-F238E27FC236}">
                <a16:creationId xmlns:a16="http://schemas.microsoft.com/office/drawing/2014/main" id="{AE9D0D8B-B761-4B47-A899-4B0E9D26AA67}"/>
              </a:ext>
            </a:extLst>
          </p:cNvPr>
          <p:cNvSpPr txBox="1"/>
          <p:nvPr/>
        </p:nvSpPr>
        <p:spPr>
          <a:xfrm>
            <a:off x="10566917" y="1474872"/>
            <a:ext cx="597531" cy="369332"/>
          </a:xfrm>
          <a:prstGeom prst="rect">
            <a:avLst/>
          </a:prstGeom>
          <a:noFill/>
        </p:spPr>
        <p:txBody>
          <a:bodyPr wrap="square" rtlCol="0">
            <a:spAutoFit/>
          </a:bodyPr>
          <a:lstStyle/>
          <a:p>
            <a:r>
              <a:rPr lang="en-US" dirty="0"/>
              <a:t>Max</a:t>
            </a:r>
          </a:p>
        </p:txBody>
      </p:sp>
      <p:sp>
        <p:nvSpPr>
          <p:cNvPr id="7" name="TextBox 6">
            <a:extLst>
              <a:ext uri="{FF2B5EF4-FFF2-40B4-BE49-F238E27FC236}">
                <a16:creationId xmlns:a16="http://schemas.microsoft.com/office/drawing/2014/main" id="{00128EBE-BA65-410A-A4B5-0739CC166F62}"/>
              </a:ext>
            </a:extLst>
          </p:cNvPr>
          <p:cNvSpPr txBox="1"/>
          <p:nvPr/>
        </p:nvSpPr>
        <p:spPr>
          <a:xfrm>
            <a:off x="1038006" y="1854614"/>
            <a:ext cx="680520" cy="369332"/>
          </a:xfrm>
          <a:prstGeom prst="rect">
            <a:avLst/>
          </a:prstGeom>
          <a:noFill/>
        </p:spPr>
        <p:txBody>
          <a:bodyPr wrap="square" rtlCol="0">
            <a:spAutoFit/>
          </a:bodyPr>
          <a:lstStyle/>
          <a:p>
            <a:r>
              <a:rPr lang="en-US" dirty="0"/>
              <a:t>Black</a:t>
            </a:r>
          </a:p>
        </p:txBody>
      </p:sp>
      <p:sp>
        <p:nvSpPr>
          <p:cNvPr id="8" name="TextBox 7">
            <a:extLst>
              <a:ext uri="{FF2B5EF4-FFF2-40B4-BE49-F238E27FC236}">
                <a16:creationId xmlns:a16="http://schemas.microsoft.com/office/drawing/2014/main" id="{04DAF63E-DB49-452F-81D0-06554AF7FB0F}"/>
              </a:ext>
            </a:extLst>
          </p:cNvPr>
          <p:cNvSpPr txBox="1"/>
          <p:nvPr/>
        </p:nvSpPr>
        <p:spPr>
          <a:xfrm>
            <a:off x="1764633" y="1863713"/>
            <a:ext cx="597530" cy="369332"/>
          </a:xfrm>
          <a:prstGeom prst="rect">
            <a:avLst/>
          </a:prstGeom>
          <a:noFill/>
        </p:spPr>
        <p:txBody>
          <a:bodyPr wrap="square" rtlCol="0">
            <a:spAutoFit/>
          </a:bodyPr>
          <a:lstStyle/>
          <a:p>
            <a:r>
              <a:rPr lang="en-US" dirty="0"/>
              <a:t>5%</a:t>
            </a:r>
          </a:p>
        </p:txBody>
      </p:sp>
      <p:sp>
        <p:nvSpPr>
          <p:cNvPr id="9" name="TextBox 8">
            <a:extLst>
              <a:ext uri="{FF2B5EF4-FFF2-40B4-BE49-F238E27FC236}">
                <a16:creationId xmlns:a16="http://schemas.microsoft.com/office/drawing/2014/main" id="{A1F69533-82B5-49E2-9B96-31A7CB8D50CF}"/>
              </a:ext>
            </a:extLst>
          </p:cNvPr>
          <p:cNvSpPr txBox="1"/>
          <p:nvPr/>
        </p:nvSpPr>
        <p:spPr>
          <a:xfrm>
            <a:off x="10562805" y="1854614"/>
            <a:ext cx="730740" cy="369332"/>
          </a:xfrm>
          <a:prstGeom prst="rect">
            <a:avLst/>
          </a:prstGeom>
          <a:noFill/>
        </p:spPr>
        <p:txBody>
          <a:bodyPr wrap="square" rtlCol="0">
            <a:spAutoFit/>
          </a:bodyPr>
          <a:lstStyle/>
          <a:p>
            <a:r>
              <a:rPr lang="en-US" dirty="0"/>
              <a:t>99%</a:t>
            </a:r>
          </a:p>
        </p:txBody>
      </p:sp>
      <p:sp>
        <p:nvSpPr>
          <p:cNvPr id="10" name="TextBox 9">
            <a:extLst>
              <a:ext uri="{FF2B5EF4-FFF2-40B4-BE49-F238E27FC236}">
                <a16:creationId xmlns:a16="http://schemas.microsoft.com/office/drawing/2014/main" id="{F64F46B7-134A-456E-B94B-D2163A5E508B}"/>
              </a:ext>
            </a:extLst>
          </p:cNvPr>
          <p:cNvSpPr txBox="1"/>
          <p:nvPr/>
        </p:nvSpPr>
        <p:spPr>
          <a:xfrm>
            <a:off x="8223408" y="1319559"/>
            <a:ext cx="522747" cy="369332"/>
          </a:xfrm>
          <a:prstGeom prst="rect">
            <a:avLst/>
          </a:prstGeom>
          <a:noFill/>
        </p:spPr>
        <p:txBody>
          <a:bodyPr wrap="square" rtlCol="0">
            <a:spAutoFit/>
          </a:bodyPr>
          <a:lstStyle/>
          <a:p>
            <a:r>
              <a:rPr lang="en-US" dirty="0" err="1"/>
              <a:t>Avg</a:t>
            </a:r>
            <a:endParaRPr lang="en-US" dirty="0"/>
          </a:p>
        </p:txBody>
      </p:sp>
      <p:sp>
        <p:nvSpPr>
          <p:cNvPr id="11" name="TextBox 10">
            <a:extLst>
              <a:ext uri="{FF2B5EF4-FFF2-40B4-BE49-F238E27FC236}">
                <a16:creationId xmlns:a16="http://schemas.microsoft.com/office/drawing/2014/main" id="{0097D58A-E6A8-4D3E-B629-A566ECE65FDE}"/>
              </a:ext>
            </a:extLst>
          </p:cNvPr>
          <p:cNvSpPr txBox="1"/>
          <p:nvPr/>
        </p:nvSpPr>
        <p:spPr>
          <a:xfrm>
            <a:off x="8119412" y="1854614"/>
            <a:ext cx="814744" cy="369332"/>
          </a:xfrm>
          <a:prstGeom prst="rect">
            <a:avLst/>
          </a:prstGeom>
          <a:noFill/>
        </p:spPr>
        <p:txBody>
          <a:bodyPr wrap="square" rtlCol="0">
            <a:spAutoFit/>
          </a:bodyPr>
          <a:lstStyle/>
          <a:p>
            <a:r>
              <a:rPr lang="en-US" dirty="0"/>
              <a:t>75.2%</a:t>
            </a:r>
          </a:p>
        </p:txBody>
      </p:sp>
      <p:sp>
        <p:nvSpPr>
          <p:cNvPr id="12" name="Rectangle 11">
            <a:extLst>
              <a:ext uri="{FF2B5EF4-FFF2-40B4-BE49-F238E27FC236}">
                <a16:creationId xmlns:a16="http://schemas.microsoft.com/office/drawing/2014/main" id="{42ED2B4A-F338-4892-8EC9-8CF7B20B2623}"/>
              </a:ext>
            </a:extLst>
          </p:cNvPr>
          <p:cNvSpPr/>
          <p:nvPr/>
        </p:nvSpPr>
        <p:spPr>
          <a:xfrm>
            <a:off x="1702727" y="3583673"/>
            <a:ext cx="9468066" cy="3693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67E4EE3-7175-48EE-9B0A-34E0A55828AF}"/>
              </a:ext>
            </a:extLst>
          </p:cNvPr>
          <p:cNvSpPr txBox="1"/>
          <p:nvPr/>
        </p:nvSpPr>
        <p:spPr>
          <a:xfrm>
            <a:off x="740716" y="3594082"/>
            <a:ext cx="1000541" cy="369332"/>
          </a:xfrm>
          <a:prstGeom prst="rect">
            <a:avLst/>
          </a:prstGeom>
          <a:noFill/>
        </p:spPr>
        <p:txBody>
          <a:bodyPr wrap="square" rtlCol="0">
            <a:spAutoFit/>
          </a:bodyPr>
          <a:lstStyle/>
          <a:p>
            <a:r>
              <a:rPr lang="en-US" dirty="0"/>
              <a:t>Hispanic</a:t>
            </a:r>
          </a:p>
        </p:txBody>
      </p:sp>
      <p:sp>
        <p:nvSpPr>
          <p:cNvPr id="16" name="TextBox 15">
            <a:extLst>
              <a:ext uri="{FF2B5EF4-FFF2-40B4-BE49-F238E27FC236}">
                <a16:creationId xmlns:a16="http://schemas.microsoft.com/office/drawing/2014/main" id="{85D36AAA-D573-4329-AD3A-EF3D6F6D1340}"/>
              </a:ext>
            </a:extLst>
          </p:cNvPr>
          <p:cNvSpPr txBox="1"/>
          <p:nvPr/>
        </p:nvSpPr>
        <p:spPr>
          <a:xfrm>
            <a:off x="1787364" y="3581502"/>
            <a:ext cx="597530" cy="369332"/>
          </a:xfrm>
          <a:prstGeom prst="rect">
            <a:avLst/>
          </a:prstGeom>
          <a:noFill/>
        </p:spPr>
        <p:txBody>
          <a:bodyPr wrap="square" rtlCol="0">
            <a:spAutoFit/>
          </a:bodyPr>
          <a:lstStyle/>
          <a:p>
            <a:r>
              <a:rPr lang="en-US" dirty="0"/>
              <a:t>1%</a:t>
            </a:r>
          </a:p>
        </p:txBody>
      </p:sp>
      <p:sp>
        <p:nvSpPr>
          <p:cNvPr id="17" name="TextBox 16">
            <a:extLst>
              <a:ext uri="{FF2B5EF4-FFF2-40B4-BE49-F238E27FC236}">
                <a16:creationId xmlns:a16="http://schemas.microsoft.com/office/drawing/2014/main" id="{86BAFDC6-2C42-400A-8117-F1ABDE08F77B}"/>
              </a:ext>
            </a:extLst>
          </p:cNvPr>
          <p:cNvSpPr txBox="1"/>
          <p:nvPr/>
        </p:nvSpPr>
        <p:spPr>
          <a:xfrm>
            <a:off x="10562805" y="3582516"/>
            <a:ext cx="810271" cy="369332"/>
          </a:xfrm>
          <a:prstGeom prst="rect">
            <a:avLst/>
          </a:prstGeom>
          <a:noFill/>
        </p:spPr>
        <p:txBody>
          <a:bodyPr wrap="square" rtlCol="0">
            <a:spAutoFit/>
          </a:bodyPr>
          <a:lstStyle/>
          <a:p>
            <a:r>
              <a:rPr lang="en-US" dirty="0"/>
              <a:t>41%</a:t>
            </a:r>
          </a:p>
        </p:txBody>
      </p:sp>
      <p:sp>
        <p:nvSpPr>
          <p:cNvPr id="20" name="Rectangle 19">
            <a:extLst>
              <a:ext uri="{FF2B5EF4-FFF2-40B4-BE49-F238E27FC236}">
                <a16:creationId xmlns:a16="http://schemas.microsoft.com/office/drawing/2014/main" id="{3053E405-C4AB-4D0E-A7D6-17B399C4F27D}"/>
              </a:ext>
            </a:extLst>
          </p:cNvPr>
          <p:cNvSpPr/>
          <p:nvPr/>
        </p:nvSpPr>
        <p:spPr>
          <a:xfrm>
            <a:off x="1696382" y="5253428"/>
            <a:ext cx="9468066" cy="36933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2470933-11A7-4F93-9C6A-91641BCD854D}"/>
              </a:ext>
            </a:extLst>
          </p:cNvPr>
          <p:cNvSpPr txBox="1"/>
          <p:nvPr/>
        </p:nvSpPr>
        <p:spPr>
          <a:xfrm>
            <a:off x="939081" y="5276372"/>
            <a:ext cx="994196" cy="369332"/>
          </a:xfrm>
          <a:prstGeom prst="rect">
            <a:avLst/>
          </a:prstGeom>
          <a:noFill/>
        </p:spPr>
        <p:txBody>
          <a:bodyPr wrap="square" rtlCol="0">
            <a:spAutoFit/>
          </a:bodyPr>
          <a:lstStyle/>
          <a:p>
            <a:r>
              <a:rPr lang="en-US" dirty="0"/>
              <a:t>White</a:t>
            </a:r>
          </a:p>
        </p:txBody>
      </p:sp>
      <p:sp>
        <p:nvSpPr>
          <p:cNvPr id="24" name="TextBox 23">
            <a:extLst>
              <a:ext uri="{FF2B5EF4-FFF2-40B4-BE49-F238E27FC236}">
                <a16:creationId xmlns:a16="http://schemas.microsoft.com/office/drawing/2014/main" id="{0D53B1A3-7284-45AC-9CE5-73A0794EBD6D}"/>
              </a:ext>
            </a:extLst>
          </p:cNvPr>
          <p:cNvSpPr txBox="1"/>
          <p:nvPr/>
        </p:nvSpPr>
        <p:spPr>
          <a:xfrm>
            <a:off x="1768296" y="5263837"/>
            <a:ext cx="597530" cy="369332"/>
          </a:xfrm>
          <a:prstGeom prst="rect">
            <a:avLst/>
          </a:prstGeom>
          <a:noFill/>
        </p:spPr>
        <p:txBody>
          <a:bodyPr wrap="square" rtlCol="0">
            <a:spAutoFit/>
          </a:bodyPr>
          <a:lstStyle/>
          <a:p>
            <a:r>
              <a:rPr lang="en-US" dirty="0"/>
              <a:t>0%</a:t>
            </a:r>
          </a:p>
        </p:txBody>
      </p:sp>
      <p:sp>
        <p:nvSpPr>
          <p:cNvPr id="25" name="TextBox 24">
            <a:extLst>
              <a:ext uri="{FF2B5EF4-FFF2-40B4-BE49-F238E27FC236}">
                <a16:creationId xmlns:a16="http://schemas.microsoft.com/office/drawing/2014/main" id="{808438C0-3BD1-4BF4-91A8-7FBAA6D8D13C}"/>
              </a:ext>
            </a:extLst>
          </p:cNvPr>
          <p:cNvSpPr txBox="1"/>
          <p:nvPr/>
        </p:nvSpPr>
        <p:spPr>
          <a:xfrm>
            <a:off x="10562805" y="5253428"/>
            <a:ext cx="730740" cy="369332"/>
          </a:xfrm>
          <a:prstGeom prst="rect">
            <a:avLst/>
          </a:prstGeom>
          <a:noFill/>
        </p:spPr>
        <p:txBody>
          <a:bodyPr wrap="square" rtlCol="0">
            <a:spAutoFit/>
          </a:bodyPr>
          <a:lstStyle/>
          <a:p>
            <a:r>
              <a:rPr lang="en-US" dirty="0"/>
              <a:t>77%</a:t>
            </a:r>
          </a:p>
        </p:txBody>
      </p:sp>
      <p:sp>
        <p:nvSpPr>
          <p:cNvPr id="48" name="Isosceles Triangle 47">
            <a:extLst>
              <a:ext uri="{FF2B5EF4-FFF2-40B4-BE49-F238E27FC236}">
                <a16:creationId xmlns:a16="http://schemas.microsoft.com/office/drawing/2014/main" id="{38DDACB3-1CA5-44D8-9FB4-FD5412F69B84}"/>
              </a:ext>
            </a:extLst>
          </p:cNvPr>
          <p:cNvSpPr/>
          <p:nvPr/>
        </p:nvSpPr>
        <p:spPr>
          <a:xfrm rot="10800000">
            <a:off x="2904947" y="3104980"/>
            <a:ext cx="730740" cy="467815"/>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A2251F25-C1DB-43C5-8D8A-762F0AC607D1}"/>
              </a:ext>
            </a:extLst>
          </p:cNvPr>
          <p:cNvSpPr txBox="1"/>
          <p:nvPr/>
        </p:nvSpPr>
        <p:spPr>
          <a:xfrm>
            <a:off x="3008943" y="3069551"/>
            <a:ext cx="522747" cy="369332"/>
          </a:xfrm>
          <a:prstGeom prst="rect">
            <a:avLst/>
          </a:prstGeom>
          <a:noFill/>
        </p:spPr>
        <p:txBody>
          <a:bodyPr wrap="square" rtlCol="0">
            <a:spAutoFit/>
          </a:bodyPr>
          <a:lstStyle/>
          <a:p>
            <a:r>
              <a:rPr lang="en-US" dirty="0" err="1"/>
              <a:t>Avg</a:t>
            </a:r>
            <a:endParaRPr lang="en-US" dirty="0"/>
          </a:p>
        </p:txBody>
      </p:sp>
      <p:sp>
        <p:nvSpPr>
          <p:cNvPr id="50" name="TextBox 49">
            <a:extLst>
              <a:ext uri="{FF2B5EF4-FFF2-40B4-BE49-F238E27FC236}">
                <a16:creationId xmlns:a16="http://schemas.microsoft.com/office/drawing/2014/main" id="{9C391F15-88AE-4085-88D9-B3D4CE957779}"/>
              </a:ext>
            </a:extLst>
          </p:cNvPr>
          <p:cNvSpPr txBox="1"/>
          <p:nvPr/>
        </p:nvSpPr>
        <p:spPr>
          <a:xfrm>
            <a:off x="2965573" y="3597239"/>
            <a:ext cx="730740" cy="369332"/>
          </a:xfrm>
          <a:prstGeom prst="rect">
            <a:avLst/>
          </a:prstGeom>
          <a:noFill/>
        </p:spPr>
        <p:txBody>
          <a:bodyPr wrap="square" rtlCol="0">
            <a:spAutoFit/>
          </a:bodyPr>
          <a:lstStyle/>
          <a:p>
            <a:r>
              <a:rPr lang="en-US" dirty="0"/>
              <a:t>6.5%</a:t>
            </a:r>
          </a:p>
        </p:txBody>
      </p:sp>
      <p:sp>
        <p:nvSpPr>
          <p:cNvPr id="51" name="Isosceles Triangle 50">
            <a:extLst>
              <a:ext uri="{FF2B5EF4-FFF2-40B4-BE49-F238E27FC236}">
                <a16:creationId xmlns:a16="http://schemas.microsoft.com/office/drawing/2014/main" id="{39635C88-4CBC-42B8-9E90-CD4539A1F83C}"/>
              </a:ext>
            </a:extLst>
          </p:cNvPr>
          <p:cNvSpPr/>
          <p:nvPr/>
        </p:nvSpPr>
        <p:spPr>
          <a:xfrm rot="10800000">
            <a:off x="2867879" y="4769413"/>
            <a:ext cx="730740" cy="467815"/>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738E5E1-F8D9-435E-8AB3-DE6EAC1AC060}"/>
              </a:ext>
            </a:extLst>
          </p:cNvPr>
          <p:cNvSpPr txBox="1"/>
          <p:nvPr/>
        </p:nvSpPr>
        <p:spPr>
          <a:xfrm>
            <a:off x="2971874" y="4749811"/>
            <a:ext cx="522747" cy="369332"/>
          </a:xfrm>
          <a:prstGeom prst="rect">
            <a:avLst/>
          </a:prstGeom>
          <a:noFill/>
        </p:spPr>
        <p:txBody>
          <a:bodyPr wrap="square" rtlCol="0">
            <a:spAutoFit/>
          </a:bodyPr>
          <a:lstStyle/>
          <a:p>
            <a:r>
              <a:rPr lang="en-US" dirty="0" err="1"/>
              <a:t>Avg</a:t>
            </a:r>
            <a:endParaRPr lang="en-US" dirty="0"/>
          </a:p>
        </p:txBody>
      </p:sp>
      <p:sp>
        <p:nvSpPr>
          <p:cNvPr id="53" name="TextBox 52">
            <a:extLst>
              <a:ext uri="{FF2B5EF4-FFF2-40B4-BE49-F238E27FC236}">
                <a16:creationId xmlns:a16="http://schemas.microsoft.com/office/drawing/2014/main" id="{AD51BF1C-78E9-4BF0-A92F-80247A43BD30}"/>
              </a:ext>
            </a:extLst>
          </p:cNvPr>
          <p:cNvSpPr txBox="1"/>
          <p:nvPr/>
        </p:nvSpPr>
        <p:spPr>
          <a:xfrm>
            <a:off x="2881569" y="5259117"/>
            <a:ext cx="814744" cy="369332"/>
          </a:xfrm>
          <a:prstGeom prst="rect">
            <a:avLst/>
          </a:prstGeom>
          <a:noFill/>
        </p:spPr>
        <p:txBody>
          <a:bodyPr wrap="square" rtlCol="0">
            <a:spAutoFit/>
          </a:bodyPr>
          <a:lstStyle/>
          <a:p>
            <a:r>
              <a:rPr lang="en-US" dirty="0"/>
              <a:t>14.2%</a:t>
            </a:r>
          </a:p>
        </p:txBody>
      </p:sp>
      <p:sp>
        <p:nvSpPr>
          <p:cNvPr id="43" name="TextBox 42">
            <a:extLst>
              <a:ext uri="{FF2B5EF4-FFF2-40B4-BE49-F238E27FC236}">
                <a16:creationId xmlns:a16="http://schemas.microsoft.com/office/drawing/2014/main" id="{9D8F57DB-DFBD-4100-B550-3AA491085C1A}"/>
              </a:ext>
            </a:extLst>
          </p:cNvPr>
          <p:cNvSpPr txBox="1"/>
          <p:nvPr/>
        </p:nvSpPr>
        <p:spPr>
          <a:xfrm>
            <a:off x="1641467" y="88572"/>
            <a:ext cx="9364137" cy="954107"/>
          </a:xfrm>
          <a:prstGeom prst="rect">
            <a:avLst/>
          </a:prstGeom>
          <a:noFill/>
        </p:spPr>
        <p:txBody>
          <a:bodyPr wrap="square" rtlCol="0">
            <a:spAutoFit/>
          </a:bodyPr>
          <a:lstStyle/>
          <a:p>
            <a:pPr algn="ctr"/>
            <a:r>
              <a:rPr lang="en-US" sz="3200" dirty="0"/>
              <a:t>2016-2017 Georgia IB Demographics</a:t>
            </a:r>
          </a:p>
          <a:p>
            <a:pPr algn="ctr"/>
            <a:r>
              <a:rPr lang="en-US" sz="2400" dirty="0"/>
              <a:t>(Candidate IB Public </a:t>
            </a:r>
            <a:r>
              <a:rPr lang="en-US" sz="2400" u="sng" dirty="0"/>
              <a:t>Schools</a:t>
            </a:r>
            <a:r>
              <a:rPr lang="en-US" sz="2400" dirty="0"/>
              <a:t>; n=30)</a:t>
            </a:r>
          </a:p>
        </p:txBody>
      </p:sp>
      <p:sp>
        <p:nvSpPr>
          <p:cNvPr id="26" name="TextBox 25"/>
          <p:cNvSpPr txBox="1"/>
          <p:nvPr/>
        </p:nvSpPr>
        <p:spPr>
          <a:xfrm>
            <a:off x="3398401" y="6524085"/>
            <a:ext cx="5347754" cy="307777"/>
          </a:xfrm>
          <a:prstGeom prst="rect">
            <a:avLst/>
          </a:prstGeom>
          <a:noFill/>
        </p:spPr>
        <p:txBody>
          <a:bodyPr wrap="square" rtlCol="0">
            <a:spAutoFit/>
          </a:bodyPr>
          <a:lstStyle/>
          <a:p>
            <a:pPr algn="ctr"/>
            <a:r>
              <a:rPr lang="en-US" sz="1400" dirty="0"/>
              <a:t>Data sources: Reported by schools and </a:t>
            </a:r>
            <a:r>
              <a:rPr lang="en-US" sz="1400" dirty="0">
                <a:hlinkClick r:id="rId2"/>
              </a:rPr>
              <a:t>https://gosa.georgia.gov/</a:t>
            </a:r>
            <a:r>
              <a:rPr lang="en-US" sz="1400" dirty="0"/>
              <a:t> </a:t>
            </a:r>
          </a:p>
        </p:txBody>
      </p:sp>
    </p:spTree>
    <p:extLst>
      <p:ext uri="{BB962C8B-B14F-4D97-AF65-F5344CB8AC3E}">
        <p14:creationId xmlns:p14="http://schemas.microsoft.com/office/powerpoint/2010/main" val="286021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P spid="17" grpId="0"/>
      <p:bldP spid="20" grpId="0" animBg="1"/>
      <p:bldP spid="23" grpId="0"/>
      <p:bldP spid="24" grpId="0"/>
      <p:bldP spid="25" grpId="0"/>
      <p:bldP spid="48" grpId="0" animBg="1"/>
      <p:bldP spid="49" grpId="0"/>
      <p:bldP spid="50" grpId="0"/>
      <p:bldP spid="51" grpId="0" animBg="1"/>
      <p:bldP spid="52" grpId="0"/>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9D8F57DB-DFBD-4100-B550-3AA491085C1A}"/>
              </a:ext>
            </a:extLst>
          </p:cNvPr>
          <p:cNvSpPr txBox="1"/>
          <p:nvPr/>
        </p:nvSpPr>
        <p:spPr>
          <a:xfrm>
            <a:off x="1641467" y="88572"/>
            <a:ext cx="9364137" cy="954107"/>
          </a:xfrm>
          <a:prstGeom prst="rect">
            <a:avLst/>
          </a:prstGeom>
          <a:noFill/>
        </p:spPr>
        <p:txBody>
          <a:bodyPr wrap="square" rtlCol="0">
            <a:spAutoFit/>
          </a:bodyPr>
          <a:lstStyle/>
          <a:p>
            <a:pPr algn="ctr"/>
            <a:r>
              <a:rPr lang="en-US" sz="3200" dirty="0"/>
              <a:t>2016-2017 Georgia IB Demographics</a:t>
            </a:r>
          </a:p>
          <a:p>
            <a:pPr algn="ctr"/>
            <a:r>
              <a:rPr lang="en-US" sz="2400" dirty="0"/>
              <a:t>(Candidate IB Public </a:t>
            </a:r>
            <a:r>
              <a:rPr lang="en-US" sz="2400" u="sng" dirty="0"/>
              <a:t>Schools</a:t>
            </a:r>
            <a:r>
              <a:rPr lang="en-US" sz="2400" dirty="0"/>
              <a:t>; n=30)</a:t>
            </a:r>
          </a:p>
        </p:txBody>
      </p:sp>
      <p:sp>
        <p:nvSpPr>
          <p:cNvPr id="26" name="TextBox 25"/>
          <p:cNvSpPr txBox="1"/>
          <p:nvPr/>
        </p:nvSpPr>
        <p:spPr>
          <a:xfrm>
            <a:off x="3398401" y="6524085"/>
            <a:ext cx="5347754" cy="307777"/>
          </a:xfrm>
          <a:prstGeom prst="rect">
            <a:avLst/>
          </a:prstGeom>
          <a:noFill/>
        </p:spPr>
        <p:txBody>
          <a:bodyPr wrap="square" rtlCol="0">
            <a:spAutoFit/>
          </a:bodyPr>
          <a:lstStyle/>
          <a:p>
            <a:pPr algn="ctr"/>
            <a:r>
              <a:rPr lang="en-US" sz="1400" dirty="0"/>
              <a:t>Data sources: Reported by schools and </a:t>
            </a:r>
            <a:r>
              <a:rPr lang="en-US" sz="1400" dirty="0">
                <a:hlinkClick r:id="rId2"/>
              </a:rPr>
              <a:t>https://gosa.georgia.gov/</a:t>
            </a:r>
            <a:r>
              <a:rPr lang="en-US" sz="1400" dirty="0"/>
              <a:t> </a:t>
            </a:r>
          </a:p>
        </p:txBody>
      </p:sp>
      <p:graphicFrame>
        <p:nvGraphicFramePr>
          <p:cNvPr id="27" name="Chart 26"/>
          <p:cNvGraphicFramePr>
            <a:graphicFrameLocks/>
          </p:cNvGraphicFramePr>
          <p:nvPr>
            <p:extLst>
              <p:ext uri="{D42A27DB-BD31-4B8C-83A1-F6EECF244321}">
                <p14:modId xmlns:p14="http://schemas.microsoft.com/office/powerpoint/2010/main" val="1393834910"/>
              </p:ext>
            </p:extLst>
          </p:nvPr>
        </p:nvGraphicFramePr>
        <p:xfrm>
          <a:off x="985721" y="1384968"/>
          <a:ext cx="10593006" cy="47404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1439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9D8F57DB-DFBD-4100-B550-3AA491085C1A}"/>
              </a:ext>
            </a:extLst>
          </p:cNvPr>
          <p:cNvSpPr txBox="1"/>
          <p:nvPr/>
        </p:nvSpPr>
        <p:spPr>
          <a:xfrm>
            <a:off x="1641467" y="88572"/>
            <a:ext cx="9364137" cy="954107"/>
          </a:xfrm>
          <a:prstGeom prst="rect">
            <a:avLst/>
          </a:prstGeom>
          <a:noFill/>
        </p:spPr>
        <p:txBody>
          <a:bodyPr wrap="square" rtlCol="0">
            <a:spAutoFit/>
          </a:bodyPr>
          <a:lstStyle/>
          <a:p>
            <a:pPr algn="ctr"/>
            <a:r>
              <a:rPr lang="en-US" sz="3200" dirty="0"/>
              <a:t>2016-2017 Georgia IB Demographics</a:t>
            </a:r>
          </a:p>
          <a:p>
            <a:pPr algn="ctr"/>
            <a:r>
              <a:rPr lang="en-US" sz="2400" dirty="0"/>
              <a:t>(Candidate IB Public </a:t>
            </a:r>
            <a:r>
              <a:rPr lang="en-US" sz="2400" u="sng" dirty="0"/>
              <a:t>Schools</a:t>
            </a:r>
            <a:r>
              <a:rPr lang="en-US" sz="2400" dirty="0"/>
              <a:t>; n=30)</a:t>
            </a:r>
          </a:p>
        </p:txBody>
      </p:sp>
      <p:sp>
        <p:nvSpPr>
          <p:cNvPr id="26" name="TextBox 25"/>
          <p:cNvSpPr txBox="1"/>
          <p:nvPr/>
        </p:nvSpPr>
        <p:spPr>
          <a:xfrm>
            <a:off x="3398401" y="6524085"/>
            <a:ext cx="5347754" cy="307777"/>
          </a:xfrm>
          <a:prstGeom prst="rect">
            <a:avLst/>
          </a:prstGeom>
          <a:noFill/>
        </p:spPr>
        <p:txBody>
          <a:bodyPr wrap="square" rtlCol="0">
            <a:spAutoFit/>
          </a:bodyPr>
          <a:lstStyle/>
          <a:p>
            <a:pPr algn="ctr"/>
            <a:r>
              <a:rPr lang="en-US" sz="1400" dirty="0"/>
              <a:t>Data sources: Reported by schools and </a:t>
            </a:r>
            <a:r>
              <a:rPr lang="en-US" sz="1400" dirty="0">
                <a:hlinkClick r:id="rId2"/>
              </a:rPr>
              <a:t>https://gosa.georgia.gov/</a:t>
            </a:r>
            <a:r>
              <a:rPr lang="en-US" sz="1400" dirty="0"/>
              <a:t> </a:t>
            </a:r>
          </a:p>
        </p:txBody>
      </p:sp>
      <p:graphicFrame>
        <p:nvGraphicFramePr>
          <p:cNvPr id="4" name="Chart 3"/>
          <p:cNvGraphicFramePr>
            <a:graphicFrameLocks/>
          </p:cNvGraphicFramePr>
          <p:nvPr>
            <p:extLst>
              <p:ext uri="{D42A27DB-BD31-4B8C-83A1-F6EECF244321}">
                <p14:modId xmlns:p14="http://schemas.microsoft.com/office/powerpoint/2010/main" val="3242004713"/>
              </p:ext>
            </p:extLst>
          </p:nvPr>
        </p:nvGraphicFramePr>
        <p:xfrm>
          <a:off x="1074546" y="1280079"/>
          <a:ext cx="10570283" cy="48563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4230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0000000-0008-0000-0500-000002000000}"/>
              </a:ext>
            </a:extLst>
          </p:cNvPr>
          <p:cNvGraphicFramePr>
            <a:graphicFrameLocks/>
          </p:cNvGraphicFramePr>
          <p:nvPr>
            <p:extLst>
              <p:ext uri="{D42A27DB-BD31-4B8C-83A1-F6EECF244321}">
                <p14:modId xmlns:p14="http://schemas.microsoft.com/office/powerpoint/2010/main" val="4103742140"/>
              </p:ext>
            </p:extLst>
          </p:nvPr>
        </p:nvGraphicFramePr>
        <p:xfrm>
          <a:off x="2229374" y="855133"/>
          <a:ext cx="8077200" cy="512656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284938" y="88573"/>
            <a:ext cx="8077200" cy="584775"/>
          </a:xfrm>
          <a:prstGeom prst="rect">
            <a:avLst/>
          </a:prstGeom>
          <a:noFill/>
        </p:spPr>
        <p:txBody>
          <a:bodyPr wrap="square" rtlCol="0">
            <a:spAutoFit/>
          </a:bodyPr>
          <a:lstStyle/>
          <a:p>
            <a:pPr algn="ctr"/>
            <a:r>
              <a:rPr lang="en-US" sz="3200" dirty="0"/>
              <a:t>Authorized + Candidate IB </a:t>
            </a:r>
            <a:r>
              <a:rPr lang="en-US" sz="3200" u="sng" dirty="0"/>
              <a:t>Programs</a:t>
            </a:r>
            <a:r>
              <a:rPr lang="en-US" sz="3200" dirty="0"/>
              <a:t> in Georgia</a:t>
            </a:r>
          </a:p>
        </p:txBody>
      </p:sp>
      <p:sp>
        <p:nvSpPr>
          <p:cNvPr id="6" name="TextBox 5"/>
          <p:cNvSpPr txBox="1"/>
          <p:nvPr/>
        </p:nvSpPr>
        <p:spPr>
          <a:xfrm>
            <a:off x="3904188" y="6523894"/>
            <a:ext cx="4838700" cy="307777"/>
          </a:xfrm>
          <a:prstGeom prst="rect">
            <a:avLst/>
          </a:prstGeom>
          <a:noFill/>
        </p:spPr>
        <p:txBody>
          <a:bodyPr wrap="square" rtlCol="0">
            <a:spAutoFit/>
          </a:bodyPr>
          <a:lstStyle/>
          <a:p>
            <a:pPr algn="ctr"/>
            <a:r>
              <a:rPr lang="en-US" sz="1400" dirty="0"/>
              <a:t>Data sources: </a:t>
            </a:r>
            <a:r>
              <a:rPr lang="en-US" sz="1400" dirty="0">
                <a:hlinkClick r:id="rId4"/>
              </a:rPr>
              <a:t>www.ibo.org</a:t>
            </a:r>
            <a:r>
              <a:rPr lang="en-US" sz="1400" dirty="0"/>
              <a:t> and reported by schools (9/25/18)   </a:t>
            </a:r>
          </a:p>
        </p:txBody>
      </p:sp>
      <p:sp>
        <p:nvSpPr>
          <p:cNvPr id="5" name="TextBox 1"/>
          <p:cNvSpPr txBox="1"/>
          <p:nvPr/>
        </p:nvSpPr>
        <p:spPr>
          <a:xfrm>
            <a:off x="1137971" y="2768510"/>
            <a:ext cx="2753258" cy="1200329"/>
          </a:xfrm>
          <a:prstGeom prst="rect">
            <a:avLst/>
          </a:prstGeom>
          <a:solidFill>
            <a:schemeClr val="tx2">
              <a:lumMod val="20000"/>
              <a:lumOff val="80000"/>
            </a:schemeClr>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600" b="1" dirty="0"/>
              <a:t>140 IB Programs</a:t>
            </a:r>
          </a:p>
        </p:txBody>
      </p:sp>
      <p:sp>
        <p:nvSpPr>
          <p:cNvPr id="7" name="TextBox 1"/>
          <p:cNvSpPr txBox="1"/>
          <p:nvPr/>
        </p:nvSpPr>
        <p:spPr>
          <a:xfrm>
            <a:off x="8882318" y="2768510"/>
            <a:ext cx="2753258" cy="1200329"/>
          </a:xfrm>
          <a:prstGeom prst="rect">
            <a:avLst/>
          </a:prstGeom>
          <a:solidFill>
            <a:schemeClr val="tx2">
              <a:lumMod val="20000"/>
              <a:lumOff val="80000"/>
            </a:schemeClr>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600" b="1" dirty="0"/>
              <a:t>At 114 IB Schools</a:t>
            </a:r>
          </a:p>
        </p:txBody>
      </p:sp>
    </p:spTree>
    <p:extLst>
      <p:ext uri="{BB962C8B-B14F-4D97-AF65-F5344CB8AC3E}">
        <p14:creationId xmlns:p14="http://schemas.microsoft.com/office/powerpoint/2010/main" val="343569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2364433106"/>
              </p:ext>
            </p:extLst>
          </p:nvPr>
        </p:nvGraphicFramePr>
        <p:xfrm>
          <a:off x="1111239" y="1393156"/>
          <a:ext cx="10424594" cy="478026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751412" y="88572"/>
            <a:ext cx="11144249" cy="954107"/>
          </a:xfrm>
          <a:prstGeom prst="rect">
            <a:avLst/>
          </a:prstGeom>
          <a:noFill/>
        </p:spPr>
        <p:txBody>
          <a:bodyPr wrap="square" rtlCol="0">
            <a:spAutoFit/>
          </a:bodyPr>
          <a:lstStyle/>
          <a:p>
            <a:pPr algn="ctr"/>
            <a:r>
              <a:rPr lang="en-US" sz="3200" dirty="0"/>
              <a:t>2016-2017 Georgia IB Demographics</a:t>
            </a:r>
          </a:p>
          <a:p>
            <a:pPr algn="ctr"/>
            <a:r>
              <a:rPr lang="en-US" sz="2400" dirty="0"/>
              <a:t>(Authorized &amp; Candidate IB Public </a:t>
            </a:r>
            <a:r>
              <a:rPr lang="en-US" sz="2400" u="sng" dirty="0"/>
              <a:t>Schools</a:t>
            </a:r>
            <a:r>
              <a:rPr lang="en-US" sz="2400" dirty="0"/>
              <a:t>; n=106 )</a:t>
            </a:r>
          </a:p>
        </p:txBody>
      </p:sp>
      <p:sp>
        <p:nvSpPr>
          <p:cNvPr id="6" name="TextBox 5"/>
          <p:cNvSpPr txBox="1"/>
          <p:nvPr/>
        </p:nvSpPr>
        <p:spPr>
          <a:xfrm>
            <a:off x="3022600" y="6523893"/>
            <a:ext cx="6070600" cy="307777"/>
          </a:xfrm>
          <a:prstGeom prst="rect">
            <a:avLst/>
          </a:prstGeom>
          <a:noFill/>
        </p:spPr>
        <p:txBody>
          <a:bodyPr wrap="square" rtlCol="0">
            <a:spAutoFit/>
          </a:bodyPr>
          <a:lstStyle/>
          <a:p>
            <a:pPr algn="ctr"/>
            <a:r>
              <a:rPr lang="en-US" sz="1400" dirty="0"/>
              <a:t>Data sources: </a:t>
            </a:r>
            <a:r>
              <a:rPr lang="en-US" sz="1400" dirty="0">
                <a:hlinkClick r:id="rId4"/>
              </a:rPr>
              <a:t>www.ibo.org</a:t>
            </a:r>
            <a:r>
              <a:rPr lang="en-US" sz="1400" dirty="0"/>
              <a:t>, </a:t>
            </a:r>
            <a:r>
              <a:rPr lang="en-US" sz="1400" dirty="0">
                <a:hlinkClick r:id="rId5"/>
              </a:rPr>
              <a:t>https://gosa.georgia.gov/</a:t>
            </a:r>
            <a:r>
              <a:rPr lang="en-US" sz="1400" dirty="0"/>
              <a:t>, and reported by schools </a:t>
            </a:r>
          </a:p>
        </p:txBody>
      </p:sp>
    </p:spTree>
    <p:extLst>
      <p:ext uri="{BB962C8B-B14F-4D97-AF65-F5344CB8AC3E}">
        <p14:creationId xmlns:p14="http://schemas.microsoft.com/office/powerpoint/2010/main" val="2234272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599" y="0"/>
            <a:ext cx="10515600" cy="1325563"/>
          </a:xfrm>
        </p:spPr>
        <p:txBody>
          <a:bodyPr/>
          <a:lstStyle/>
          <a:p>
            <a:pPr algn="ctr"/>
            <a:r>
              <a:rPr lang="en-US" dirty="0"/>
              <a:t>Google Map: Authorized IB Schools </a:t>
            </a:r>
            <a:r>
              <a:rPr lang="en-US" sz="2800" dirty="0"/>
              <a:t>(2015)</a:t>
            </a:r>
            <a:endParaRPr lang="en-US" dirty="0"/>
          </a:p>
        </p:txBody>
      </p:sp>
      <p:pic>
        <p:nvPicPr>
          <p:cNvPr id="4" name="Picture 3"/>
          <p:cNvPicPr>
            <a:picLocks noChangeAspect="1"/>
          </p:cNvPicPr>
          <p:nvPr/>
        </p:nvPicPr>
        <p:blipFill>
          <a:blip r:embed="rId2"/>
          <a:stretch>
            <a:fillRect/>
          </a:stretch>
        </p:blipFill>
        <p:spPr>
          <a:xfrm>
            <a:off x="2184968" y="993598"/>
            <a:ext cx="8018330" cy="5799666"/>
          </a:xfrm>
          <a:prstGeom prst="rect">
            <a:avLst/>
          </a:prstGeom>
        </p:spPr>
      </p:pic>
      <p:sp>
        <p:nvSpPr>
          <p:cNvPr id="5" name="Rectangle 4"/>
          <p:cNvSpPr/>
          <p:nvPr/>
        </p:nvSpPr>
        <p:spPr>
          <a:xfrm>
            <a:off x="872067" y="6417733"/>
            <a:ext cx="1312901" cy="33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0203298" y="6252632"/>
            <a:ext cx="1312901" cy="605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66976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527735"/>
            <a:ext cx="10322804" cy="2387600"/>
          </a:xfrm>
        </p:spPr>
        <p:txBody>
          <a:bodyPr>
            <a:normAutofit/>
          </a:bodyPr>
          <a:lstStyle/>
          <a:p>
            <a:r>
              <a:rPr lang="en-US" dirty="0"/>
              <a:t>IB in Georgia: </a:t>
            </a:r>
            <a:br>
              <a:rPr lang="en-US" dirty="0"/>
            </a:br>
            <a:r>
              <a:rPr lang="en-US" dirty="0"/>
              <a:t>Public School IB Clusters</a:t>
            </a:r>
          </a:p>
        </p:txBody>
      </p:sp>
    </p:spTree>
    <p:extLst>
      <p:ext uri="{BB962C8B-B14F-4D97-AF65-F5344CB8AC3E}">
        <p14:creationId xmlns:p14="http://schemas.microsoft.com/office/powerpoint/2010/main" val="2738839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258" y="-155575"/>
            <a:ext cx="10515600" cy="1325563"/>
          </a:xfrm>
        </p:spPr>
        <p:txBody>
          <a:bodyPr/>
          <a:lstStyle/>
          <a:p>
            <a:pPr algn="ctr"/>
            <a:r>
              <a:rPr lang="en-US" dirty="0"/>
              <a:t>20 IB Public School Clusters in Georgia </a:t>
            </a:r>
            <a:br>
              <a:rPr lang="en-US" dirty="0"/>
            </a:br>
            <a:r>
              <a:rPr lang="en-US" sz="1800" dirty="0"/>
              <a:t>(9/25/2018)</a:t>
            </a:r>
            <a:endParaRPr lang="en-US" dirty="0"/>
          </a:p>
        </p:txBody>
      </p:sp>
      <p:graphicFrame>
        <p:nvGraphicFramePr>
          <p:cNvPr id="4" name="Content Placeholder 3"/>
          <p:cNvGraphicFramePr>
            <a:graphicFrameLocks noGrp="1"/>
          </p:cNvGraphicFramePr>
          <p:nvPr>
            <p:ph idx="1"/>
            <p:extLst/>
          </p:nvPr>
        </p:nvGraphicFramePr>
        <p:xfrm>
          <a:off x="1143000" y="1169988"/>
          <a:ext cx="10515600" cy="5029200"/>
        </p:xfrm>
        <a:graphic>
          <a:graphicData uri="http://schemas.openxmlformats.org/drawingml/2006/table">
            <a:tbl>
              <a:tblPr firstRow="1" bandRow="1">
                <a:tableStyleId>{BC89EF96-8CEA-46FF-86C4-4CE0E7609802}</a:tableStyleId>
              </a:tblPr>
              <a:tblGrid>
                <a:gridCol w="2686050">
                  <a:extLst>
                    <a:ext uri="{9D8B030D-6E8A-4147-A177-3AD203B41FA5}">
                      <a16:colId xmlns:a16="http://schemas.microsoft.com/office/drawing/2014/main" val="20000"/>
                    </a:ext>
                  </a:extLst>
                </a:gridCol>
                <a:gridCol w="3781425">
                  <a:extLst>
                    <a:ext uri="{9D8B030D-6E8A-4147-A177-3AD203B41FA5}">
                      <a16:colId xmlns:a16="http://schemas.microsoft.com/office/drawing/2014/main" val="20001"/>
                    </a:ext>
                  </a:extLst>
                </a:gridCol>
                <a:gridCol w="4048125">
                  <a:extLst>
                    <a:ext uri="{9D8B030D-6E8A-4147-A177-3AD203B41FA5}">
                      <a16:colId xmlns:a16="http://schemas.microsoft.com/office/drawing/2014/main" val="20002"/>
                    </a:ext>
                  </a:extLst>
                </a:gridCol>
              </a:tblGrid>
              <a:tr h="370840">
                <a:tc>
                  <a:txBody>
                    <a:bodyPr/>
                    <a:lstStyle/>
                    <a:p>
                      <a:pPr algn="ctr"/>
                      <a:r>
                        <a:rPr lang="en-US" dirty="0"/>
                        <a:t>District</a:t>
                      </a:r>
                    </a:p>
                  </a:txBody>
                  <a:tcPr anchor="ctr"/>
                </a:tc>
                <a:tc>
                  <a:txBody>
                    <a:bodyPr/>
                    <a:lstStyle/>
                    <a:p>
                      <a:pPr algn="ctr"/>
                      <a:r>
                        <a:rPr lang="en-US" dirty="0"/>
                        <a:t>Full</a:t>
                      </a:r>
                      <a:r>
                        <a:rPr lang="en-US" baseline="0" dirty="0"/>
                        <a:t> Clusters</a:t>
                      </a:r>
                    </a:p>
                    <a:p>
                      <a:pPr algn="ctr"/>
                      <a:r>
                        <a:rPr lang="en-US" sz="1400" baseline="0" dirty="0"/>
                        <a:t>(All Schools in Feeder Pattern Authorized)</a:t>
                      </a:r>
                      <a:endParaRPr lang="en-US" sz="1400" dirty="0"/>
                    </a:p>
                  </a:txBody>
                  <a:tcPr/>
                </a:tc>
                <a:tc>
                  <a:txBody>
                    <a:bodyPr/>
                    <a:lstStyle/>
                    <a:p>
                      <a:pPr algn="ctr"/>
                      <a:r>
                        <a:rPr lang="en-US" dirty="0"/>
                        <a:t>Partial Clusters</a:t>
                      </a:r>
                    </a:p>
                    <a:p>
                      <a:pPr algn="ctr"/>
                      <a:r>
                        <a:rPr lang="en-US" sz="1400" dirty="0"/>
                        <a:t>(2+ Schools</a:t>
                      </a:r>
                      <a:r>
                        <a:rPr lang="en-US" sz="1400" baseline="0" dirty="0"/>
                        <a:t> Authorized or Candidate)</a:t>
                      </a:r>
                      <a:endParaRPr lang="en-US" sz="1400" dirty="0"/>
                    </a:p>
                  </a:txBody>
                  <a:tcPr/>
                </a:tc>
                <a:extLst>
                  <a:ext uri="{0D108BD9-81ED-4DB2-BD59-A6C34878D82A}">
                    <a16:rowId xmlns:a16="http://schemas.microsoft.com/office/drawing/2014/main" val="10000"/>
                  </a:ext>
                </a:extLst>
              </a:tr>
              <a:tr h="370840">
                <a:tc>
                  <a:txBody>
                    <a:bodyPr/>
                    <a:lstStyle/>
                    <a:p>
                      <a:pPr algn="ctr" fontAlgn="b"/>
                      <a:r>
                        <a:rPr lang="en-US" sz="2000" b="0" i="0" u="none" strike="noStrike">
                          <a:solidFill>
                            <a:srgbClr val="000000"/>
                          </a:solidFill>
                          <a:effectLst/>
                          <a:latin typeface="Calibri" panose="020F0502020204030204" pitchFamily="34" charset="0"/>
                        </a:rPr>
                        <a:t>Atlanta City</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ctr"/>
                </a:tc>
                <a:extLst>
                  <a:ext uri="{0D108BD9-81ED-4DB2-BD59-A6C34878D82A}">
                    <a16:rowId xmlns:a16="http://schemas.microsoft.com/office/drawing/2014/main" val="10001"/>
                  </a:ext>
                </a:extLst>
              </a:tr>
              <a:tr h="370840">
                <a:tc>
                  <a:txBody>
                    <a:bodyPr/>
                    <a:lstStyle/>
                    <a:p>
                      <a:pPr algn="ctr" fontAlgn="b"/>
                      <a:r>
                        <a:rPr lang="en-US" sz="2000" b="0" i="0" u="none" strike="noStrike" dirty="0">
                          <a:solidFill>
                            <a:srgbClr val="000000"/>
                          </a:solidFill>
                          <a:effectLst/>
                          <a:latin typeface="Calibri" panose="020F0502020204030204" pitchFamily="34" charset="0"/>
                        </a:rPr>
                        <a:t>Fulton</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02"/>
                  </a:ext>
                </a:extLst>
              </a:tr>
              <a:tr h="370840">
                <a:tc>
                  <a:txBody>
                    <a:bodyPr/>
                    <a:lstStyle/>
                    <a:p>
                      <a:pPr algn="ctr" fontAlgn="b"/>
                      <a:r>
                        <a:rPr lang="en-US" sz="2000" b="0" i="0" u="none" strike="noStrike" dirty="0">
                          <a:solidFill>
                            <a:srgbClr val="000000"/>
                          </a:solidFill>
                          <a:effectLst/>
                          <a:latin typeface="Calibri" panose="020F0502020204030204" pitchFamily="34" charset="0"/>
                        </a:rPr>
                        <a:t>DeKalb</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3</a:t>
                      </a:r>
                    </a:p>
                  </a:txBody>
                  <a:tcPr marL="9525" marR="9525" marT="9525" marB="0" anchor="ctr"/>
                </a:tc>
                <a:extLst>
                  <a:ext uri="{0D108BD9-81ED-4DB2-BD59-A6C34878D82A}">
                    <a16:rowId xmlns:a16="http://schemas.microsoft.com/office/drawing/2014/main" val="10003"/>
                  </a:ext>
                </a:extLst>
              </a:tr>
              <a:tr h="370840">
                <a:tc>
                  <a:txBody>
                    <a:bodyPr/>
                    <a:lstStyle/>
                    <a:p>
                      <a:pPr algn="ctr" fontAlgn="b"/>
                      <a:r>
                        <a:rPr lang="en-US" sz="2000" b="0" i="0" u="none" strike="noStrike">
                          <a:solidFill>
                            <a:srgbClr val="000000"/>
                          </a:solidFill>
                          <a:effectLst/>
                          <a:latin typeface="Calibri" panose="020F0502020204030204" pitchFamily="34" charset="0"/>
                        </a:rPr>
                        <a:t>Gwinnett</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2</a:t>
                      </a:r>
                    </a:p>
                  </a:txBody>
                  <a:tcPr marL="9525" marR="9525" marT="9525" marB="0" anchor="ctr"/>
                </a:tc>
                <a:extLst>
                  <a:ext uri="{0D108BD9-81ED-4DB2-BD59-A6C34878D82A}">
                    <a16:rowId xmlns:a16="http://schemas.microsoft.com/office/drawing/2014/main" val="10004"/>
                  </a:ext>
                </a:extLst>
              </a:tr>
              <a:tr h="370840">
                <a:tc>
                  <a:txBody>
                    <a:bodyPr/>
                    <a:lstStyle/>
                    <a:p>
                      <a:pPr algn="ctr" fontAlgn="b"/>
                      <a:r>
                        <a:rPr lang="en-US" sz="2000" b="0" i="0" u="none" strike="noStrike">
                          <a:solidFill>
                            <a:srgbClr val="000000"/>
                          </a:solidFill>
                          <a:effectLst/>
                          <a:latin typeface="Calibri" panose="020F0502020204030204" pitchFamily="34" charset="0"/>
                        </a:rPr>
                        <a:t>Savannah-Chatham</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2</a:t>
                      </a:r>
                    </a:p>
                  </a:txBody>
                  <a:tcPr marL="9525" marR="9525" marT="9525" marB="0" anchor="ctr"/>
                </a:tc>
                <a:extLst>
                  <a:ext uri="{0D108BD9-81ED-4DB2-BD59-A6C34878D82A}">
                    <a16:rowId xmlns:a16="http://schemas.microsoft.com/office/drawing/2014/main" val="10005"/>
                  </a:ext>
                </a:extLst>
              </a:tr>
              <a:tr h="370840">
                <a:tc>
                  <a:txBody>
                    <a:bodyPr/>
                    <a:lstStyle/>
                    <a:p>
                      <a:pPr algn="ctr" fontAlgn="b"/>
                      <a:r>
                        <a:rPr lang="en-US" sz="2000" b="0" i="0" u="none" strike="noStrike">
                          <a:solidFill>
                            <a:srgbClr val="000000"/>
                          </a:solidFill>
                          <a:effectLst/>
                          <a:latin typeface="Calibri" panose="020F0502020204030204" pitchFamily="34" charset="0"/>
                        </a:rPr>
                        <a:t>Clayton</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06"/>
                  </a:ext>
                </a:extLst>
              </a:tr>
              <a:tr h="370840">
                <a:tc>
                  <a:txBody>
                    <a:bodyPr/>
                    <a:lstStyle/>
                    <a:p>
                      <a:pPr algn="ctr" fontAlgn="b"/>
                      <a:r>
                        <a:rPr lang="en-US" sz="2000" b="0" i="0" u="none" strike="noStrike">
                          <a:solidFill>
                            <a:srgbClr val="000000"/>
                          </a:solidFill>
                          <a:effectLst/>
                          <a:latin typeface="Calibri" panose="020F0502020204030204" pitchFamily="34" charset="0"/>
                        </a:rPr>
                        <a:t>Cobb</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07"/>
                  </a:ext>
                </a:extLst>
              </a:tr>
              <a:tr h="370840">
                <a:tc>
                  <a:txBody>
                    <a:bodyPr/>
                    <a:lstStyle/>
                    <a:p>
                      <a:pPr algn="ctr" fontAlgn="b"/>
                      <a:r>
                        <a:rPr lang="en-US" sz="2000" b="0" i="0" u="none" strike="noStrike">
                          <a:solidFill>
                            <a:srgbClr val="000000"/>
                          </a:solidFill>
                          <a:effectLst/>
                          <a:latin typeface="Calibri" panose="020F0502020204030204" pitchFamily="34" charset="0"/>
                        </a:rPr>
                        <a:t>Decatur City</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08"/>
                  </a:ext>
                </a:extLst>
              </a:tr>
              <a:tr h="370840">
                <a:tc>
                  <a:txBody>
                    <a:bodyPr/>
                    <a:lstStyle/>
                    <a:p>
                      <a:pPr algn="ctr" fontAlgn="b"/>
                      <a:r>
                        <a:rPr lang="en-US" sz="2000" b="0" i="0" u="none" strike="noStrike">
                          <a:solidFill>
                            <a:srgbClr val="000000"/>
                          </a:solidFill>
                          <a:effectLst/>
                          <a:latin typeface="Calibri" panose="020F0502020204030204" pitchFamily="34" charset="0"/>
                        </a:rPr>
                        <a:t>Greene</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09"/>
                  </a:ext>
                </a:extLst>
              </a:tr>
              <a:tr h="370840">
                <a:tc>
                  <a:txBody>
                    <a:bodyPr/>
                    <a:lstStyle/>
                    <a:p>
                      <a:pPr algn="ctr" fontAlgn="b"/>
                      <a:r>
                        <a:rPr lang="en-US" sz="2000" b="0" i="0" u="none" strike="noStrike">
                          <a:solidFill>
                            <a:srgbClr val="000000"/>
                          </a:solidFill>
                          <a:effectLst/>
                          <a:latin typeface="Calibri" panose="020F0502020204030204" pitchFamily="34" charset="0"/>
                        </a:rPr>
                        <a:t>Marietta City</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10"/>
                  </a:ext>
                </a:extLst>
              </a:tr>
              <a:tr h="370840">
                <a:tc>
                  <a:txBody>
                    <a:bodyPr/>
                    <a:lstStyle/>
                    <a:p>
                      <a:pPr algn="ctr" fontAlgn="b"/>
                      <a:r>
                        <a:rPr lang="en-US" sz="2000" b="0" i="0" u="none" strike="noStrike">
                          <a:solidFill>
                            <a:srgbClr val="000000"/>
                          </a:solidFill>
                          <a:effectLst/>
                          <a:latin typeface="Calibri" panose="020F0502020204030204" pitchFamily="34" charset="0"/>
                        </a:rPr>
                        <a:t>Muscogee</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11"/>
                  </a:ext>
                </a:extLst>
              </a:tr>
              <a:tr h="370840">
                <a:tc>
                  <a:txBody>
                    <a:bodyPr/>
                    <a:lstStyle/>
                    <a:p>
                      <a:pPr algn="ctr" fontAlgn="b"/>
                      <a:r>
                        <a:rPr lang="en-US" sz="2000" b="0" i="0" u="none" strike="noStrike">
                          <a:solidFill>
                            <a:srgbClr val="000000"/>
                          </a:solidFill>
                          <a:effectLst/>
                          <a:latin typeface="Calibri" panose="020F0502020204030204" pitchFamily="34" charset="0"/>
                        </a:rPr>
                        <a:t>Richmond</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12"/>
                  </a:ext>
                </a:extLst>
              </a:tr>
            </a:tbl>
          </a:graphicData>
        </a:graphic>
      </p:graphicFrame>
      <p:sp>
        <p:nvSpPr>
          <p:cNvPr id="5" name="TextBox 4"/>
          <p:cNvSpPr txBox="1"/>
          <p:nvPr/>
        </p:nvSpPr>
        <p:spPr>
          <a:xfrm>
            <a:off x="3022600" y="6523893"/>
            <a:ext cx="6070600" cy="307777"/>
          </a:xfrm>
          <a:prstGeom prst="rect">
            <a:avLst/>
          </a:prstGeom>
          <a:noFill/>
        </p:spPr>
        <p:txBody>
          <a:bodyPr wrap="square" rtlCol="0">
            <a:spAutoFit/>
          </a:bodyPr>
          <a:lstStyle/>
          <a:p>
            <a:pPr algn="ctr"/>
            <a:r>
              <a:rPr lang="en-US" sz="1400" dirty="0"/>
              <a:t>Data sources: </a:t>
            </a:r>
            <a:r>
              <a:rPr lang="en-US" sz="1400" dirty="0">
                <a:hlinkClick r:id="rId3"/>
              </a:rPr>
              <a:t>www.ibo.org</a:t>
            </a:r>
            <a:r>
              <a:rPr lang="en-US" sz="1400" dirty="0"/>
              <a:t>, </a:t>
            </a:r>
            <a:r>
              <a:rPr lang="en-US" sz="1400" dirty="0">
                <a:hlinkClick r:id="rId4"/>
              </a:rPr>
              <a:t>https://gosa.georgia.gov/</a:t>
            </a:r>
            <a:r>
              <a:rPr lang="en-US" sz="1400" dirty="0"/>
              <a:t>, and reported by schools </a:t>
            </a:r>
          </a:p>
        </p:txBody>
      </p:sp>
      <p:sp>
        <p:nvSpPr>
          <p:cNvPr id="7" name="Rounded Rectangle 6"/>
          <p:cNvSpPr/>
          <p:nvPr/>
        </p:nvSpPr>
        <p:spPr>
          <a:xfrm>
            <a:off x="5547698" y="1778000"/>
            <a:ext cx="328169" cy="717551"/>
          </a:xfrm>
          <a:prstGeom prst="round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69868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8"/>
          <p:cNvGrpSpPr>
            <a:grpSpLocks noChangeAspect="1"/>
          </p:cNvGrpSpPr>
          <p:nvPr/>
        </p:nvGrpSpPr>
        <p:grpSpPr bwMode="auto">
          <a:xfrm>
            <a:off x="3164929" y="1057218"/>
            <a:ext cx="5824859" cy="5038725"/>
            <a:chOff x="1343" y="0"/>
            <a:chExt cx="4994" cy="4320"/>
          </a:xfrm>
        </p:grpSpPr>
        <p:sp>
          <p:nvSpPr>
            <p:cNvPr id="7" name="AutoShape 7"/>
            <p:cNvSpPr>
              <a:spLocks noChangeAspect="1" noChangeArrowheads="1" noTextEdit="1"/>
            </p:cNvSpPr>
            <p:nvPr/>
          </p:nvSpPr>
          <p:spPr bwMode="auto">
            <a:xfrm>
              <a:off x="1343" y="0"/>
              <a:ext cx="499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1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 y="0"/>
              <a:ext cx="4999" cy="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p:cNvSpPr txBox="1"/>
          <p:nvPr/>
        </p:nvSpPr>
        <p:spPr>
          <a:xfrm>
            <a:off x="696911" y="131348"/>
            <a:ext cx="11074400" cy="584775"/>
          </a:xfrm>
          <a:prstGeom prst="rect">
            <a:avLst/>
          </a:prstGeom>
          <a:noFill/>
        </p:spPr>
        <p:txBody>
          <a:bodyPr wrap="square" rtlCol="0">
            <a:spAutoFit/>
          </a:bodyPr>
          <a:lstStyle/>
          <a:p>
            <a:pPr algn="ctr"/>
            <a:r>
              <a:rPr lang="en-US" sz="3200" dirty="0"/>
              <a:t>North Atlanta Cluster: 8 Authorized IB Schools</a:t>
            </a:r>
          </a:p>
        </p:txBody>
      </p:sp>
      <p:sp>
        <p:nvSpPr>
          <p:cNvPr id="12" name="TextBox 11"/>
          <p:cNvSpPr txBox="1"/>
          <p:nvPr/>
        </p:nvSpPr>
        <p:spPr>
          <a:xfrm>
            <a:off x="7308167" y="2840805"/>
            <a:ext cx="494058"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MYP</a:t>
            </a:r>
          </a:p>
        </p:txBody>
      </p:sp>
      <p:sp>
        <p:nvSpPr>
          <p:cNvPr id="13" name="TextBox 12"/>
          <p:cNvSpPr txBox="1"/>
          <p:nvPr/>
        </p:nvSpPr>
        <p:spPr>
          <a:xfrm>
            <a:off x="4795555" y="2297422"/>
            <a:ext cx="615251" cy="461665"/>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MYP DP CP</a:t>
            </a:r>
          </a:p>
        </p:txBody>
      </p:sp>
      <p:sp>
        <p:nvSpPr>
          <p:cNvPr id="14" name="TextBox 13"/>
          <p:cNvSpPr txBox="1"/>
          <p:nvPr/>
        </p:nvSpPr>
        <p:spPr>
          <a:xfrm>
            <a:off x="4757736" y="4325708"/>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PYP</a:t>
            </a:r>
          </a:p>
        </p:txBody>
      </p:sp>
      <p:sp>
        <p:nvSpPr>
          <p:cNvPr id="15" name="TextBox 14"/>
          <p:cNvSpPr txBox="1"/>
          <p:nvPr/>
        </p:nvSpPr>
        <p:spPr>
          <a:xfrm>
            <a:off x="6970467" y="4602707"/>
            <a:ext cx="433092"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PYP</a:t>
            </a:r>
          </a:p>
        </p:txBody>
      </p:sp>
      <p:sp>
        <p:nvSpPr>
          <p:cNvPr id="16" name="TextBox 15"/>
          <p:cNvSpPr txBox="1"/>
          <p:nvPr/>
        </p:nvSpPr>
        <p:spPr>
          <a:xfrm>
            <a:off x="7838658" y="3734457"/>
            <a:ext cx="44261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PYP</a:t>
            </a:r>
          </a:p>
        </p:txBody>
      </p:sp>
      <p:sp>
        <p:nvSpPr>
          <p:cNvPr id="17" name="TextBox 16"/>
          <p:cNvSpPr txBox="1"/>
          <p:nvPr/>
        </p:nvSpPr>
        <p:spPr>
          <a:xfrm>
            <a:off x="7928673" y="2430925"/>
            <a:ext cx="471021"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PYP</a:t>
            </a:r>
          </a:p>
        </p:txBody>
      </p:sp>
      <p:sp>
        <p:nvSpPr>
          <p:cNvPr id="18" name="TextBox 17"/>
          <p:cNvSpPr txBox="1"/>
          <p:nvPr/>
        </p:nvSpPr>
        <p:spPr>
          <a:xfrm>
            <a:off x="5633371" y="3540374"/>
            <a:ext cx="441508"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PYP</a:t>
            </a:r>
          </a:p>
        </p:txBody>
      </p:sp>
      <p:sp>
        <p:nvSpPr>
          <p:cNvPr id="19" name="TextBox 18"/>
          <p:cNvSpPr txBox="1"/>
          <p:nvPr/>
        </p:nvSpPr>
        <p:spPr>
          <a:xfrm>
            <a:off x="5836754" y="1983281"/>
            <a:ext cx="476250"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PYP</a:t>
            </a:r>
          </a:p>
        </p:txBody>
      </p:sp>
      <p:cxnSp>
        <p:nvCxnSpPr>
          <p:cNvPr id="20" name="Straight Arrow Connector 19"/>
          <p:cNvCxnSpPr/>
          <p:nvPr/>
        </p:nvCxnSpPr>
        <p:spPr>
          <a:xfrm flipH="1" flipV="1">
            <a:off x="6858762" y="1889881"/>
            <a:ext cx="422791" cy="9563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6621279" y="2846211"/>
            <a:ext cx="660274" cy="8326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757736" y="6470288"/>
            <a:ext cx="2952750" cy="369332"/>
          </a:xfrm>
          <a:prstGeom prst="rect">
            <a:avLst/>
          </a:prstGeom>
          <a:noFill/>
        </p:spPr>
        <p:txBody>
          <a:bodyPr wrap="square" rtlCol="0">
            <a:spAutoFit/>
          </a:bodyPr>
          <a:lstStyle/>
          <a:p>
            <a:r>
              <a:rPr lang="en-US" dirty="0"/>
              <a:t>Key: </a:t>
            </a:r>
            <a:r>
              <a:rPr lang="en-US" dirty="0">
                <a:solidFill>
                  <a:srgbClr val="FF0000"/>
                </a:solidFill>
              </a:rPr>
              <a:t>Authorized</a:t>
            </a:r>
            <a:r>
              <a:rPr lang="en-US" dirty="0"/>
              <a:t>;</a:t>
            </a:r>
            <a:r>
              <a:rPr lang="en-US" dirty="0">
                <a:solidFill>
                  <a:srgbClr val="FF0000"/>
                </a:solidFill>
              </a:rPr>
              <a:t> </a:t>
            </a:r>
            <a:r>
              <a:rPr lang="en-US" dirty="0">
                <a:solidFill>
                  <a:srgbClr val="00B0F0"/>
                </a:solidFill>
              </a:rPr>
              <a:t>Candidate</a:t>
            </a:r>
            <a:endParaRPr lang="en-US" dirty="0"/>
          </a:p>
        </p:txBody>
      </p:sp>
      <p:sp>
        <p:nvSpPr>
          <p:cNvPr id="31" name="Oval 30"/>
          <p:cNvSpPr/>
          <p:nvPr/>
        </p:nvSpPr>
        <p:spPr>
          <a:xfrm>
            <a:off x="5030604" y="3463343"/>
            <a:ext cx="1390650" cy="77085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233348" y="2024197"/>
            <a:ext cx="1390650" cy="77085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426740" y="1631737"/>
            <a:ext cx="1390650" cy="77085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570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0953" y="137331"/>
            <a:ext cx="9206870" cy="6533019"/>
          </a:xfrm>
          <a:prstGeom prst="rect">
            <a:avLst/>
          </a:prstGeom>
        </p:spPr>
      </p:pic>
    </p:spTree>
    <p:extLst>
      <p:ext uri="{BB962C8B-B14F-4D97-AF65-F5344CB8AC3E}">
        <p14:creationId xmlns:p14="http://schemas.microsoft.com/office/powerpoint/2010/main" val="597293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8900" y="47068"/>
            <a:ext cx="9558199" cy="6810932"/>
          </a:xfrm>
          <a:prstGeom prst="rect">
            <a:avLst/>
          </a:prstGeom>
        </p:spPr>
      </p:pic>
      <p:cxnSp>
        <p:nvCxnSpPr>
          <p:cNvPr id="6" name="Straight Connector 5"/>
          <p:cNvCxnSpPr/>
          <p:nvPr/>
        </p:nvCxnSpPr>
        <p:spPr>
          <a:xfrm>
            <a:off x="5365649" y="1369100"/>
            <a:ext cx="0" cy="5184396"/>
          </a:xfrm>
          <a:prstGeom prst="line">
            <a:avLst/>
          </a:prstGeom>
          <a:ln w="47625">
            <a:solidFill>
              <a:srgbClr val="9E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60800" y="969818"/>
            <a:ext cx="1810327" cy="646331"/>
          </a:xfrm>
          <a:prstGeom prst="rect">
            <a:avLst/>
          </a:prstGeom>
          <a:noFill/>
        </p:spPr>
        <p:txBody>
          <a:bodyPr wrap="square" rtlCol="0">
            <a:spAutoFit/>
          </a:bodyPr>
          <a:lstStyle/>
          <a:p>
            <a:pPr algn="ctr"/>
            <a:r>
              <a:rPr lang="en-US" b="1" dirty="0">
                <a:solidFill>
                  <a:srgbClr val="C00000"/>
                </a:solidFill>
              </a:rPr>
              <a:t>North Corridor Task Force</a:t>
            </a:r>
          </a:p>
        </p:txBody>
      </p:sp>
      <p:sp>
        <p:nvSpPr>
          <p:cNvPr id="8" name="Rectangle 7"/>
          <p:cNvSpPr/>
          <p:nvPr/>
        </p:nvSpPr>
        <p:spPr>
          <a:xfrm>
            <a:off x="6225310" y="1369100"/>
            <a:ext cx="554182" cy="5184396"/>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5541819" y="969818"/>
            <a:ext cx="1921163" cy="369332"/>
          </a:xfrm>
          <a:prstGeom prst="rect">
            <a:avLst/>
          </a:prstGeom>
          <a:noFill/>
        </p:spPr>
        <p:txBody>
          <a:bodyPr wrap="square" rtlCol="0">
            <a:spAutoFit/>
          </a:bodyPr>
          <a:lstStyle/>
          <a:p>
            <a:pPr algn="ctr"/>
            <a:r>
              <a:rPr lang="en-US" b="1" dirty="0">
                <a:solidFill>
                  <a:srgbClr val="C00000"/>
                </a:solidFill>
              </a:rPr>
              <a:t>“Great Recession”</a:t>
            </a:r>
          </a:p>
        </p:txBody>
      </p:sp>
      <p:cxnSp>
        <p:nvCxnSpPr>
          <p:cNvPr id="11" name="Straight Connector 10"/>
          <p:cNvCxnSpPr/>
          <p:nvPr/>
        </p:nvCxnSpPr>
        <p:spPr>
          <a:xfrm>
            <a:off x="7633177" y="1369100"/>
            <a:ext cx="0" cy="5184396"/>
          </a:xfrm>
          <a:prstGeom prst="line">
            <a:avLst/>
          </a:prstGeom>
          <a:ln w="47625">
            <a:solidFill>
              <a:srgbClr val="9E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42728" y="692819"/>
            <a:ext cx="1810327" cy="646331"/>
          </a:xfrm>
          <a:prstGeom prst="rect">
            <a:avLst/>
          </a:prstGeom>
          <a:noFill/>
        </p:spPr>
        <p:txBody>
          <a:bodyPr wrap="square" rtlCol="0">
            <a:spAutoFit/>
          </a:bodyPr>
          <a:lstStyle/>
          <a:p>
            <a:pPr algn="ctr"/>
            <a:r>
              <a:rPr lang="en-US" b="1" dirty="0">
                <a:solidFill>
                  <a:srgbClr val="C00000"/>
                </a:solidFill>
              </a:rPr>
              <a:t>New NAHS Opens</a:t>
            </a:r>
          </a:p>
        </p:txBody>
      </p:sp>
      <p:cxnSp>
        <p:nvCxnSpPr>
          <p:cNvPr id="13" name="Straight Connector 12"/>
          <p:cNvCxnSpPr/>
          <p:nvPr/>
        </p:nvCxnSpPr>
        <p:spPr>
          <a:xfrm>
            <a:off x="6898886" y="1369100"/>
            <a:ext cx="0" cy="5184396"/>
          </a:xfrm>
          <a:prstGeom prst="line">
            <a:avLst/>
          </a:prstGeom>
          <a:ln w="47625">
            <a:solidFill>
              <a:srgbClr val="9E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98886" y="1362652"/>
            <a:ext cx="1029854" cy="646331"/>
          </a:xfrm>
          <a:prstGeom prst="rect">
            <a:avLst/>
          </a:prstGeom>
          <a:noFill/>
        </p:spPr>
        <p:txBody>
          <a:bodyPr wrap="square" rtlCol="0">
            <a:spAutoFit/>
          </a:bodyPr>
          <a:lstStyle/>
          <a:p>
            <a:r>
              <a:rPr lang="en-US" b="1" dirty="0">
                <a:solidFill>
                  <a:srgbClr val="C00000"/>
                </a:solidFill>
              </a:rPr>
              <a:t>Magnets End</a:t>
            </a:r>
          </a:p>
        </p:txBody>
      </p:sp>
      <p:cxnSp>
        <p:nvCxnSpPr>
          <p:cNvPr id="14" name="Straight Connector 13"/>
          <p:cNvCxnSpPr/>
          <p:nvPr/>
        </p:nvCxnSpPr>
        <p:spPr>
          <a:xfrm>
            <a:off x="7126590" y="1369100"/>
            <a:ext cx="0" cy="5184396"/>
          </a:xfrm>
          <a:prstGeom prst="line">
            <a:avLst/>
          </a:prstGeom>
          <a:ln w="47625">
            <a:solidFill>
              <a:srgbClr val="9E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087458" y="969818"/>
            <a:ext cx="1029854" cy="646331"/>
          </a:xfrm>
          <a:prstGeom prst="rect">
            <a:avLst/>
          </a:prstGeom>
          <a:noFill/>
        </p:spPr>
        <p:txBody>
          <a:bodyPr wrap="square" rtlCol="0">
            <a:spAutoFit/>
          </a:bodyPr>
          <a:lstStyle/>
          <a:p>
            <a:r>
              <a:rPr lang="en-US" b="1" dirty="0">
                <a:solidFill>
                  <a:srgbClr val="C00000"/>
                </a:solidFill>
              </a:rPr>
              <a:t>K-12 IB Cluster</a:t>
            </a:r>
          </a:p>
        </p:txBody>
      </p:sp>
    </p:spTree>
    <p:extLst>
      <p:ext uri="{BB962C8B-B14F-4D97-AF65-F5344CB8AC3E}">
        <p14:creationId xmlns:p14="http://schemas.microsoft.com/office/powerpoint/2010/main" val="325160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8" grpId="1" animBg="1"/>
      <p:bldP spid="10" grpId="0"/>
      <p:bldP spid="10" grpId="1"/>
      <p:bldP spid="12" grpId="0"/>
      <p:bldP spid="9" grpId="0"/>
      <p:bldP spid="9" grpId="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65527" y="721529"/>
            <a:ext cx="7035227" cy="5548313"/>
          </a:xfrm>
          <a:prstGeom prst="rect">
            <a:avLst/>
          </a:prstGeom>
        </p:spPr>
      </p:pic>
      <p:sp>
        <p:nvSpPr>
          <p:cNvPr id="10" name="TextBox 9"/>
          <p:cNvSpPr txBox="1"/>
          <p:nvPr/>
        </p:nvSpPr>
        <p:spPr>
          <a:xfrm>
            <a:off x="1348800" y="68701"/>
            <a:ext cx="9770621" cy="584775"/>
          </a:xfrm>
          <a:prstGeom prst="rect">
            <a:avLst/>
          </a:prstGeom>
          <a:noFill/>
        </p:spPr>
        <p:txBody>
          <a:bodyPr wrap="square" rtlCol="0">
            <a:spAutoFit/>
          </a:bodyPr>
          <a:lstStyle/>
          <a:p>
            <a:pPr algn="ctr"/>
            <a:r>
              <a:rPr lang="en-US" sz="3200" dirty="0"/>
              <a:t>Riverwood Cluster: 5 Authorized IB Schools</a:t>
            </a:r>
          </a:p>
        </p:txBody>
      </p:sp>
      <p:sp>
        <p:nvSpPr>
          <p:cNvPr id="12" name="TextBox 11"/>
          <p:cNvSpPr txBox="1"/>
          <p:nvPr/>
        </p:nvSpPr>
        <p:spPr>
          <a:xfrm>
            <a:off x="8626930" y="4651619"/>
            <a:ext cx="483203" cy="276999"/>
          </a:xfrm>
          <a:prstGeom prst="rect">
            <a:avLst/>
          </a:prstGeom>
          <a:solidFill>
            <a:schemeClr val="accent3">
              <a:lumMod val="20000"/>
              <a:lumOff val="80000"/>
            </a:schemeClr>
          </a:solidFill>
        </p:spPr>
        <p:txBody>
          <a:bodyPr wrap="square" rtlCol="0">
            <a:spAutoFit/>
          </a:bodyPr>
          <a:lstStyle/>
          <a:p>
            <a:r>
              <a:rPr lang="en-US" sz="1200" b="1" dirty="0">
                <a:solidFill>
                  <a:srgbClr val="FF0000"/>
                </a:solidFill>
              </a:rPr>
              <a:t>MYP</a:t>
            </a:r>
          </a:p>
        </p:txBody>
      </p:sp>
      <p:sp>
        <p:nvSpPr>
          <p:cNvPr id="13" name="TextBox 12"/>
          <p:cNvSpPr txBox="1"/>
          <p:nvPr/>
        </p:nvSpPr>
        <p:spPr>
          <a:xfrm>
            <a:off x="5111557" y="2618521"/>
            <a:ext cx="583376" cy="461665"/>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MYP DP CP</a:t>
            </a:r>
          </a:p>
        </p:txBody>
      </p:sp>
      <p:sp>
        <p:nvSpPr>
          <p:cNvPr id="15" name="TextBox 14"/>
          <p:cNvSpPr txBox="1"/>
          <p:nvPr/>
        </p:nvSpPr>
        <p:spPr>
          <a:xfrm>
            <a:off x="4448686" y="3080186"/>
            <a:ext cx="464237"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PYP</a:t>
            </a:r>
          </a:p>
        </p:txBody>
      </p:sp>
      <p:sp>
        <p:nvSpPr>
          <p:cNvPr id="17" name="TextBox 16"/>
          <p:cNvSpPr txBox="1"/>
          <p:nvPr/>
        </p:nvSpPr>
        <p:spPr>
          <a:xfrm>
            <a:off x="6898756" y="3122671"/>
            <a:ext cx="458082" cy="276999"/>
          </a:xfrm>
          <a:prstGeom prst="rect">
            <a:avLst/>
          </a:prstGeom>
          <a:solidFill>
            <a:schemeClr val="accent3">
              <a:lumMod val="20000"/>
              <a:lumOff val="80000"/>
            </a:schemeClr>
          </a:solidFill>
        </p:spPr>
        <p:txBody>
          <a:bodyPr wrap="square" rtlCol="0">
            <a:spAutoFit/>
          </a:bodyPr>
          <a:lstStyle/>
          <a:p>
            <a:r>
              <a:rPr lang="en-US" sz="1200" b="1" dirty="0">
                <a:solidFill>
                  <a:srgbClr val="FF0000"/>
                </a:solidFill>
              </a:rPr>
              <a:t>PYP</a:t>
            </a:r>
          </a:p>
        </p:txBody>
      </p:sp>
      <p:sp>
        <p:nvSpPr>
          <p:cNvPr id="18" name="TextBox 17"/>
          <p:cNvSpPr txBox="1"/>
          <p:nvPr/>
        </p:nvSpPr>
        <p:spPr>
          <a:xfrm>
            <a:off x="7736593" y="4722411"/>
            <a:ext cx="433740" cy="276999"/>
          </a:xfrm>
          <a:prstGeom prst="rect">
            <a:avLst/>
          </a:prstGeom>
          <a:solidFill>
            <a:schemeClr val="accent3">
              <a:lumMod val="20000"/>
              <a:lumOff val="80000"/>
            </a:schemeClr>
          </a:solidFill>
        </p:spPr>
        <p:txBody>
          <a:bodyPr wrap="square" rtlCol="0">
            <a:spAutoFit/>
          </a:bodyPr>
          <a:lstStyle/>
          <a:p>
            <a:r>
              <a:rPr lang="en-US" sz="1200" b="1" dirty="0">
                <a:solidFill>
                  <a:srgbClr val="FF0000"/>
                </a:solidFill>
              </a:rPr>
              <a:t>PYP</a:t>
            </a:r>
          </a:p>
        </p:txBody>
      </p:sp>
      <p:sp>
        <p:nvSpPr>
          <p:cNvPr id="38" name="TextBox 37"/>
          <p:cNvSpPr txBox="1"/>
          <p:nvPr/>
        </p:nvSpPr>
        <p:spPr>
          <a:xfrm>
            <a:off x="4757736" y="6470288"/>
            <a:ext cx="2952750" cy="369332"/>
          </a:xfrm>
          <a:prstGeom prst="rect">
            <a:avLst/>
          </a:prstGeom>
          <a:noFill/>
        </p:spPr>
        <p:txBody>
          <a:bodyPr wrap="square" rtlCol="0">
            <a:spAutoFit/>
          </a:bodyPr>
          <a:lstStyle/>
          <a:p>
            <a:r>
              <a:rPr lang="en-US" dirty="0"/>
              <a:t>Key: </a:t>
            </a:r>
            <a:r>
              <a:rPr lang="en-US" dirty="0">
                <a:solidFill>
                  <a:srgbClr val="FF0000"/>
                </a:solidFill>
              </a:rPr>
              <a:t>Authorized</a:t>
            </a:r>
            <a:r>
              <a:rPr lang="en-US" dirty="0"/>
              <a:t>;</a:t>
            </a:r>
            <a:r>
              <a:rPr lang="en-US" dirty="0">
                <a:solidFill>
                  <a:srgbClr val="FF0000"/>
                </a:solidFill>
              </a:rPr>
              <a:t> </a:t>
            </a:r>
            <a:r>
              <a:rPr lang="en-US" dirty="0">
                <a:solidFill>
                  <a:srgbClr val="00B0F0"/>
                </a:solidFill>
              </a:rPr>
              <a:t>Candidate</a:t>
            </a:r>
            <a:endParaRPr lang="en-US" dirty="0"/>
          </a:p>
        </p:txBody>
      </p:sp>
    </p:spTree>
    <p:extLst>
      <p:ext uri="{BB962C8B-B14F-4D97-AF65-F5344CB8AC3E}">
        <p14:creationId xmlns:p14="http://schemas.microsoft.com/office/powerpoint/2010/main" val="3417125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258" y="-155575"/>
            <a:ext cx="10515600" cy="1325563"/>
          </a:xfrm>
        </p:spPr>
        <p:txBody>
          <a:bodyPr/>
          <a:lstStyle/>
          <a:p>
            <a:pPr algn="ctr"/>
            <a:r>
              <a:rPr lang="en-US" dirty="0"/>
              <a:t>20 IB Public School Clusters in Georgia </a:t>
            </a:r>
            <a:r>
              <a:rPr lang="en-US" sz="1800" dirty="0"/>
              <a:t>(9/25/2018)</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2051944"/>
              </p:ext>
            </p:extLst>
          </p:nvPr>
        </p:nvGraphicFramePr>
        <p:xfrm>
          <a:off x="1143000" y="1084263"/>
          <a:ext cx="10515600" cy="5029200"/>
        </p:xfrm>
        <a:graphic>
          <a:graphicData uri="http://schemas.openxmlformats.org/drawingml/2006/table">
            <a:tbl>
              <a:tblPr firstRow="1" bandRow="1">
                <a:tableStyleId>{BC89EF96-8CEA-46FF-86C4-4CE0E7609802}</a:tableStyleId>
              </a:tblPr>
              <a:tblGrid>
                <a:gridCol w="2686050">
                  <a:extLst>
                    <a:ext uri="{9D8B030D-6E8A-4147-A177-3AD203B41FA5}">
                      <a16:colId xmlns:a16="http://schemas.microsoft.com/office/drawing/2014/main" val="20000"/>
                    </a:ext>
                  </a:extLst>
                </a:gridCol>
                <a:gridCol w="3781425">
                  <a:extLst>
                    <a:ext uri="{9D8B030D-6E8A-4147-A177-3AD203B41FA5}">
                      <a16:colId xmlns:a16="http://schemas.microsoft.com/office/drawing/2014/main" val="20001"/>
                    </a:ext>
                  </a:extLst>
                </a:gridCol>
                <a:gridCol w="4048125">
                  <a:extLst>
                    <a:ext uri="{9D8B030D-6E8A-4147-A177-3AD203B41FA5}">
                      <a16:colId xmlns:a16="http://schemas.microsoft.com/office/drawing/2014/main" val="20002"/>
                    </a:ext>
                  </a:extLst>
                </a:gridCol>
              </a:tblGrid>
              <a:tr h="370840">
                <a:tc>
                  <a:txBody>
                    <a:bodyPr/>
                    <a:lstStyle/>
                    <a:p>
                      <a:pPr algn="ctr"/>
                      <a:r>
                        <a:rPr lang="en-US" dirty="0"/>
                        <a:t>District</a:t>
                      </a:r>
                    </a:p>
                  </a:txBody>
                  <a:tcPr anchor="ctr"/>
                </a:tc>
                <a:tc>
                  <a:txBody>
                    <a:bodyPr/>
                    <a:lstStyle/>
                    <a:p>
                      <a:pPr algn="ctr"/>
                      <a:r>
                        <a:rPr lang="en-US" dirty="0"/>
                        <a:t>Full</a:t>
                      </a:r>
                      <a:r>
                        <a:rPr lang="en-US" baseline="0" dirty="0"/>
                        <a:t> Clusters</a:t>
                      </a:r>
                    </a:p>
                    <a:p>
                      <a:pPr algn="ctr"/>
                      <a:r>
                        <a:rPr lang="en-US" sz="1400" baseline="0" dirty="0"/>
                        <a:t>(All Schools in Feeder Pattern Authorized)</a:t>
                      </a:r>
                      <a:endParaRPr lang="en-US" sz="1400" dirty="0"/>
                    </a:p>
                  </a:txBody>
                  <a:tcPr/>
                </a:tc>
                <a:tc>
                  <a:txBody>
                    <a:bodyPr/>
                    <a:lstStyle/>
                    <a:p>
                      <a:pPr algn="ctr"/>
                      <a:r>
                        <a:rPr lang="en-US" dirty="0"/>
                        <a:t>Partial Clusters</a:t>
                      </a:r>
                    </a:p>
                    <a:p>
                      <a:pPr algn="ctr"/>
                      <a:r>
                        <a:rPr lang="en-US" sz="1400" dirty="0"/>
                        <a:t>(2+ Schools</a:t>
                      </a:r>
                      <a:r>
                        <a:rPr lang="en-US" sz="1400" baseline="0" dirty="0"/>
                        <a:t> Authorized or Candidate)</a:t>
                      </a:r>
                      <a:endParaRPr lang="en-US" sz="1400" dirty="0"/>
                    </a:p>
                  </a:txBody>
                  <a:tcPr/>
                </a:tc>
                <a:extLst>
                  <a:ext uri="{0D108BD9-81ED-4DB2-BD59-A6C34878D82A}">
                    <a16:rowId xmlns:a16="http://schemas.microsoft.com/office/drawing/2014/main" val="10000"/>
                  </a:ext>
                </a:extLst>
              </a:tr>
              <a:tr h="370840">
                <a:tc>
                  <a:txBody>
                    <a:bodyPr/>
                    <a:lstStyle/>
                    <a:p>
                      <a:pPr algn="ctr" fontAlgn="b"/>
                      <a:r>
                        <a:rPr lang="en-US" sz="2000" b="0" i="0" u="none" strike="noStrike">
                          <a:solidFill>
                            <a:srgbClr val="000000"/>
                          </a:solidFill>
                          <a:effectLst/>
                          <a:latin typeface="Calibri" panose="020F0502020204030204" pitchFamily="34" charset="0"/>
                        </a:rPr>
                        <a:t>Atlanta City</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ctr"/>
                </a:tc>
                <a:extLst>
                  <a:ext uri="{0D108BD9-81ED-4DB2-BD59-A6C34878D82A}">
                    <a16:rowId xmlns:a16="http://schemas.microsoft.com/office/drawing/2014/main" val="10001"/>
                  </a:ext>
                </a:extLst>
              </a:tr>
              <a:tr h="370840">
                <a:tc>
                  <a:txBody>
                    <a:bodyPr/>
                    <a:lstStyle/>
                    <a:p>
                      <a:pPr algn="ctr" fontAlgn="b"/>
                      <a:r>
                        <a:rPr lang="en-US" sz="2000" b="0" i="0" u="none" strike="noStrike" dirty="0">
                          <a:solidFill>
                            <a:srgbClr val="000000"/>
                          </a:solidFill>
                          <a:effectLst/>
                          <a:latin typeface="Calibri" panose="020F0502020204030204" pitchFamily="34" charset="0"/>
                        </a:rPr>
                        <a:t>Fulton</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02"/>
                  </a:ext>
                </a:extLst>
              </a:tr>
              <a:tr h="370840">
                <a:tc>
                  <a:txBody>
                    <a:bodyPr/>
                    <a:lstStyle/>
                    <a:p>
                      <a:pPr algn="ctr" fontAlgn="b"/>
                      <a:r>
                        <a:rPr lang="en-US" sz="2000" b="0" i="0" u="none" strike="noStrike" dirty="0">
                          <a:solidFill>
                            <a:srgbClr val="000000"/>
                          </a:solidFill>
                          <a:effectLst/>
                          <a:latin typeface="Calibri" panose="020F0502020204030204" pitchFamily="34" charset="0"/>
                        </a:rPr>
                        <a:t>DeKalb</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3</a:t>
                      </a:r>
                    </a:p>
                  </a:txBody>
                  <a:tcPr marL="9525" marR="9525" marT="9525" marB="0" anchor="ctr"/>
                </a:tc>
                <a:extLst>
                  <a:ext uri="{0D108BD9-81ED-4DB2-BD59-A6C34878D82A}">
                    <a16:rowId xmlns:a16="http://schemas.microsoft.com/office/drawing/2014/main" val="10003"/>
                  </a:ext>
                </a:extLst>
              </a:tr>
              <a:tr h="370840">
                <a:tc>
                  <a:txBody>
                    <a:bodyPr/>
                    <a:lstStyle/>
                    <a:p>
                      <a:pPr algn="ctr" fontAlgn="b"/>
                      <a:r>
                        <a:rPr lang="en-US" sz="2000" b="0" i="0" u="none" strike="noStrike">
                          <a:solidFill>
                            <a:srgbClr val="000000"/>
                          </a:solidFill>
                          <a:effectLst/>
                          <a:latin typeface="Calibri" panose="020F0502020204030204" pitchFamily="34" charset="0"/>
                        </a:rPr>
                        <a:t>Gwinnett</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2</a:t>
                      </a:r>
                    </a:p>
                  </a:txBody>
                  <a:tcPr marL="9525" marR="9525" marT="9525" marB="0" anchor="ctr"/>
                </a:tc>
                <a:extLst>
                  <a:ext uri="{0D108BD9-81ED-4DB2-BD59-A6C34878D82A}">
                    <a16:rowId xmlns:a16="http://schemas.microsoft.com/office/drawing/2014/main" val="10004"/>
                  </a:ext>
                </a:extLst>
              </a:tr>
              <a:tr h="370840">
                <a:tc>
                  <a:txBody>
                    <a:bodyPr/>
                    <a:lstStyle/>
                    <a:p>
                      <a:pPr algn="ctr" fontAlgn="b"/>
                      <a:r>
                        <a:rPr lang="en-US" sz="2000" b="0" i="0" u="none" strike="noStrike">
                          <a:solidFill>
                            <a:srgbClr val="000000"/>
                          </a:solidFill>
                          <a:effectLst/>
                          <a:latin typeface="Calibri" panose="020F0502020204030204" pitchFamily="34" charset="0"/>
                        </a:rPr>
                        <a:t>Savannah-Chatham</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2</a:t>
                      </a:r>
                    </a:p>
                  </a:txBody>
                  <a:tcPr marL="9525" marR="9525" marT="9525" marB="0" anchor="ctr"/>
                </a:tc>
                <a:extLst>
                  <a:ext uri="{0D108BD9-81ED-4DB2-BD59-A6C34878D82A}">
                    <a16:rowId xmlns:a16="http://schemas.microsoft.com/office/drawing/2014/main" val="10005"/>
                  </a:ext>
                </a:extLst>
              </a:tr>
              <a:tr h="370840">
                <a:tc>
                  <a:txBody>
                    <a:bodyPr/>
                    <a:lstStyle/>
                    <a:p>
                      <a:pPr algn="ctr" fontAlgn="b"/>
                      <a:r>
                        <a:rPr lang="en-US" sz="2000" b="0" i="0" u="none" strike="noStrike">
                          <a:solidFill>
                            <a:srgbClr val="000000"/>
                          </a:solidFill>
                          <a:effectLst/>
                          <a:latin typeface="Calibri" panose="020F0502020204030204" pitchFamily="34" charset="0"/>
                        </a:rPr>
                        <a:t>Clayton</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06"/>
                  </a:ext>
                </a:extLst>
              </a:tr>
              <a:tr h="370840">
                <a:tc>
                  <a:txBody>
                    <a:bodyPr/>
                    <a:lstStyle/>
                    <a:p>
                      <a:pPr algn="ctr" fontAlgn="b"/>
                      <a:r>
                        <a:rPr lang="en-US" sz="2000" b="0" i="0" u="none" strike="noStrike">
                          <a:solidFill>
                            <a:srgbClr val="000000"/>
                          </a:solidFill>
                          <a:effectLst/>
                          <a:latin typeface="Calibri" panose="020F0502020204030204" pitchFamily="34" charset="0"/>
                        </a:rPr>
                        <a:t>Cobb</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07"/>
                  </a:ext>
                </a:extLst>
              </a:tr>
              <a:tr h="370840">
                <a:tc>
                  <a:txBody>
                    <a:bodyPr/>
                    <a:lstStyle/>
                    <a:p>
                      <a:pPr algn="ctr" fontAlgn="b"/>
                      <a:r>
                        <a:rPr lang="en-US" sz="2000" b="0" i="0" u="none" strike="noStrike">
                          <a:solidFill>
                            <a:srgbClr val="000000"/>
                          </a:solidFill>
                          <a:effectLst/>
                          <a:latin typeface="Calibri" panose="020F0502020204030204" pitchFamily="34" charset="0"/>
                        </a:rPr>
                        <a:t>Decatur City</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08"/>
                  </a:ext>
                </a:extLst>
              </a:tr>
              <a:tr h="370840">
                <a:tc>
                  <a:txBody>
                    <a:bodyPr/>
                    <a:lstStyle/>
                    <a:p>
                      <a:pPr algn="ctr" fontAlgn="b"/>
                      <a:r>
                        <a:rPr lang="en-US" sz="2000" b="0" i="0" u="none" strike="noStrike">
                          <a:solidFill>
                            <a:srgbClr val="000000"/>
                          </a:solidFill>
                          <a:effectLst/>
                          <a:latin typeface="Calibri" panose="020F0502020204030204" pitchFamily="34" charset="0"/>
                        </a:rPr>
                        <a:t>Greene</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09"/>
                  </a:ext>
                </a:extLst>
              </a:tr>
              <a:tr h="370840">
                <a:tc>
                  <a:txBody>
                    <a:bodyPr/>
                    <a:lstStyle/>
                    <a:p>
                      <a:pPr algn="ctr" fontAlgn="b"/>
                      <a:r>
                        <a:rPr lang="en-US" sz="2000" b="0" i="0" u="none" strike="noStrike">
                          <a:solidFill>
                            <a:srgbClr val="000000"/>
                          </a:solidFill>
                          <a:effectLst/>
                          <a:latin typeface="Calibri" panose="020F0502020204030204" pitchFamily="34" charset="0"/>
                        </a:rPr>
                        <a:t>Marietta City</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10"/>
                  </a:ext>
                </a:extLst>
              </a:tr>
              <a:tr h="370840">
                <a:tc>
                  <a:txBody>
                    <a:bodyPr/>
                    <a:lstStyle/>
                    <a:p>
                      <a:pPr algn="ctr" fontAlgn="b"/>
                      <a:r>
                        <a:rPr lang="en-US" sz="2000" b="0" i="0" u="none" strike="noStrike">
                          <a:solidFill>
                            <a:srgbClr val="000000"/>
                          </a:solidFill>
                          <a:effectLst/>
                          <a:latin typeface="Calibri" panose="020F0502020204030204" pitchFamily="34" charset="0"/>
                        </a:rPr>
                        <a:t>Muscogee</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11"/>
                  </a:ext>
                </a:extLst>
              </a:tr>
              <a:tr h="370840">
                <a:tc>
                  <a:txBody>
                    <a:bodyPr/>
                    <a:lstStyle/>
                    <a:p>
                      <a:pPr algn="ctr" fontAlgn="b"/>
                      <a:r>
                        <a:rPr lang="en-US" sz="2000" b="0" i="0" u="none" strike="noStrike">
                          <a:solidFill>
                            <a:srgbClr val="000000"/>
                          </a:solidFill>
                          <a:effectLst/>
                          <a:latin typeface="Calibri" panose="020F0502020204030204" pitchFamily="34" charset="0"/>
                        </a:rPr>
                        <a:t>Richmond</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12"/>
                  </a:ext>
                </a:extLst>
              </a:tr>
            </a:tbl>
          </a:graphicData>
        </a:graphic>
      </p:graphicFrame>
      <p:sp>
        <p:nvSpPr>
          <p:cNvPr id="5" name="TextBox 4"/>
          <p:cNvSpPr txBox="1"/>
          <p:nvPr/>
        </p:nvSpPr>
        <p:spPr>
          <a:xfrm>
            <a:off x="3022600" y="6523893"/>
            <a:ext cx="6070600" cy="307777"/>
          </a:xfrm>
          <a:prstGeom prst="rect">
            <a:avLst/>
          </a:prstGeom>
          <a:noFill/>
        </p:spPr>
        <p:txBody>
          <a:bodyPr wrap="square" rtlCol="0">
            <a:spAutoFit/>
          </a:bodyPr>
          <a:lstStyle/>
          <a:p>
            <a:pPr algn="ctr"/>
            <a:r>
              <a:rPr lang="en-US" sz="1400" dirty="0"/>
              <a:t>Data sources: </a:t>
            </a:r>
            <a:r>
              <a:rPr lang="en-US" sz="1400" dirty="0">
                <a:hlinkClick r:id="rId3"/>
              </a:rPr>
              <a:t>www.ibo.org</a:t>
            </a:r>
            <a:r>
              <a:rPr lang="en-US" sz="1400" dirty="0"/>
              <a:t>, </a:t>
            </a:r>
            <a:r>
              <a:rPr lang="en-US" sz="1400" dirty="0">
                <a:hlinkClick r:id="rId4"/>
              </a:rPr>
              <a:t>https://gosa.georgia.gov/</a:t>
            </a:r>
            <a:r>
              <a:rPr lang="en-US" sz="1400" dirty="0"/>
              <a:t>, and reported by schools </a:t>
            </a:r>
          </a:p>
        </p:txBody>
      </p:sp>
      <p:sp>
        <p:nvSpPr>
          <p:cNvPr id="7" name="Rounded Rectangle 6"/>
          <p:cNvSpPr/>
          <p:nvPr/>
        </p:nvSpPr>
        <p:spPr>
          <a:xfrm>
            <a:off x="9450832" y="1685545"/>
            <a:ext cx="355600" cy="1819656"/>
          </a:xfrm>
          <a:prstGeom prst="round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68195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3441700" y="0"/>
            <a:ext cx="5308600" cy="6858000"/>
            <a:chOff x="2168" y="0"/>
            <a:chExt cx="3344" cy="4320"/>
          </a:xfrm>
        </p:grpSpPr>
        <p:sp>
          <p:nvSpPr>
            <p:cNvPr id="4" name="AutoShape 3"/>
            <p:cNvSpPr>
              <a:spLocks noChangeAspect="1" noChangeArrowheads="1" noTextEdit="1"/>
            </p:cNvSpPr>
            <p:nvPr/>
          </p:nvSpPr>
          <p:spPr bwMode="auto">
            <a:xfrm>
              <a:off x="2168" y="0"/>
              <a:ext cx="334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8" y="0"/>
              <a:ext cx="3346" cy="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35823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5931579" y="1537019"/>
            <a:ext cx="6079445" cy="3447505"/>
            <a:chOff x="1313" y="727"/>
            <a:chExt cx="5054" cy="2866"/>
          </a:xfrm>
        </p:grpSpPr>
        <p:sp>
          <p:nvSpPr>
            <p:cNvPr id="4" name="AutoShape 3"/>
            <p:cNvSpPr>
              <a:spLocks noChangeAspect="1" noChangeArrowheads="1" noTextEdit="1"/>
            </p:cNvSpPr>
            <p:nvPr/>
          </p:nvSpPr>
          <p:spPr bwMode="auto">
            <a:xfrm>
              <a:off x="1313" y="727"/>
              <a:ext cx="5054" cy="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 y="727"/>
              <a:ext cx="5060" cy="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8"/>
          <p:cNvGrpSpPr>
            <a:grpSpLocks noChangeAspect="1"/>
          </p:cNvGrpSpPr>
          <p:nvPr/>
        </p:nvGrpSpPr>
        <p:grpSpPr bwMode="auto">
          <a:xfrm>
            <a:off x="1133770" y="1537019"/>
            <a:ext cx="4465710" cy="3530281"/>
            <a:chOff x="1749" y="507"/>
            <a:chExt cx="4182" cy="3306"/>
          </a:xfrm>
        </p:grpSpPr>
        <p:sp>
          <p:nvSpPr>
            <p:cNvPr id="7" name="AutoShape 7"/>
            <p:cNvSpPr>
              <a:spLocks noChangeAspect="1" noChangeArrowheads="1" noTextEdit="1"/>
            </p:cNvSpPr>
            <p:nvPr/>
          </p:nvSpPr>
          <p:spPr bwMode="auto">
            <a:xfrm>
              <a:off x="1749" y="507"/>
              <a:ext cx="4182" cy="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51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 y="507"/>
              <a:ext cx="4188" cy="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p:cNvSpPr txBox="1"/>
          <p:nvPr/>
        </p:nvSpPr>
        <p:spPr>
          <a:xfrm>
            <a:off x="2047409" y="98098"/>
            <a:ext cx="8077200" cy="584775"/>
          </a:xfrm>
          <a:prstGeom prst="rect">
            <a:avLst/>
          </a:prstGeom>
          <a:noFill/>
        </p:spPr>
        <p:txBody>
          <a:bodyPr wrap="square" rtlCol="0">
            <a:spAutoFit/>
          </a:bodyPr>
          <a:lstStyle/>
          <a:p>
            <a:pPr algn="ctr"/>
            <a:r>
              <a:rPr lang="en-US" sz="3200" dirty="0"/>
              <a:t>Atlanta Public Schools IB Clusters</a:t>
            </a:r>
          </a:p>
        </p:txBody>
      </p:sp>
      <p:sp>
        <p:nvSpPr>
          <p:cNvPr id="8" name="TextBox 7"/>
          <p:cNvSpPr txBox="1"/>
          <p:nvPr/>
        </p:nvSpPr>
        <p:spPr>
          <a:xfrm>
            <a:off x="4709646" y="5470148"/>
            <a:ext cx="2752725" cy="369332"/>
          </a:xfrm>
          <a:prstGeom prst="rect">
            <a:avLst/>
          </a:prstGeom>
          <a:noFill/>
        </p:spPr>
        <p:txBody>
          <a:bodyPr wrap="square" rtlCol="0">
            <a:spAutoFit/>
          </a:bodyPr>
          <a:lstStyle/>
          <a:p>
            <a:r>
              <a:rPr lang="en-US" dirty="0"/>
              <a:t>Note: Scales adjusted for fit</a:t>
            </a:r>
          </a:p>
        </p:txBody>
      </p:sp>
      <p:sp>
        <p:nvSpPr>
          <p:cNvPr id="12" name="TextBox 11"/>
          <p:cNvSpPr txBox="1"/>
          <p:nvPr/>
        </p:nvSpPr>
        <p:spPr>
          <a:xfrm>
            <a:off x="4622392" y="2854930"/>
            <a:ext cx="442873" cy="276999"/>
          </a:xfrm>
          <a:prstGeom prst="rect">
            <a:avLst/>
          </a:prstGeom>
          <a:solidFill>
            <a:schemeClr val="bg2"/>
          </a:solidFill>
        </p:spPr>
        <p:txBody>
          <a:bodyPr wrap="square" rtlCol="0">
            <a:spAutoFit/>
          </a:bodyPr>
          <a:lstStyle/>
          <a:p>
            <a:pPr algn="ctr"/>
            <a:r>
              <a:rPr lang="en-US" sz="1200" b="1" dirty="0">
                <a:solidFill>
                  <a:srgbClr val="FF0000"/>
                </a:solidFill>
              </a:rPr>
              <a:t>PYP</a:t>
            </a:r>
          </a:p>
        </p:txBody>
      </p:sp>
      <p:sp>
        <p:nvSpPr>
          <p:cNvPr id="13" name="TextBox 12"/>
          <p:cNvSpPr txBox="1"/>
          <p:nvPr/>
        </p:nvSpPr>
        <p:spPr>
          <a:xfrm>
            <a:off x="4179157" y="4234056"/>
            <a:ext cx="443235" cy="276999"/>
          </a:xfrm>
          <a:prstGeom prst="rect">
            <a:avLst/>
          </a:prstGeom>
          <a:solidFill>
            <a:schemeClr val="bg2"/>
          </a:solidFill>
        </p:spPr>
        <p:txBody>
          <a:bodyPr wrap="square" rtlCol="0">
            <a:spAutoFit/>
          </a:bodyPr>
          <a:lstStyle/>
          <a:p>
            <a:pPr algn="ctr"/>
            <a:r>
              <a:rPr lang="en-US" sz="1200" b="1" dirty="0">
                <a:solidFill>
                  <a:srgbClr val="00B0F0"/>
                </a:solidFill>
              </a:rPr>
              <a:t>PYP</a:t>
            </a:r>
          </a:p>
        </p:txBody>
      </p:sp>
      <p:sp>
        <p:nvSpPr>
          <p:cNvPr id="14" name="TextBox 13"/>
          <p:cNvSpPr txBox="1"/>
          <p:nvPr/>
        </p:nvSpPr>
        <p:spPr>
          <a:xfrm>
            <a:off x="4023917" y="2228164"/>
            <a:ext cx="484987" cy="276999"/>
          </a:xfrm>
          <a:prstGeom prst="rect">
            <a:avLst/>
          </a:prstGeom>
          <a:solidFill>
            <a:schemeClr val="bg2"/>
          </a:solidFill>
        </p:spPr>
        <p:txBody>
          <a:bodyPr wrap="square" rtlCol="0">
            <a:spAutoFit/>
          </a:bodyPr>
          <a:lstStyle/>
          <a:p>
            <a:pPr algn="ctr"/>
            <a:r>
              <a:rPr lang="en-US" sz="1200" b="1" dirty="0">
                <a:solidFill>
                  <a:srgbClr val="00B0F0"/>
                </a:solidFill>
              </a:rPr>
              <a:t>PYP</a:t>
            </a:r>
          </a:p>
        </p:txBody>
      </p:sp>
      <p:sp>
        <p:nvSpPr>
          <p:cNvPr id="15" name="TextBox 14"/>
          <p:cNvSpPr txBox="1"/>
          <p:nvPr/>
        </p:nvSpPr>
        <p:spPr>
          <a:xfrm>
            <a:off x="3584981" y="2801702"/>
            <a:ext cx="468314" cy="276999"/>
          </a:xfrm>
          <a:prstGeom prst="rect">
            <a:avLst/>
          </a:prstGeom>
          <a:solidFill>
            <a:schemeClr val="bg2"/>
          </a:solidFill>
        </p:spPr>
        <p:txBody>
          <a:bodyPr wrap="square" rtlCol="0">
            <a:spAutoFit/>
          </a:bodyPr>
          <a:lstStyle/>
          <a:p>
            <a:pPr algn="ctr"/>
            <a:r>
              <a:rPr lang="en-US" sz="1200" b="1" dirty="0">
                <a:solidFill>
                  <a:srgbClr val="00B0F0"/>
                </a:solidFill>
              </a:rPr>
              <a:t>PYP</a:t>
            </a:r>
          </a:p>
        </p:txBody>
      </p:sp>
      <p:sp>
        <p:nvSpPr>
          <p:cNvPr id="16" name="TextBox 15"/>
          <p:cNvSpPr txBox="1"/>
          <p:nvPr/>
        </p:nvSpPr>
        <p:spPr>
          <a:xfrm>
            <a:off x="1589886" y="2157799"/>
            <a:ext cx="457523" cy="276999"/>
          </a:xfrm>
          <a:prstGeom prst="rect">
            <a:avLst/>
          </a:prstGeom>
          <a:solidFill>
            <a:schemeClr val="bg1">
              <a:lumMod val="95000"/>
            </a:schemeClr>
          </a:solidFill>
        </p:spPr>
        <p:txBody>
          <a:bodyPr wrap="square" rtlCol="0">
            <a:spAutoFit/>
          </a:bodyPr>
          <a:lstStyle/>
          <a:p>
            <a:pPr algn="ctr"/>
            <a:r>
              <a:rPr lang="en-US" sz="1200" b="1" dirty="0">
                <a:solidFill>
                  <a:srgbClr val="00B0F0"/>
                </a:solidFill>
              </a:rPr>
              <a:t>PYP</a:t>
            </a:r>
          </a:p>
        </p:txBody>
      </p:sp>
      <p:sp>
        <p:nvSpPr>
          <p:cNvPr id="17" name="TextBox 16"/>
          <p:cNvSpPr txBox="1"/>
          <p:nvPr/>
        </p:nvSpPr>
        <p:spPr>
          <a:xfrm>
            <a:off x="3584981" y="3281218"/>
            <a:ext cx="485235" cy="276999"/>
          </a:xfrm>
          <a:prstGeom prst="rect">
            <a:avLst/>
          </a:prstGeom>
          <a:solidFill>
            <a:schemeClr val="bg2"/>
          </a:solidFill>
        </p:spPr>
        <p:txBody>
          <a:bodyPr wrap="square" rtlCol="0">
            <a:spAutoFit/>
          </a:bodyPr>
          <a:lstStyle/>
          <a:p>
            <a:pPr algn="ctr"/>
            <a:r>
              <a:rPr lang="en-US" sz="1200" b="1" dirty="0">
                <a:solidFill>
                  <a:srgbClr val="00B0F0"/>
                </a:solidFill>
              </a:rPr>
              <a:t>MYP</a:t>
            </a:r>
          </a:p>
        </p:txBody>
      </p:sp>
      <p:sp>
        <p:nvSpPr>
          <p:cNvPr id="18" name="TextBox 17"/>
          <p:cNvSpPr txBox="1"/>
          <p:nvPr/>
        </p:nvSpPr>
        <p:spPr>
          <a:xfrm>
            <a:off x="2196174" y="2979662"/>
            <a:ext cx="357800" cy="276999"/>
          </a:xfrm>
          <a:prstGeom prst="rect">
            <a:avLst/>
          </a:prstGeom>
          <a:solidFill>
            <a:schemeClr val="bg2"/>
          </a:solidFill>
        </p:spPr>
        <p:txBody>
          <a:bodyPr wrap="square" rtlCol="0">
            <a:spAutoFit/>
          </a:bodyPr>
          <a:lstStyle/>
          <a:p>
            <a:pPr algn="ctr"/>
            <a:r>
              <a:rPr lang="en-US" sz="1200" b="1" dirty="0">
                <a:solidFill>
                  <a:srgbClr val="00B0F0"/>
                </a:solidFill>
              </a:rPr>
              <a:t>CP</a:t>
            </a:r>
          </a:p>
        </p:txBody>
      </p:sp>
      <p:sp>
        <p:nvSpPr>
          <p:cNvPr id="9" name="Rectangle 8"/>
          <p:cNvSpPr/>
          <p:nvPr/>
        </p:nvSpPr>
        <p:spPr>
          <a:xfrm>
            <a:off x="2162175" y="2019300"/>
            <a:ext cx="485775" cy="208864"/>
          </a:xfrm>
          <a:prstGeom prst="rect">
            <a:avLst/>
          </a:prstGeom>
          <a:solidFill>
            <a:srgbClr val="B8B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410581" y="4185910"/>
            <a:ext cx="468571" cy="276999"/>
          </a:xfrm>
          <a:prstGeom prst="rect">
            <a:avLst/>
          </a:prstGeom>
          <a:solidFill>
            <a:schemeClr val="bg2"/>
          </a:solidFill>
        </p:spPr>
        <p:txBody>
          <a:bodyPr wrap="square" rtlCol="0">
            <a:spAutoFit/>
          </a:bodyPr>
          <a:lstStyle/>
          <a:p>
            <a:pPr algn="ctr"/>
            <a:r>
              <a:rPr lang="en-US" sz="1200" b="1" dirty="0">
                <a:solidFill>
                  <a:srgbClr val="00B0F0"/>
                </a:solidFill>
              </a:rPr>
              <a:t>PYP</a:t>
            </a:r>
          </a:p>
        </p:txBody>
      </p:sp>
      <p:sp>
        <p:nvSpPr>
          <p:cNvPr id="21" name="TextBox 20"/>
          <p:cNvSpPr txBox="1"/>
          <p:nvPr/>
        </p:nvSpPr>
        <p:spPr>
          <a:xfrm>
            <a:off x="6535994" y="3025160"/>
            <a:ext cx="465940" cy="276999"/>
          </a:xfrm>
          <a:prstGeom prst="rect">
            <a:avLst/>
          </a:prstGeom>
          <a:solidFill>
            <a:schemeClr val="bg2"/>
          </a:solidFill>
        </p:spPr>
        <p:txBody>
          <a:bodyPr wrap="square" rtlCol="0">
            <a:spAutoFit/>
          </a:bodyPr>
          <a:lstStyle/>
          <a:p>
            <a:pPr algn="ctr"/>
            <a:r>
              <a:rPr lang="en-US" sz="1200" b="1" dirty="0">
                <a:solidFill>
                  <a:srgbClr val="00B0F0"/>
                </a:solidFill>
              </a:rPr>
              <a:t>PYP</a:t>
            </a:r>
          </a:p>
        </p:txBody>
      </p:sp>
      <p:sp>
        <p:nvSpPr>
          <p:cNvPr id="23" name="TextBox 22"/>
          <p:cNvSpPr txBox="1"/>
          <p:nvPr/>
        </p:nvSpPr>
        <p:spPr>
          <a:xfrm>
            <a:off x="9555690" y="1862967"/>
            <a:ext cx="474135" cy="276999"/>
          </a:xfrm>
          <a:prstGeom prst="rect">
            <a:avLst/>
          </a:prstGeom>
          <a:solidFill>
            <a:schemeClr val="bg2"/>
          </a:solidFill>
        </p:spPr>
        <p:txBody>
          <a:bodyPr wrap="square" rtlCol="0">
            <a:spAutoFit/>
          </a:bodyPr>
          <a:lstStyle/>
          <a:p>
            <a:pPr algn="ctr"/>
            <a:r>
              <a:rPr lang="en-US" sz="1200" b="1" dirty="0">
                <a:solidFill>
                  <a:srgbClr val="00B0F0"/>
                </a:solidFill>
              </a:rPr>
              <a:t>PYP</a:t>
            </a:r>
          </a:p>
        </p:txBody>
      </p:sp>
      <p:sp>
        <p:nvSpPr>
          <p:cNvPr id="24" name="TextBox 23"/>
          <p:cNvSpPr txBox="1"/>
          <p:nvPr/>
        </p:nvSpPr>
        <p:spPr>
          <a:xfrm>
            <a:off x="9379073" y="2746506"/>
            <a:ext cx="474134" cy="276999"/>
          </a:xfrm>
          <a:prstGeom prst="rect">
            <a:avLst/>
          </a:prstGeom>
          <a:solidFill>
            <a:schemeClr val="bg2"/>
          </a:solidFill>
        </p:spPr>
        <p:txBody>
          <a:bodyPr wrap="square" rtlCol="0">
            <a:spAutoFit/>
          </a:bodyPr>
          <a:lstStyle/>
          <a:p>
            <a:pPr algn="ctr"/>
            <a:r>
              <a:rPr lang="en-US" sz="1200" b="1" dirty="0">
                <a:solidFill>
                  <a:srgbClr val="00B0F0"/>
                </a:solidFill>
              </a:rPr>
              <a:t>PYP</a:t>
            </a:r>
          </a:p>
        </p:txBody>
      </p:sp>
      <p:sp>
        <p:nvSpPr>
          <p:cNvPr id="25" name="TextBox 24"/>
          <p:cNvSpPr txBox="1"/>
          <p:nvPr/>
        </p:nvSpPr>
        <p:spPr>
          <a:xfrm>
            <a:off x="7625987" y="3353604"/>
            <a:ext cx="433224" cy="276999"/>
          </a:xfrm>
          <a:prstGeom prst="rect">
            <a:avLst/>
          </a:prstGeom>
          <a:solidFill>
            <a:schemeClr val="bg2"/>
          </a:solidFill>
        </p:spPr>
        <p:txBody>
          <a:bodyPr wrap="square" rtlCol="0">
            <a:spAutoFit/>
          </a:bodyPr>
          <a:lstStyle/>
          <a:p>
            <a:pPr algn="ctr"/>
            <a:r>
              <a:rPr lang="en-US" sz="1200" b="1" dirty="0">
                <a:solidFill>
                  <a:srgbClr val="00B0F0"/>
                </a:solidFill>
              </a:rPr>
              <a:t>PYP</a:t>
            </a:r>
          </a:p>
        </p:txBody>
      </p:sp>
      <p:sp>
        <p:nvSpPr>
          <p:cNvPr id="26" name="TextBox 25"/>
          <p:cNvSpPr txBox="1"/>
          <p:nvPr/>
        </p:nvSpPr>
        <p:spPr>
          <a:xfrm>
            <a:off x="7115244" y="3224913"/>
            <a:ext cx="479562" cy="276999"/>
          </a:xfrm>
          <a:prstGeom prst="rect">
            <a:avLst/>
          </a:prstGeom>
          <a:solidFill>
            <a:schemeClr val="bg2"/>
          </a:solidFill>
        </p:spPr>
        <p:txBody>
          <a:bodyPr wrap="square" rtlCol="0">
            <a:spAutoFit/>
          </a:bodyPr>
          <a:lstStyle/>
          <a:p>
            <a:pPr algn="ctr"/>
            <a:r>
              <a:rPr lang="en-US" sz="1200" b="1" dirty="0">
                <a:solidFill>
                  <a:srgbClr val="00B0F0"/>
                </a:solidFill>
              </a:rPr>
              <a:t>MYP</a:t>
            </a:r>
          </a:p>
        </p:txBody>
      </p:sp>
      <p:sp>
        <p:nvSpPr>
          <p:cNvPr id="27" name="TextBox 26"/>
          <p:cNvSpPr txBox="1"/>
          <p:nvPr/>
        </p:nvSpPr>
        <p:spPr>
          <a:xfrm>
            <a:off x="8879152" y="3501912"/>
            <a:ext cx="534578" cy="276999"/>
          </a:xfrm>
          <a:prstGeom prst="rect">
            <a:avLst/>
          </a:prstGeom>
          <a:solidFill>
            <a:schemeClr val="bg2"/>
          </a:solidFill>
        </p:spPr>
        <p:txBody>
          <a:bodyPr wrap="square" rtlCol="0">
            <a:spAutoFit/>
          </a:bodyPr>
          <a:lstStyle/>
          <a:p>
            <a:pPr algn="ctr"/>
            <a:r>
              <a:rPr lang="en-US" sz="1200" b="1" dirty="0">
                <a:solidFill>
                  <a:srgbClr val="00B0F0"/>
                </a:solidFill>
              </a:rPr>
              <a:t>MYP</a:t>
            </a:r>
          </a:p>
        </p:txBody>
      </p:sp>
      <p:sp>
        <p:nvSpPr>
          <p:cNvPr id="28" name="TextBox 27"/>
          <p:cNvSpPr txBox="1"/>
          <p:nvPr/>
        </p:nvSpPr>
        <p:spPr>
          <a:xfrm>
            <a:off x="8341738" y="2722965"/>
            <a:ext cx="908156" cy="276999"/>
          </a:xfrm>
          <a:prstGeom prst="rect">
            <a:avLst/>
          </a:prstGeom>
          <a:solidFill>
            <a:schemeClr val="bg2"/>
          </a:solidFill>
        </p:spPr>
        <p:txBody>
          <a:bodyPr wrap="square" rtlCol="0">
            <a:spAutoFit/>
          </a:bodyPr>
          <a:lstStyle/>
          <a:p>
            <a:pPr algn="ctr"/>
            <a:r>
              <a:rPr lang="en-US" sz="1200" b="1" dirty="0">
                <a:solidFill>
                  <a:srgbClr val="FF0000"/>
                </a:solidFill>
              </a:rPr>
              <a:t>DP CP </a:t>
            </a:r>
            <a:r>
              <a:rPr lang="en-US" sz="1200" b="1" dirty="0">
                <a:solidFill>
                  <a:srgbClr val="00B0F0"/>
                </a:solidFill>
              </a:rPr>
              <a:t>MYP</a:t>
            </a:r>
          </a:p>
        </p:txBody>
      </p:sp>
      <p:sp>
        <p:nvSpPr>
          <p:cNvPr id="11" name="TextBox 10"/>
          <p:cNvSpPr txBox="1"/>
          <p:nvPr/>
        </p:nvSpPr>
        <p:spPr>
          <a:xfrm>
            <a:off x="4795836" y="5736780"/>
            <a:ext cx="2952750" cy="369332"/>
          </a:xfrm>
          <a:prstGeom prst="rect">
            <a:avLst/>
          </a:prstGeom>
          <a:noFill/>
        </p:spPr>
        <p:txBody>
          <a:bodyPr wrap="square" rtlCol="0">
            <a:spAutoFit/>
          </a:bodyPr>
          <a:lstStyle/>
          <a:p>
            <a:r>
              <a:rPr lang="en-US" dirty="0"/>
              <a:t>Key: </a:t>
            </a:r>
            <a:r>
              <a:rPr lang="en-US" dirty="0">
                <a:solidFill>
                  <a:srgbClr val="FF0000"/>
                </a:solidFill>
              </a:rPr>
              <a:t>Authorized</a:t>
            </a:r>
            <a:r>
              <a:rPr lang="en-US" dirty="0"/>
              <a:t>;</a:t>
            </a:r>
            <a:r>
              <a:rPr lang="en-US" dirty="0">
                <a:solidFill>
                  <a:srgbClr val="FF0000"/>
                </a:solidFill>
              </a:rPr>
              <a:t> </a:t>
            </a:r>
            <a:r>
              <a:rPr lang="en-US" dirty="0">
                <a:solidFill>
                  <a:srgbClr val="00B0F0"/>
                </a:solidFill>
              </a:rPr>
              <a:t>Candidate</a:t>
            </a:r>
            <a:endParaRPr lang="en-US" dirty="0"/>
          </a:p>
        </p:txBody>
      </p:sp>
      <p:sp>
        <p:nvSpPr>
          <p:cNvPr id="30" name="TextBox 29"/>
          <p:cNvSpPr txBox="1"/>
          <p:nvPr/>
        </p:nvSpPr>
        <p:spPr>
          <a:xfrm>
            <a:off x="7949975" y="2276682"/>
            <a:ext cx="783526" cy="276999"/>
          </a:xfrm>
          <a:prstGeom prst="rect">
            <a:avLst/>
          </a:prstGeom>
          <a:solidFill>
            <a:schemeClr val="bg2"/>
          </a:solidFill>
        </p:spPr>
        <p:txBody>
          <a:bodyPr wrap="square" rtlCol="0">
            <a:spAutoFit/>
          </a:bodyPr>
          <a:lstStyle/>
          <a:p>
            <a:pPr algn="ctr"/>
            <a:r>
              <a:rPr lang="en-US" sz="1200" b="1" dirty="0">
                <a:solidFill>
                  <a:srgbClr val="FF0000"/>
                </a:solidFill>
              </a:rPr>
              <a:t>MYP PYP</a:t>
            </a:r>
          </a:p>
        </p:txBody>
      </p:sp>
    </p:spTree>
    <p:extLst>
      <p:ext uri="{BB962C8B-B14F-4D97-AF65-F5344CB8AC3E}">
        <p14:creationId xmlns:p14="http://schemas.microsoft.com/office/powerpoint/2010/main" val="2551961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417" y="907418"/>
            <a:ext cx="5834378" cy="5047926"/>
          </a:xfrm>
          <a:prstGeom prst="rect">
            <a:avLst/>
          </a:prstGeom>
        </p:spPr>
      </p:pic>
      <p:grpSp>
        <p:nvGrpSpPr>
          <p:cNvPr id="3" name="Group 4"/>
          <p:cNvGrpSpPr>
            <a:grpSpLocks noChangeAspect="1"/>
          </p:cNvGrpSpPr>
          <p:nvPr/>
        </p:nvGrpSpPr>
        <p:grpSpPr bwMode="auto">
          <a:xfrm>
            <a:off x="779464" y="890588"/>
            <a:ext cx="4739238" cy="5081587"/>
            <a:chOff x="1985" y="171"/>
            <a:chExt cx="3710" cy="3978"/>
          </a:xfrm>
        </p:grpSpPr>
        <p:sp>
          <p:nvSpPr>
            <p:cNvPr id="4" name="AutoShape 3"/>
            <p:cNvSpPr>
              <a:spLocks noChangeAspect="1" noChangeArrowheads="1" noTextEdit="1"/>
            </p:cNvSpPr>
            <p:nvPr/>
          </p:nvSpPr>
          <p:spPr bwMode="auto">
            <a:xfrm>
              <a:off x="1985" y="171"/>
              <a:ext cx="3710" cy="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 y="171"/>
              <a:ext cx="3716" cy="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p:cNvSpPr txBox="1"/>
          <p:nvPr/>
        </p:nvSpPr>
        <p:spPr>
          <a:xfrm>
            <a:off x="2047409" y="98098"/>
            <a:ext cx="8077200" cy="584775"/>
          </a:xfrm>
          <a:prstGeom prst="rect">
            <a:avLst/>
          </a:prstGeom>
          <a:noFill/>
        </p:spPr>
        <p:txBody>
          <a:bodyPr wrap="square" rtlCol="0">
            <a:spAutoFit/>
          </a:bodyPr>
          <a:lstStyle/>
          <a:p>
            <a:pPr algn="ctr"/>
            <a:r>
              <a:rPr lang="en-US" sz="3200" dirty="0"/>
              <a:t>Atlanta Public Schools IB Clusters</a:t>
            </a:r>
          </a:p>
        </p:txBody>
      </p:sp>
      <p:sp>
        <p:nvSpPr>
          <p:cNvPr id="11" name="TextBox 10"/>
          <p:cNvSpPr txBox="1"/>
          <p:nvPr/>
        </p:nvSpPr>
        <p:spPr>
          <a:xfrm>
            <a:off x="4709646" y="6187555"/>
            <a:ext cx="2752725" cy="369332"/>
          </a:xfrm>
          <a:prstGeom prst="rect">
            <a:avLst/>
          </a:prstGeom>
          <a:noFill/>
        </p:spPr>
        <p:txBody>
          <a:bodyPr wrap="square" rtlCol="0">
            <a:spAutoFit/>
          </a:bodyPr>
          <a:lstStyle/>
          <a:p>
            <a:r>
              <a:rPr lang="en-US" dirty="0"/>
              <a:t>Note: Scales adjusted for fit</a:t>
            </a:r>
          </a:p>
        </p:txBody>
      </p:sp>
      <p:cxnSp>
        <p:nvCxnSpPr>
          <p:cNvPr id="20" name="Straight Arrow Connector 19"/>
          <p:cNvCxnSpPr/>
          <p:nvPr/>
        </p:nvCxnSpPr>
        <p:spPr>
          <a:xfrm flipH="1" flipV="1">
            <a:off x="9620250" y="1723251"/>
            <a:ext cx="422791" cy="9563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9382767" y="2679581"/>
            <a:ext cx="660274" cy="8326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418978" y="4570687"/>
            <a:ext cx="452968" cy="276999"/>
          </a:xfrm>
          <a:prstGeom prst="rect">
            <a:avLst/>
          </a:prstGeom>
          <a:solidFill>
            <a:schemeClr val="bg2"/>
          </a:solidFill>
        </p:spPr>
        <p:txBody>
          <a:bodyPr wrap="square" rtlCol="0">
            <a:spAutoFit/>
          </a:bodyPr>
          <a:lstStyle/>
          <a:p>
            <a:pPr algn="ctr"/>
            <a:r>
              <a:rPr lang="en-US" sz="1200" b="1" dirty="0">
                <a:solidFill>
                  <a:srgbClr val="FF0000"/>
                </a:solidFill>
              </a:rPr>
              <a:t>PYP</a:t>
            </a:r>
          </a:p>
        </p:txBody>
      </p:sp>
      <p:sp>
        <p:nvSpPr>
          <p:cNvPr id="34" name="TextBox 33"/>
          <p:cNvSpPr txBox="1"/>
          <p:nvPr/>
        </p:nvSpPr>
        <p:spPr>
          <a:xfrm>
            <a:off x="3959576" y="4038072"/>
            <a:ext cx="457988" cy="276999"/>
          </a:xfrm>
          <a:prstGeom prst="rect">
            <a:avLst/>
          </a:prstGeom>
          <a:solidFill>
            <a:schemeClr val="bg2"/>
          </a:solidFill>
        </p:spPr>
        <p:txBody>
          <a:bodyPr wrap="square" rtlCol="0">
            <a:spAutoFit/>
          </a:bodyPr>
          <a:lstStyle/>
          <a:p>
            <a:pPr algn="ctr"/>
            <a:r>
              <a:rPr lang="en-US" sz="1200" b="1" dirty="0">
                <a:solidFill>
                  <a:srgbClr val="00B0F0"/>
                </a:solidFill>
              </a:rPr>
              <a:t>PYP</a:t>
            </a:r>
          </a:p>
        </p:txBody>
      </p:sp>
      <p:sp>
        <p:nvSpPr>
          <p:cNvPr id="35" name="TextBox 34"/>
          <p:cNvSpPr txBox="1"/>
          <p:nvPr/>
        </p:nvSpPr>
        <p:spPr>
          <a:xfrm>
            <a:off x="2910948" y="3019714"/>
            <a:ext cx="491647" cy="276999"/>
          </a:xfrm>
          <a:prstGeom prst="rect">
            <a:avLst/>
          </a:prstGeom>
          <a:solidFill>
            <a:schemeClr val="bg2"/>
          </a:solidFill>
        </p:spPr>
        <p:txBody>
          <a:bodyPr wrap="square" rtlCol="0">
            <a:spAutoFit/>
          </a:bodyPr>
          <a:lstStyle/>
          <a:p>
            <a:pPr algn="ctr"/>
            <a:r>
              <a:rPr lang="en-US" sz="1200" b="1" dirty="0">
                <a:solidFill>
                  <a:srgbClr val="00B0F0"/>
                </a:solidFill>
              </a:rPr>
              <a:t>PYP</a:t>
            </a:r>
          </a:p>
        </p:txBody>
      </p:sp>
      <p:sp>
        <p:nvSpPr>
          <p:cNvPr id="36" name="TextBox 35"/>
          <p:cNvSpPr txBox="1"/>
          <p:nvPr/>
        </p:nvSpPr>
        <p:spPr>
          <a:xfrm>
            <a:off x="1844574" y="3169199"/>
            <a:ext cx="574404" cy="276999"/>
          </a:xfrm>
          <a:prstGeom prst="rect">
            <a:avLst/>
          </a:prstGeom>
          <a:solidFill>
            <a:schemeClr val="bg2"/>
          </a:solidFill>
        </p:spPr>
        <p:txBody>
          <a:bodyPr wrap="square" rtlCol="0">
            <a:spAutoFit/>
          </a:bodyPr>
          <a:lstStyle/>
          <a:p>
            <a:pPr algn="ctr"/>
            <a:r>
              <a:rPr lang="en-US" sz="1200" b="1" dirty="0">
                <a:solidFill>
                  <a:srgbClr val="00B0F0"/>
                </a:solidFill>
              </a:rPr>
              <a:t>MYP</a:t>
            </a:r>
          </a:p>
        </p:txBody>
      </p:sp>
      <p:sp>
        <p:nvSpPr>
          <p:cNvPr id="37" name="TextBox 36"/>
          <p:cNvSpPr txBox="1"/>
          <p:nvPr/>
        </p:nvSpPr>
        <p:spPr>
          <a:xfrm>
            <a:off x="4033718" y="3235245"/>
            <a:ext cx="676275" cy="276999"/>
          </a:xfrm>
          <a:prstGeom prst="rect">
            <a:avLst/>
          </a:prstGeom>
          <a:solidFill>
            <a:schemeClr val="bg2"/>
          </a:solidFill>
        </p:spPr>
        <p:txBody>
          <a:bodyPr wrap="square" rtlCol="0">
            <a:spAutoFit/>
          </a:bodyPr>
          <a:lstStyle/>
          <a:p>
            <a:pPr algn="ctr"/>
            <a:r>
              <a:rPr lang="en-US" sz="1200" b="1" dirty="0">
                <a:solidFill>
                  <a:srgbClr val="00B0F0"/>
                </a:solidFill>
              </a:rPr>
              <a:t>MYP CP</a:t>
            </a:r>
          </a:p>
        </p:txBody>
      </p:sp>
      <p:sp>
        <p:nvSpPr>
          <p:cNvPr id="38" name="TextBox 37"/>
          <p:cNvSpPr txBox="1"/>
          <p:nvPr/>
        </p:nvSpPr>
        <p:spPr>
          <a:xfrm>
            <a:off x="4757736" y="6470288"/>
            <a:ext cx="2952750" cy="369332"/>
          </a:xfrm>
          <a:prstGeom prst="rect">
            <a:avLst/>
          </a:prstGeom>
          <a:noFill/>
        </p:spPr>
        <p:txBody>
          <a:bodyPr wrap="square" rtlCol="0">
            <a:spAutoFit/>
          </a:bodyPr>
          <a:lstStyle/>
          <a:p>
            <a:r>
              <a:rPr lang="en-US" dirty="0"/>
              <a:t>Key: </a:t>
            </a:r>
            <a:r>
              <a:rPr lang="en-US" dirty="0">
                <a:solidFill>
                  <a:srgbClr val="FF0000"/>
                </a:solidFill>
              </a:rPr>
              <a:t>Authorized</a:t>
            </a:r>
            <a:r>
              <a:rPr lang="en-US" dirty="0"/>
              <a:t>;</a:t>
            </a:r>
            <a:r>
              <a:rPr lang="en-US" dirty="0">
                <a:solidFill>
                  <a:srgbClr val="FF0000"/>
                </a:solidFill>
              </a:rPr>
              <a:t> </a:t>
            </a:r>
            <a:r>
              <a:rPr lang="en-US" dirty="0">
                <a:solidFill>
                  <a:srgbClr val="00B0F0"/>
                </a:solidFill>
              </a:rPr>
              <a:t>Candidate</a:t>
            </a:r>
            <a:endParaRPr lang="en-US" dirty="0"/>
          </a:p>
        </p:txBody>
      </p:sp>
    </p:spTree>
    <p:extLst>
      <p:ext uri="{BB962C8B-B14F-4D97-AF65-F5344CB8AC3E}">
        <p14:creationId xmlns:p14="http://schemas.microsoft.com/office/powerpoint/2010/main" val="3375545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29654" y="877885"/>
            <a:ext cx="5166874" cy="5999851"/>
          </a:xfrm>
          <a:prstGeom prst="rect">
            <a:avLst/>
          </a:prstGeom>
        </p:spPr>
      </p:pic>
      <p:sp>
        <p:nvSpPr>
          <p:cNvPr id="2" name="Title 1"/>
          <p:cNvSpPr>
            <a:spLocks noGrp="1"/>
          </p:cNvSpPr>
          <p:nvPr>
            <p:ph type="title"/>
          </p:nvPr>
        </p:nvSpPr>
        <p:spPr>
          <a:xfrm>
            <a:off x="660401" y="-228602"/>
            <a:ext cx="11531599" cy="1325563"/>
          </a:xfrm>
        </p:spPr>
        <p:txBody>
          <a:bodyPr/>
          <a:lstStyle/>
          <a:p>
            <a:pPr algn="ctr"/>
            <a:r>
              <a:rPr lang="en-US" dirty="0"/>
              <a:t>Google Map: Georgia Authorized IB Schools </a:t>
            </a:r>
            <a:r>
              <a:rPr lang="en-US" sz="2800" dirty="0">
                <a:solidFill>
                  <a:prstClr val="black"/>
                </a:solidFill>
              </a:rPr>
              <a:t>(2018)</a:t>
            </a:r>
            <a:endParaRPr lang="en-US" dirty="0"/>
          </a:p>
        </p:txBody>
      </p:sp>
    </p:spTree>
    <p:extLst>
      <p:ext uri="{BB962C8B-B14F-4D97-AF65-F5344CB8AC3E}">
        <p14:creationId xmlns:p14="http://schemas.microsoft.com/office/powerpoint/2010/main" val="42115809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4935" y="1134533"/>
            <a:ext cx="5754665" cy="4402666"/>
          </a:xfrm>
          <a:prstGeom prst="rect">
            <a:avLst/>
          </a:prstGeom>
        </p:spPr>
      </p:pic>
      <p:pic>
        <p:nvPicPr>
          <p:cNvPr id="3" name="Picture 2"/>
          <p:cNvPicPr>
            <a:picLocks noChangeAspect="1"/>
          </p:cNvPicPr>
          <p:nvPr/>
        </p:nvPicPr>
        <p:blipFill>
          <a:blip r:embed="rId3"/>
          <a:stretch>
            <a:fillRect/>
          </a:stretch>
        </p:blipFill>
        <p:spPr>
          <a:xfrm>
            <a:off x="6438853" y="1134533"/>
            <a:ext cx="5753147" cy="4402666"/>
          </a:xfrm>
          <a:prstGeom prst="rect">
            <a:avLst/>
          </a:prstGeom>
        </p:spPr>
      </p:pic>
      <p:sp>
        <p:nvSpPr>
          <p:cNvPr id="4" name="TextBox 3"/>
          <p:cNvSpPr txBox="1"/>
          <p:nvPr/>
        </p:nvSpPr>
        <p:spPr>
          <a:xfrm>
            <a:off x="2047409" y="98098"/>
            <a:ext cx="8077200" cy="584775"/>
          </a:xfrm>
          <a:prstGeom prst="rect">
            <a:avLst/>
          </a:prstGeom>
          <a:noFill/>
        </p:spPr>
        <p:txBody>
          <a:bodyPr wrap="square" rtlCol="0">
            <a:spAutoFit/>
          </a:bodyPr>
          <a:lstStyle/>
          <a:p>
            <a:pPr algn="ctr"/>
            <a:r>
              <a:rPr lang="en-US" sz="3200" dirty="0"/>
              <a:t>Fulton County IB Clusters</a:t>
            </a:r>
          </a:p>
        </p:txBody>
      </p:sp>
    </p:spTree>
    <p:extLst>
      <p:ext uri="{BB962C8B-B14F-4D97-AF65-F5344CB8AC3E}">
        <p14:creationId xmlns:p14="http://schemas.microsoft.com/office/powerpoint/2010/main" val="2351529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8209" y="0"/>
            <a:ext cx="8077200" cy="584775"/>
          </a:xfrm>
          <a:prstGeom prst="rect">
            <a:avLst/>
          </a:prstGeom>
          <a:noFill/>
        </p:spPr>
        <p:txBody>
          <a:bodyPr wrap="square" rtlCol="0">
            <a:spAutoFit/>
          </a:bodyPr>
          <a:lstStyle/>
          <a:p>
            <a:pPr algn="ctr"/>
            <a:r>
              <a:rPr lang="en-US" sz="3200" dirty="0"/>
              <a:t>Fulton County IB Clusters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162" y="1160597"/>
            <a:ext cx="5703054" cy="4502150"/>
          </a:xfrm>
          <a:prstGeom prst="rect">
            <a:avLst/>
          </a:prstGeom>
        </p:spPr>
      </p:pic>
      <p:sp>
        <p:nvSpPr>
          <p:cNvPr id="7" name="TextBox 6"/>
          <p:cNvSpPr txBox="1"/>
          <p:nvPr/>
        </p:nvSpPr>
        <p:spPr>
          <a:xfrm>
            <a:off x="4709646" y="6187555"/>
            <a:ext cx="2752725" cy="369332"/>
          </a:xfrm>
          <a:prstGeom prst="rect">
            <a:avLst/>
          </a:prstGeom>
          <a:noFill/>
        </p:spPr>
        <p:txBody>
          <a:bodyPr wrap="square" rtlCol="0">
            <a:spAutoFit/>
          </a:bodyPr>
          <a:lstStyle/>
          <a:p>
            <a:r>
              <a:rPr lang="en-US" dirty="0"/>
              <a:t>Note: Scales adjusted for fit</a:t>
            </a:r>
          </a:p>
        </p:txBody>
      </p:sp>
      <p:sp>
        <p:nvSpPr>
          <p:cNvPr id="8" name="TextBox 7"/>
          <p:cNvSpPr txBox="1"/>
          <p:nvPr/>
        </p:nvSpPr>
        <p:spPr>
          <a:xfrm>
            <a:off x="4757736" y="6470288"/>
            <a:ext cx="2952750" cy="369332"/>
          </a:xfrm>
          <a:prstGeom prst="rect">
            <a:avLst/>
          </a:prstGeom>
          <a:noFill/>
        </p:spPr>
        <p:txBody>
          <a:bodyPr wrap="square" rtlCol="0">
            <a:spAutoFit/>
          </a:bodyPr>
          <a:lstStyle/>
          <a:p>
            <a:r>
              <a:rPr lang="en-US" dirty="0"/>
              <a:t>Key: </a:t>
            </a:r>
            <a:r>
              <a:rPr lang="en-US" dirty="0">
                <a:solidFill>
                  <a:srgbClr val="FF0000"/>
                </a:solidFill>
              </a:rPr>
              <a:t>Authorized</a:t>
            </a:r>
            <a:r>
              <a:rPr lang="en-US" dirty="0"/>
              <a:t>;</a:t>
            </a:r>
            <a:r>
              <a:rPr lang="en-US" dirty="0">
                <a:solidFill>
                  <a:srgbClr val="FF0000"/>
                </a:solidFill>
              </a:rPr>
              <a:t> </a:t>
            </a:r>
            <a:r>
              <a:rPr lang="en-US" dirty="0">
                <a:solidFill>
                  <a:srgbClr val="00B0F0"/>
                </a:solidFill>
              </a:rPr>
              <a:t>Candidate</a:t>
            </a:r>
            <a:endParaRPr lang="en-US" dirty="0"/>
          </a:p>
        </p:txBody>
      </p:sp>
      <p:pic>
        <p:nvPicPr>
          <p:cNvPr id="9" name="Picture 8"/>
          <p:cNvPicPr>
            <a:picLocks noChangeAspect="1"/>
          </p:cNvPicPr>
          <p:nvPr/>
        </p:nvPicPr>
        <p:blipFill>
          <a:blip r:embed="rId3"/>
          <a:stretch>
            <a:fillRect/>
          </a:stretch>
        </p:blipFill>
        <p:spPr>
          <a:xfrm>
            <a:off x="6480703" y="736600"/>
            <a:ext cx="5585411" cy="5350144"/>
          </a:xfrm>
          <a:prstGeom prst="rect">
            <a:avLst/>
          </a:prstGeom>
        </p:spPr>
      </p:pic>
      <p:sp>
        <p:nvSpPr>
          <p:cNvPr id="10" name="TextBox 9"/>
          <p:cNvSpPr txBox="1"/>
          <p:nvPr/>
        </p:nvSpPr>
        <p:spPr>
          <a:xfrm>
            <a:off x="7560734" y="2356688"/>
            <a:ext cx="516466" cy="461665"/>
          </a:xfrm>
          <a:prstGeom prst="rect">
            <a:avLst/>
          </a:prstGeom>
          <a:solidFill>
            <a:schemeClr val="accent3">
              <a:lumMod val="20000"/>
              <a:lumOff val="80000"/>
            </a:schemeClr>
          </a:solidFill>
        </p:spPr>
        <p:txBody>
          <a:bodyPr wrap="square" rtlCol="0">
            <a:spAutoFit/>
          </a:bodyPr>
          <a:lstStyle/>
          <a:p>
            <a:pPr algn="ctr"/>
            <a:r>
              <a:rPr lang="en-US" sz="1200" b="1" dirty="0">
                <a:solidFill>
                  <a:srgbClr val="00B0F0"/>
                </a:solidFill>
              </a:rPr>
              <a:t>MYP</a:t>
            </a:r>
            <a:r>
              <a:rPr lang="en-US" sz="1200" b="1" dirty="0">
                <a:solidFill>
                  <a:srgbClr val="FF0000"/>
                </a:solidFill>
              </a:rPr>
              <a:t> DP</a:t>
            </a:r>
          </a:p>
        </p:txBody>
      </p:sp>
      <p:sp>
        <p:nvSpPr>
          <p:cNvPr id="11" name="TextBox 10"/>
          <p:cNvSpPr txBox="1"/>
          <p:nvPr/>
        </p:nvSpPr>
        <p:spPr>
          <a:xfrm>
            <a:off x="7215101" y="3580641"/>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00B0F0"/>
                </a:solidFill>
              </a:rPr>
              <a:t>PYP</a:t>
            </a:r>
          </a:p>
        </p:txBody>
      </p:sp>
      <p:sp>
        <p:nvSpPr>
          <p:cNvPr id="12" name="TextBox 11"/>
          <p:cNvSpPr txBox="1"/>
          <p:nvPr/>
        </p:nvSpPr>
        <p:spPr>
          <a:xfrm>
            <a:off x="8246817" y="1055174"/>
            <a:ext cx="433092"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00B0F0"/>
                </a:solidFill>
              </a:rPr>
              <a:t>PYP</a:t>
            </a:r>
          </a:p>
        </p:txBody>
      </p:sp>
      <p:sp>
        <p:nvSpPr>
          <p:cNvPr id="2" name="TextBox 1">
            <a:extLst>
              <a:ext uri="{FF2B5EF4-FFF2-40B4-BE49-F238E27FC236}">
                <a16:creationId xmlns:a16="http://schemas.microsoft.com/office/drawing/2014/main" id="{EFC10AB9-C52A-43E1-9CC9-404E5745F430}"/>
              </a:ext>
            </a:extLst>
          </p:cNvPr>
          <p:cNvSpPr txBox="1"/>
          <p:nvPr/>
        </p:nvSpPr>
        <p:spPr>
          <a:xfrm>
            <a:off x="1152525" y="1193673"/>
            <a:ext cx="1485900" cy="646331"/>
          </a:xfrm>
          <a:prstGeom prst="rect">
            <a:avLst/>
          </a:prstGeom>
          <a:solidFill>
            <a:schemeClr val="accent1">
              <a:lumMod val="20000"/>
              <a:lumOff val="80000"/>
            </a:schemeClr>
          </a:solidFill>
        </p:spPr>
        <p:txBody>
          <a:bodyPr wrap="square" rtlCol="0">
            <a:spAutoFit/>
          </a:bodyPr>
          <a:lstStyle/>
          <a:p>
            <a:pPr algn="ctr"/>
            <a:r>
              <a:rPr lang="en-US" dirty="0"/>
              <a:t>Riverwood HS Cluster</a:t>
            </a:r>
          </a:p>
        </p:txBody>
      </p:sp>
      <p:sp>
        <p:nvSpPr>
          <p:cNvPr id="13" name="TextBox 12">
            <a:extLst>
              <a:ext uri="{FF2B5EF4-FFF2-40B4-BE49-F238E27FC236}">
                <a16:creationId xmlns:a16="http://schemas.microsoft.com/office/drawing/2014/main" id="{C84BA2F8-0CCB-4276-B607-1E47062457B6}"/>
              </a:ext>
            </a:extLst>
          </p:cNvPr>
          <p:cNvSpPr txBox="1"/>
          <p:nvPr/>
        </p:nvSpPr>
        <p:spPr>
          <a:xfrm>
            <a:off x="10175409" y="1261632"/>
            <a:ext cx="1428750" cy="646331"/>
          </a:xfrm>
          <a:prstGeom prst="rect">
            <a:avLst/>
          </a:prstGeom>
          <a:solidFill>
            <a:schemeClr val="accent1">
              <a:lumMod val="20000"/>
              <a:lumOff val="80000"/>
            </a:schemeClr>
          </a:solidFill>
        </p:spPr>
        <p:txBody>
          <a:bodyPr wrap="square" rtlCol="0">
            <a:spAutoFit/>
          </a:bodyPr>
          <a:lstStyle/>
          <a:p>
            <a:pPr algn="ctr"/>
            <a:r>
              <a:rPr lang="en-US" dirty="0"/>
              <a:t>Westlake HS Cluster</a:t>
            </a:r>
          </a:p>
        </p:txBody>
      </p:sp>
      <p:sp>
        <p:nvSpPr>
          <p:cNvPr id="14" name="Rectangle 13">
            <a:extLst>
              <a:ext uri="{FF2B5EF4-FFF2-40B4-BE49-F238E27FC236}">
                <a16:creationId xmlns:a16="http://schemas.microsoft.com/office/drawing/2014/main" id="{62EDA99B-6DF4-4560-8C7D-FE0754A65D53}"/>
              </a:ext>
            </a:extLst>
          </p:cNvPr>
          <p:cNvSpPr/>
          <p:nvPr/>
        </p:nvSpPr>
        <p:spPr>
          <a:xfrm>
            <a:off x="10169978" y="567394"/>
            <a:ext cx="1762591"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018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12202A-3996-44DD-946D-3AC072F63205}"/>
              </a:ext>
            </a:extLst>
          </p:cNvPr>
          <p:cNvSpPr/>
          <p:nvPr/>
        </p:nvSpPr>
        <p:spPr>
          <a:xfrm>
            <a:off x="5525968" y="6391275"/>
            <a:ext cx="1140062" cy="719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23B2FA6-2A77-42FE-9BF8-B30F826B77D9}"/>
              </a:ext>
            </a:extLst>
          </p:cNvPr>
          <p:cNvSpPr/>
          <p:nvPr/>
        </p:nvSpPr>
        <p:spPr>
          <a:xfrm>
            <a:off x="5295900" y="6858000"/>
            <a:ext cx="352425" cy="252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CFD4F67-2CC3-43F9-977C-AE13E11E57EE}"/>
              </a:ext>
            </a:extLst>
          </p:cNvPr>
          <p:cNvPicPr>
            <a:picLocks noChangeAspect="1"/>
          </p:cNvPicPr>
          <p:nvPr/>
        </p:nvPicPr>
        <p:blipFill>
          <a:blip r:embed="rId3"/>
          <a:stretch>
            <a:fillRect/>
          </a:stretch>
        </p:blipFill>
        <p:spPr>
          <a:xfrm>
            <a:off x="3555167" y="0"/>
            <a:ext cx="5081666" cy="6858000"/>
          </a:xfrm>
          <a:prstGeom prst="rect">
            <a:avLst/>
          </a:prstGeom>
        </p:spPr>
      </p:pic>
    </p:spTree>
    <p:extLst>
      <p:ext uri="{BB962C8B-B14F-4D97-AF65-F5344CB8AC3E}">
        <p14:creationId xmlns:p14="http://schemas.microsoft.com/office/powerpoint/2010/main" val="2103404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B605F9-6510-40EC-9EBD-D2498E242D35}"/>
              </a:ext>
            </a:extLst>
          </p:cNvPr>
          <p:cNvPicPr>
            <a:picLocks noChangeAspect="1"/>
          </p:cNvPicPr>
          <p:nvPr/>
        </p:nvPicPr>
        <p:blipFill>
          <a:blip r:embed="rId3"/>
          <a:stretch>
            <a:fillRect/>
          </a:stretch>
        </p:blipFill>
        <p:spPr>
          <a:xfrm>
            <a:off x="5952658" y="1088810"/>
            <a:ext cx="5942505" cy="4719348"/>
          </a:xfrm>
          <a:prstGeom prst="rect">
            <a:avLst/>
          </a:prstGeom>
        </p:spPr>
      </p:pic>
      <p:pic>
        <p:nvPicPr>
          <p:cNvPr id="2" name="Picture 1">
            <a:extLst>
              <a:ext uri="{FF2B5EF4-FFF2-40B4-BE49-F238E27FC236}">
                <a16:creationId xmlns:a16="http://schemas.microsoft.com/office/drawing/2014/main" id="{D49CBA2E-9623-4391-8CCC-8EA2CD5F7189}"/>
              </a:ext>
            </a:extLst>
          </p:cNvPr>
          <p:cNvPicPr>
            <a:picLocks noChangeAspect="1"/>
          </p:cNvPicPr>
          <p:nvPr/>
        </p:nvPicPr>
        <p:blipFill>
          <a:blip r:embed="rId4"/>
          <a:stretch>
            <a:fillRect/>
          </a:stretch>
        </p:blipFill>
        <p:spPr>
          <a:xfrm>
            <a:off x="1038225" y="1064708"/>
            <a:ext cx="4657725" cy="4743450"/>
          </a:xfrm>
          <a:prstGeom prst="rect">
            <a:avLst/>
          </a:prstGeom>
        </p:spPr>
      </p:pic>
      <p:sp>
        <p:nvSpPr>
          <p:cNvPr id="13" name="TextBox 12"/>
          <p:cNvSpPr txBox="1"/>
          <p:nvPr/>
        </p:nvSpPr>
        <p:spPr>
          <a:xfrm>
            <a:off x="4709646" y="6187555"/>
            <a:ext cx="2752725" cy="369332"/>
          </a:xfrm>
          <a:prstGeom prst="rect">
            <a:avLst/>
          </a:prstGeom>
          <a:noFill/>
        </p:spPr>
        <p:txBody>
          <a:bodyPr wrap="square" rtlCol="0">
            <a:spAutoFit/>
          </a:bodyPr>
          <a:lstStyle/>
          <a:p>
            <a:r>
              <a:rPr lang="en-US" dirty="0"/>
              <a:t>Note: Scales adjusted for fit</a:t>
            </a:r>
          </a:p>
        </p:txBody>
      </p:sp>
      <p:sp>
        <p:nvSpPr>
          <p:cNvPr id="14" name="TextBox 13"/>
          <p:cNvSpPr txBox="1"/>
          <p:nvPr/>
        </p:nvSpPr>
        <p:spPr>
          <a:xfrm>
            <a:off x="2047409" y="98098"/>
            <a:ext cx="8077200" cy="584775"/>
          </a:xfrm>
          <a:prstGeom prst="rect">
            <a:avLst/>
          </a:prstGeom>
          <a:noFill/>
        </p:spPr>
        <p:txBody>
          <a:bodyPr wrap="square" rtlCol="0">
            <a:spAutoFit/>
          </a:bodyPr>
          <a:lstStyle/>
          <a:p>
            <a:pPr algn="ctr"/>
            <a:r>
              <a:rPr lang="en-US" sz="3200" dirty="0"/>
              <a:t>DeKalb County IB Clusters</a:t>
            </a:r>
          </a:p>
        </p:txBody>
      </p:sp>
      <p:sp>
        <p:nvSpPr>
          <p:cNvPr id="16" name="TextBox 15"/>
          <p:cNvSpPr txBox="1"/>
          <p:nvPr/>
        </p:nvSpPr>
        <p:spPr>
          <a:xfrm>
            <a:off x="4757736" y="6470288"/>
            <a:ext cx="2952750" cy="369332"/>
          </a:xfrm>
          <a:prstGeom prst="rect">
            <a:avLst/>
          </a:prstGeom>
          <a:noFill/>
        </p:spPr>
        <p:txBody>
          <a:bodyPr wrap="square" rtlCol="0">
            <a:spAutoFit/>
          </a:bodyPr>
          <a:lstStyle/>
          <a:p>
            <a:r>
              <a:rPr lang="en-US" dirty="0"/>
              <a:t>Key: </a:t>
            </a:r>
            <a:r>
              <a:rPr lang="en-US" dirty="0">
                <a:solidFill>
                  <a:srgbClr val="FF0000"/>
                </a:solidFill>
              </a:rPr>
              <a:t>Authorized</a:t>
            </a:r>
            <a:r>
              <a:rPr lang="en-US" dirty="0"/>
              <a:t>;</a:t>
            </a:r>
            <a:r>
              <a:rPr lang="en-US" dirty="0">
                <a:solidFill>
                  <a:srgbClr val="FF0000"/>
                </a:solidFill>
              </a:rPr>
              <a:t> </a:t>
            </a:r>
            <a:r>
              <a:rPr lang="en-US" dirty="0">
                <a:solidFill>
                  <a:srgbClr val="00B0F0"/>
                </a:solidFill>
              </a:rPr>
              <a:t>Candidate</a:t>
            </a:r>
            <a:endParaRPr lang="en-US" dirty="0"/>
          </a:p>
        </p:txBody>
      </p:sp>
      <p:sp>
        <p:nvSpPr>
          <p:cNvPr id="7" name="Rectangle 6">
            <a:extLst>
              <a:ext uri="{FF2B5EF4-FFF2-40B4-BE49-F238E27FC236}">
                <a16:creationId xmlns:a16="http://schemas.microsoft.com/office/drawing/2014/main" id="{70BF4B55-0723-4E28-8AAE-9D798027876D}"/>
              </a:ext>
            </a:extLst>
          </p:cNvPr>
          <p:cNvSpPr/>
          <p:nvPr/>
        </p:nvSpPr>
        <p:spPr>
          <a:xfrm>
            <a:off x="10124609" y="1062270"/>
            <a:ext cx="1762591" cy="1871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22302E7-789B-4B99-9A18-E574EA81D5FC}"/>
              </a:ext>
            </a:extLst>
          </p:cNvPr>
          <p:cNvSpPr txBox="1"/>
          <p:nvPr/>
        </p:nvSpPr>
        <p:spPr>
          <a:xfrm>
            <a:off x="7364091" y="2730419"/>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 DP</a:t>
            </a:r>
          </a:p>
        </p:txBody>
      </p:sp>
      <p:sp>
        <p:nvSpPr>
          <p:cNvPr id="24" name="TextBox 23">
            <a:extLst>
              <a:ext uri="{FF2B5EF4-FFF2-40B4-BE49-F238E27FC236}">
                <a16:creationId xmlns:a16="http://schemas.microsoft.com/office/drawing/2014/main" id="{340E1104-FCB7-4088-AF15-A483377919E2}"/>
              </a:ext>
            </a:extLst>
          </p:cNvPr>
          <p:cNvSpPr txBox="1"/>
          <p:nvPr/>
        </p:nvSpPr>
        <p:spPr>
          <a:xfrm>
            <a:off x="6534740" y="2591920"/>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PYP</a:t>
            </a:r>
          </a:p>
        </p:txBody>
      </p:sp>
      <p:sp>
        <p:nvSpPr>
          <p:cNvPr id="25" name="TextBox 24">
            <a:extLst>
              <a:ext uri="{FF2B5EF4-FFF2-40B4-BE49-F238E27FC236}">
                <a16:creationId xmlns:a16="http://schemas.microsoft.com/office/drawing/2014/main" id="{20F16EDB-88AA-4B6A-9614-5E4CFB141D80}"/>
              </a:ext>
            </a:extLst>
          </p:cNvPr>
          <p:cNvSpPr txBox="1"/>
          <p:nvPr/>
        </p:nvSpPr>
        <p:spPr>
          <a:xfrm>
            <a:off x="7493939" y="3669548"/>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MYP</a:t>
            </a:r>
          </a:p>
        </p:txBody>
      </p:sp>
      <p:sp>
        <p:nvSpPr>
          <p:cNvPr id="26" name="TextBox 25">
            <a:extLst>
              <a:ext uri="{FF2B5EF4-FFF2-40B4-BE49-F238E27FC236}">
                <a16:creationId xmlns:a16="http://schemas.microsoft.com/office/drawing/2014/main" id="{CEF16B09-E4A3-48BC-A57A-F78DD72A0D41}"/>
              </a:ext>
            </a:extLst>
          </p:cNvPr>
          <p:cNvSpPr txBox="1"/>
          <p:nvPr/>
        </p:nvSpPr>
        <p:spPr>
          <a:xfrm>
            <a:off x="2487291" y="2889032"/>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 DP</a:t>
            </a:r>
          </a:p>
        </p:txBody>
      </p:sp>
      <p:sp>
        <p:nvSpPr>
          <p:cNvPr id="27" name="TextBox 26">
            <a:extLst>
              <a:ext uri="{FF2B5EF4-FFF2-40B4-BE49-F238E27FC236}">
                <a16:creationId xmlns:a16="http://schemas.microsoft.com/office/drawing/2014/main" id="{A66D9215-23A0-4652-9583-925A2DF1D3DC}"/>
              </a:ext>
            </a:extLst>
          </p:cNvPr>
          <p:cNvSpPr txBox="1"/>
          <p:nvPr/>
        </p:nvSpPr>
        <p:spPr>
          <a:xfrm>
            <a:off x="2124665" y="4368128"/>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PYP</a:t>
            </a:r>
          </a:p>
        </p:txBody>
      </p:sp>
      <p:sp>
        <p:nvSpPr>
          <p:cNvPr id="28" name="TextBox 27">
            <a:extLst>
              <a:ext uri="{FF2B5EF4-FFF2-40B4-BE49-F238E27FC236}">
                <a16:creationId xmlns:a16="http://schemas.microsoft.com/office/drawing/2014/main" id="{9ED1B0B8-9BC1-4BDF-AEDB-7C0765ACF620}"/>
              </a:ext>
            </a:extLst>
          </p:cNvPr>
          <p:cNvSpPr txBox="1"/>
          <p:nvPr/>
        </p:nvSpPr>
        <p:spPr>
          <a:xfrm>
            <a:off x="4865039" y="1859485"/>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MYP</a:t>
            </a:r>
          </a:p>
        </p:txBody>
      </p:sp>
      <p:sp>
        <p:nvSpPr>
          <p:cNvPr id="29" name="TextBox 28">
            <a:extLst>
              <a:ext uri="{FF2B5EF4-FFF2-40B4-BE49-F238E27FC236}">
                <a16:creationId xmlns:a16="http://schemas.microsoft.com/office/drawing/2014/main" id="{D9CF2C7E-10D3-43BE-9219-2C5789316A25}"/>
              </a:ext>
            </a:extLst>
          </p:cNvPr>
          <p:cNvSpPr txBox="1"/>
          <p:nvPr/>
        </p:nvSpPr>
        <p:spPr>
          <a:xfrm>
            <a:off x="4807718" y="4506627"/>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PYP</a:t>
            </a:r>
          </a:p>
        </p:txBody>
      </p:sp>
      <p:sp>
        <p:nvSpPr>
          <p:cNvPr id="30" name="TextBox 29">
            <a:extLst>
              <a:ext uri="{FF2B5EF4-FFF2-40B4-BE49-F238E27FC236}">
                <a16:creationId xmlns:a16="http://schemas.microsoft.com/office/drawing/2014/main" id="{F7E2744A-DD91-497E-97B7-24E0F1098FA9}"/>
              </a:ext>
            </a:extLst>
          </p:cNvPr>
          <p:cNvSpPr txBox="1"/>
          <p:nvPr/>
        </p:nvSpPr>
        <p:spPr>
          <a:xfrm>
            <a:off x="3448640" y="3124728"/>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PYP</a:t>
            </a:r>
          </a:p>
        </p:txBody>
      </p:sp>
      <p:sp>
        <p:nvSpPr>
          <p:cNvPr id="31" name="Rectangle 30">
            <a:extLst>
              <a:ext uri="{FF2B5EF4-FFF2-40B4-BE49-F238E27FC236}">
                <a16:creationId xmlns:a16="http://schemas.microsoft.com/office/drawing/2014/main" id="{8820F0E5-9D07-4826-A2EA-EA806BAB23D4}"/>
              </a:ext>
            </a:extLst>
          </p:cNvPr>
          <p:cNvSpPr/>
          <p:nvPr/>
        </p:nvSpPr>
        <p:spPr>
          <a:xfrm>
            <a:off x="1950871" y="5124450"/>
            <a:ext cx="1230480" cy="111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C06DADB-7BBA-49F7-8860-BB157E563F76}"/>
              </a:ext>
            </a:extLst>
          </p:cNvPr>
          <p:cNvSpPr txBox="1"/>
          <p:nvPr/>
        </p:nvSpPr>
        <p:spPr>
          <a:xfrm>
            <a:off x="9725025" y="1674818"/>
            <a:ext cx="1428750" cy="646331"/>
          </a:xfrm>
          <a:prstGeom prst="rect">
            <a:avLst/>
          </a:prstGeom>
          <a:solidFill>
            <a:schemeClr val="accent1">
              <a:lumMod val="20000"/>
              <a:lumOff val="80000"/>
            </a:schemeClr>
          </a:solidFill>
        </p:spPr>
        <p:txBody>
          <a:bodyPr wrap="square" rtlCol="0">
            <a:spAutoFit/>
          </a:bodyPr>
          <a:lstStyle/>
          <a:p>
            <a:pPr algn="ctr"/>
            <a:r>
              <a:rPr lang="en-US" dirty="0"/>
              <a:t>Tucker HS Cluster</a:t>
            </a:r>
          </a:p>
        </p:txBody>
      </p:sp>
      <p:sp>
        <p:nvSpPr>
          <p:cNvPr id="34" name="TextBox 33">
            <a:extLst>
              <a:ext uri="{FF2B5EF4-FFF2-40B4-BE49-F238E27FC236}">
                <a16:creationId xmlns:a16="http://schemas.microsoft.com/office/drawing/2014/main" id="{2207C060-96D1-41E1-9741-CCB7D319EDD9}"/>
              </a:ext>
            </a:extLst>
          </p:cNvPr>
          <p:cNvSpPr txBox="1"/>
          <p:nvPr/>
        </p:nvSpPr>
        <p:spPr>
          <a:xfrm>
            <a:off x="1372484" y="5161827"/>
            <a:ext cx="1504361" cy="646331"/>
          </a:xfrm>
          <a:prstGeom prst="rect">
            <a:avLst/>
          </a:prstGeom>
          <a:solidFill>
            <a:schemeClr val="accent1">
              <a:lumMod val="20000"/>
              <a:lumOff val="80000"/>
            </a:schemeClr>
          </a:solidFill>
        </p:spPr>
        <p:txBody>
          <a:bodyPr wrap="square" rtlCol="0">
            <a:spAutoFit/>
          </a:bodyPr>
          <a:lstStyle/>
          <a:p>
            <a:pPr algn="ctr"/>
            <a:r>
              <a:rPr lang="en-US" dirty="0"/>
              <a:t>Druid Hills HS Cluster</a:t>
            </a:r>
          </a:p>
        </p:txBody>
      </p:sp>
    </p:spTree>
    <p:extLst>
      <p:ext uri="{BB962C8B-B14F-4D97-AF65-F5344CB8AC3E}">
        <p14:creationId xmlns:p14="http://schemas.microsoft.com/office/powerpoint/2010/main" val="1349378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90284" y="117148"/>
            <a:ext cx="8077200" cy="584775"/>
          </a:xfrm>
          <a:prstGeom prst="rect">
            <a:avLst/>
          </a:prstGeom>
          <a:noFill/>
        </p:spPr>
        <p:txBody>
          <a:bodyPr wrap="square" rtlCol="0">
            <a:spAutoFit/>
          </a:bodyPr>
          <a:lstStyle/>
          <a:p>
            <a:pPr algn="ctr"/>
            <a:r>
              <a:rPr lang="en-US" sz="3200" dirty="0"/>
              <a:t>DeKalb County IB Clusters</a:t>
            </a:r>
          </a:p>
        </p:txBody>
      </p:sp>
      <p:sp>
        <p:nvSpPr>
          <p:cNvPr id="5" name="TextBox 4"/>
          <p:cNvSpPr txBox="1"/>
          <p:nvPr/>
        </p:nvSpPr>
        <p:spPr>
          <a:xfrm>
            <a:off x="4757736" y="6470288"/>
            <a:ext cx="2952750" cy="369332"/>
          </a:xfrm>
          <a:prstGeom prst="rect">
            <a:avLst/>
          </a:prstGeom>
          <a:noFill/>
        </p:spPr>
        <p:txBody>
          <a:bodyPr wrap="square" rtlCol="0">
            <a:spAutoFit/>
          </a:bodyPr>
          <a:lstStyle/>
          <a:p>
            <a:r>
              <a:rPr lang="en-US" dirty="0"/>
              <a:t>Key: </a:t>
            </a:r>
            <a:r>
              <a:rPr lang="en-US" dirty="0">
                <a:solidFill>
                  <a:srgbClr val="FF0000"/>
                </a:solidFill>
              </a:rPr>
              <a:t>Authorized</a:t>
            </a:r>
            <a:r>
              <a:rPr lang="en-US" dirty="0"/>
              <a:t>;</a:t>
            </a:r>
            <a:r>
              <a:rPr lang="en-US" dirty="0">
                <a:solidFill>
                  <a:srgbClr val="FF0000"/>
                </a:solidFill>
              </a:rPr>
              <a:t> </a:t>
            </a:r>
            <a:r>
              <a:rPr lang="en-US" dirty="0">
                <a:solidFill>
                  <a:srgbClr val="00B0F0"/>
                </a:solidFill>
              </a:rPr>
              <a:t>Candidate</a:t>
            </a:r>
            <a:endParaRPr lang="en-US" dirty="0"/>
          </a:p>
        </p:txBody>
      </p:sp>
      <p:sp>
        <p:nvSpPr>
          <p:cNvPr id="3" name="Rectangle 2"/>
          <p:cNvSpPr/>
          <p:nvPr/>
        </p:nvSpPr>
        <p:spPr>
          <a:xfrm>
            <a:off x="4690533" y="4879055"/>
            <a:ext cx="2345266" cy="1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4402B6C-FA6E-4BAA-AE6F-C08FF55B15B9}"/>
              </a:ext>
            </a:extLst>
          </p:cNvPr>
          <p:cNvPicPr>
            <a:picLocks noChangeAspect="1"/>
          </p:cNvPicPr>
          <p:nvPr/>
        </p:nvPicPr>
        <p:blipFill>
          <a:blip r:embed="rId3"/>
          <a:stretch>
            <a:fillRect/>
          </a:stretch>
        </p:blipFill>
        <p:spPr>
          <a:xfrm>
            <a:off x="2662151" y="1314450"/>
            <a:ext cx="7132669" cy="4834605"/>
          </a:xfrm>
          <a:prstGeom prst="rect">
            <a:avLst/>
          </a:prstGeom>
        </p:spPr>
      </p:pic>
      <p:sp>
        <p:nvSpPr>
          <p:cNvPr id="8" name="TextBox 7">
            <a:extLst>
              <a:ext uri="{FF2B5EF4-FFF2-40B4-BE49-F238E27FC236}">
                <a16:creationId xmlns:a16="http://schemas.microsoft.com/office/drawing/2014/main" id="{3A15BA50-3AE9-47E7-8359-53EB84438142}"/>
              </a:ext>
            </a:extLst>
          </p:cNvPr>
          <p:cNvSpPr txBox="1"/>
          <p:nvPr/>
        </p:nvSpPr>
        <p:spPr>
          <a:xfrm>
            <a:off x="5087616" y="4157293"/>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 DP</a:t>
            </a:r>
          </a:p>
        </p:txBody>
      </p:sp>
      <p:sp>
        <p:nvSpPr>
          <p:cNvPr id="9" name="TextBox 8">
            <a:extLst>
              <a:ext uri="{FF2B5EF4-FFF2-40B4-BE49-F238E27FC236}">
                <a16:creationId xmlns:a16="http://schemas.microsoft.com/office/drawing/2014/main" id="{9F270C92-FBD4-4026-BB23-D24B1188DF9B}"/>
              </a:ext>
            </a:extLst>
          </p:cNvPr>
          <p:cNvSpPr txBox="1"/>
          <p:nvPr/>
        </p:nvSpPr>
        <p:spPr>
          <a:xfrm>
            <a:off x="6665264" y="3290500"/>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MYP</a:t>
            </a:r>
          </a:p>
        </p:txBody>
      </p:sp>
      <p:sp>
        <p:nvSpPr>
          <p:cNvPr id="10" name="Rectangle 9">
            <a:extLst>
              <a:ext uri="{FF2B5EF4-FFF2-40B4-BE49-F238E27FC236}">
                <a16:creationId xmlns:a16="http://schemas.microsoft.com/office/drawing/2014/main" id="{426C3D6F-35C3-47DA-B6D1-4269F0C3E6E1}"/>
              </a:ext>
            </a:extLst>
          </p:cNvPr>
          <p:cNvSpPr/>
          <p:nvPr/>
        </p:nvSpPr>
        <p:spPr>
          <a:xfrm>
            <a:off x="4420019" y="5210175"/>
            <a:ext cx="2345266" cy="949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D45990C-F786-441A-85BA-D53612952254}"/>
              </a:ext>
            </a:extLst>
          </p:cNvPr>
          <p:cNvCxnSpPr>
            <a:cxnSpLocks/>
          </p:cNvCxnSpPr>
          <p:nvPr/>
        </p:nvCxnSpPr>
        <p:spPr>
          <a:xfrm>
            <a:off x="4420019" y="5210175"/>
            <a:ext cx="2345266"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07E2EDC7-096E-4204-8618-31E8FE8DAF89}"/>
              </a:ext>
            </a:extLst>
          </p:cNvPr>
          <p:cNvSpPr/>
          <p:nvPr/>
        </p:nvSpPr>
        <p:spPr>
          <a:xfrm>
            <a:off x="6581775" y="5153025"/>
            <a:ext cx="190500" cy="47625"/>
          </a:xfrm>
          <a:custGeom>
            <a:avLst/>
            <a:gdLst>
              <a:gd name="connsiteX0" fmla="*/ 0 w 190500"/>
              <a:gd name="connsiteY0" fmla="*/ 0 h 47625"/>
              <a:gd name="connsiteX1" fmla="*/ 66675 w 190500"/>
              <a:gd name="connsiteY1" fmla="*/ 9525 h 47625"/>
              <a:gd name="connsiteX2" fmla="*/ 95250 w 190500"/>
              <a:gd name="connsiteY2" fmla="*/ 19050 h 47625"/>
              <a:gd name="connsiteX3" fmla="*/ 142875 w 190500"/>
              <a:gd name="connsiteY3" fmla="*/ 28575 h 47625"/>
              <a:gd name="connsiteX4" fmla="*/ 190500 w 190500"/>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47625">
                <a:moveTo>
                  <a:pt x="0" y="0"/>
                </a:moveTo>
                <a:cubicBezTo>
                  <a:pt x="22225" y="3175"/>
                  <a:pt x="44660" y="5122"/>
                  <a:pt x="66675" y="9525"/>
                </a:cubicBezTo>
                <a:cubicBezTo>
                  <a:pt x="76520" y="11494"/>
                  <a:pt x="85510" y="16615"/>
                  <a:pt x="95250" y="19050"/>
                </a:cubicBezTo>
                <a:cubicBezTo>
                  <a:pt x="110956" y="22977"/>
                  <a:pt x="127169" y="24648"/>
                  <a:pt x="142875" y="28575"/>
                </a:cubicBezTo>
                <a:cubicBezTo>
                  <a:pt x="166415" y="34460"/>
                  <a:pt x="170792" y="37771"/>
                  <a:pt x="190500" y="47625"/>
                </a:cubicBezTo>
              </a:path>
            </a:pathLst>
          </a:cu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F05039-0700-4A31-BE9E-D3A0150ED603}"/>
              </a:ext>
            </a:extLst>
          </p:cNvPr>
          <p:cNvSpPr txBox="1"/>
          <p:nvPr/>
        </p:nvSpPr>
        <p:spPr>
          <a:xfrm>
            <a:off x="4559983" y="5322247"/>
            <a:ext cx="2599820" cy="646331"/>
          </a:xfrm>
          <a:prstGeom prst="rect">
            <a:avLst/>
          </a:prstGeom>
          <a:solidFill>
            <a:schemeClr val="accent1">
              <a:lumMod val="20000"/>
              <a:lumOff val="80000"/>
            </a:schemeClr>
          </a:solidFill>
        </p:spPr>
        <p:txBody>
          <a:bodyPr wrap="square" rtlCol="0">
            <a:spAutoFit/>
          </a:bodyPr>
          <a:lstStyle/>
          <a:p>
            <a:pPr algn="ctr"/>
            <a:r>
              <a:rPr lang="en-US" dirty="0"/>
              <a:t>Martin Luther King, Jr. HS </a:t>
            </a:r>
          </a:p>
          <a:p>
            <a:pPr algn="ctr"/>
            <a:r>
              <a:rPr lang="en-US" dirty="0"/>
              <a:t>Cluster</a:t>
            </a:r>
          </a:p>
        </p:txBody>
      </p:sp>
    </p:spTree>
    <p:extLst>
      <p:ext uri="{BB962C8B-B14F-4D97-AF65-F5344CB8AC3E}">
        <p14:creationId xmlns:p14="http://schemas.microsoft.com/office/powerpoint/2010/main" val="3482106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44FA90-1847-43DB-BC2B-F01BBFC65C7C}"/>
              </a:ext>
            </a:extLst>
          </p:cNvPr>
          <p:cNvPicPr>
            <a:picLocks noChangeAspect="1"/>
          </p:cNvPicPr>
          <p:nvPr/>
        </p:nvPicPr>
        <p:blipFill>
          <a:blip r:embed="rId2"/>
          <a:stretch>
            <a:fillRect/>
          </a:stretch>
        </p:blipFill>
        <p:spPr>
          <a:xfrm>
            <a:off x="3397215" y="0"/>
            <a:ext cx="5397570" cy="6858000"/>
          </a:xfrm>
          <a:prstGeom prst="rect">
            <a:avLst/>
          </a:prstGeom>
        </p:spPr>
      </p:pic>
    </p:spTree>
    <p:extLst>
      <p:ext uri="{BB962C8B-B14F-4D97-AF65-F5344CB8AC3E}">
        <p14:creationId xmlns:p14="http://schemas.microsoft.com/office/powerpoint/2010/main" val="16904410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18E623-5498-4455-BD03-B165EB72006F}"/>
              </a:ext>
            </a:extLst>
          </p:cNvPr>
          <p:cNvPicPr>
            <a:picLocks noChangeAspect="1"/>
          </p:cNvPicPr>
          <p:nvPr/>
        </p:nvPicPr>
        <p:blipFill>
          <a:blip r:embed="rId3"/>
          <a:stretch>
            <a:fillRect/>
          </a:stretch>
        </p:blipFill>
        <p:spPr>
          <a:xfrm>
            <a:off x="570683" y="849868"/>
            <a:ext cx="5285206" cy="5197345"/>
          </a:xfrm>
          <a:prstGeom prst="rect">
            <a:avLst/>
          </a:prstGeom>
        </p:spPr>
      </p:pic>
      <p:sp>
        <p:nvSpPr>
          <p:cNvPr id="4" name="TextBox 3"/>
          <p:cNvSpPr txBox="1"/>
          <p:nvPr/>
        </p:nvSpPr>
        <p:spPr>
          <a:xfrm>
            <a:off x="2190284" y="117148"/>
            <a:ext cx="8077200" cy="584775"/>
          </a:xfrm>
          <a:prstGeom prst="rect">
            <a:avLst/>
          </a:prstGeom>
          <a:noFill/>
        </p:spPr>
        <p:txBody>
          <a:bodyPr wrap="square" rtlCol="0">
            <a:spAutoFit/>
          </a:bodyPr>
          <a:lstStyle/>
          <a:p>
            <a:pPr algn="ctr"/>
            <a:r>
              <a:rPr lang="en-US" sz="3200" dirty="0"/>
              <a:t>Gwinnett County IB Clusters</a:t>
            </a:r>
          </a:p>
        </p:txBody>
      </p:sp>
      <p:sp>
        <p:nvSpPr>
          <p:cNvPr id="5" name="TextBox 4"/>
          <p:cNvSpPr txBox="1"/>
          <p:nvPr/>
        </p:nvSpPr>
        <p:spPr>
          <a:xfrm>
            <a:off x="4757736" y="6470288"/>
            <a:ext cx="2952750" cy="369332"/>
          </a:xfrm>
          <a:prstGeom prst="rect">
            <a:avLst/>
          </a:prstGeom>
          <a:noFill/>
        </p:spPr>
        <p:txBody>
          <a:bodyPr wrap="square" rtlCol="0">
            <a:spAutoFit/>
          </a:bodyPr>
          <a:lstStyle/>
          <a:p>
            <a:r>
              <a:rPr lang="en-US" dirty="0"/>
              <a:t>Key: </a:t>
            </a:r>
            <a:r>
              <a:rPr lang="en-US" dirty="0">
                <a:solidFill>
                  <a:srgbClr val="FF0000"/>
                </a:solidFill>
              </a:rPr>
              <a:t>Authorized</a:t>
            </a:r>
            <a:r>
              <a:rPr lang="en-US" dirty="0"/>
              <a:t>;</a:t>
            </a:r>
            <a:r>
              <a:rPr lang="en-US" dirty="0">
                <a:solidFill>
                  <a:srgbClr val="FF0000"/>
                </a:solidFill>
              </a:rPr>
              <a:t> </a:t>
            </a:r>
            <a:r>
              <a:rPr lang="en-US" dirty="0">
                <a:solidFill>
                  <a:srgbClr val="00B0F0"/>
                </a:solidFill>
              </a:rPr>
              <a:t>Candidate</a:t>
            </a:r>
            <a:endParaRPr lang="en-US" dirty="0"/>
          </a:p>
        </p:txBody>
      </p:sp>
      <p:sp>
        <p:nvSpPr>
          <p:cNvPr id="3" name="Rectangle 2"/>
          <p:cNvSpPr/>
          <p:nvPr/>
        </p:nvSpPr>
        <p:spPr>
          <a:xfrm>
            <a:off x="4690533" y="4879055"/>
            <a:ext cx="2345266" cy="1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F270C92-FBD4-4026-BB23-D24B1188DF9B}"/>
              </a:ext>
            </a:extLst>
          </p:cNvPr>
          <p:cNvSpPr txBox="1"/>
          <p:nvPr/>
        </p:nvSpPr>
        <p:spPr>
          <a:xfrm>
            <a:off x="2295820" y="1702369"/>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MYP</a:t>
            </a:r>
          </a:p>
        </p:txBody>
      </p:sp>
      <p:sp>
        <p:nvSpPr>
          <p:cNvPr id="10" name="Rectangle 9">
            <a:extLst>
              <a:ext uri="{FF2B5EF4-FFF2-40B4-BE49-F238E27FC236}">
                <a16:creationId xmlns:a16="http://schemas.microsoft.com/office/drawing/2014/main" id="{426C3D6F-35C3-47DA-B6D1-4269F0C3E6E1}"/>
              </a:ext>
            </a:extLst>
          </p:cNvPr>
          <p:cNvSpPr/>
          <p:nvPr/>
        </p:nvSpPr>
        <p:spPr>
          <a:xfrm>
            <a:off x="4420019" y="5210175"/>
            <a:ext cx="2345266" cy="949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D45990C-F786-441A-85BA-D53612952254}"/>
              </a:ext>
            </a:extLst>
          </p:cNvPr>
          <p:cNvCxnSpPr>
            <a:cxnSpLocks/>
          </p:cNvCxnSpPr>
          <p:nvPr/>
        </p:nvCxnSpPr>
        <p:spPr>
          <a:xfrm>
            <a:off x="4420019" y="5162550"/>
            <a:ext cx="2345266" cy="47625"/>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05F312D-8BBD-404B-A979-E971C80C6985}"/>
              </a:ext>
            </a:extLst>
          </p:cNvPr>
          <p:cNvPicPr>
            <a:picLocks noChangeAspect="1"/>
          </p:cNvPicPr>
          <p:nvPr/>
        </p:nvPicPr>
        <p:blipFill>
          <a:blip r:embed="rId4"/>
          <a:stretch>
            <a:fillRect/>
          </a:stretch>
        </p:blipFill>
        <p:spPr>
          <a:xfrm>
            <a:off x="6096000" y="849868"/>
            <a:ext cx="5497897" cy="5197345"/>
          </a:xfrm>
          <a:prstGeom prst="rect">
            <a:avLst/>
          </a:prstGeom>
        </p:spPr>
      </p:pic>
      <p:sp>
        <p:nvSpPr>
          <p:cNvPr id="13" name="TextBox 12">
            <a:extLst>
              <a:ext uri="{FF2B5EF4-FFF2-40B4-BE49-F238E27FC236}">
                <a16:creationId xmlns:a16="http://schemas.microsoft.com/office/drawing/2014/main" id="{83DE6C9B-E8A7-4097-B540-008E6280D968}"/>
              </a:ext>
            </a:extLst>
          </p:cNvPr>
          <p:cNvSpPr txBox="1"/>
          <p:nvPr/>
        </p:nvSpPr>
        <p:spPr>
          <a:xfrm>
            <a:off x="4709646" y="6187555"/>
            <a:ext cx="2752725" cy="369332"/>
          </a:xfrm>
          <a:prstGeom prst="rect">
            <a:avLst/>
          </a:prstGeom>
          <a:noFill/>
        </p:spPr>
        <p:txBody>
          <a:bodyPr wrap="square" rtlCol="0">
            <a:spAutoFit/>
          </a:bodyPr>
          <a:lstStyle/>
          <a:p>
            <a:r>
              <a:rPr lang="en-US" dirty="0"/>
              <a:t>Note: Scales adjusted for fit</a:t>
            </a:r>
          </a:p>
        </p:txBody>
      </p:sp>
      <p:sp>
        <p:nvSpPr>
          <p:cNvPr id="14" name="TextBox 13">
            <a:extLst>
              <a:ext uri="{FF2B5EF4-FFF2-40B4-BE49-F238E27FC236}">
                <a16:creationId xmlns:a16="http://schemas.microsoft.com/office/drawing/2014/main" id="{80A49A27-7630-44E4-88CC-A949EE6E38A1}"/>
              </a:ext>
            </a:extLst>
          </p:cNvPr>
          <p:cNvSpPr txBox="1"/>
          <p:nvPr/>
        </p:nvSpPr>
        <p:spPr>
          <a:xfrm>
            <a:off x="3398966" y="2681726"/>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 DP</a:t>
            </a:r>
          </a:p>
        </p:txBody>
      </p:sp>
      <p:sp>
        <p:nvSpPr>
          <p:cNvPr id="16" name="TextBox 15">
            <a:extLst>
              <a:ext uri="{FF2B5EF4-FFF2-40B4-BE49-F238E27FC236}">
                <a16:creationId xmlns:a16="http://schemas.microsoft.com/office/drawing/2014/main" id="{145E2FBD-204B-4B54-8E96-BDD0FAA19FB7}"/>
              </a:ext>
            </a:extLst>
          </p:cNvPr>
          <p:cNvSpPr txBox="1"/>
          <p:nvPr/>
        </p:nvSpPr>
        <p:spPr>
          <a:xfrm>
            <a:off x="2048550" y="2694489"/>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PYP</a:t>
            </a:r>
          </a:p>
        </p:txBody>
      </p:sp>
      <p:sp>
        <p:nvSpPr>
          <p:cNvPr id="17" name="TextBox 16">
            <a:extLst>
              <a:ext uri="{FF2B5EF4-FFF2-40B4-BE49-F238E27FC236}">
                <a16:creationId xmlns:a16="http://schemas.microsoft.com/office/drawing/2014/main" id="{E46360D1-9A21-40C9-A996-7EC34E1EDB9B}"/>
              </a:ext>
            </a:extLst>
          </p:cNvPr>
          <p:cNvSpPr txBox="1"/>
          <p:nvPr/>
        </p:nvSpPr>
        <p:spPr>
          <a:xfrm>
            <a:off x="5252778" y="3801675"/>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MYP</a:t>
            </a:r>
          </a:p>
        </p:txBody>
      </p:sp>
      <p:sp>
        <p:nvSpPr>
          <p:cNvPr id="18" name="TextBox 17">
            <a:extLst>
              <a:ext uri="{FF2B5EF4-FFF2-40B4-BE49-F238E27FC236}">
                <a16:creationId xmlns:a16="http://schemas.microsoft.com/office/drawing/2014/main" id="{FF4F4711-BD55-4448-842E-EE7E1A805773}"/>
              </a:ext>
            </a:extLst>
          </p:cNvPr>
          <p:cNvSpPr txBox="1"/>
          <p:nvPr/>
        </p:nvSpPr>
        <p:spPr>
          <a:xfrm>
            <a:off x="10020214" y="1840868"/>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MYP</a:t>
            </a:r>
          </a:p>
        </p:txBody>
      </p:sp>
      <p:sp>
        <p:nvSpPr>
          <p:cNvPr id="19" name="TextBox 18">
            <a:extLst>
              <a:ext uri="{FF2B5EF4-FFF2-40B4-BE49-F238E27FC236}">
                <a16:creationId xmlns:a16="http://schemas.microsoft.com/office/drawing/2014/main" id="{F1627D9D-4641-4373-953D-EBFACC71790F}"/>
              </a:ext>
            </a:extLst>
          </p:cNvPr>
          <p:cNvSpPr txBox="1"/>
          <p:nvPr/>
        </p:nvSpPr>
        <p:spPr>
          <a:xfrm>
            <a:off x="8387692" y="2374990"/>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 DP</a:t>
            </a:r>
          </a:p>
        </p:txBody>
      </p:sp>
      <p:sp>
        <p:nvSpPr>
          <p:cNvPr id="20" name="TextBox 19">
            <a:extLst>
              <a:ext uri="{FF2B5EF4-FFF2-40B4-BE49-F238E27FC236}">
                <a16:creationId xmlns:a16="http://schemas.microsoft.com/office/drawing/2014/main" id="{2A0839FB-2DA7-40E4-AF7E-5CF4E04D90C9}"/>
              </a:ext>
            </a:extLst>
          </p:cNvPr>
          <p:cNvSpPr txBox="1"/>
          <p:nvPr/>
        </p:nvSpPr>
        <p:spPr>
          <a:xfrm>
            <a:off x="1076153" y="526702"/>
            <a:ext cx="1428750" cy="646331"/>
          </a:xfrm>
          <a:prstGeom prst="rect">
            <a:avLst/>
          </a:prstGeom>
          <a:solidFill>
            <a:schemeClr val="accent1">
              <a:lumMod val="20000"/>
              <a:lumOff val="80000"/>
            </a:schemeClr>
          </a:solidFill>
        </p:spPr>
        <p:txBody>
          <a:bodyPr wrap="square" rtlCol="0">
            <a:spAutoFit/>
          </a:bodyPr>
          <a:lstStyle/>
          <a:p>
            <a:pPr algn="ctr"/>
            <a:r>
              <a:rPr lang="en-US" dirty="0"/>
              <a:t>Norcross HS Cluster</a:t>
            </a:r>
          </a:p>
        </p:txBody>
      </p:sp>
      <p:sp>
        <p:nvSpPr>
          <p:cNvPr id="21" name="TextBox 20">
            <a:extLst>
              <a:ext uri="{FF2B5EF4-FFF2-40B4-BE49-F238E27FC236}">
                <a16:creationId xmlns:a16="http://schemas.microsoft.com/office/drawing/2014/main" id="{09EAEF9D-04B8-471D-A7F1-8118EB2B9803}"/>
              </a:ext>
            </a:extLst>
          </p:cNvPr>
          <p:cNvSpPr txBox="1"/>
          <p:nvPr/>
        </p:nvSpPr>
        <p:spPr>
          <a:xfrm>
            <a:off x="8546989" y="5361801"/>
            <a:ext cx="1428750" cy="646331"/>
          </a:xfrm>
          <a:prstGeom prst="rect">
            <a:avLst/>
          </a:prstGeom>
          <a:solidFill>
            <a:schemeClr val="accent1">
              <a:lumMod val="20000"/>
              <a:lumOff val="80000"/>
            </a:schemeClr>
          </a:solidFill>
        </p:spPr>
        <p:txBody>
          <a:bodyPr wrap="square" rtlCol="0">
            <a:spAutoFit/>
          </a:bodyPr>
          <a:lstStyle/>
          <a:p>
            <a:pPr algn="ctr"/>
            <a:r>
              <a:rPr lang="en-US" dirty="0"/>
              <a:t>Shiloh HS Cluster</a:t>
            </a:r>
          </a:p>
        </p:txBody>
      </p:sp>
    </p:spTree>
    <p:extLst>
      <p:ext uri="{BB962C8B-B14F-4D97-AF65-F5344CB8AC3E}">
        <p14:creationId xmlns:p14="http://schemas.microsoft.com/office/powerpoint/2010/main" val="3253256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56C140-5E65-4806-B5A5-EEF80570DF17}"/>
              </a:ext>
            </a:extLst>
          </p:cNvPr>
          <p:cNvPicPr>
            <a:picLocks noChangeAspect="1"/>
          </p:cNvPicPr>
          <p:nvPr/>
        </p:nvPicPr>
        <p:blipFill>
          <a:blip r:embed="rId2"/>
          <a:stretch>
            <a:fillRect/>
          </a:stretch>
        </p:blipFill>
        <p:spPr>
          <a:xfrm>
            <a:off x="816338" y="0"/>
            <a:ext cx="10883174" cy="6858000"/>
          </a:xfrm>
          <a:prstGeom prst="rect">
            <a:avLst/>
          </a:prstGeom>
        </p:spPr>
      </p:pic>
    </p:spTree>
    <p:extLst>
      <p:ext uri="{BB962C8B-B14F-4D97-AF65-F5344CB8AC3E}">
        <p14:creationId xmlns:p14="http://schemas.microsoft.com/office/powerpoint/2010/main" val="25944167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1E27A-BF6B-423C-B3DF-A388AD6C0F20}"/>
              </a:ext>
            </a:extLst>
          </p:cNvPr>
          <p:cNvPicPr>
            <a:picLocks noChangeAspect="1"/>
          </p:cNvPicPr>
          <p:nvPr/>
        </p:nvPicPr>
        <p:blipFill>
          <a:blip r:embed="rId3"/>
          <a:stretch>
            <a:fillRect/>
          </a:stretch>
        </p:blipFill>
        <p:spPr>
          <a:xfrm>
            <a:off x="6791465" y="1763880"/>
            <a:ext cx="4950234" cy="3398669"/>
          </a:xfrm>
          <a:prstGeom prst="rect">
            <a:avLst/>
          </a:prstGeom>
        </p:spPr>
      </p:pic>
      <p:pic>
        <p:nvPicPr>
          <p:cNvPr id="7" name="Picture 6">
            <a:extLst>
              <a:ext uri="{FF2B5EF4-FFF2-40B4-BE49-F238E27FC236}">
                <a16:creationId xmlns:a16="http://schemas.microsoft.com/office/drawing/2014/main" id="{16F7FDE5-7EB0-4C19-B8F8-05205A3E50AE}"/>
              </a:ext>
            </a:extLst>
          </p:cNvPr>
          <p:cNvPicPr>
            <a:picLocks noChangeAspect="1"/>
          </p:cNvPicPr>
          <p:nvPr/>
        </p:nvPicPr>
        <p:blipFill>
          <a:blip r:embed="rId4"/>
          <a:stretch>
            <a:fillRect/>
          </a:stretch>
        </p:blipFill>
        <p:spPr>
          <a:xfrm>
            <a:off x="935985" y="1770389"/>
            <a:ext cx="5464815" cy="3755918"/>
          </a:xfrm>
          <a:prstGeom prst="rect">
            <a:avLst/>
          </a:prstGeom>
        </p:spPr>
      </p:pic>
      <p:sp>
        <p:nvSpPr>
          <p:cNvPr id="4" name="TextBox 3"/>
          <p:cNvSpPr txBox="1"/>
          <p:nvPr/>
        </p:nvSpPr>
        <p:spPr>
          <a:xfrm>
            <a:off x="2190284" y="117148"/>
            <a:ext cx="8077200" cy="584775"/>
          </a:xfrm>
          <a:prstGeom prst="rect">
            <a:avLst/>
          </a:prstGeom>
          <a:noFill/>
        </p:spPr>
        <p:txBody>
          <a:bodyPr wrap="square" rtlCol="0">
            <a:spAutoFit/>
          </a:bodyPr>
          <a:lstStyle/>
          <a:p>
            <a:pPr algn="ctr"/>
            <a:r>
              <a:rPr lang="en-US" sz="3200" dirty="0"/>
              <a:t>Savannah-Chatham County IB Clusters</a:t>
            </a:r>
          </a:p>
        </p:txBody>
      </p:sp>
      <p:sp>
        <p:nvSpPr>
          <p:cNvPr id="5" name="TextBox 4"/>
          <p:cNvSpPr txBox="1"/>
          <p:nvPr/>
        </p:nvSpPr>
        <p:spPr>
          <a:xfrm>
            <a:off x="4757736" y="6470288"/>
            <a:ext cx="2952750" cy="369332"/>
          </a:xfrm>
          <a:prstGeom prst="rect">
            <a:avLst/>
          </a:prstGeom>
          <a:noFill/>
        </p:spPr>
        <p:txBody>
          <a:bodyPr wrap="square" rtlCol="0">
            <a:spAutoFit/>
          </a:bodyPr>
          <a:lstStyle/>
          <a:p>
            <a:r>
              <a:rPr lang="en-US" dirty="0"/>
              <a:t>Key: </a:t>
            </a:r>
            <a:r>
              <a:rPr lang="en-US" dirty="0">
                <a:solidFill>
                  <a:srgbClr val="FF0000"/>
                </a:solidFill>
              </a:rPr>
              <a:t>Authorized</a:t>
            </a:r>
            <a:r>
              <a:rPr lang="en-US" dirty="0"/>
              <a:t>;</a:t>
            </a:r>
            <a:r>
              <a:rPr lang="en-US" dirty="0">
                <a:solidFill>
                  <a:srgbClr val="FF0000"/>
                </a:solidFill>
              </a:rPr>
              <a:t> </a:t>
            </a:r>
            <a:r>
              <a:rPr lang="en-US" dirty="0">
                <a:solidFill>
                  <a:srgbClr val="00B0F0"/>
                </a:solidFill>
              </a:rPr>
              <a:t>Candidate</a:t>
            </a:r>
            <a:endParaRPr lang="en-US" dirty="0"/>
          </a:p>
        </p:txBody>
      </p:sp>
      <p:sp>
        <p:nvSpPr>
          <p:cNvPr id="9" name="TextBox 8">
            <a:extLst>
              <a:ext uri="{FF2B5EF4-FFF2-40B4-BE49-F238E27FC236}">
                <a16:creationId xmlns:a16="http://schemas.microsoft.com/office/drawing/2014/main" id="{9F270C92-FBD4-4026-BB23-D24B1188DF9B}"/>
              </a:ext>
            </a:extLst>
          </p:cNvPr>
          <p:cNvSpPr txBox="1"/>
          <p:nvPr/>
        </p:nvSpPr>
        <p:spPr>
          <a:xfrm>
            <a:off x="1614699" y="4005803"/>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MYP</a:t>
            </a:r>
          </a:p>
        </p:txBody>
      </p:sp>
      <p:sp>
        <p:nvSpPr>
          <p:cNvPr id="10" name="Rectangle 9">
            <a:extLst>
              <a:ext uri="{FF2B5EF4-FFF2-40B4-BE49-F238E27FC236}">
                <a16:creationId xmlns:a16="http://schemas.microsoft.com/office/drawing/2014/main" id="{426C3D6F-35C3-47DA-B6D1-4269F0C3E6E1}"/>
              </a:ext>
            </a:extLst>
          </p:cNvPr>
          <p:cNvSpPr/>
          <p:nvPr/>
        </p:nvSpPr>
        <p:spPr>
          <a:xfrm>
            <a:off x="3227546" y="5218329"/>
            <a:ext cx="2345266" cy="949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D45990C-F786-441A-85BA-D53612952254}"/>
              </a:ext>
            </a:extLst>
          </p:cNvPr>
          <p:cNvCxnSpPr>
            <a:cxnSpLocks/>
          </p:cNvCxnSpPr>
          <p:nvPr/>
        </p:nvCxnSpPr>
        <p:spPr>
          <a:xfrm>
            <a:off x="4420019" y="5162550"/>
            <a:ext cx="2345266" cy="47625"/>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3DE6C9B-E8A7-4097-B540-008E6280D968}"/>
              </a:ext>
            </a:extLst>
          </p:cNvPr>
          <p:cNvSpPr txBox="1"/>
          <p:nvPr/>
        </p:nvSpPr>
        <p:spPr>
          <a:xfrm>
            <a:off x="4709646" y="6187555"/>
            <a:ext cx="2752725" cy="369332"/>
          </a:xfrm>
          <a:prstGeom prst="rect">
            <a:avLst/>
          </a:prstGeom>
          <a:noFill/>
        </p:spPr>
        <p:txBody>
          <a:bodyPr wrap="square" rtlCol="0">
            <a:spAutoFit/>
          </a:bodyPr>
          <a:lstStyle/>
          <a:p>
            <a:r>
              <a:rPr lang="en-US" dirty="0"/>
              <a:t>Note: Scales adjusted for fit</a:t>
            </a:r>
          </a:p>
        </p:txBody>
      </p:sp>
      <p:sp>
        <p:nvSpPr>
          <p:cNvPr id="14" name="TextBox 13">
            <a:extLst>
              <a:ext uri="{FF2B5EF4-FFF2-40B4-BE49-F238E27FC236}">
                <a16:creationId xmlns:a16="http://schemas.microsoft.com/office/drawing/2014/main" id="{80A49A27-7630-44E4-88CC-A949EE6E38A1}"/>
              </a:ext>
            </a:extLst>
          </p:cNvPr>
          <p:cNvSpPr txBox="1"/>
          <p:nvPr/>
        </p:nvSpPr>
        <p:spPr>
          <a:xfrm>
            <a:off x="3792226" y="4453264"/>
            <a:ext cx="607953" cy="461665"/>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MYP DP CP</a:t>
            </a:r>
          </a:p>
        </p:txBody>
      </p:sp>
      <p:sp>
        <p:nvSpPr>
          <p:cNvPr id="16" name="TextBox 15">
            <a:extLst>
              <a:ext uri="{FF2B5EF4-FFF2-40B4-BE49-F238E27FC236}">
                <a16:creationId xmlns:a16="http://schemas.microsoft.com/office/drawing/2014/main" id="{145E2FBD-204B-4B54-8E96-BDD0FAA19FB7}"/>
              </a:ext>
            </a:extLst>
          </p:cNvPr>
          <p:cNvSpPr txBox="1"/>
          <p:nvPr/>
        </p:nvSpPr>
        <p:spPr>
          <a:xfrm>
            <a:off x="10267484" y="3324714"/>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PYP</a:t>
            </a:r>
          </a:p>
        </p:txBody>
      </p:sp>
      <p:sp>
        <p:nvSpPr>
          <p:cNvPr id="17" name="TextBox 16">
            <a:extLst>
              <a:ext uri="{FF2B5EF4-FFF2-40B4-BE49-F238E27FC236}">
                <a16:creationId xmlns:a16="http://schemas.microsoft.com/office/drawing/2014/main" id="{E46360D1-9A21-40C9-A996-7EC34E1EDB9B}"/>
              </a:ext>
            </a:extLst>
          </p:cNvPr>
          <p:cNvSpPr txBox="1"/>
          <p:nvPr/>
        </p:nvSpPr>
        <p:spPr>
          <a:xfrm>
            <a:off x="9945194" y="3030614"/>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MYP</a:t>
            </a:r>
          </a:p>
        </p:txBody>
      </p:sp>
      <p:sp>
        <p:nvSpPr>
          <p:cNvPr id="18" name="TextBox 17">
            <a:extLst>
              <a:ext uri="{FF2B5EF4-FFF2-40B4-BE49-F238E27FC236}">
                <a16:creationId xmlns:a16="http://schemas.microsoft.com/office/drawing/2014/main" id="{FF4F4711-BD55-4448-842E-EE7E1A805773}"/>
              </a:ext>
            </a:extLst>
          </p:cNvPr>
          <p:cNvSpPr txBox="1"/>
          <p:nvPr/>
        </p:nvSpPr>
        <p:spPr>
          <a:xfrm>
            <a:off x="4843439" y="3236112"/>
            <a:ext cx="494539" cy="276999"/>
          </a:xfrm>
          <a:prstGeom prst="rect">
            <a:avLst/>
          </a:prstGeom>
          <a:solidFill>
            <a:schemeClr val="accent3">
              <a:lumMod val="20000"/>
              <a:lumOff val="80000"/>
            </a:schemeClr>
          </a:solidFill>
        </p:spPr>
        <p:txBody>
          <a:bodyPr wrap="square" rtlCol="0">
            <a:spAutoFit/>
          </a:bodyPr>
          <a:lstStyle/>
          <a:p>
            <a:pPr algn="ctr"/>
            <a:r>
              <a:rPr lang="en-US" sz="1200" b="1" dirty="0">
                <a:solidFill>
                  <a:srgbClr val="00B0F0"/>
                </a:solidFill>
              </a:rPr>
              <a:t>PYP</a:t>
            </a:r>
          </a:p>
        </p:txBody>
      </p:sp>
      <p:sp>
        <p:nvSpPr>
          <p:cNvPr id="11" name="TextBox 10">
            <a:extLst>
              <a:ext uri="{FF2B5EF4-FFF2-40B4-BE49-F238E27FC236}">
                <a16:creationId xmlns:a16="http://schemas.microsoft.com/office/drawing/2014/main" id="{03EB9F4A-A560-4F78-8C88-B2A145A3F40D}"/>
              </a:ext>
            </a:extLst>
          </p:cNvPr>
          <p:cNvSpPr txBox="1"/>
          <p:nvPr/>
        </p:nvSpPr>
        <p:spPr>
          <a:xfrm>
            <a:off x="2252139" y="5301666"/>
            <a:ext cx="3976745" cy="830997"/>
          </a:xfrm>
          <a:prstGeom prst="rect">
            <a:avLst/>
          </a:prstGeom>
          <a:noFill/>
        </p:spPr>
        <p:txBody>
          <a:bodyPr wrap="square" rtlCol="0">
            <a:spAutoFit/>
          </a:bodyPr>
          <a:lstStyle/>
          <a:p>
            <a:r>
              <a:rPr lang="en-US" sz="1600" dirty="0"/>
              <a:t>13. Largo-Tibet Elementary School</a:t>
            </a:r>
          </a:p>
          <a:p>
            <a:r>
              <a:rPr lang="en-US" sz="1600" dirty="0"/>
              <a:t>42. Southwest Middle School</a:t>
            </a:r>
          </a:p>
          <a:p>
            <a:r>
              <a:rPr lang="en-US" sz="1600" dirty="0"/>
              <a:t>54. Windsor Forest High School</a:t>
            </a:r>
          </a:p>
        </p:txBody>
      </p:sp>
      <p:sp>
        <p:nvSpPr>
          <p:cNvPr id="20" name="TextBox 19">
            <a:extLst>
              <a:ext uri="{FF2B5EF4-FFF2-40B4-BE49-F238E27FC236}">
                <a16:creationId xmlns:a16="http://schemas.microsoft.com/office/drawing/2014/main" id="{274E2188-537F-499D-9FA6-1B6B04D26768}"/>
              </a:ext>
            </a:extLst>
          </p:cNvPr>
          <p:cNvSpPr txBox="1"/>
          <p:nvPr/>
        </p:nvSpPr>
        <p:spPr>
          <a:xfrm>
            <a:off x="8931512" y="3463214"/>
            <a:ext cx="607953" cy="461665"/>
          </a:xfrm>
          <a:prstGeom prst="rect">
            <a:avLst/>
          </a:prstGeom>
          <a:solidFill>
            <a:schemeClr val="accent3">
              <a:lumMod val="20000"/>
              <a:lumOff val="80000"/>
            </a:schemeClr>
          </a:solidFill>
        </p:spPr>
        <p:txBody>
          <a:bodyPr wrap="square" rtlCol="0">
            <a:spAutoFit/>
          </a:bodyPr>
          <a:lstStyle/>
          <a:p>
            <a:pPr algn="ctr"/>
            <a:r>
              <a:rPr lang="en-US" sz="1200" b="1" dirty="0">
                <a:solidFill>
                  <a:srgbClr val="FF0000"/>
                </a:solidFill>
              </a:rPr>
              <a:t>MYP DP CP</a:t>
            </a:r>
          </a:p>
        </p:txBody>
      </p:sp>
      <p:sp>
        <p:nvSpPr>
          <p:cNvPr id="21" name="TextBox 20">
            <a:extLst>
              <a:ext uri="{FF2B5EF4-FFF2-40B4-BE49-F238E27FC236}">
                <a16:creationId xmlns:a16="http://schemas.microsoft.com/office/drawing/2014/main" id="{4AEE5B11-B3A5-4D0C-9362-83EE3AE9B856}"/>
              </a:ext>
            </a:extLst>
          </p:cNvPr>
          <p:cNvSpPr txBox="1"/>
          <p:nvPr/>
        </p:nvSpPr>
        <p:spPr>
          <a:xfrm>
            <a:off x="7716954" y="5301047"/>
            <a:ext cx="3976745" cy="830997"/>
          </a:xfrm>
          <a:prstGeom prst="rect">
            <a:avLst/>
          </a:prstGeom>
          <a:noFill/>
        </p:spPr>
        <p:txBody>
          <a:bodyPr wrap="square" rtlCol="0">
            <a:spAutoFit/>
          </a:bodyPr>
          <a:lstStyle/>
          <a:p>
            <a:r>
              <a:rPr lang="en-US" sz="1600" dirty="0"/>
              <a:t>14. </a:t>
            </a:r>
            <a:r>
              <a:rPr lang="en-US" sz="1600" dirty="0" err="1"/>
              <a:t>Marshpoint</a:t>
            </a:r>
            <a:r>
              <a:rPr lang="en-US" sz="1600" dirty="0"/>
              <a:t> Elementary School</a:t>
            </a:r>
          </a:p>
          <a:p>
            <a:r>
              <a:rPr lang="en-US" sz="1600" dirty="0"/>
              <a:t>37. Coastal Middle School</a:t>
            </a:r>
          </a:p>
          <a:p>
            <a:r>
              <a:rPr lang="en-US" sz="1600" dirty="0"/>
              <a:t>49. Sol C. Johnson High School</a:t>
            </a:r>
          </a:p>
        </p:txBody>
      </p:sp>
      <p:sp>
        <p:nvSpPr>
          <p:cNvPr id="22" name="TextBox 21">
            <a:extLst>
              <a:ext uri="{FF2B5EF4-FFF2-40B4-BE49-F238E27FC236}">
                <a16:creationId xmlns:a16="http://schemas.microsoft.com/office/drawing/2014/main" id="{614C9A63-A3A7-47CF-BAD2-571E2D10DBEC}"/>
              </a:ext>
            </a:extLst>
          </p:cNvPr>
          <p:cNvSpPr txBox="1"/>
          <p:nvPr/>
        </p:nvSpPr>
        <p:spPr>
          <a:xfrm>
            <a:off x="2704976" y="1088416"/>
            <a:ext cx="1926831" cy="646331"/>
          </a:xfrm>
          <a:prstGeom prst="rect">
            <a:avLst/>
          </a:prstGeom>
          <a:solidFill>
            <a:schemeClr val="accent1">
              <a:lumMod val="20000"/>
              <a:lumOff val="80000"/>
            </a:schemeClr>
          </a:solidFill>
        </p:spPr>
        <p:txBody>
          <a:bodyPr wrap="square" rtlCol="0">
            <a:spAutoFit/>
          </a:bodyPr>
          <a:lstStyle/>
          <a:p>
            <a:pPr algn="ctr"/>
            <a:r>
              <a:rPr lang="en-US" dirty="0"/>
              <a:t>Windsor Forest HS Cluster</a:t>
            </a:r>
          </a:p>
        </p:txBody>
      </p:sp>
      <p:sp>
        <p:nvSpPr>
          <p:cNvPr id="23" name="TextBox 22">
            <a:extLst>
              <a:ext uri="{FF2B5EF4-FFF2-40B4-BE49-F238E27FC236}">
                <a16:creationId xmlns:a16="http://schemas.microsoft.com/office/drawing/2014/main" id="{22F5384E-10F0-4966-ABB4-CAF8DF80B90D}"/>
              </a:ext>
            </a:extLst>
          </p:cNvPr>
          <p:cNvSpPr txBox="1"/>
          <p:nvPr/>
        </p:nvSpPr>
        <p:spPr>
          <a:xfrm>
            <a:off x="8303166" y="1088416"/>
            <a:ext cx="1926831" cy="646331"/>
          </a:xfrm>
          <a:prstGeom prst="rect">
            <a:avLst/>
          </a:prstGeom>
          <a:solidFill>
            <a:schemeClr val="accent1">
              <a:lumMod val="20000"/>
              <a:lumOff val="80000"/>
            </a:schemeClr>
          </a:solidFill>
        </p:spPr>
        <p:txBody>
          <a:bodyPr wrap="square" rtlCol="0">
            <a:spAutoFit/>
          </a:bodyPr>
          <a:lstStyle/>
          <a:p>
            <a:pPr algn="ctr"/>
            <a:r>
              <a:rPr lang="en-US" dirty="0"/>
              <a:t>Sol C Johnson HS Cluster</a:t>
            </a:r>
          </a:p>
        </p:txBody>
      </p:sp>
    </p:spTree>
    <p:extLst>
      <p:ext uri="{BB962C8B-B14F-4D97-AF65-F5344CB8AC3E}">
        <p14:creationId xmlns:p14="http://schemas.microsoft.com/office/powerpoint/2010/main" val="41284210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527735"/>
            <a:ext cx="10322804" cy="2387600"/>
          </a:xfrm>
        </p:spPr>
        <p:txBody>
          <a:bodyPr>
            <a:normAutofit/>
          </a:bodyPr>
          <a:lstStyle/>
          <a:p>
            <a:r>
              <a:rPr lang="en-US" dirty="0"/>
              <a:t>IB in Georgia: </a:t>
            </a:r>
            <a:br>
              <a:rPr lang="en-US" dirty="0"/>
            </a:br>
            <a:r>
              <a:rPr lang="en-US" dirty="0"/>
              <a:t>Stand-Alone Programs</a:t>
            </a:r>
          </a:p>
        </p:txBody>
      </p:sp>
    </p:spTree>
    <p:extLst>
      <p:ext uri="{BB962C8B-B14F-4D97-AF65-F5344CB8AC3E}">
        <p14:creationId xmlns:p14="http://schemas.microsoft.com/office/powerpoint/2010/main" val="1957598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1" y="-200814"/>
            <a:ext cx="11531599" cy="1325563"/>
          </a:xfrm>
        </p:spPr>
        <p:txBody>
          <a:bodyPr/>
          <a:lstStyle/>
          <a:p>
            <a:pPr algn="ctr"/>
            <a:r>
              <a:rPr lang="en-US" dirty="0"/>
              <a:t>Google Map: Georgia Authorized IB Schools </a:t>
            </a:r>
            <a:r>
              <a:rPr lang="en-US" sz="2800" dirty="0">
                <a:solidFill>
                  <a:prstClr val="black"/>
                </a:solidFill>
              </a:rPr>
              <a:t>(2018)</a:t>
            </a:r>
            <a:endParaRPr lang="en-US" dirty="0"/>
          </a:p>
        </p:txBody>
      </p:sp>
      <p:pic>
        <p:nvPicPr>
          <p:cNvPr id="5" name="Picture 4"/>
          <p:cNvPicPr>
            <a:picLocks noChangeAspect="1"/>
          </p:cNvPicPr>
          <p:nvPr/>
        </p:nvPicPr>
        <p:blipFill>
          <a:blip r:embed="rId2"/>
          <a:stretch>
            <a:fillRect/>
          </a:stretch>
        </p:blipFill>
        <p:spPr>
          <a:xfrm>
            <a:off x="1236133" y="1302989"/>
            <a:ext cx="4641745" cy="5555012"/>
          </a:xfrm>
          <a:prstGeom prst="rect">
            <a:avLst/>
          </a:prstGeom>
        </p:spPr>
      </p:pic>
      <p:sp>
        <p:nvSpPr>
          <p:cNvPr id="8" name="TextBox 7"/>
          <p:cNvSpPr txBox="1"/>
          <p:nvPr/>
        </p:nvSpPr>
        <p:spPr>
          <a:xfrm>
            <a:off x="1684257" y="928788"/>
            <a:ext cx="3745495" cy="461665"/>
          </a:xfrm>
          <a:prstGeom prst="rect">
            <a:avLst/>
          </a:prstGeom>
          <a:noFill/>
        </p:spPr>
        <p:txBody>
          <a:bodyPr wrap="square" rtlCol="0">
            <a:spAutoFit/>
          </a:bodyPr>
          <a:lstStyle/>
          <a:p>
            <a:pPr algn="ctr"/>
            <a:r>
              <a:rPr lang="en-US" sz="2400" dirty="0"/>
              <a:t>Metro Atlanta: 54 IB Schools</a:t>
            </a:r>
          </a:p>
        </p:txBody>
      </p:sp>
      <p:pic>
        <p:nvPicPr>
          <p:cNvPr id="9" name="Picture 8"/>
          <p:cNvPicPr>
            <a:picLocks noChangeAspect="1"/>
          </p:cNvPicPr>
          <p:nvPr/>
        </p:nvPicPr>
        <p:blipFill>
          <a:blip r:embed="rId3"/>
          <a:stretch>
            <a:fillRect/>
          </a:stretch>
        </p:blipFill>
        <p:spPr>
          <a:xfrm>
            <a:off x="6416486" y="2125134"/>
            <a:ext cx="5230036" cy="3945465"/>
          </a:xfrm>
          <a:prstGeom prst="rect">
            <a:avLst/>
          </a:prstGeom>
        </p:spPr>
      </p:pic>
      <p:sp>
        <p:nvSpPr>
          <p:cNvPr id="10" name="TextBox 9"/>
          <p:cNvSpPr txBox="1"/>
          <p:nvPr/>
        </p:nvSpPr>
        <p:spPr>
          <a:xfrm>
            <a:off x="7545603" y="1724653"/>
            <a:ext cx="2971801" cy="461665"/>
          </a:xfrm>
          <a:prstGeom prst="rect">
            <a:avLst/>
          </a:prstGeom>
          <a:noFill/>
        </p:spPr>
        <p:txBody>
          <a:bodyPr wrap="square" rtlCol="0">
            <a:spAutoFit/>
          </a:bodyPr>
          <a:lstStyle/>
          <a:p>
            <a:pPr algn="ctr"/>
            <a:r>
              <a:rPr lang="en-US" sz="2400" dirty="0"/>
              <a:t>Augusta: 4 IB Schools</a:t>
            </a:r>
          </a:p>
        </p:txBody>
      </p:sp>
      <p:sp>
        <p:nvSpPr>
          <p:cNvPr id="11" name="Rectangle 10"/>
          <p:cNvSpPr/>
          <p:nvPr/>
        </p:nvSpPr>
        <p:spPr>
          <a:xfrm>
            <a:off x="804333" y="5842000"/>
            <a:ext cx="431800" cy="948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1941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1965325" y="0"/>
            <a:ext cx="8734707" cy="6781800"/>
            <a:chOff x="1058" y="0"/>
            <a:chExt cx="5564" cy="4320"/>
          </a:xfrm>
        </p:grpSpPr>
        <p:sp>
          <p:nvSpPr>
            <p:cNvPr id="4" name="AutoShape 3"/>
            <p:cNvSpPr>
              <a:spLocks noChangeAspect="1" noChangeArrowheads="1" noTextEdit="1"/>
            </p:cNvSpPr>
            <p:nvPr/>
          </p:nvSpPr>
          <p:spPr bwMode="auto">
            <a:xfrm>
              <a:off x="1058" y="0"/>
              <a:ext cx="556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 y="0"/>
              <a:ext cx="5569" cy="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p:cNvSpPr/>
          <p:nvPr/>
        </p:nvSpPr>
        <p:spPr>
          <a:xfrm>
            <a:off x="923925" y="6372225"/>
            <a:ext cx="1114425"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627007" y="6267450"/>
            <a:ext cx="1114425"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57463" y="2299263"/>
            <a:ext cx="435920" cy="276999"/>
          </a:xfrm>
          <a:prstGeom prst="rect">
            <a:avLst/>
          </a:prstGeom>
          <a:solidFill>
            <a:schemeClr val="bg2">
              <a:lumMod val="90000"/>
            </a:schemeClr>
          </a:solidFill>
        </p:spPr>
        <p:txBody>
          <a:bodyPr wrap="square" rtlCol="0">
            <a:spAutoFit/>
          </a:bodyPr>
          <a:lstStyle/>
          <a:p>
            <a:pPr algn="ctr"/>
            <a:r>
              <a:rPr lang="en-US" sz="1200" b="1" dirty="0">
                <a:solidFill>
                  <a:srgbClr val="FF0000"/>
                </a:solidFill>
              </a:rPr>
              <a:t>PYP</a:t>
            </a:r>
          </a:p>
        </p:txBody>
      </p:sp>
      <p:sp>
        <p:nvSpPr>
          <p:cNvPr id="6" name="TextBox 5"/>
          <p:cNvSpPr txBox="1"/>
          <p:nvPr/>
        </p:nvSpPr>
        <p:spPr>
          <a:xfrm>
            <a:off x="7693383" y="618717"/>
            <a:ext cx="2007049" cy="1200329"/>
          </a:xfrm>
          <a:prstGeom prst="rect">
            <a:avLst/>
          </a:prstGeom>
          <a:noFill/>
        </p:spPr>
        <p:txBody>
          <a:bodyPr wrap="square" rtlCol="0" anchor="ctr">
            <a:spAutoFit/>
          </a:bodyPr>
          <a:lstStyle/>
          <a:p>
            <a:pPr algn="ctr"/>
            <a:r>
              <a:rPr lang="en-US" b="1" dirty="0">
                <a:solidFill>
                  <a:srgbClr val="C00000"/>
                </a:solidFill>
              </a:rPr>
              <a:t>Greer Elementary</a:t>
            </a:r>
          </a:p>
          <a:p>
            <a:pPr algn="ctr"/>
            <a:r>
              <a:rPr lang="en-US" b="1" dirty="0">
                <a:solidFill>
                  <a:srgbClr val="C00000"/>
                </a:solidFill>
              </a:rPr>
              <a:t>(Only IB Program out of 16 schools)</a:t>
            </a:r>
          </a:p>
          <a:p>
            <a:pPr algn="ctr"/>
            <a:endParaRPr lang="en-US" dirty="0"/>
          </a:p>
        </p:txBody>
      </p:sp>
    </p:spTree>
    <p:extLst>
      <p:ext uri="{BB962C8B-B14F-4D97-AF65-F5344CB8AC3E}">
        <p14:creationId xmlns:p14="http://schemas.microsoft.com/office/powerpoint/2010/main" val="49879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9334" y="2406548"/>
            <a:ext cx="9144000" cy="2387600"/>
          </a:xfrm>
        </p:spPr>
        <p:txBody>
          <a:bodyPr/>
          <a:lstStyle/>
          <a:p>
            <a:r>
              <a:rPr lang="en-US" dirty="0"/>
              <a:t>Thank You!!</a:t>
            </a:r>
          </a:p>
        </p:txBody>
      </p:sp>
    </p:spTree>
    <p:extLst>
      <p:ext uri="{BB962C8B-B14F-4D97-AF65-F5344CB8AC3E}">
        <p14:creationId xmlns:p14="http://schemas.microsoft.com/office/powerpoint/2010/main" val="2748649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1" y="0"/>
            <a:ext cx="11531599" cy="1325563"/>
          </a:xfrm>
        </p:spPr>
        <p:txBody>
          <a:bodyPr/>
          <a:lstStyle/>
          <a:p>
            <a:pPr algn="ctr"/>
            <a:r>
              <a:rPr lang="en-US" dirty="0"/>
              <a:t>Google Map: Georgia Authorized IB Schools </a:t>
            </a:r>
            <a:r>
              <a:rPr lang="en-US" sz="2800" dirty="0">
                <a:solidFill>
                  <a:prstClr val="black"/>
                </a:solidFill>
              </a:rPr>
              <a:t>(2018)</a:t>
            </a:r>
            <a:endParaRPr lang="en-US" dirty="0"/>
          </a:p>
        </p:txBody>
      </p:sp>
      <p:pic>
        <p:nvPicPr>
          <p:cNvPr id="6" name="Picture 5"/>
          <p:cNvPicPr>
            <a:picLocks noChangeAspect="1"/>
          </p:cNvPicPr>
          <p:nvPr/>
        </p:nvPicPr>
        <p:blipFill>
          <a:blip r:embed="rId2"/>
          <a:stretch>
            <a:fillRect/>
          </a:stretch>
        </p:blipFill>
        <p:spPr>
          <a:xfrm>
            <a:off x="4909673" y="2002309"/>
            <a:ext cx="7282327" cy="3830767"/>
          </a:xfrm>
          <a:prstGeom prst="rect">
            <a:avLst/>
          </a:prstGeom>
        </p:spPr>
      </p:pic>
      <p:pic>
        <p:nvPicPr>
          <p:cNvPr id="7" name="Picture 6"/>
          <p:cNvPicPr>
            <a:picLocks noChangeAspect="1"/>
          </p:cNvPicPr>
          <p:nvPr/>
        </p:nvPicPr>
        <p:blipFill>
          <a:blip r:embed="rId3"/>
          <a:stretch>
            <a:fillRect/>
          </a:stretch>
        </p:blipFill>
        <p:spPr>
          <a:xfrm>
            <a:off x="660401" y="1960569"/>
            <a:ext cx="4135967" cy="3914245"/>
          </a:xfrm>
          <a:prstGeom prst="rect">
            <a:avLst/>
          </a:prstGeom>
        </p:spPr>
      </p:pic>
      <p:sp>
        <p:nvSpPr>
          <p:cNvPr id="9" name="TextBox 8"/>
          <p:cNvSpPr txBox="1"/>
          <p:nvPr/>
        </p:nvSpPr>
        <p:spPr>
          <a:xfrm>
            <a:off x="1162050" y="1586688"/>
            <a:ext cx="3132668" cy="461665"/>
          </a:xfrm>
          <a:prstGeom prst="rect">
            <a:avLst/>
          </a:prstGeom>
          <a:noFill/>
        </p:spPr>
        <p:txBody>
          <a:bodyPr wrap="square" rtlCol="0">
            <a:spAutoFit/>
          </a:bodyPr>
          <a:lstStyle/>
          <a:p>
            <a:pPr algn="ctr"/>
            <a:r>
              <a:rPr lang="en-US" sz="2400" dirty="0"/>
              <a:t>Columbus: 3 IB Schools</a:t>
            </a:r>
          </a:p>
        </p:txBody>
      </p:sp>
      <p:sp>
        <p:nvSpPr>
          <p:cNvPr id="10" name="TextBox 9"/>
          <p:cNvSpPr txBox="1"/>
          <p:nvPr/>
        </p:nvSpPr>
        <p:spPr>
          <a:xfrm>
            <a:off x="6892575" y="1598272"/>
            <a:ext cx="3316521" cy="461665"/>
          </a:xfrm>
          <a:prstGeom prst="rect">
            <a:avLst/>
          </a:prstGeom>
          <a:noFill/>
        </p:spPr>
        <p:txBody>
          <a:bodyPr wrap="square" rtlCol="0">
            <a:spAutoFit/>
          </a:bodyPr>
          <a:lstStyle/>
          <a:p>
            <a:pPr algn="ctr"/>
            <a:r>
              <a:rPr lang="en-US" sz="2400" dirty="0"/>
              <a:t>Savannah: 6 IB Schools</a:t>
            </a:r>
          </a:p>
        </p:txBody>
      </p:sp>
    </p:spTree>
    <p:extLst>
      <p:ext uri="{BB962C8B-B14F-4D97-AF65-F5344CB8AC3E}">
        <p14:creationId xmlns:p14="http://schemas.microsoft.com/office/powerpoint/2010/main" val="2545197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1" y="-200814"/>
            <a:ext cx="11531599" cy="1325563"/>
          </a:xfrm>
        </p:spPr>
        <p:txBody>
          <a:bodyPr/>
          <a:lstStyle/>
          <a:p>
            <a:pPr algn="ctr"/>
            <a:r>
              <a:rPr lang="en-US" dirty="0"/>
              <a:t>Google Map: Georgia Authorized IB Schools </a:t>
            </a:r>
            <a:r>
              <a:rPr lang="en-US" sz="2800" dirty="0">
                <a:solidFill>
                  <a:prstClr val="black"/>
                </a:solidFill>
              </a:rPr>
              <a:t>(2018)</a:t>
            </a:r>
            <a:endParaRPr lang="en-US" dirty="0"/>
          </a:p>
        </p:txBody>
      </p:sp>
      <p:pic>
        <p:nvPicPr>
          <p:cNvPr id="5" name="Picture 4"/>
          <p:cNvPicPr>
            <a:picLocks noChangeAspect="1"/>
          </p:cNvPicPr>
          <p:nvPr/>
        </p:nvPicPr>
        <p:blipFill>
          <a:blip r:embed="rId2"/>
          <a:stretch>
            <a:fillRect/>
          </a:stretch>
        </p:blipFill>
        <p:spPr>
          <a:xfrm>
            <a:off x="1236133" y="1302989"/>
            <a:ext cx="4641745" cy="5555012"/>
          </a:xfrm>
          <a:prstGeom prst="rect">
            <a:avLst/>
          </a:prstGeom>
        </p:spPr>
      </p:pic>
      <p:sp>
        <p:nvSpPr>
          <p:cNvPr id="8" name="TextBox 7"/>
          <p:cNvSpPr txBox="1"/>
          <p:nvPr/>
        </p:nvSpPr>
        <p:spPr>
          <a:xfrm>
            <a:off x="1684257" y="928788"/>
            <a:ext cx="3745495" cy="461665"/>
          </a:xfrm>
          <a:prstGeom prst="rect">
            <a:avLst/>
          </a:prstGeom>
          <a:noFill/>
        </p:spPr>
        <p:txBody>
          <a:bodyPr wrap="square" rtlCol="0">
            <a:spAutoFit/>
          </a:bodyPr>
          <a:lstStyle/>
          <a:p>
            <a:pPr algn="ctr"/>
            <a:r>
              <a:rPr lang="en-US" sz="2400" dirty="0">
                <a:solidFill>
                  <a:prstClr val="black"/>
                </a:solidFill>
              </a:rPr>
              <a:t>Metro Atlanta: 54 IB Schools</a:t>
            </a:r>
          </a:p>
        </p:txBody>
      </p:sp>
      <p:sp>
        <p:nvSpPr>
          <p:cNvPr id="10" name="TextBox 9"/>
          <p:cNvSpPr txBox="1"/>
          <p:nvPr/>
        </p:nvSpPr>
        <p:spPr>
          <a:xfrm>
            <a:off x="7600314" y="927910"/>
            <a:ext cx="2971801" cy="461665"/>
          </a:xfrm>
          <a:prstGeom prst="rect">
            <a:avLst/>
          </a:prstGeom>
          <a:noFill/>
        </p:spPr>
        <p:txBody>
          <a:bodyPr wrap="square" rtlCol="0">
            <a:spAutoFit/>
          </a:bodyPr>
          <a:lstStyle/>
          <a:p>
            <a:pPr algn="ctr"/>
            <a:r>
              <a:rPr lang="en-US" sz="2400" dirty="0">
                <a:solidFill>
                  <a:prstClr val="black"/>
                </a:solidFill>
              </a:rPr>
              <a:t>France: 19 IB Schools</a:t>
            </a:r>
          </a:p>
        </p:txBody>
      </p:sp>
      <p:sp>
        <p:nvSpPr>
          <p:cNvPr id="11" name="Rectangle 10"/>
          <p:cNvSpPr/>
          <p:nvPr/>
        </p:nvSpPr>
        <p:spPr>
          <a:xfrm>
            <a:off x="804333" y="5842000"/>
            <a:ext cx="431800" cy="948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3"/>
          <a:stretch>
            <a:fillRect/>
          </a:stretch>
        </p:blipFill>
        <p:spPr>
          <a:xfrm>
            <a:off x="6309678" y="1333501"/>
            <a:ext cx="5553075" cy="5524500"/>
          </a:xfrm>
          <a:prstGeom prst="rect">
            <a:avLst/>
          </a:prstGeom>
        </p:spPr>
      </p:pic>
    </p:spTree>
    <p:extLst>
      <p:ext uri="{BB962C8B-B14F-4D97-AF65-F5344CB8AC3E}">
        <p14:creationId xmlns:p14="http://schemas.microsoft.com/office/powerpoint/2010/main" val="12029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472109711"/>
              </p:ext>
            </p:extLst>
          </p:nvPr>
        </p:nvGraphicFramePr>
        <p:xfrm>
          <a:off x="1619250" y="1247775"/>
          <a:ext cx="9791700" cy="48577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942571" y="148264"/>
            <a:ext cx="9145058" cy="584775"/>
          </a:xfrm>
          <a:prstGeom prst="rect">
            <a:avLst/>
          </a:prstGeom>
          <a:noFill/>
        </p:spPr>
        <p:txBody>
          <a:bodyPr wrap="square" rtlCol="0">
            <a:spAutoFit/>
          </a:bodyPr>
          <a:lstStyle/>
          <a:p>
            <a:pPr algn="ctr"/>
            <a:r>
              <a:rPr lang="en-US" sz="3200" dirty="0"/>
              <a:t>Growth of Georgia Authorized IB </a:t>
            </a:r>
            <a:r>
              <a:rPr lang="en-US" sz="3200" u="sng" dirty="0"/>
              <a:t>Schools</a:t>
            </a:r>
            <a:r>
              <a:rPr lang="en-US" sz="3200" dirty="0"/>
              <a:t> by Year</a:t>
            </a:r>
          </a:p>
        </p:txBody>
      </p:sp>
      <p:sp>
        <p:nvSpPr>
          <p:cNvPr id="5" name="TextBox 4"/>
          <p:cNvSpPr txBox="1"/>
          <p:nvPr/>
        </p:nvSpPr>
        <p:spPr>
          <a:xfrm>
            <a:off x="4433887" y="6312484"/>
            <a:ext cx="3741210" cy="523220"/>
          </a:xfrm>
          <a:prstGeom prst="rect">
            <a:avLst/>
          </a:prstGeom>
          <a:noFill/>
        </p:spPr>
        <p:txBody>
          <a:bodyPr wrap="square" rtlCol="0">
            <a:spAutoFit/>
          </a:bodyPr>
          <a:lstStyle/>
          <a:p>
            <a:pPr algn="ctr"/>
            <a:r>
              <a:rPr lang="en-US" sz="1400" dirty="0"/>
              <a:t>Data source: </a:t>
            </a:r>
            <a:r>
              <a:rPr lang="en-US" sz="1400" dirty="0">
                <a:hlinkClick r:id="rId4"/>
              </a:rPr>
              <a:t>www.ibo.org</a:t>
            </a:r>
            <a:r>
              <a:rPr lang="en-US" sz="1400" dirty="0"/>
              <a:t> (9/25/18): </a:t>
            </a:r>
          </a:p>
          <a:p>
            <a:pPr algn="ctr"/>
            <a:r>
              <a:rPr lang="en-US" sz="1400" dirty="0"/>
              <a:t>Continuously authorized IB schools only  </a:t>
            </a:r>
          </a:p>
        </p:txBody>
      </p:sp>
    </p:spTree>
    <p:extLst>
      <p:ext uri="{BB962C8B-B14F-4D97-AF65-F5344CB8AC3E}">
        <p14:creationId xmlns:p14="http://schemas.microsoft.com/office/powerpoint/2010/main" val="2583573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2571" y="148264"/>
            <a:ext cx="9145058" cy="584775"/>
          </a:xfrm>
          <a:prstGeom prst="rect">
            <a:avLst/>
          </a:prstGeom>
          <a:noFill/>
        </p:spPr>
        <p:txBody>
          <a:bodyPr wrap="square" rtlCol="0">
            <a:spAutoFit/>
          </a:bodyPr>
          <a:lstStyle/>
          <a:p>
            <a:pPr algn="ctr"/>
            <a:r>
              <a:rPr lang="en-US" sz="3200" dirty="0"/>
              <a:t>Growth of Georgia Authorized IB </a:t>
            </a:r>
            <a:r>
              <a:rPr lang="en-US" sz="3200" u="sng" dirty="0"/>
              <a:t>Schools</a:t>
            </a:r>
            <a:r>
              <a:rPr lang="en-US" sz="3200" dirty="0"/>
              <a:t> Over Time</a:t>
            </a:r>
          </a:p>
        </p:txBody>
      </p:sp>
      <p:sp>
        <p:nvSpPr>
          <p:cNvPr id="5" name="TextBox 4"/>
          <p:cNvSpPr txBox="1"/>
          <p:nvPr/>
        </p:nvSpPr>
        <p:spPr>
          <a:xfrm>
            <a:off x="4433887" y="6312484"/>
            <a:ext cx="3741210" cy="523220"/>
          </a:xfrm>
          <a:prstGeom prst="rect">
            <a:avLst/>
          </a:prstGeom>
          <a:noFill/>
        </p:spPr>
        <p:txBody>
          <a:bodyPr wrap="square" rtlCol="0">
            <a:spAutoFit/>
          </a:bodyPr>
          <a:lstStyle/>
          <a:p>
            <a:pPr algn="ctr"/>
            <a:r>
              <a:rPr lang="en-US" sz="1400" dirty="0"/>
              <a:t>Data source: </a:t>
            </a:r>
            <a:r>
              <a:rPr lang="en-US" sz="1400" dirty="0">
                <a:hlinkClick r:id="rId3"/>
              </a:rPr>
              <a:t>www.ibo.org</a:t>
            </a:r>
            <a:r>
              <a:rPr lang="en-US" sz="1400" dirty="0"/>
              <a:t> (9/25/18): </a:t>
            </a:r>
          </a:p>
          <a:p>
            <a:pPr algn="ctr"/>
            <a:r>
              <a:rPr lang="en-US" sz="1400" dirty="0"/>
              <a:t>Continuously authorized IB schools only  </a:t>
            </a:r>
          </a:p>
        </p:txBody>
      </p:sp>
      <p:graphicFrame>
        <p:nvGraphicFramePr>
          <p:cNvPr id="6" name="Chart 5"/>
          <p:cNvGraphicFramePr>
            <a:graphicFrameLocks/>
          </p:cNvGraphicFramePr>
          <p:nvPr>
            <p:extLst>
              <p:ext uri="{D42A27DB-BD31-4B8C-83A1-F6EECF244321}">
                <p14:modId xmlns:p14="http://schemas.microsoft.com/office/powerpoint/2010/main" val="1628313938"/>
              </p:ext>
            </p:extLst>
          </p:nvPr>
        </p:nvGraphicFramePr>
        <p:xfrm>
          <a:off x="1619250" y="1247775"/>
          <a:ext cx="9791700" cy="48577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53532325"/>
      </p:ext>
    </p:extLst>
  </p:cSld>
  <p:clrMapOvr>
    <a:masterClrMapping/>
  </p:clrMapOvr>
</p:sld>
</file>

<file path=ppt/theme/theme1.xml><?xml version="1.0" encoding="utf-8"?>
<a:theme xmlns:a="http://schemas.openxmlformats.org/drawingml/2006/main" name="CASIE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SIE Power Point Template DRAFT" id="{7A4C3960-AE79-4D5C-8FFA-5A938AFC4363}" vid="{B9BE69F2-20FB-46ED-98E0-0A71416CA5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d496aed-39d0-4758-b3cf-4e4773287716"/>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359C8D6696F3408CED1980A6D21610" ma:contentTypeVersion="0" ma:contentTypeDescription="Create a new document." ma:contentTypeScope="" ma:versionID="155845b967abac75294f80e645176322">
  <xsd:schema xmlns:xsd="http://www.w3.org/2001/XMLSchema" xmlns:xs="http://www.w3.org/2001/XMLSchema" xmlns:p="http://schemas.microsoft.com/office/2006/metadata/properties" xmlns:ns2="1d496aed-39d0-4758-b3cf-4e4773287716" targetNamespace="http://schemas.microsoft.com/office/2006/metadata/properties" ma:root="true" ma:fieldsID="6818a7c98074cc7515ce7039cedd17ac" ns2:_="">
    <xsd:import namespace="1d496aed-39d0-4758-b3cf-4e4773287716"/>
    <xsd:element name="properties">
      <xsd:complexType>
        <xsd:sequence>
          <xsd:element name="documentManagement">
            <xsd:complexType>
              <xsd:all>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54FA9C-E9D8-46E3-B18B-7ABB10C8A114}"/>
</file>

<file path=customXml/itemProps2.xml><?xml version="1.0" encoding="utf-8"?>
<ds:datastoreItem xmlns:ds="http://schemas.openxmlformats.org/officeDocument/2006/customXml" ds:itemID="{7F06F1D8-443C-427F-81D6-533F6A80E94A}"/>
</file>

<file path=customXml/itemProps3.xml><?xml version="1.0" encoding="utf-8"?>
<ds:datastoreItem xmlns:ds="http://schemas.openxmlformats.org/officeDocument/2006/customXml" ds:itemID="{B5BE93AF-B2BA-4D4C-986C-9571D2983648}"/>
</file>

<file path=docProps/app.xml><?xml version="1.0" encoding="utf-8"?>
<Properties xmlns="http://schemas.openxmlformats.org/officeDocument/2006/extended-properties" xmlns:vt="http://schemas.openxmlformats.org/officeDocument/2006/docPropsVTypes">
  <Template>CASIE PPT Template</Template>
  <TotalTime>24186</TotalTime>
  <Words>1455</Words>
  <Application>Microsoft Office PowerPoint</Application>
  <PresentationFormat>Widescreen</PresentationFormat>
  <Paragraphs>397</Paragraphs>
  <Slides>51</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Calibri Light</vt:lpstr>
      <vt:lpstr>CASIE Template</vt:lpstr>
      <vt:lpstr>IB in Georgia</vt:lpstr>
      <vt:lpstr>IB Schools Worldwide  (September 25, 2018)</vt:lpstr>
      <vt:lpstr>Google Map: Authorized IB Schools (2015)</vt:lpstr>
      <vt:lpstr>Google Map: Georgia Authorized IB Schools (2018)</vt:lpstr>
      <vt:lpstr>Google Map: Georgia Authorized IB Schools (2018)</vt:lpstr>
      <vt:lpstr>Google Map: Georgia Authorized IB Schools (2018)</vt:lpstr>
      <vt:lpstr>Google Map: Georgia Authorized IB Schools (2018)</vt:lpstr>
      <vt:lpstr>PowerPoint Presentation</vt:lpstr>
      <vt:lpstr>PowerPoint Presentation</vt:lpstr>
      <vt:lpstr>PowerPoint Presentation</vt:lpstr>
      <vt:lpstr>IB in Georgia:  Authorized School &amp; Program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IB in Georgia:  Candidate School &amp; Program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IB in Georgia:  Public School IB Clusters</vt:lpstr>
      <vt:lpstr>20 IB Public School Clusters in Georgia  (9/25/2018)</vt:lpstr>
      <vt:lpstr>PowerPoint Presentation</vt:lpstr>
      <vt:lpstr>PowerPoint Presentation</vt:lpstr>
      <vt:lpstr>PowerPoint Presentation</vt:lpstr>
      <vt:lpstr>PowerPoint Presentation</vt:lpstr>
      <vt:lpstr>20 IB Public School Clusters in Georgia (9/25/2018)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IB in Georgia:  Stand-Alone Programs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D</dc:creator>
  <cp:lastModifiedBy>John Denine</cp:lastModifiedBy>
  <cp:revision>178</cp:revision>
  <cp:lastPrinted>2018-10-16T16:47:44Z</cp:lastPrinted>
  <dcterms:created xsi:type="dcterms:W3CDTF">2018-03-28T12:29:47Z</dcterms:created>
  <dcterms:modified xsi:type="dcterms:W3CDTF">2018-10-19T14:01:58Z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0x0101009C359C8D6696F3408CED1980A6D21610</vt:lpwstr>
  </property>
</Properties>
</file>