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0.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21.xml" ContentType="application/vnd.openxmlformats-officedocument.presentationml.slide+xml"/>
  <Override PartName="/ppt/slides/slide2.xml" ContentType="application/vnd.openxmlformats-officedocument.presentationml.slide+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2.xml" ContentType="application/vnd.openxmlformats-officedocument.presentationml.notesSlide+xml"/>
  <Override PartName="/ppt/slideLayouts/slideLayout7.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6.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56" r:id="rId2"/>
    <p:sldId id="277" r:id="rId3"/>
    <p:sldId id="269" r:id="rId4"/>
    <p:sldId id="278" r:id="rId5"/>
    <p:sldId id="257" r:id="rId6"/>
    <p:sldId id="263" r:id="rId7"/>
    <p:sldId id="264" r:id="rId8"/>
    <p:sldId id="258" r:id="rId9"/>
    <p:sldId id="259" r:id="rId10"/>
    <p:sldId id="261" r:id="rId11"/>
    <p:sldId id="268" r:id="rId12"/>
    <p:sldId id="260" r:id="rId13"/>
    <p:sldId id="265" r:id="rId14"/>
    <p:sldId id="266" r:id="rId15"/>
    <p:sldId id="267" r:id="rId16"/>
    <p:sldId id="262" r:id="rId17"/>
    <p:sldId id="270" r:id="rId18"/>
    <p:sldId id="279" r:id="rId19"/>
    <p:sldId id="271" r:id="rId20"/>
    <p:sldId id="272" r:id="rId21"/>
    <p:sldId id="273" r:id="rId2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584" autoAdjust="0"/>
  </p:normalViewPr>
  <p:slideViewPr>
    <p:cSldViewPr>
      <p:cViewPr>
        <p:scale>
          <a:sx n="70" d="100"/>
          <a:sy n="70" d="100"/>
        </p:scale>
        <p:origin x="-1164" y="-9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 Id="rId30"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9A366957-2BAF-404F-BE53-6003A25FEBC9}" type="datetimeFigureOut">
              <a:rPr lang="en-US"/>
              <a:pPr>
                <a:defRPr/>
              </a:pPr>
              <a:t>9/16/2013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ECCD2A0E-D2D6-4300-9932-4A10AFD1EC89}" type="slidenum">
              <a:rPr lang="en-US"/>
              <a:pPr>
                <a:defRPr/>
              </a:pPr>
              <a:t>‹#›</a:t>
            </a:fld>
            <a:endParaRPr lang="en-US"/>
          </a:p>
        </p:txBody>
      </p:sp>
    </p:spTree>
    <p:extLst>
      <p:ext uri="{BB962C8B-B14F-4D97-AF65-F5344CB8AC3E}">
        <p14:creationId xmlns:p14="http://schemas.microsoft.com/office/powerpoint/2010/main" val="65915225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This is the reason behind the work we are doing.  </a:t>
            </a:r>
          </a:p>
        </p:txBody>
      </p:sp>
      <p:sp>
        <p:nvSpPr>
          <p:cNvPr id="266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C68559C-ABB2-4F32-B3A4-13FA067F9C04}" type="slidenum">
              <a:rPr lang="en-US" smtClean="0"/>
              <a:pPr/>
              <a:t>3</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This will back up all of the work the school or system is doing. </a:t>
            </a:r>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8F43042-3F4A-466B-90A4-FCFF0B761A87}" type="slidenum">
              <a:rPr lang="en-US" smtClean="0"/>
              <a:pPr/>
              <a:t>5</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EECDB2C-F36B-4DB3-848F-393FFFF778CB}" type="datetimeFigureOut">
              <a:rPr lang="en-US"/>
              <a:pPr>
                <a:defRPr/>
              </a:pPr>
              <a:t>9/16/2013</a:t>
            </a:fld>
            <a:endParaRPr lang="en-US"/>
          </a:p>
        </p:txBody>
      </p:sp>
      <p:sp>
        <p:nvSpPr>
          <p:cNvPr id="5" name="Slide Number Placeholder 5"/>
          <p:cNvSpPr>
            <a:spLocks noGrp="1"/>
          </p:cNvSpPr>
          <p:nvPr>
            <p:ph type="sldNum" sz="quarter" idx="11"/>
          </p:nvPr>
        </p:nvSpPr>
        <p:spPr/>
        <p:txBody>
          <a:bodyPr/>
          <a:lstStyle>
            <a:lvl1pPr>
              <a:defRPr/>
            </a:lvl1pPr>
          </a:lstStyle>
          <a:p>
            <a:pPr>
              <a:defRPr/>
            </a:pPr>
            <a:fld id="{B996475C-6966-4295-A9EC-856F9CB696DF}"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534AEE1-558B-49DD-B85F-4C6C6320327B}" type="datetimeFigureOut">
              <a:rPr lang="en-US"/>
              <a:pPr>
                <a:defRPr/>
              </a:pPr>
              <a:t>9/16/2013</a:t>
            </a:fld>
            <a:endParaRPr lang="en-US"/>
          </a:p>
        </p:txBody>
      </p:sp>
      <p:sp>
        <p:nvSpPr>
          <p:cNvPr id="5" name="Slide Number Placeholder 5"/>
          <p:cNvSpPr>
            <a:spLocks noGrp="1"/>
          </p:cNvSpPr>
          <p:nvPr>
            <p:ph type="sldNum" sz="quarter" idx="11"/>
          </p:nvPr>
        </p:nvSpPr>
        <p:spPr/>
        <p:txBody>
          <a:bodyPr/>
          <a:lstStyle>
            <a:lvl1pPr>
              <a:defRPr/>
            </a:lvl1pPr>
          </a:lstStyle>
          <a:p>
            <a:pPr>
              <a:defRPr/>
            </a:pPr>
            <a:fld id="{01273A3A-C5DB-4D49-AAEE-BE389F0C1E9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C9B49AC-23F5-4666-80A0-D242986E7AB3}" type="datetimeFigureOut">
              <a:rPr lang="en-US"/>
              <a:pPr>
                <a:defRPr/>
              </a:pPr>
              <a:t>9/16/2013</a:t>
            </a:fld>
            <a:endParaRPr lang="en-US"/>
          </a:p>
        </p:txBody>
      </p:sp>
      <p:sp>
        <p:nvSpPr>
          <p:cNvPr id="5" name="Slide Number Placeholder 5"/>
          <p:cNvSpPr>
            <a:spLocks noGrp="1"/>
          </p:cNvSpPr>
          <p:nvPr>
            <p:ph type="sldNum" sz="quarter" idx="11"/>
          </p:nvPr>
        </p:nvSpPr>
        <p:spPr/>
        <p:txBody>
          <a:bodyPr/>
          <a:lstStyle>
            <a:lvl1pPr>
              <a:defRPr/>
            </a:lvl1pPr>
          </a:lstStyle>
          <a:p>
            <a:pPr>
              <a:defRPr/>
            </a:pPr>
            <a:fld id="{6E83E6C5-5C63-4251-8F97-933D94759901}"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9F61C6D-22C6-4AAA-A480-A16A17E64851}" type="datetimeFigureOut">
              <a:rPr lang="en-US"/>
              <a:pPr>
                <a:defRPr/>
              </a:pPr>
              <a:t>9/16/2013</a:t>
            </a:fld>
            <a:endParaRPr lang="en-US"/>
          </a:p>
        </p:txBody>
      </p:sp>
      <p:sp>
        <p:nvSpPr>
          <p:cNvPr id="5" name="Slide Number Placeholder 5"/>
          <p:cNvSpPr>
            <a:spLocks noGrp="1"/>
          </p:cNvSpPr>
          <p:nvPr>
            <p:ph type="sldNum" sz="quarter" idx="11"/>
          </p:nvPr>
        </p:nvSpPr>
        <p:spPr/>
        <p:txBody>
          <a:bodyPr/>
          <a:lstStyle>
            <a:lvl1pPr>
              <a:defRPr/>
            </a:lvl1pPr>
          </a:lstStyle>
          <a:p>
            <a:pPr>
              <a:defRPr/>
            </a:pPr>
            <a:fld id="{B61D5873-7B11-4A66-BDA5-508F9FAF5BCB}"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03B6912-F82C-4387-AB3C-0B5905964135}" type="datetimeFigureOut">
              <a:rPr lang="en-US"/>
              <a:pPr>
                <a:defRPr/>
              </a:pPr>
              <a:t>9/16/2013</a:t>
            </a:fld>
            <a:endParaRPr lang="en-US"/>
          </a:p>
        </p:txBody>
      </p:sp>
      <p:sp>
        <p:nvSpPr>
          <p:cNvPr id="5" name="Slide Number Placeholder 5"/>
          <p:cNvSpPr>
            <a:spLocks noGrp="1"/>
          </p:cNvSpPr>
          <p:nvPr>
            <p:ph type="sldNum" sz="quarter" idx="11"/>
          </p:nvPr>
        </p:nvSpPr>
        <p:spPr/>
        <p:txBody>
          <a:bodyPr/>
          <a:lstStyle>
            <a:lvl1pPr>
              <a:defRPr/>
            </a:lvl1pPr>
          </a:lstStyle>
          <a:p>
            <a:pPr>
              <a:defRPr/>
            </a:pPr>
            <a:fld id="{884254A5-C174-4C47-9479-9ADCCA457B96}"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DEA23E99-FA19-4B08-B3B1-398F8EBD6322}" type="datetimeFigureOut">
              <a:rPr lang="en-US"/>
              <a:pPr>
                <a:defRPr/>
              </a:pPr>
              <a:t>9/16/2013</a:t>
            </a:fld>
            <a:endParaRPr lang="en-US"/>
          </a:p>
        </p:txBody>
      </p:sp>
      <p:sp>
        <p:nvSpPr>
          <p:cNvPr id="6" name="Slide Number Placeholder 5"/>
          <p:cNvSpPr>
            <a:spLocks noGrp="1"/>
          </p:cNvSpPr>
          <p:nvPr>
            <p:ph type="sldNum" sz="quarter" idx="11"/>
          </p:nvPr>
        </p:nvSpPr>
        <p:spPr/>
        <p:txBody>
          <a:bodyPr/>
          <a:lstStyle>
            <a:lvl1pPr>
              <a:defRPr/>
            </a:lvl1pPr>
          </a:lstStyle>
          <a:p>
            <a:pPr>
              <a:defRPr/>
            </a:pPr>
            <a:fld id="{861CCACA-E219-44A6-9CDF-5D84427D73A5}"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3617B81-D514-4171-AB0C-85A6A311052B}" type="datetimeFigureOut">
              <a:rPr lang="en-US"/>
              <a:pPr>
                <a:defRPr/>
              </a:pPr>
              <a:t>9/16/2013</a:t>
            </a:fld>
            <a:endParaRPr lang="en-US"/>
          </a:p>
        </p:txBody>
      </p:sp>
      <p:sp>
        <p:nvSpPr>
          <p:cNvPr id="8" name="Slide Number Placeholder 5"/>
          <p:cNvSpPr>
            <a:spLocks noGrp="1"/>
          </p:cNvSpPr>
          <p:nvPr>
            <p:ph type="sldNum" sz="quarter" idx="11"/>
          </p:nvPr>
        </p:nvSpPr>
        <p:spPr/>
        <p:txBody>
          <a:bodyPr/>
          <a:lstStyle>
            <a:lvl1pPr>
              <a:defRPr/>
            </a:lvl1pPr>
          </a:lstStyle>
          <a:p>
            <a:pPr>
              <a:defRPr/>
            </a:pPr>
            <a:fld id="{8051880D-A651-4CCB-A432-6404E9C1B820}"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40C21BF-D56B-4A6B-B976-48917B096F8A}" type="datetimeFigureOut">
              <a:rPr lang="en-US"/>
              <a:pPr>
                <a:defRPr/>
              </a:pPr>
              <a:t>9/16/2013</a:t>
            </a:fld>
            <a:endParaRPr lang="en-US"/>
          </a:p>
        </p:txBody>
      </p:sp>
      <p:sp>
        <p:nvSpPr>
          <p:cNvPr id="4" name="Slide Number Placeholder 5"/>
          <p:cNvSpPr>
            <a:spLocks noGrp="1"/>
          </p:cNvSpPr>
          <p:nvPr>
            <p:ph type="sldNum" sz="quarter" idx="11"/>
          </p:nvPr>
        </p:nvSpPr>
        <p:spPr/>
        <p:txBody>
          <a:bodyPr/>
          <a:lstStyle>
            <a:lvl1pPr>
              <a:defRPr/>
            </a:lvl1pPr>
          </a:lstStyle>
          <a:p>
            <a:pPr>
              <a:defRPr/>
            </a:pPr>
            <a:fld id="{F0080F6D-5787-4532-AAB1-DB773FF6288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B37BF9B-C659-4531-B674-D37D324752D1}" type="datetimeFigureOut">
              <a:rPr lang="en-US"/>
              <a:pPr>
                <a:defRPr/>
              </a:pPr>
              <a:t>9/16/2013</a:t>
            </a:fld>
            <a:endParaRPr lang="en-US"/>
          </a:p>
        </p:txBody>
      </p:sp>
      <p:sp>
        <p:nvSpPr>
          <p:cNvPr id="3" name="Slide Number Placeholder 5"/>
          <p:cNvSpPr>
            <a:spLocks noGrp="1"/>
          </p:cNvSpPr>
          <p:nvPr>
            <p:ph type="sldNum" sz="quarter" idx="11"/>
          </p:nvPr>
        </p:nvSpPr>
        <p:spPr/>
        <p:txBody>
          <a:bodyPr/>
          <a:lstStyle>
            <a:lvl1pPr>
              <a:defRPr/>
            </a:lvl1pPr>
          </a:lstStyle>
          <a:p>
            <a:pPr>
              <a:defRPr/>
            </a:pPr>
            <a:fld id="{5CBD62CC-A871-4620-BFFC-76BA8B0CC65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388701B-4610-4BF7-BF9B-2F632971F0D3}" type="datetimeFigureOut">
              <a:rPr lang="en-US"/>
              <a:pPr>
                <a:defRPr/>
              </a:pPr>
              <a:t>9/16/2013</a:t>
            </a:fld>
            <a:endParaRPr lang="en-US"/>
          </a:p>
        </p:txBody>
      </p:sp>
      <p:sp>
        <p:nvSpPr>
          <p:cNvPr id="6" name="Slide Number Placeholder 5"/>
          <p:cNvSpPr>
            <a:spLocks noGrp="1"/>
          </p:cNvSpPr>
          <p:nvPr>
            <p:ph type="sldNum" sz="quarter" idx="11"/>
          </p:nvPr>
        </p:nvSpPr>
        <p:spPr/>
        <p:txBody>
          <a:bodyPr/>
          <a:lstStyle>
            <a:lvl1pPr>
              <a:defRPr/>
            </a:lvl1pPr>
          </a:lstStyle>
          <a:p>
            <a:pPr>
              <a:defRPr/>
            </a:pPr>
            <a:fld id="{4F169483-B4A6-46CA-BD0D-2862F33DB6D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AF655D7-6043-4B60-BBBA-8082169A1BB5}" type="datetimeFigureOut">
              <a:rPr lang="en-US"/>
              <a:pPr>
                <a:defRPr/>
              </a:pPr>
              <a:t>9/16/2013</a:t>
            </a:fld>
            <a:endParaRPr lang="en-US"/>
          </a:p>
        </p:txBody>
      </p:sp>
      <p:sp>
        <p:nvSpPr>
          <p:cNvPr id="6" name="Slide Number Placeholder 5"/>
          <p:cNvSpPr>
            <a:spLocks noGrp="1"/>
          </p:cNvSpPr>
          <p:nvPr>
            <p:ph type="sldNum" sz="quarter" idx="11"/>
          </p:nvPr>
        </p:nvSpPr>
        <p:spPr/>
        <p:txBody>
          <a:bodyPr/>
          <a:lstStyle>
            <a:lvl1pPr>
              <a:defRPr/>
            </a:lvl1pPr>
          </a:lstStyle>
          <a:p>
            <a:pPr>
              <a:defRPr/>
            </a:pPr>
            <a:fld id="{D2E6B92C-2310-41CD-A3FC-A8F07211634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6" descr="GaDOE_PPT_bg_charcoal.jpg"/>
          <p:cNvPicPr>
            <a:picLocks noChangeAspect="1"/>
          </p:cNvPicPr>
          <p:nvPr/>
        </p:nvPicPr>
        <p:blipFill>
          <a:blip r:embed="rId13" cstate="print"/>
          <a:srcRect/>
          <a:stretch>
            <a:fillRect/>
          </a:stretch>
        </p:blipFill>
        <p:spPr bwMode="auto">
          <a:xfrm>
            <a:off x="0" y="0"/>
            <a:ext cx="9144000" cy="6858000"/>
          </a:xfrm>
          <a:prstGeom prst="rect">
            <a:avLst/>
          </a:prstGeom>
          <a:noFill/>
          <a:ln w="9525">
            <a:noFill/>
            <a:miter lim="800000"/>
            <a:headEnd/>
            <a:tailEnd/>
          </a:ln>
        </p:spPr>
      </p:pic>
      <p:sp>
        <p:nvSpPr>
          <p:cNvPr id="1027"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934200" y="6356350"/>
            <a:ext cx="1066800" cy="365125"/>
          </a:xfrm>
          <a:prstGeom prst="rect">
            <a:avLst/>
          </a:prstGeom>
        </p:spPr>
        <p:txBody>
          <a:bodyPr vert="horz" lIns="91440" tIns="45720" rIns="91440" bIns="45720" rtlCol="0" anchor="ctr"/>
          <a:lstStyle>
            <a:lvl1pPr algn="r">
              <a:defRPr sz="1200">
                <a:solidFill>
                  <a:schemeClr val="tx1"/>
                </a:solidFill>
              </a:defRPr>
            </a:lvl1pPr>
          </a:lstStyle>
          <a:p>
            <a:pPr>
              <a:defRPr/>
            </a:pPr>
            <a:fld id="{2DD7BBDD-3526-493D-B798-56B7F97E861A}" type="datetimeFigureOut">
              <a:rPr lang="en-US"/>
              <a:pPr>
                <a:defRPr/>
              </a:pPr>
              <a:t>9/16/2013</a:t>
            </a:fld>
            <a:endParaRPr lang="en-US"/>
          </a:p>
        </p:txBody>
      </p:sp>
      <p:sp>
        <p:nvSpPr>
          <p:cNvPr id="6" name="Slide Number Placeholder 5"/>
          <p:cNvSpPr>
            <a:spLocks noGrp="1"/>
          </p:cNvSpPr>
          <p:nvPr>
            <p:ph type="sldNum" sz="quarter" idx="4"/>
          </p:nvPr>
        </p:nvSpPr>
        <p:spPr>
          <a:xfrm>
            <a:off x="8077200" y="6356350"/>
            <a:ext cx="609600" cy="365125"/>
          </a:xfrm>
          <a:prstGeom prst="rect">
            <a:avLst/>
          </a:prstGeom>
        </p:spPr>
        <p:txBody>
          <a:bodyPr vert="horz" lIns="91440" tIns="45720" rIns="91440" bIns="45720" rtlCol="0" anchor="ctr"/>
          <a:lstStyle>
            <a:lvl1pPr algn="r">
              <a:defRPr sz="1200">
                <a:solidFill>
                  <a:schemeClr val="tx1"/>
                </a:solidFill>
              </a:defRPr>
            </a:lvl1pPr>
          </a:lstStyle>
          <a:p>
            <a:pPr>
              <a:defRPr/>
            </a:pPr>
            <a:fld id="{48969E5E-16DC-44BC-87F1-3A753D792C4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b="1" kern="1200">
          <a:solidFill>
            <a:schemeClr val="tx1"/>
          </a:solidFill>
          <a:latin typeface="+mj-lt"/>
          <a:ea typeface="+mj-ea"/>
          <a:cs typeface="+mj-cs"/>
        </a:defRPr>
      </a:lvl1pPr>
      <a:lvl2pPr algn="ctr" rtl="0" eaLnBrk="0" fontAlgn="base" hangingPunct="0">
        <a:spcBef>
          <a:spcPct val="0"/>
        </a:spcBef>
        <a:spcAft>
          <a:spcPct val="0"/>
        </a:spcAft>
        <a:defRPr sz="4400" b="1">
          <a:solidFill>
            <a:schemeClr val="tx1"/>
          </a:solidFill>
          <a:latin typeface="Calibri" pitchFamily="34" charset="0"/>
        </a:defRPr>
      </a:lvl2pPr>
      <a:lvl3pPr algn="ctr" rtl="0" eaLnBrk="0" fontAlgn="base" hangingPunct="0">
        <a:spcBef>
          <a:spcPct val="0"/>
        </a:spcBef>
        <a:spcAft>
          <a:spcPct val="0"/>
        </a:spcAft>
        <a:defRPr sz="4400" b="1">
          <a:solidFill>
            <a:schemeClr val="tx1"/>
          </a:solidFill>
          <a:latin typeface="Calibri" pitchFamily="34" charset="0"/>
        </a:defRPr>
      </a:lvl3pPr>
      <a:lvl4pPr algn="ctr" rtl="0" eaLnBrk="0" fontAlgn="base" hangingPunct="0">
        <a:spcBef>
          <a:spcPct val="0"/>
        </a:spcBef>
        <a:spcAft>
          <a:spcPct val="0"/>
        </a:spcAft>
        <a:defRPr sz="4400" b="1">
          <a:solidFill>
            <a:schemeClr val="tx1"/>
          </a:solidFill>
          <a:latin typeface="Calibri" pitchFamily="34" charset="0"/>
        </a:defRPr>
      </a:lvl4pPr>
      <a:lvl5pPr algn="ctr" rtl="0" eaLnBrk="0" fontAlgn="base" hangingPunct="0">
        <a:spcBef>
          <a:spcPct val="0"/>
        </a:spcBef>
        <a:spcAft>
          <a:spcPct val="0"/>
        </a:spcAft>
        <a:defRPr sz="4400" b="1">
          <a:solidFill>
            <a:schemeClr val="tx1"/>
          </a:solidFill>
          <a:latin typeface="Calibri" pitchFamily="34" charset="0"/>
        </a:defRPr>
      </a:lvl5pPr>
      <a:lvl6pPr marL="457200" algn="ctr" rtl="0" fontAlgn="base">
        <a:spcBef>
          <a:spcPct val="0"/>
        </a:spcBef>
        <a:spcAft>
          <a:spcPct val="0"/>
        </a:spcAft>
        <a:defRPr sz="4400" b="1">
          <a:solidFill>
            <a:schemeClr val="tx1"/>
          </a:solidFill>
          <a:latin typeface="Calibri" pitchFamily="34" charset="0"/>
        </a:defRPr>
      </a:lvl6pPr>
      <a:lvl7pPr marL="914400" algn="ctr" rtl="0" fontAlgn="base">
        <a:spcBef>
          <a:spcPct val="0"/>
        </a:spcBef>
        <a:spcAft>
          <a:spcPct val="0"/>
        </a:spcAft>
        <a:defRPr sz="4400" b="1">
          <a:solidFill>
            <a:schemeClr val="tx1"/>
          </a:solidFill>
          <a:latin typeface="Calibri" pitchFamily="34" charset="0"/>
        </a:defRPr>
      </a:lvl7pPr>
      <a:lvl8pPr marL="1371600" algn="ctr" rtl="0" fontAlgn="base">
        <a:spcBef>
          <a:spcPct val="0"/>
        </a:spcBef>
        <a:spcAft>
          <a:spcPct val="0"/>
        </a:spcAft>
        <a:defRPr sz="4400" b="1">
          <a:solidFill>
            <a:schemeClr val="tx1"/>
          </a:solidFill>
          <a:latin typeface="Calibri" pitchFamily="34" charset="0"/>
        </a:defRPr>
      </a:lvl8pPr>
      <a:lvl9pPr marL="1828800" algn="ctr" rtl="0" fontAlgn="base">
        <a:spcBef>
          <a:spcPct val="0"/>
        </a:spcBef>
        <a:spcAft>
          <a:spcPct val="0"/>
        </a:spcAft>
        <a:defRPr sz="4400" b="1">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mailto:bcox@doe.k12.ga.us" TargetMode="External"/><Relationship Id="rId2" Type="http://schemas.openxmlformats.org/officeDocument/2006/relationships/hyperlink" Target="mailto:jmorrill@doe.k12.ga.us" TargetMode="External"/><Relationship Id="rId1" Type="http://schemas.openxmlformats.org/officeDocument/2006/relationships/slideLayout" Target="../slideLayouts/slideLayout2.xml"/><Relationship Id="rId5" Type="http://schemas.openxmlformats.org/officeDocument/2006/relationships/hyperlink" Target="mailto:jkelley@doe.k12.ga.us" TargetMode="External"/><Relationship Id="rId4" Type="http://schemas.openxmlformats.org/officeDocument/2006/relationships/hyperlink" Target="mailto:jtodd@doe.k12.ga.u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screenr.com/5nf8"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685800" y="1600200"/>
            <a:ext cx="7772400" cy="1470025"/>
          </a:xfrm>
        </p:spPr>
        <p:txBody>
          <a:bodyPr/>
          <a:lstStyle/>
          <a:p>
            <a:pPr eaLnBrk="1" hangingPunct="1"/>
            <a:r>
              <a:rPr lang="en-US" smtClean="0"/>
              <a:t>Creating a School Literacy Plan</a:t>
            </a:r>
          </a:p>
        </p:txBody>
      </p:sp>
      <p:sp>
        <p:nvSpPr>
          <p:cNvPr id="3" name="Subtitle 2"/>
          <p:cNvSpPr>
            <a:spLocks noGrp="1"/>
          </p:cNvSpPr>
          <p:nvPr>
            <p:ph type="subTitle" idx="1"/>
          </p:nvPr>
        </p:nvSpPr>
        <p:spPr>
          <a:xfrm>
            <a:off x="1371600" y="3355975"/>
            <a:ext cx="6400800" cy="1752600"/>
          </a:xfrm>
        </p:spPr>
        <p:txBody>
          <a:bodyPr rtlCol="0">
            <a:normAutofit/>
          </a:bodyPr>
          <a:lstStyle/>
          <a:p>
            <a:pPr eaLnBrk="1" fontAlgn="auto" hangingPunct="1">
              <a:spcAft>
                <a:spcPts val="0"/>
              </a:spcAft>
              <a:buFont typeface="Arial" pitchFamily="34" charset="0"/>
              <a:buNone/>
              <a:defRPr/>
            </a:pPr>
            <a:r>
              <a:rPr lang="en-US" dirty="0" smtClean="0"/>
              <a:t>The First and Most Important Step </a:t>
            </a:r>
          </a:p>
          <a:p>
            <a:pPr eaLnBrk="1" fontAlgn="auto" hangingPunct="1">
              <a:spcAft>
                <a:spcPts val="0"/>
              </a:spcAft>
              <a:buFont typeface="Arial" pitchFamily="34" charset="0"/>
              <a:buNone/>
              <a:defRPr/>
            </a:pPr>
            <a:r>
              <a:rPr lang="en-US" dirty="0" smtClean="0"/>
              <a:t>in Developing a </a:t>
            </a:r>
          </a:p>
          <a:p>
            <a:pPr eaLnBrk="1" fontAlgn="auto" hangingPunct="1">
              <a:spcAft>
                <a:spcPts val="0"/>
              </a:spcAft>
              <a:buFont typeface="Arial" pitchFamily="34" charset="0"/>
              <a:buNone/>
              <a:defRPr/>
            </a:pPr>
            <a:r>
              <a:rPr lang="en-US" dirty="0" smtClean="0"/>
              <a:t>Striving Reader Grant Application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rtlCol="0">
            <a:normAutofit fontScale="90000"/>
          </a:bodyPr>
          <a:lstStyle/>
          <a:p>
            <a:pPr eaLnBrk="1" fontAlgn="auto" hangingPunct="1">
              <a:spcAft>
                <a:spcPts val="0"/>
              </a:spcAft>
              <a:defRPr/>
            </a:pPr>
            <a:r>
              <a:rPr lang="en-US" dirty="0" smtClean="0"/>
              <a:t>Birth to Five</a:t>
            </a:r>
            <a:br>
              <a:rPr lang="en-US" dirty="0" smtClean="0"/>
            </a:br>
            <a:r>
              <a:rPr lang="en-US" dirty="0" smtClean="0"/>
              <a:t>Template</a:t>
            </a:r>
          </a:p>
        </p:txBody>
      </p:sp>
      <p:pic>
        <p:nvPicPr>
          <p:cNvPr id="13315" name="Picture 4"/>
          <p:cNvPicPr>
            <a:picLocks noGrp="1" noChangeAspect="1" noChangeArrowheads="1"/>
          </p:cNvPicPr>
          <p:nvPr>
            <p:ph idx="1"/>
          </p:nvPr>
        </p:nvPicPr>
        <p:blipFill>
          <a:blip r:embed="rId2" cstate="print"/>
          <a:srcRect/>
          <a:stretch>
            <a:fillRect/>
          </a:stretch>
        </p:blipFill>
        <p:spPr>
          <a:xfrm>
            <a:off x="950913" y="1600200"/>
            <a:ext cx="7242175" cy="4525963"/>
          </a:xfr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smtClean="0"/>
              <a:t>GA Literacy Planning Documents</a:t>
            </a:r>
          </a:p>
        </p:txBody>
      </p:sp>
      <p:sp>
        <p:nvSpPr>
          <p:cNvPr id="14339" name="Content Placeholder 2"/>
          <p:cNvSpPr>
            <a:spLocks noGrp="1"/>
          </p:cNvSpPr>
          <p:nvPr>
            <p:ph idx="1"/>
          </p:nvPr>
        </p:nvSpPr>
        <p:spPr/>
        <p:txBody>
          <a:bodyPr/>
          <a:lstStyle/>
          <a:p>
            <a:pPr eaLnBrk="1" hangingPunct="1"/>
            <a:r>
              <a:rPr lang="en-US" smtClean="0"/>
              <a:t>Educators and leaders in K-12 need copies of: </a:t>
            </a:r>
          </a:p>
          <a:p>
            <a:pPr lvl="1" eaLnBrk="1" hangingPunct="1">
              <a:buFont typeface="Arial" charset="0"/>
              <a:buBlip>
                <a:blip r:embed="rId2"/>
              </a:buBlip>
            </a:pPr>
            <a:endParaRPr lang="en-US" smtClean="0"/>
          </a:p>
          <a:p>
            <a:pPr lvl="1" eaLnBrk="1" hangingPunct="1">
              <a:buFont typeface="Arial" charset="0"/>
              <a:buBlip>
                <a:blip r:embed="rId2"/>
              </a:buBlip>
            </a:pPr>
            <a:r>
              <a:rPr lang="en-US" sz="4000" smtClean="0"/>
              <a:t>  The “What”</a:t>
            </a:r>
          </a:p>
          <a:p>
            <a:pPr lvl="1" eaLnBrk="1" hangingPunct="1">
              <a:buFont typeface="Arial" charset="0"/>
              <a:buBlip>
                <a:blip r:embed="rId2"/>
              </a:buBlip>
            </a:pPr>
            <a:r>
              <a:rPr lang="en-US" sz="4000" smtClean="0"/>
              <a:t>  The “How”</a:t>
            </a:r>
          </a:p>
          <a:p>
            <a:pPr lvl="1" eaLnBrk="1" hangingPunct="1">
              <a:buFont typeface="Arial" charset="0"/>
              <a:buBlip>
                <a:blip r:embed="rId2"/>
              </a:buBlip>
            </a:pPr>
            <a:r>
              <a:rPr lang="en-US" sz="4000" smtClean="0"/>
              <a:t>  The “Needs Assessment”</a:t>
            </a:r>
          </a:p>
          <a:p>
            <a:pPr lvl="1" eaLnBrk="1" hangingPunct="1">
              <a:buFont typeface="Arial" charset="0"/>
              <a:buBlip>
                <a:blip r:embed="rId2"/>
              </a:buBlip>
            </a:pPr>
            <a:r>
              <a:rPr lang="en-US" sz="4000" smtClean="0"/>
              <a:t>  The “Template”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rtlCol="0">
            <a:normAutofit fontScale="90000"/>
          </a:bodyPr>
          <a:lstStyle/>
          <a:p>
            <a:pPr eaLnBrk="1" fontAlgn="auto" hangingPunct="1">
              <a:spcAft>
                <a:spcPts val="0"/>
              </a:spcAft>
              <a:defRPr/>
            </a:pPr>
            <a:r>
              <a:rPr lang="en-US" dirty="0" smtClean="0"/>
              <a:t>K-12 </a:t>
            </a:r>
            <a:br>
              <a:rPr lang="en-US" dirty="0" smtClean="0"/>
            </a:br>
            <a:r>
              <a:rPr lang="en-US" dirty="0" smtClean="0"/>
              <a:t>Needs Assessment</a:t>
            </a:r>
          </a:p>
        </p:txBody>
      </p:sp>
      <p:pic>
        <p:nvPicPr>
          <p:cNvPr id="15363" name="Picture 5"/>
          <p:cNvPicPr>
            <a:picLocks noGrp="1" noChangeAspect="1" noChangeArrowheads="1"/>
          </p:cNvPicPr>
          <p:nvPr>
            <p:ph idx="1"/>
          </p:nvPr>
        </p:nvPicPr>
        <p:blipFill>
          <a:blip r:embed="rId2" cstate="print"/>
          <a:srcRect/>
          <a:stretch>
            <a:fillRect/>
          </a:stretch>
        </p:blipFill>
        <p:spPr>
          <a:xfrm>
            <a:off x="950913" y="1600200"/>
            <a:ext cx="7242175" cy="4525963"/>
          </a:xfr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229600" cy="1143000"/>
          </a:xfrm>
        </p:spPr>
        <p:txBody>
          <a:bodyPr rtlCol="0">
            <a:normAutofit fontScale="90000"/>
          </a:bodyPr>
          <a:lstStyle/>
          <a:p>
            <a:pPr eaLnBrk="1" fontAlgn="auto" hangingPunct="1">
              <a:spcAft>
                <a:spcPts val="0"/>
              </a:spcAft>
              <a:defRPr/>
            </a:pPr>
            <a:r>
              <a:rPr lang="en-US" sz="3600" dirty="0" smtClean="0"/>
              <a:t/>
            </a:r>
            <a:br>
              <a:rPr lang="en-US" sz="3600" dirty="0" smtClean="0"/>
            </a:br>
            <a:r>
              <a:rPr lang="en-US" sz="3600" dirty="0" smtClean="0"/>
              <a:t>K-12 </a:t>
            </a:r>
            <a:br>
              <a:rPr lang="en-US" sz="3600" dirty="0" smtClean="0"/>
            </a:br>
            <a:r>
              <a:rPr lang="en-US" sz="3600" dirty="0" smtClean="0"/>
              <a:t>The What</a:t>
            </a:r>
            <a:r>
              <a:rPr lang="en-US" dirty="0" smtClean="0"/>
              <a:t/>
            </a:r>
            <a:br>
              <a:rPr lang="en-US" dirty="0" smtClean="0"/>
            </a:br>
            <a:endParaRPr lang="en-US" dirty="0"/>
          </a:p>
        </p:txBody>
      </p:sp>
      <p:pic>
        <p:nvPicPr>
          <p:cNvPr id="16387" name="Picture 2"/>
          <p:cNvPicPr>
            <a:picLocks noGrp="1" noChangeAspect="1" noChangeArrowheads="1"/>
          </p:cNvPicPr>
          <p:nvPr>
            <p:ph idx="1"/>
          </p:nvPr>
        </p:nvPicPr>
        <p:blipFill>
          <a:blip r:embed="rId2" cstate="print"/>
          <a:srcRect/>
          <a:stretch>
            <a:fillRect/>
          </a:stretch>
        </p:blipFill>
        <p:spPr>
          <a:xfrm>
            <a:off x="950913" y="1600200"/>
            <a:ext cx="7242175" cy="4525963"/>
          </a:xfr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K-12</a:t>
            </a:r>
            <a:br>
              <a:rPr lang="en-US" dirty="0" smtClean="0"/>
            </a:br>
            <a:r>
              <a:rPr lang="en-US" dirty="0" smtClean="0"/>
              <a:t>The “How”</a:t>
            </a:r>
            <a:endParaRPr lang="en-US" dirty="0"/>
          </a:p>
        </p:txBody>
      </p:sp>
      <p:pic>
        <p:nvPicPr>
          <p:cNvPr id="17411" name="Picture 2"/>
          <p:cNvPicPr>
            <a:picLocks noGrp="1" noChangeAspect="1" noChangeArrowheads="1"/>
          </p:cNvPicPr>
          <p:nvPr>
            <p:ph idx="1"/>
          </p:nvPr>
        </p:nvPicPr>
        <p:blipFill>
          <a:blip r:embed="rId2" cstate="print"/>
          <a:srcRect/>
          <a:stretch>
            <a:fillRect/>
          </a:stretch>
        </p:blipFill>
        <p:spPr>
          <a:xfrm>
            <a:off x="950913" y="1600200"/>
            <a:ext cx="7242175" cy="4525963"/>
          </a:xfr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K-12 </a:t>
            </a:r>
            <a:br>
              <a:rPr lang="en-US" dirty="0" smtClean="0"/>
            </a:br>
            <a:r>
              <a:rPr lang="en-US" dirty="0" smtClean="0"/>
              <a:t>Template </a:t>
            </a:r>
            <a:endParaRPr lang="en-US" dirty="0"/>
          </a:p>
        </p:txBody>
      </p:sp>
      <p:pic>
        <p:nvPicPr>
          <p:cNvPr id="18435" name="Picture 2"/>
          <p:cNvPicPr>
            <a:picLocks noGrp="1" noChangeAspect="1" noChangeArrowheads="1"/>
          </p:cNvPicPr>
          <p:nvPr>
            <p:ph idx="1"/>
          </p:nvPr>
        </p:nvPicPr>
        <p:blipFill>
          <a:blip r:embed="rId2" cstate="print"/>
          <a:srcRect/>
          <a:stretch>
            <a:fillRect/>
          </a:stretch>
        </p:blipFill>
        <p:spPr>
          <a:xfrm>
            <a:off x="950913" y="1600200"/>
            <a:ext cx="7242175" cy="4525963"/>
          </a:xfr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smtClean="0"/>
              <a:t>Recipe for Success</a:t>
            </a:r>
          </a:p>
        </p:txBody>
      </p:sp>
      <p:sp>
        <p:nvSpPr>
          <p:cNvPr id="19459" name="Content Placeholder 4"/>
          <p:cNvSpPr>
            <a:spLocks noGrp="1"/>
          </p:cNvSpPr>
          <p:nvPr>
            <p:ph idx="1"/>
          </p:nvPr>
        </p:nvSpPr>
        <p:spPr/>
        <p:txBody>
          <a:bodyPr/>
          <a:lstStyle/>
          <a:p>
            <a:pPr eaLnBrk="1" hangingPunct="1"/>
            <a:r>
              <a:rPr lang="en-US" sz="2800" smtClean="0"/>
              <a:t>The Why document “has your back”</a:t>
            </a:r>
          </a:p>
          <a:p>
            <a:pPr eaLnBrk="1" hangingPunct="1"/>
            <a:r>
              <a:rPr lang="en-US" sz="2800" smtClean="0"/>
              <a:t>Start with the “Needs Assessment” and the “What” document.  </a:t>
            </a:r>
          </a:p>
          <a:p>
            <a:pPr eaLnBrk="1" hangingPunct="1"/>
            <a:r>
              <a:rPr lang="en-US" sz="2800" smtClean="0"/>
              <a:t>Once the assessment is complete, the team determines where the need is and prioritizes.  </a:t>
            </a:r>
          </a:p>
          <a:p>
            <a:pPr eaLnBrk="1" hangingPunct="1"/>
            <a:r>
              <a:rPr lang="en-US" sz="2800" smtClean="0"/>
              <a:t>Additional information will need to be collected through surveys, questionnaires and data analyzed in order to “drill down” to the actual root causes.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US" smtClean="0"/>
              <a:t>Recipe for Success</a:t>
            </a:r>
          </a:p>
        </p:txBody>
      </p:sp>
      <p:sp>
        <p:nvSpPr>
          <p:cNvPr id="20483" name="Content Placeholder 2"/>
          <p:cNvSpPr>
            <a:spLocks noGrp="1"/>
          </p:cNvSpPr>
          <p:nvPr>
            <p:ph idx="1"/>
          </p:nvPr>
        </p:nvSpPr>
        <p:spPr/>
        <p:txBody>
          <a:bodyPr/>
          <a:lstStyle/>
          <a:p>
            <a:pPr eaLnBrk="1" hangingPunct="1"/>
            <a:r>
              <a:rPr lang="en-US" smtClean="0"/>
              <a:t>Work through development of the literacy plan by using the template as your actual document.</a:t>
            </a:r>
          </a:p>
          <a:p>
            <a:pPr eaLnBrk="1" hangingPunct="1"/>
            <a:r>
              <a:rPr lang="en-US" smtClean="0"/>
              <a:t>There should be a plan for each school application.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smtClean="0"/>
              <a:t>Recipe for Success</a:t>
            </a:r>
          </a:p>
        </p:txBody>
      </p:sp>
      <p:sp>
        <p:nvSpPr>
          <p:cNvPr id="21507" name="Content Placeholder 2"/>
          <p:cNvSpPr>
            <a:spLocks noGrp="1"/>
          </p:cNvSpPr>
          <p:nvPr>
            <p:ph idx="1"/>
          </p:nvPr>
        </p:nvSpPr>
        <p:spPr/>
        <p:txBody>
          <a:bodyPr/>
          <a:lstStyle/>
          <a:p>
            <a:r>
              <a:rPr lang="en-US" smtClean="0"/>
              <a:t>Once completed, the “not addressed” and “emergent areas” of the “building blocks” will develop into an application that becomes the project goals, objectives and performances that are requested within the SRCL grant application.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endParaRPr lang="en-US" smtClean="0"/>
          </a:p>
        </p:txBody>
      </p:sp>
      <p:sp>
        <p:nvSpPr>
          <p:cNvPr id="3" name="Content Placeholder 2"/>
          <p:cNvSpPr>
            <a:spLocks noGrp="1"/>
          </p:cNvSpPr>
          <p:nvPr>
            <p:ph idx="1"/>
          </p:nvPr>
        </p:nvSpPr>
        <p:spPr/>
        <p:txBody>
          <a:bodyPr rtlCol="0">
            <a:normAutofit fontScale="85000" lnSpcReduction="20000"/>
          </a:bodyPr>
          <a:lstStyle/>
          <a:p>
            <a:pPr eaLnBrk="1" fontAlgn="auto" hangingPunct="1">
              <a:spcAft>
                <a:spcPts val="0"/>
              </a:spcAft>
              <a:buFont typeface="Arial" pitchFamily="34" charset="0"/>
              <a:buChar char="•"/>
              <a:defRPr/>
            </a:pPr>
            <a:r>
              <a:rPr lang="en-US" dirty="0" smtClean="0"/>
              <a:t>Not every “building block” will require funding.  Striving Reader will not be able to fund everything. </a:t>
            </a:r>
          </a:p>
          <a:p>
            <a:pPr eaLnBrk="1" fontAlgn="auto" hangingPunct="1">
              <a:spcAft>
                <a:spcPts val="0"/>
              </a:spcAft>
              <a:buFont typeface="Arial" pitchFamily="34" charset="0"/>
              <a:buChar char="•"/>
              <a:defRPr/>
            </a:pPr>
            <a:r>
              <a:rPr lang="en-US" dirty="0" smtClean="0"/>
              <a:t>Applicants may </a:t>
            </a:r>
            <a:r>
              <a:rPr lang="en-US" dirty="0"/>
              <a:t>need to prioritize the areas that </a:t>
            </a:r>
            <a:r>
              <a:rPr lang="en-US" dirty="0" smtClean="0"/>
              <a:t>need to addressed first.</a:t>
            </a:r>
          </a:p>
          <a:p>
            <a:pPr eaLnBrk="1" fontAlgn="auto" hangingPunct="1">
              <a:spcAft>
                <a:spcPts val="0"/>
              </a:spcAft>
              <a:buFont typeface="Arial" pitchFamily="34" charset="0"/>
              <a:buChar char="•"/>
              <a:defRPr/>
            </a:pPr>
            <a:r>
              <a:rPr lang="en-US" dirty="0"/>
              <a:t>All funding sources should be reviewed to determine whether they are being used adequately and effectively or if change is needed.  </a:t>
            </a:r>
          </a:p>
          <a:p>
            <a:pPr eaLnBrk="1" fontAlgn="auto" hangingPunct="1">
              <a:spcAft>
                <a:spcPts val="0"/>
              </a:spcAft>
              <a:buFont typeface="Arial" pitchFamily="34" charset="0"/>
              <a:buChar char="•"/>
              <a:defRPr/>
            </a:pPr>
            <a:r>
              <a:rPr lang="en-US" dirty="0" smtClean="0"/>
              <a:t>Grant applications should address what and how changes will be made, funded (SRCL, Title 1, local funding etc.), or if funding is even needed.  </a:t>
            </a:r>
          </a:p>
          <a:p>
            <a:pPr eaLnBrk="1" fontAlgn="auto" hangingPunct="1">
              <a:spcAft>
                <a:spcPts val="0"/>
              </a:spcAft>
              <a:buFont typeface="Arial" pitchFamily="34" charset="0"/>
              <a:buChar char="•"/>
              <a:defRPr/>
            </a:pPr>
            <a:r>
              <a:rPr lang="en-US" dirty="0" smtClean="0"/>
              <a:t>Each proposal will need to include how the school will determine that the action has been successful.</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pPr eaLnBrk="1" hangingPunct="1"/>
            <a:r>
              <a:rPr lang="en-US" smtClean="0"/>
              <a:t>Who needs a plan </a:t>
            </a:r>
          </a:p>
        </p:txBody>
      </p:sp>
      <p:sp>
        <p:nvSpPr>
          <p:cNvPr id="3075" name="Content Placeholder 2"/>
          <p:cNvSpPr>
            <a:spLocks noGrp="1"/>
          </p:cNvSpPr>
          <p:nvPr>
            <p:ph idx="1"/>
          </p:nvPr>
        </p:nvSpPr>
        <p:spPr/>
        <p:txBody>
          <a:bodyPr/>
          <a:lstStyle/>
          <a:p>
            <a:pPr eaLnBrk="1" hangingPunct="1"/>
            <a:r>
              <a:rPr lang="en-US" smtClean="0"/>
              <a:t>Each school should have their own plan.  </a:t>
            </a:r>
          </a:p>
          <a:p>
            <a:pPr eaLnBrk="1" hangingPunct="1"/>
            <a:r>
              <a:rPr lang="en-US" smtClean="0"/>
              <a:t>Districts can choose to have a plan, but it is more important for the district to be able to determine how they best </a:t>
            </a:r>
            <a:r>
              <a:rPr lang="en-US" u="sng" smtClean="0"/>
              <a:t>support</a:t>
            </a:r>
            <a:r>
              <a:rPr lang="en-US" smtClean="0"/>
              <a:t> the work of their school(s).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Next steps if developing </a:t>
            </a:r>
            <a:r>
              <a:rPr lang="en-US" smtClean="0"/>
              <a:t>a SRCL grant </a:t>
            </a:r>
            <a:r>
              <a:rPr lang="en-US" dirty="0" smtClean="0"/>
              <a:t>application</a:t>
            </a:r>
            <a:endParaRPr lang="en-US" dirty="0"/>
          </a:p>
        </p:txBody>
      </p:sp>
      <p:sp>
        <p:nvSpPr>
          <p:cNvPr id="3" name="Content Placeholder 2"/>
          <p:cNvSpPr>
            <a:spLocks noGrp="1"/>
          </p:cNvSpPr>
          <p:nvPr>
            <p:ph idx="1"/>
          </p:nvPr>
        </p:nvSpPr>
        <p:spPr/>
        <p:txBody>
          <a:bodyPr rtlCol="0">
            <a:normAutofit fontScale="92500" lnSpcReduction="10000"/>
          </a:bodyPr>
          <a:lstStyle/>
          <a:p>
            <a:pPr marL="514350" indent="-514350" eaLnBrk="1" fontAlgn="auto" hangingPunct="1">
              <a:spcAft>
                <a:spcPts val="0"/>
              </a:spcAft>
              <a:buFont typeface="+mj-lt"/>
              <a:buAutoNum type="arabicPeriod"/>
              <a:defRPr/>
            </a:pPr>
            <a:r>
              <a:rPr lang="en-US" sz="2800" dirty="0" smtClean="0"/>
              <a:t>Create a literacy team.</a:t>
            </a:r>
          </a:p>
          <a:p>
            <a:pPr marL="514350" indent="-514350" eaLnBrk="1" fontAlgn="auto" hangingPunct="1">
              <a:spcAft>
                <a:spcPts val="0"/>
              </a:spcAft>
              <a:buFont typeface="+mj-lt"/>
              <a:buAutoNum type="arabicPeriod"/>
              <a:defRPr/>
            </a:pPr>
            <a:r>
              <a:rPr lang="en-US" sz="2800" dirty="0" smtClean="0"/>
              <a:t>Complete the needs assessment.</a:t>
            </a:r>
          </a:p>
          <a:p>
            <a:pPr marL="514350" indent="-514350" eaLnBrk="1" fontAlgn="auto" hangingPunct="1">
              <a:spcAft>
                <a:spcPts val="0"/>
              </a:spcAft>
              <a:buFont typeface="+mj-lt"/>
              <a:buAutoNum type="arabicPeriod"/>
              <a:defRPr/>
            </a:pPr>
            <a:r>
              <a:rPr lang="en-US" sz="2800" dirty="0" smtClean="0"/>
              <a:t>Determine areas to study.</a:t>
            </a:r>
          </a:p>
          <a:p>
            <a:pPr marL="514350" indent="-514350" eaLnBrk="1" fontAlgn="auto" hangingPunct="1">
              <a:spcAft>
                <a:spcPts val="0"/>
              </a:spcAft>
              <a:buFont typeface="+mj-lt"/>
              <a:buAutoNum type="arabicPeriod"/>
              <a:defRPr/>
            </a:pPr>
            <a:r>
              <a:rPr lang="en-US" sz="2800" dirty="0" smtClean="0"/>
              <a:t>Review the SRCL application and the Reviewer rubric (located under the Resources tab in Review Room)</a:t>
            </a:r>
          </a:p>
          <a:p>
            <a:pPr marL="514350" indent="-514350" eaLnBrk="1" fontAlgn="auto" hangingPunct="1">
              <a:spcAft>
                <a:spcPts val="0"/>
              </a:spcAft>
              <a:buFont typeface="+mj-lt"/>
              <a:buAutoNum type="arabicPeriod"/>
              <a:defRPr/>
            </a:pPr>
            <a:r>
              <a:rPr lang="en-US" sz="2800" dirty="0" smtClean="0"/>
              <a:t>Assign tasks to members of the literacy team</a:t>
            </a:r>
          </a:p>
          <a:p>
            <a:pPr marL="514350" indent="-514350" eaLnBrk="1" fontAlgn="auto" hangingPunct="1">
              <a:spcAft>
                <a:spcPts val="0"/>
              </a:spcAft>
              <a:buFont typeface="+mj-lt"/>
              <a:buAutoNum type="arabicPeriod"/>
              <a:defRPr/>
            </a:pPr>
            <a:r>
              <a:rPr lang="en-US" sz="2800" dirty="0" smtClean="0"/>
              <a:t>Develop application sections in Word. (Feel free to use the language in “The How” and/or “The What”. </a:t>
            </a:r>
          </a:p>
          <a:p>
            <a:pPr marL="514350" indent="-514350" eaLnBrk="1" fontAlgn="auto" hangingPunct="1">
              <a:spcAft>
                <a:spcPts val="0"/>
              </a:spcAft>
              <a:buFont typeface="+mj-lt"/>
              <a:buAutoNum type="arabicPeriod"/>
              <a:defRPr/>
            </a:pPr>
            <a:r>
              <a:rPr lang="en-US" sz="2800" dirty="0" smtClean="0"/>
              <a:t>Complete grant application online.</a:t>
            </a:r>
          </a:p>
          <a:p>
            <a:pPr marL="514350" indent="-514350" eaLnBrk="1" fontAlgn="auto" hangingPunct="1">
              <a:spcAft>
                <a:spcPts val="0"/>
              </a:spcAft>
              <a:buFont typeface="+mj-lt"/>
              <a:buAutoNum type="arabicPeriod"/>
              <a:defRPr/>
            </a:pPr>
            <a:r>
              <a:rPr lang="en-US" sz="2800" dirty="0" smtClean="0"/>
              <a:t>Submit by Friday, </a:t>
            </a:r>
            <a:r>
              <a:rPr lang="en-US" sz="2800" smtClean="0"/>
              <a:t>December 13 </a:t>
            </a:r>
            <a:r>
              <a:rPr lang="en-US" sz="2800" dirty="0" smtClean="0"/>
              <a:t>at 5PM </a:t>
            </a:r>
          </a:p>
          <a:p>
            <a:pPr marL="514350" indent="-514350" eaLnBrk="1" fontAlgn="auto" hangingPunct="1">
              <a:spcAft>
                <a:spcPts val="0"/>
              </a:spcAft>
              <a:buFont typeface="+mj-lt"/>
              <a:buAutoNum type="arabicPeriod"/>
              <a:defRPr/>
            </a:pP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n-US" smtClean="0"/>
              <a:t>Striving Reader Team </a:t>
            </a:r>
          </a:p>
        </p:txBody>
      </p:sp>
      <p:sp>
        <p:nvSpPr>
          <p:cNvPr id="24579" name="Content Placeholder 2"/>
          <p:cNvSpPr>
            <a:spLocks noGrp="1"/>
          </p:cNvSpPr>
          <p:nvPr>
            <p:ph idx="1"/>
          </p:nvPr>
        </p:nvSpPr>
        <p:spPr>
          <a:xfrm>
            <a:off x="457200" y="1600200"/>
            <a:ext cx="8229600" cy="4348163"/>
          </a:xfrm>
        </p:spPr>
        <p:txBody>
          <a:bodyPr/>
          <a:lstStyle/>
          <a:p>
            <a:pPr eaLnBrk="1" hangingPunct="1"/>
            <a:r>
              <a:rPr lang="en-US" sz="2000" dirty="0" smtClean="0"/>
              <a:t>Julie Morrill- Program Manager</a:t>
            </a:r>
          </a:p>
          <a:p>
            <a:pPr lvl="1" eaLnBrk="1" hangingPunct="1"/>
            <a:r>
              <a:rPr lang="en-US" sz="2000" dirty="0" smtClean="0">
                <a:hlinkClick r:id="rId2"/>
              </a:rPr>
              <a:t>jmorrill@doe.k12.ga.us</a:t>
            </a:r>
            <a:endParaRPr lang="en-US" sz="2000" dirty="0" smtClean="0"/>
          </a:p>
          <a:p>
            <a:pPr lvl="1" eaLnBrk="1" hangingPunct="1"/>
            <a:r>
              <a:rPr lang="en-US" sz="2000" dirty="0" smtClean="0"/>
              <a:t>706-473-3159</a:t>
            </a:r>
          </a:p>
          <a:p>
            <a:pPr eaLnBrk="1" hangingPunct="1"/>
            <a:r>
              <a:rPr lang="en-US" sz="2000" dirty="0" smtClean="0"/>
              <a:t>Beverly Cox- Program Specialist</a:t>
            </a:r>
          </a:p>
          <a:p>
            <a:pPr lvl="1" eaLnBrk="1" hangingPunct="1"/>
            <a:r>
              <a:rPr lang="en-US" sz="2000" dirty="0" smtClean="0">
                <a:hlinkClick r:id="rId3"/>
              </a:rPr>
              <a:t>bcox@doe.k12.ga.us</a:t>
            </a:r>
            <a:endParaRPr lang="en-US" sz="2000" dirty="0" smtClean="0"/>
          </a:p>
          <a:p>
            <a:pPr eaLnBrk="1" hangingPunct="1"/>
            <a:r>
              <a:rPr lang="en-US" sz="2000" dirty="0" smtClean="0"/>
              <a:t>Joshua Todd- Program Specialist</a:t>
            </a:r>
          </a:p>
          <a:p>
            <a:pPr lvl="1" eaLnBrk="1" hangingPunct="1"/>
            <a:r>
              <a:rPr lang="en-US" sz="2000" dirty="0" smtClean="0">
                <a:hlinkClick r:id="rId4"/>
              </a:rPr>
              <a:t>jtodd@doe.k12.ga.us</a:t>
            </a:r>
            <a:endParaRPr lang="en-US" sz="2000" dirty="0" smtClean="0"/>
          </a:p>
          <a:p>
            <a:pPr eaLnBrk="1" hangingPunct="1"/>
            <a:r>
              <a:rPr lang="en-US" sz="2000" dirty="0" smtClean="0"/>
              <a:t>Joyce Kelley- Accounting/Support</a:t>
            </a:r>
          </a:p>
          <a:p>
            <a:pPr lvl="1" eaLnBrk="1" hangingPunct="1"/>
            <a:r>
              <a:rPr lang="en-US" sz="2000" dirty="0" smtClean="0">
                <a:hlinkClick r:id="rId5"/>
              </a:rPr>
              <a:t>jkelley@doe.k12.ga.us</a:t>
            </a:r>
            <a:endParaRPr lang="en-US" sz="2000" dirty="0" smtClean="0"/>
          </a:p>
          <a:p>
            <a:pPr lvl="1" eaLnBrk="1" hangingPunct="1"/>
            <a:r>
              <a:rPr lang="en-US" sz="2000" dirty="0" smtClean="0"/>
              <a:t>404-656-2093</a:t>
            </a:r>
          </a:p>
          <a:p>
            <a:pPr lvl="1" eaLnBrk="1" hangingPunct="1"/>
            <a:endParaRPr lang="en-US" sz="2000" dirty="0" smtClean="0"/>
          </a:p>
          <a:p>
            <a:pPr eaLnBrk="1" hangingPunct="1"/>
            <a:endParaRPr lang="en-US" dirty="0" smtClean="0"/>
          </a:p>
          <a:p>
            <a:pPr eaLnBrk="1" hangingPunct="1"/>
            <a:endParaRPr lang="en-US" dirty="0" smtClean="0"/>
          </a:p>
        </p:txBody>
      </p:sp>
      <p:sp>
        <p:nvSpPr>
          <p:cNvPr id="24580" name="Slide Number Placeholder 3"/>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fld id="{5F120F54-841F-4CDF-AB4F-CEDC23A41A0C}" type="slidenum">
              <a:rPr lang="en-US" smtClean="0"/>
              <a:pPr/>
              <a:t>21</a:t>
            </a:fld>
            <a:endParaRPr lang="en-US"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r>
              <a:rPr lang="en-US" smtClean="0"/>
              <a:t>The GOAL</a:t>
            </a:r>
          </a:p>
        </p:txBody>
      </p:sp>
      <p:sp>
        <p:nvSpPr>
          <p:cNvPr id="4099" name="Content Placeholder 2"/>
          <p:cNvSpPr>
            <a:spLocks noGrp="1"/>
          </p:cNvSpPr>
          <p:nvPr>
            <p:ph idx="1"/>
          </p:nvPr>
        </p:nvSpPr>
        <p:spPr/>
        <p:txBody>
          <a:bodyPr/>
          <a:lstStyle/>
          <a:p>
            <a:pPr eaLnBrk="1" hangingPunct="1"/>
            <a:r>
              <a:rPr lang="en-US" smtClean="0"/>
              <a:t>The students at  _____________ school receive “gold standard” literacy instruction and are college and career ready when they graduate from _________school district. </a:t>
            </a:r>
          </a:p>
          <a:p>
            <a:pPr eaLnBrk="1" hangingPunct="1"/>
            <a:endParaRPr lang="en-US" smtClean="0"/>
          </a:p>
          <a:p>
            <a:pPr eaLnBrk="1" hangingPunct="1">
              <a:buFont typeface="Arial" charset="0"/>
              <a:buNone/>
            </a:pPr>
            <a:endParaRPr lang="en-US" smtClean="0"/>
          </a:p>
        </p:txBody>
      </p:sp>
      <p:pic>
        <p:nvPicPr>
          <p:cNvPr id="4100" name="Picture 3" descr="gold seal.JPG"/>
          <p:cNvPicPr>
            <a:picLocks noChangeAspect="1"/>
          </p:cNvPicPr>
          <p:nvPr/>
        </p:nvPicPr>
        <p:blipFill>
          <a:blip r:embed="rId3" cstate="print"/>
          <a:srcRect/>
          <a:stretch>
            <a:fillRect/>
          </a:stretch>
        </p:blipFill>
        <p:spPr bwMode="auto">
          <a:xfrm>
            <a:off x="3048000" y="4038600"/>
            <a:ext cx="2667000" cy="266700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sz="5400" smtClean="0"/>
              <a:t>The “Why”</a:t>
            </a:r>
          </a:p>
        </p:txBody>
      </p:sp>
      <p:sp>
        <p:nvSpPr>
          <p:cNvPr id="7171" name="Rectangle 2"/>
          <p:cNvSpPr>
            <a:spLocks noChangeArrowheads="1"/>
          </p:cNvSpPr>
          <p:nvPr/>
        </p:nvSpPr>
        <p:spPr bwMode="auto">
          <a:xfrm>
            <a:off x="304800" y="1524000"/>
            <a:ext cx="8458200" cy="3970338"/>
          </a:xfrm>
          <a:prstGeom prst="rect">
            <a:avLst/>
          </a:prstGeom>
          <a:noFill/>
          <a:ln w="9525">
            <a:noFill/>
            <a:miter lim="800000"/>
            <a:headEnd/>
            <a:tailEnd/>
          </a:ln>
        </p:spPr>
        <p:txBody>
          <a:bodyPr>
            <a:spAutoFit/>
          </a:bodyPr>
          <a:lstStyle/>
          <a:p>
            <a:pPr marL="571500" indent="-571500">
              <a:buFont typeface="Arial" charset="0"/>
              <a:buChar char="•"/>
            </a:pPr>
            <a:r>
              <a:rPr lang="en-US" sz="3600"/>
              <a:t>Is a synthesis of the literacy research.</a:t>
            </a:r>
          </a:p>
          <a:p>
            <a:pPr marL="571500" indent="-571500">
              <a:buFont typeface="Arial" charset="0"/>
              <a:buChar char="•"/>
            </a:pPr>
            <a:r>
              <a:rPr lang="en-US" sz="3600"/>
              <a:t>Spans birth to grade 12.</a:t>
            </a:r>
          </a:p>
          <a:p>
            <a:pPr marL="571500" indent="-571500">
              <a:buFont typeface="Arial" charset="0"/>
              <a:buChar char="•"/>
            </a:pPr>
            <a:r>
              <a:rPr lang="en-US" sz="3600"/>
              <a:t>Is continually being updated.</a:t>
            </a:r>
          </a:p>
          <a:p>
            <a:pPr marL="571500" indent="-571500">
              <a:buFont typeface="Arial" charset="0"/>
              <a:buChar char="•"/>
            </a:pPr>
            <a:r>
              <a:rPr lang="en-US" sz="3600"/>
              <a:t>Tells why for all the other documents.</a:t>
            </a:r>
          </a:p>
          <a:p>
            <a:pPr marL="571500" indent="-571500">
              <a:buFont typeface="Arial" charset="0"/>
              <a:buChar char="•"/>
            </a:pPr>
            <a:endParaRPr lang="en-US" sz="3600"/>
          </a:p>
          <a:p>
            <a:pPr marL="571500" indent="-571500">
              <a:buFont typeface="Arial" charset="0"/>
              <a:buChar char="•"/>
            </a:pPr>
            <a:endParaRPr lang="en-US" sz="3600"/>
          </a:p>
          <a:p>
            <a:pPr marL="571500" indent="-571500">
              <a:buFont typeface="Arial" charset="0"/>
              <a:buChar char="•"/>
            </a:pPr>
            <a:endParaRPr lang="en-US" sz="36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US" smtClean="0"/>
              <a:t>What are all the other documents?</a:t>
            </a:r>
          </a:p>
        </p:txBody>
      </p:sp>
      <p:sp>
        <p:nvSpPr>
          <p:cNvPr id="8195" name="Content Placeholder 2"/>
          <p:cNvSpPr>
            <a:spLocks noGrp="1"/>
          </p:cNvSpPr>
          <p:nvPr>
            <p:ph idx="1"/>
          </p:nvPr>
        </p:nvSpPr>
        <p:spPr/>
        <p:txBody>
          <a:bodyPr/>
          <a:lstStyle/>
          <a:p>
            <a:pPr eaLnBrk="1" hangingPunct="1"/>
            <a:r>
              <a:rPr lang="en-US" smtClean="0"/>
              <a:t>The “What” lists the pieces you will need. </a:t>
            </a:r>
          </a:p>
          <a:p>
            <a:pPr eaLnBrk="1" hangingPunct="1"/>
            <a:r>
              <a:rPr lang="en-US" smtClean="0"/>
              <a:t>The “How” tells you the steps to making your plan work.</a:t>
            </a:r>
          </a:p>
          <a:p>
            <a:pPr eaLnBrk="1" hangingPunct="1"/>
            <a:r>
              <a:rPr lang="en-US" smtClean="0"/>
              <a:t>The Needs Assessment gives you a way to assess your current level of implementation.</a:t>
            </a:r>
          </a:p>
          <a:p>
            <a:pPr eaLnBrk="1" hangingPunct="1"/>
            <a:r>
              <a:rPr lang="en-US" smtClean="0"/>
              <a:t>The Template will help you organize your literacy plan. </a:t>
            </a:r>
          </a:p>
          <a:p>
            <a:pPr eaLnBrk="1" hangingPunct="1"/>
            <a:endParaRPr lang="en-US" smtClean="0"/>
          </a:p>
          <a:p>
            <a:pPr eaLnBrk="1" hangingPunct="1"/>
            <a:endParaRPr lang="en-US" smtClean="0"/>
          </a:p>
          <a:p>
            <a:pPr eaLnBrk="1" hangingPunct="1"/>
            <a:endParaRPr lang="en-US" smtClean="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en-US" smtClean="0"/>
              <a:t>GA Literacy Planning Documents</a:t>
            </a:r>
          </a:p>
        </p:txBody>
      </p:sp>
      <p:sp>
        <p:nvSpPr>
          <p:cNvPr id="9219" name="Content Placeholder 2"/>
          <p:cNvSpPr>
            <a:spLocks noGrp="1"/>
          </p:cNvSpPr>
          <p:nvPr>
            <p:ph idx="1"/>
          </p:nvPr>
        </p:nvSpPr>
        <p:spPr/>
        <p:txBody>
          <a:bodyPr/>
          <a:lstStyle/>
          <a:p>
            <a:pPr eaLnBrk="1" hangingPunct="1"/>
            <a:r>
              <a:rPr lang="en-US" smtClean="0"/>
              <a:t>Educators and leaders in Birth to Five need copies of: </a:t>
            </a:r>
          </a:p>
          <a:p>
            <a:pPr lvl="1" eaLnBrk="1" hangingPunct="1">
              <a:buFont typeface="Arial" charset="0"/>
              <a:buBlip>
                <a:blip r:embed="rId2"/>
              </a:buBlip>
            </a:pPr>
            <a:r>
              <a:rPr lang="en-US" sz="3200" smtClean="0"/>
              <a:t>  The “What”</a:t>
            </a:r>
          </a:p>
          <a:p>
            <a:pPr lvl="1" eaLnBrk="1" hangingPunct="1">
              <a:buFont typeface="Arial" charset="0"/>
              <a:buBlip>
                <a:blip r:embed="rId2"/>
              </a:buBlip>
            </a:pPr>
            <a:r>
              <a:rPr lang="en-US" sz="3200" smtClean="0"/>
              <a:t>  The “How”</a:t>
            </a:r>
          </a:p>
          <a:p>
            <a:pPr lvl="1" eaLnBrk="1" hangingPunct="1">
              <a:buFont typeface="Arial" charset="0"/>
              <a:buBlip>
                <a:blip r:embed="rId2"/>
              </a:buBlip>
            </a:pPr>
            <a:r>
              <a:rPr lang="en-US" sz="3200" smtClean="0"/>
              <a:t>  The “Needs Assessment”</a:t>
            </a:r>
          </a:p>
          <a:p>
            <a:pPr lvl="1" eaLnBrk="1" hangingPunct="1">
              <a:buFont typeface="Arial" charset="0"/>
              <a:buBlip>
                <a:blip r:embed="rId2"/>
              </a:buBlip>
            </a:pPr>
            <a:r>
              <a:rPr lang="en-US" sz="3200" smtClean="0"/>
              <a:t>  The “Template”</a:t>
            </a:r>
          </a:p>
          <a:p>
            <a:pPr lvl="1" eaLnBrk="1" hangingPunct="1">
              <a:buFont typeface="Arial" charset="0"/>
              <a:buBlip>
                <a:blip r:embed="rId2"/>
              </a:buBlip>
            </a:pPr>
            <a:r>
              <a:rPr lang="en-US" sz="3200" smtClean="0"/>
              <a:t>  </a:t>
            </a:r>
            <a:r>
              <a:rPr lang="en-US" sz="3200" smtClean="0">
                <a:hlinkClick r:id="rId3"/>
              </a:rPr>
              <a:t>http://www.screenr.com/5nf8</a:t>
            </a:r>
            <a:endParaRPr lang="en-US" sz="3200" smtClean="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Birth to Five</a:t>
            </a:r>
            <a:br>
              <a:rPr lang="en-US" dirty="0" smtClean="0"/>
            </a:br>
            <a:r>
              <a:rPr lang="en-US" dirty="0" smtClean="0"/>
              <a:t>Needs Assessment</a:t>
            </a:r>
            <a:endParaRPr lang="en-US" dirty="0"/>
          </a:p>
        </p:txBody>
      </p:sp>
      <p:pic>
        <p:nvPicPr>
          <p:cNvPr id="10243" name="Picture 2"/>
          <p:cNvPicPr>
            <a:picLocks noGrp="1" noChangeAspect="1" noChangeArrowheads="1"/>
          </p:cNvPicPr>
          <p:nvPr>
            <p:ph idx="1"/>
          </p:nvPr>
        </p:nvPicPr>
        <p:blipFill>
          <a:blip r:embed="rId2" cstate="print"/>
          <a:srcRect/>
          <a:stretch>
            <a:fillRect/>
          </a:stretch>
        </p:blipFill>
        <p:spPr>
          <a:xfrm>
            <a:off x="950913" y="1600200"/>
            <a:ext cx="7242175" cy="4525963"/>
          </a:xfr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rtlCol="0">
            <a:normAutofit fontScale="90000"/>
          </a:bodyPr>
          <a:lstStyle/>
          <a:p>
            <a:pPr eaLnBrk="1" fontAlgn="auto" hangingPunct="1">
              <a:spcAft>
                <a:spcPts val="0"/>
              </a:spcAft>
              <a:defRPr/>
            </a:pPr>
            <a:r>
              <a:rPr lang="en-US" dirty="0" smtClean="0"/>
              <a:t>Birth to Five</a:t>
            </a:r>
            <a:br>
              <a:rPr lang="en-US" dirty="0" smtClean="0"/>
            </a:br>
            <a:r>
              <a:rPr lang="en-US" dirty="0" smtClean="0"/>
              <a:t>The What</a:t>
            </a:r>
          </a:p>
        </p:txBody>
      </p:sp>
      <p:pic>
        <p:nvPicPr>
          <p:cNvPr id="11267" name="Picture 4"/>
          <p:cNvPicPr>
            <a:picLocks noGrp="1" noChangeAspect="1" noChangeArrowheads="1"/>
          </p:cNvPicPr>
          <p:nvPr>
            <p:ph idx="1"/>
          </p:nvPr>
        </p:nvPicPr>
        <p:blipFill>
          <a:blip r:embed="rId2" cstate="print"/>
          <a:srcRect/>
          <a:stretch>
            <a:fillRect/>
          </a:stretch>
        </p:blipFill>
        <p:spPr>
          <a:xfrm>
            <a:off x="950913" y="1600200"/>
            <a:ext cx="7242175" cy="4525963"/>
          </a:xfr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Birth to Five</a:t>
            </a:r>
            <a:br>
              <a:rPr lang="en-US" dirty="0" smtClean="0"/>
            </a:br>
            <a:r>
              <a:rPr lang="en-US" dirty="0" smtClean="0"/>
              <a:t>The How</a:t>
            </a:r>
          </a:p>
        </p:txBody>
      </p:sp>
      <p:pic>
        <p:nvPicPr>
          <p:cNvPr id="12291" name="Picture 4"/>
          <p:cNvPicPr>
            <a:picLocks noGrp="1" noChangeAspect="1" noChangeArrowheads="1"/>
          </p:cNvPicPr>
          <p:nvPr>
            <p:ph idx="1"/>
          </p:nvPr>
        </p:nvPicPr>
        <p:blipFill>
          <a:blip r:embed="rId2" cstate="print"/>
          <a:srcRect/>
          <a:stretch>
            <a:fillRect/>
          </a:stretch>
        </p:blipFill>
        <p:spPr>
          <a:xfrm>
            <a:off x="950913" y="1600200"/>
            <a:ext cx="7242175" cy="4525963"/>
          </a:xfrm>
          <a:noFill/>
        </p:spPr>
      </p:pic>
    </p:spTree>
  </p:cSld>
  <p:clrMapOvr>
    <a:masterClrMapping/>
  </p:clrMapOvr>
</p:sld>
</file>

<file path=ppt/theme/theme1.xml><?xml version="1.0" encoding="utf-8"?>
<a:theme xmlns:a="http://schemas.openxmlformats.org/drawingml/2006/main" name="GaDOE PowerPoint Template1[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1d496aed-39d0-4758-b3cf-4e4773287716"/>
    <PublishingExpirationDate xmlns="http://schemas.microsoft.com/sharepoint/v3" xsi:nil="true"/>
    <PublishingStartDate xmlns="http://schemas.microsoft.com/sharepoint/v3" xsi:nil="true"/>
    <Year xmlns="6c247bae-e40d-40c7-91b3-26f1e466c40a">2012</Year>
    <Program_x0020_Type xmlns="6c247bae-e40d-40c7-91b3-26f1e466c40a">
      <Value>Program Concentration</Value>
    </Program_x0020_Type>
    <Document_x0020_Type xmlns="6c247bae-e40d-40c7-91b3-26f1e466c40a">Accountability</Document_x0020_Type>
    <Page_x0020_SubHeader xmlns="6c247bae-e40d-40c7-91b3-26f1e466c40a" xsi:nil="true"/>
    <Page xmlns="6c247bae-e40d-40c7-91b3-26f1e466c40a"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0C6FD80E8A23349905925784B78EAE7" ma:contentTypeVersion="6" ma:contentTypeDescription="Create a new document." ma:contentTypeScope="" ma:versionID="34ac45a21a8fb6a1be356f365e70c94c">
  <xsd:schema xmlns:xsd="http://www.w3.org/2001/XMLSchema" xmlns:xs="http://www.w3.org/2001/XMLSchema" xmlns:p="http://schemas.microsoft.com/office/2006/metadata/properties" xmlns:ns1="http://schemas.microsoft.com/sharepoint/v3" xmlns:ns2="1d496aed-39d0-4758-b3cf-4e4773287716" xmlns:ns3="6c247bae-e40d-40c7-91b3-26f1e466c40a" xmlns:ns4="f9e61c99-8b37-4962-a864-d7fde1b0d03b" targetNamespace="http://schemas.microsoft.com/office/2006/metadata/properties" ma:root="true" ma:fieldsID="6eb8911eb6eb54a97600fe54c2441029" ns1:_="" ns2:_="" ns3:_="" ns4:_="">
    <xsd:import namespace="http://schemas.microsoft.com/sharepoint/v3"/>
    <xsd:import namespace="1d496aed-39d0-4758-b3cf-4e4773287716"/>
    <xsd:import namespace="6c247bae-e40d-40c7-91b3-26f1e466c40a"/>
    <xsd:import namespace="f9e61c99-8b37-4962-a864-d7fde1b0d03b"/>
    <xsd:element name="properties">
      <xsd:complexType>
        <xsd:sequence>
          <xsd:element name="documentManagement">
            <xsd:complexType>
              <xsd:all>
                <xsd:element ref="ns2:TaxCatchAll" minOccurs="0"/>
                <xsd:element ref="ns2:TaxCatchAllLabel" minOccurs="0"/>
                <xsd:element ref="ns1:PublishingStartDate" minOccurs="0"/>
                <xsd:element ref="ns1:PublishingExpirationDate" minOccurs="0"/>
                <xsd:element ref="ns3:Page" minOccurs="0"/>
                <xsd:element ref="ns3:Page_x0020_SubHeader" minOccurs="0"/>
                <xsd:element ref="ns3:Document_x0020_Type" minOccurs="0"/>
                <xsd:element ref="ns3:Year" minOccurs="0"/>
                <xsd:element ref="ns3:Program_x0020_Type" minOccurs="0"/>
                <xsd:element ref="ns4:SharedWithUsers" minOccurs="0"/>
                <xsd:element ref="ns4: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internalName="PublishingStartDate">
      <xsd:simpleType>
        <xsd:restriction base="dms:Unknown"/>
      </xsd:simpleType>
    </xsd:element>
    <xsd:element name="PublishingExpirationDate" ma:index="11" nillable="true" ma:displayName="Scheduling End Dat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d496aed-39d0-4758-b3cf-4e4773287716" elementFormDefault="qualified">
    <xsd:import namespace="http://schemas.microsoft.com/office/2006/documentManagement/types"/>
    <xsd:import namespace="http://schemas.microsoft.com/office/infopath/2007/PartnerControls"/>
    <xsd:element name="TaxCatchAll" ma:index="8" nillable="true" ma:displayName="Taxonomy Catch All Column" ma:description="" ma:hidden="true" ma:list="{c9dd594f-b3c3-485c-979e-10fa5fdd8c85}" ma:internalName="TaxCatchAll" ma:showField="CatchAllData" ma:web="f9e61c99-8b37-4962-a864-d7fde1b0d03b">
      <xsd:complexType>
        <xsd:complexContent>
          <xsd:extension base="dms:MultiChoiceLookup">
            <xsd:sequence>
              <xsd:element name="Value" type="dms:Lookup" maxOccurs="unbounded" minOccurs="0" nillable="true"/>
            </xsd:sequence>
          </xsd:extension>
        </xsd:complexContent>
      </xsd:complexType>
    </xsd:element>
    <xsd:element name="TaxCatchAllLabel" ma:index="9" nillable="true" ma:displayName="Taxonomy Catch All Column1" ma:description="" ma:hidden="true" ma:list="{c9dd594f-b3c3-485c-979e-10fa5fdd8c85}" ma:internalName="TaxCatchAllLabel" ma:readOnly="true" ma:showField="CatchAllDataLabel" ma:web="f9e61c99-8b37-4962-a864-d7fde1b0d03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6c247bae-e40d-40c7-91b3-26f1e466c40a" elementFormDefault="qualified">
    <xsd:import namespace="http://schemas.microsoft.com/office/2006/documentManagement/types"/>
    <xsd:import namespace="http://schemas.microsoft.com/office/infopath/2007/PartnerControls"/>
    <xsd:element name="Page" ma:index="12" nillable="true" ma:displayName="Page" ma:list="{c0c5bce6-76c0-431d-84b3-50ca3e3d0c94}" ma:internalName="Page0" ma:web="b1898e29-fee5-4c33-85ce-dc384e63ddeb">
      <xsd:simpleType>
        <xsd:restriction base="dms:Lookup"/>
      </xsd:simpleType>
    </xsd:element>
    <xsd:element name="Page_x0020_SubHeader" ma:index="13" nillable="true" ma:displayName="Page SubHeader" ma:internalName="Page_x0020_SubHeader0">
      <xsd:simpleType>
        <xsd:restriction base="dms:Text"/>
      </xsd:simpleType>
    </xsd:element>
    <xsd:element name="Document_x0020_Type" ma:index="14" nillable="true" ma:displayName="Document Type" ma:default="Accountability" ma:format="Dropdown" ma:internalName="Document_x0020_Type">
      <xsd:simpleType>
        <xsd:restriction base="dms:Choice">
          <xsd:enumeration value="Accountability"/>
          <xsd:enumeration value="Assessments"/>
          <xsd:enumeration value="Counseling"/>
          <xsd:enumeration value="Curriculum"/>
          <xsd:enumeration value="Dual Enrollment"/>
          <xsd:enumeration value="Local Plan"/>
          <xsd:enumeration value="Program of Study"/>
        </xsd:restriction>
      </xsd:simpleType>
    </xsd:element>
    <xsd:element name="Year" ma:index="15" nillable="true" ma:displayName="Year" ma:default="2012" ma:format="Dropdown" ma:internalName="Year">
      <xsd:simpleType>
        <xsd:restriction base="dms:Choice">
          <xsd:enumeration value="2012"/>
          <xsd:enumeration value="2013"/>
          <xsd:enumeration value="2014"/>
          <xsd:enumeration value="2015"/>
          <xsd:enumeration value="2016"/>
          <xsd:enumeration value="2017"/>
          <xsd:enumeration value="2018"/>
          <xsd:enumeration value="2019"/>
          <xsd:enumeration value="2020"/>
          <xsd:enumeration value="2021"/>
          <xsd:enumeration value="2022"/>
          <xsd:enumeration value="2023"/>
          <xsd:enumeration value="2024"/>
          <xsd:enumeration value="2025"/>
        </xsd:restriction>
      </xsd:simpleType>
    </xsd:element>
    <xsd:element name="Program_x0020_Type" ma:index="16" nillable="true" ma:displayName="Program Type" ma:default="Program Concentration" ma:internalName="Program_x0020_Type">
      <xsd:complexType>
        <xsd:complexContent>
          <xsd:extension base="dms:MultiChoice">
            <xsd:sequence>
              <xsd:element name="Value" maxOccurs="unbounded" minOccurs="0" nillable="true">
                <xsd:simpleType>
                  <xsd:restriction base="dms:Choice">
                    <xsd:enumeration value="Program Concentration"/>
                    <xsd:enumeration value="Career Clusters"/>
                  </xsd:restriction>
                </xsd:simple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9e61c99-8b37-4962-a864-d7fde1b0d03b"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A5F3B81-0DD3-4108-8B0E-C2B616743272}"/>
</file>

<file path=customXml/itemProps2.xml><?xml version="1.0" encoding="utf-8"?>
<ds:datastoreItem xmlns:ds="http://schemas.openxmlformats.org/officeDocument/2006/customXml" ds:itemID="{46491867-32DA-4AF4-8976-949B7F940D84}"/>
</file>

<file path=customXml/itemProps3.xml><?xml version="1.0" encoding="utf-8"?>
<ds:datastoreItem xmlns:ds="http://schemas.openxmlformats.org/officeDocument/2006/customXml" ds:itemID="{E5B63A1F-FC43-4AA5-B541-F2760AC7626C}"/>
</file>

<file path=docProps/app.xml><?xml version="1.0" encoding="utf-8"?>
<Properties xmlns="http://schemas.openxmlformats.org/officeDocument/2006/extended-properties" xmlns:vt="http://schemas.openxmlformats.org/officeDocument/2006/docPropsVTypes">
  <Template>Presentation2</Template>
  <TotalTime>192</TotalTime>
  <Words>649</Words>
  <Application>Microsoft Office PowerPoint</Application>
  <PresentationFormat>On-screen Show (4:3)</PresentationFormat>
  <Paragraphs>84</Paragraphs>
  <Slides>21</Slides>
  <Notes>2</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GaDOE PowerPoint Template1[1]</vt:lpstr>
      <vt:lpstr>Creating a School Literacy Plan</vt:lpstr>
      <vt:lpstr>Who needs a plan </vt:lpstr>
      <vt:lpstr>The GOAL</vt:lpstr>
      <vt:lpstr>The “Why”</vt:lpstr>
      <vt:lpstr>What are all the other documents?</vt:lpstr>
      <vt:lpstr>GA Literacy Planning Documents</vt:lpstr>
      <vt:lpstr>Birth to Five Needs Assessment</vt:lpstr>
      <vt:lpstr>Birth to Five The What</vt:lpstr>
      <vt:lpstr>Birth to Five The How</vt:lpstr>
      <vt:lpstr>Birth to Five Template</vt:lpstr>
      <vt:lpstr>GA Literacy Planning Documents</vt:lpstr>
      <vt:lpstr>K-12  Needs Assessment</vt:lpstr>
      <vt:lpstr> K-12  The What </vt:lpstr>
      <vt:lpstr>K-12 The “How”</vt:lpstr>
      <vt:lpstr>K-12  Template </vt:lpstr>
      <vt:lpstr>Recipe for Success</vt:lpstr>
      <vt:lpstr>Recipe for Success</vt:lpstr>
      <vt:lpstr>Recipe for Success</vt:lpstr>
      <vt:lpstr>PowerPoint Presentation</vt:lpstr>
      <vt:lpstr>Next steps if developing a SRCL grant application</vt:lpstr>
      <vt:lpstr>Striving Reader Team </vt:lpstr>
    </vt:vector>
  </TitlesOfParts>
  <Company>Georgia Department of Education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Creating a School Literacy Plan</dc:title>
  <dc:subject/>
  <dc:creator>GaDOE</dc:creator>
  <cp:lastModifiedBy>Beverly Cox</cp:lastModifiedBy>
  <cp:revision>15</cp:revision>
  <dcterms:created xsi:type="dcterms:W3CDTF">2012-09-21T13:39:45Z</dcterms:created>
  <dcterms:modified xsi:type="dcterms:W3CDTF">2013-09-16T14:41:11Z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0x01010010C6FD80E8A23349905925784B78EAE7</vt:lpwstr>
  </property>
</Properties>
</file>