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4" r:id="rId2"/>
    <p:sldId id="332" r:id="rId3"/>
    <p:sldId id="424" r:id="rId4"/>
    <p:sldId id="263" r:id="rId5"/>
    <p:sldId id="279" r:id="rId6"/>
    <p:sldId id="334" r:id="rId7"/>
    <p:sldId id="310" r:id="rId8"/>
    <p:sldId id="301" r:id="rId9"/>
    <p:sldId id="426" r:id="rId10"/>
    <p:sldId id="302" r:id="rId11"/>
    <p:sldId id="333" r:id="rId12"/>
    <p:sldId id="345" r:id="rId13"/>
    <p:sldId id="304" r:id="rId14"/>
    <p:sldId id="287" r:id="rId15"/>
    <p:sldId id="427" r:id="rId16"/>
    <p:sldId id="431" r:id="rId17"/>
    <p:sldId id="346" r:id="rId18"/>
    <p:sldId id="344" r:id="rId19"/>
    <p:sldId id="348" r:id="rId20"/>
    <p:sldId id="349" r:id="rId21"/>
    <p:sldId id="350" r:id="rId22"/>
    <p:sldId id="351" r:id="rId23"/>
    <p:sldId id="428" r:id="rId24"/>
    <p:sldId id="352" r:id="rId25"/>
    <p:sldId id="353" r:id="rId26"/>
    <p:sldId id="354" r:id="rId27"/>
    <p:sldId id="355" r:id="rId28"/>
    <p:sldId id="356" r:id="rId29"/>
    <p:sldId id="288" r:id="rId30"/>
    <p:sldId id="289" r:id="rId31"/>
    <p:sldId id="429" r:id="rId32"/>
    <p:sldId id="430" r:id="rId33"/>
    <p:sldId id="432" r:id="rId34"/>
    <p:sldId id="433" r:id="rId35"/>
    <p:sldId id="267" r:id="rId36"/>
    <p:sldId id="383"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DFAD3-ECC2-4491-9718-A07BACC39762}" type="doc">
      <dgm:prSet loTypeId="urn:microsoft.com/office/officeart/2005/8/layout/chevron1" loCatId="process" qsTypeId="urn:microsoft.com/office/officeart/2005/8/quickstyle/simple1" qsCatId="simple" csTypeId="urn:microsoft.com/office/officeart/2005/8/colors/accent5_5" csCatId="accent5" phldr="1"/>
      <dgm:spPr/>
    </dgm:pt>
    <dgm:pt modelId="{5201F0BC-B41A-47CA-BD66-DA4F2B4292C7}">
      <dgm:prSet phldrT="[Text]"/>
      <dgm:spPr>
        <a:effectLst/>
      </dgm:spPr>
      <dgm:t>
        <a:bodyPr/>
        <a:lstStyle/>
        <a:p>
          <a:r>
            <a:rPr lang="en-US" b="1" dirty="0">
              <a:solidFill>
                <a:schemeClr val="bg1"/>
              </a:solidFill>
            </a:rPr>
            <a:t>From</a:t>
          </a:r>
        </a:p>
      </dgm:t>
    </dgm:pt>
    <dgm:pt modelId="{F837DBA2-A811-4620-80D3-8F0EFCCD3DB4}" type="parTrans" cxnId="{3863BCA0-4849-43C2-AE7C-A6600CC5FAB4}">
      <dgm:prSet/>
      <dgm:spPr/>
      <dgm:t>
        <a:bodyPr/>
        <a:lstStyle/>
        <a:p>
          <a:endParaRPr lang="en-US"/>
        </a:p>
      </dgm:t>
    </dgm:pt>
    <dgm:pt modelId="{04AF6307-8EEC-4FAF-8C64-CE623B06B692}" type="sibTrans" cxnId="{3863BCA0-4849-43C2-AE7C-A6600CC5FAB4}">
      <dgm:prSet/>
      <dgm:spPr/>
      <dgm:t>
        <a:bodyPr/>
        <a:lstStyle/>
        <a:p>
          <a:endParaRPr lang="en-US"/>
        </a:p>
      </dgm:t>
    </dgm:pt>
    <dgm:pt modelId="{59B37209-5FF7-4DA0-BD0A-F4107436D1BB}">
      <dgm:prSet phldrT="[Text]"/>
      <dgm:spPr>
        <a:effectLst/>
      </dgm:spPr>
      <dgm:t>
        <a:bodyPr/>
        <a:lstStyle/>
        <a:p>
          <a:r>
            <a:rPr lang="en-US" b="1" dirty="0">
              <a:solidFill>
                <a:schemeClr val="bg1"/>
              </a:solidFill>
            </a:rPr>
            <a:t>Careers</a:t>
          </a:r>
        </a:p>
      </dgm:t>
    </dgm:pt>
    <dgm:pt modelId="{AF139E20-DE10-4C69-9C9C-90B1E8201ED5}" type="parTrans" cxnId="{76D3AF43-C471-4434-ABEB-157BC8C7F405}">
      <dgm:prSet/>
      <dgm:spPr/>
      <dgm:t>
        <a:bodyPr/>
        <a:lstStyle/>
        <a:p>
          <a:endParaRPr lang="en-US"/>
        </a:p>
      </dgm:t>
    </dgm:pt>
    <dgm:pt modelId="{E32EC159-1D2D-4A87-8785-DCA7944F6C7E}" type="sibTrans" cxnId="{76D3AF43-C471-4434-ABEB-157BC8C7F405}">
      <dgm:prSet/>
      <dgm:spPr/>
      <dgm:t>
        <a:bodyPr/>
        <a:lstStyle/>
        <a:p>
          <a:endParaRPr lang="en-US"/>
        </a:p>
      </dgm:t>
    </dgm:pt>
    <dgm:pt modelId="{229B329B-A24B-49A9-8D47-68CD6C788E0A}">
      <dgm:prSet/>
      <dgm:spPr/>
      <dgm:t>
        <a:bodyPr/>
        <a:lstStyle/>
        <a:p>
          <a:r>
            <a:rPr lang="en-US" altLang="en-US" b="1" dirty="0">
              <a:solidFill>
                <a:schemeClr val="bg1"/>
              </a:solidFill>
              <a:cs typeface="Arial" pitchFamily="34" charset="0"/>
            </a:rPr>
            <a:t>To</a:t>
          </a:r>
        </a:p>
      </dgm:t>
    </dgm:pt>
    <dgm:pt modelId="{25BE577C-E48C-4ACF-BF4B-6F8BF08F52BA}" type="parTrans" cxnId="{415AAC8E-74BE-4D20-AF71-0A37B1D9D880}">
      <dgm:prSet/>
      <dgm:spPr/>
      <dgm:t>
        <a:bodyPr/>
        <a:lstStyle/>
        <a:p>
          <a:endParaRPr lang="en-US"/>
        </a:p>
      </dgm:t>
    </dgm:pt>
    <dgm:pt modelId="{858B4D9C-880A-4EBB-8035-3AE8955F2638}" type="sibTrans" cxnId="{415AAC8E-74BE-4D20-AF71-0A37B1D9D880}">
      <dgm:prSet/>
      <dgm:spPr/>
      <dgm:t>
        <a:bodyPr/>
        <a:lstStyle/>
        <a:p>
          <a:endParaRPr lang="en-US"/>
        </a:p>
      </dgm:t>
    </dgm:pt>
    <dgm:pt modelId="{54379B13-ED17-40E4-92D8-6ECEC4C38230}">
      <dgm:prSet phldrT="[Text]"/>
      <dgm:spPr>
        <a:effectLst/>
      </dgm:spPr>
      <dgm:t>
        <a:bodyPr/>
        <a:lstStyle/>
        <a:p>
          <a:pPr defTabSz="577850">
            <a:lnSpc>
              <a:spcPct val="90000"/>
            </a:lnSpc>
            <a:spcBef>
              <a:spcPct val="0"/>
            </a:spcBef>
            <a:spcAft>
              <a:spcPct val="35000"/>
            </a:spcAft>
          </a:pPr>
          <a:r>
            <a:rPr lang="en-US" b="1" dirty="0">
              <a:solidFill>
                <a:schemeClr val="bg1"/>
              </a:solidFill>
            </a:rPr>
            <a:t>Early Learning</a:t>
          </a:r>
        </a:p>
      </dgm:t>
    </dgm:pt>
    <dgm:pt modelId="{0E2C3EF5-B3F9-4B11-8A48-D490DB096319}" type="sibTrans" cxnId="{D939FC1D-77BB-4B03-A73C-629CF83830BB}">
      <dgm:prSet/>
      <dgm:spPr/>
      <dgm:t>
        <a:bodyPr/>
        <a:lstStyle/>
        <a:p>
          <a:endParaRPr lang="en-US"/>
        </a:p>
      </dgm:t>
    </dgm:pt>
    <dgm:pt modelId="{2081FCE9-3358-403D-BEFE-A2E7E5EA91A6}" type="parTrans" cxnId="{D939FC1D-77BB-4B03-A73C-629CF83830BB}">
      <dgm:prSet/>
      <dgm:spPr/>
      <dgm:t>
        <a:bodyPr/>
        <a:lstStyle/>
        <a:p>
          <a:endParaRPr lang="en-US"/>
        </a:p>
      </dgm:t>
    </dgm:pt>
    <dgm:pt modelId="{4AA98F6F-8414-449A-9944-04CB69F484C6}" type="pres">
      <dgm:prSet presAssocID="{24DDFAD3-ECC2-4491-9718-A07BACC39762}" presName="Name0" presStyleCnt="0">
        <dgm:presLayoutVars>
          <dgm:dir/>
          <dgm:animLvl val="lvl"/>
          <dgm:resizeHandles val="exact"/>
        </dgm:presLayoutVars>
      </dgm:prSet>
      <dgm:spPr/>
    </dgm:pt>
    <dgm:pt modelId="{600C28F6-9758-4CC5-B0F3-E7EDA328E40C}" type="pres">
      <dgm:prSet presAssocID="{5201F0BC-B41A-47CA-BD66-DA4F2B4292C7}" presName="parTxOnly" presStyleLbl="node1" presStyleIdx="0" presStyleCnt="4">
        <dgm:presLayoutVars>
          <dgm:chMax val="0"/>
          <dgm:chPref val="0"/>
          <dgm:bulletEnabled val="1"/>
        </dgm:presLayoutVars>
      </dgm:prSet>
      <dgm:spPr/>
    </dgm:pt>
    <dgm:pt modelId="{9060243E-DE74-4FBE-AD3C-F29509642777}" type="pres">
      <dgm:prSet presAssocID="{04AF6307-8EEC-4FAF-8C64-CE623B06B692}" presName="parTxOnlySpace" presStyleCnt="0"/>
      <dgm:spPr/>
    </dgm:pt>
    <dgm:pt modelId="{731CF036-4FF7-4A8E-A703-5A15F84B3DDB}" type="pres">
      <dgm:prSet presAssocID="{54379B13-ED17-40E4-92D8-6ECEC4C38230}" presName="parTxOnly" presStyleLbl="node1" presStyleIdx="1" presStyleCnt="4">
        <dgm:presLayoutVars>
          <dgm:chMax val="0"/>
          <dgm:chPref val="0"/>
          <dgm:bulletEnabled val="1"/>
        </dgm:presLayoutVars>
      </dgm:prSet>
      <dgm:spPr/>
    </dgm:pt>
    <dgm:pt modelId="{8FBF2FFA-6131-4CDE-8E64-AB0EA1FEDD63}" type="pres">
      <dgm:prSet presAssocID="{0E2C3EF5-B3F9-4B11-8A48-D490DB096319}" presName="parTxOnlySpace" presStyleCnt="0"/>
      <dgm:spPr/>
    </dgm:pt>
    <dgm:pt modelId="{D6F10970-8A8C-45DF-97EB-A9B2AA0012AB}" type="pres">
      <dgm:prSet presAssocID="{229B329B-A24B-49A9-8D47-68CD6C788E0A}" presName="parTxOnly" presStyleLbl="node1" presStyleIdx="2" presStyleCnt="4">
        <dgm:presLayoutVars>
          <dgm:chMax val="0"/>
          <dgm:chPref val="0"/>
          <dgm:bulletEnabled val="1"/>
        </dgm:presLayoutVars>
      </dgm:prSet>
      <dgm:spPr/>
    </dgm:pt>
    <dgm:pt modelId="{2219744A-9605-40B2-ABE3-B4D60225BBC4}" type="pres">
      <dgm:prSet presAssocID="{858B4D9C-880A-4EBB-8035-3AE8955F2638}" presName="parTxOnlySpace" presStyleCnt="0"/>
      <dgm:spPr/>
    </dgm:pt>
    <dgm:pt modelId="{02C07F69-95DA-4702-BB3C-1FA99099AD12}" type="pres">
      <dgm:prSet presAssocID="{59B37209-5FF7-4DA0-BD0A-F4107436D1BB}" presName="parTxOnly" presStyleLbl="node1" presStyleIdx="3" presStyleCnt="4" custLinFactNeighborX="-46">
        <dgm:presLayoutVars>
          <dgm:chMax val="0"/>
          <dgm:chPref val="0"/>
          <dgm:bulletEnabled val="1"/>
        </dgm:presLayoutVars>
      </dgm:prSet>
      <dgm:spPr/>
    </dgm:pt>
  </dgm:ptLst>
  <dgm:cxnLst>
    <dgm:cxn modelId="{D939FC1D-77BB-4B03-A73C-629CF83830BB}" srcId="{24DDFAD3-ECC2-4491-9718-A07BACC39762}" destId="{54379B13-ED17-40E4-92D8-6ECEC4C38230}" srcOrd="1" destOrd="0" parTransId="{2081FCE9-3358-403D-BEFE-A2E7E5EA91A6}" sibTransId="{0E2C3EF5-B3F9-4B11-8A48-D490DB096319}"/>
    <dgm:cxn modelId="{64B6E637-1849-4636-9A66-16C9B22A04FC}" type="presOf" srcId="{54379B13-ED17-40E4-92D8-6ECEC4C38230}" destId="{731CF036-4FF7-4A8E-A703-5A15F84B3DDB}" srcOrd="0" destOrd="0" presId="urn:microsoft.com/office/officeart/2005/8/layout/chevron1"/>
    <dgm:cxn modelId="{76D3AF43-C471-4434-ABEB-157BC8C7F405}" srcId="{24DDFAD3-ECC2-4491-9718-A07BACC39762}" destId="{59B37209-5FF7-4DA0-BD0A-F4107436D1BB}" srcOrd="3" destOrd="0" parTransId="{AF139E20-DE10-4C69-9C9C-90B1E8201ED5}" sibTransId="{E32EC159-1D2D-4A87-8785-DCA7944F6C7E}"/>
    <dgm:cxn modelId="{6D034046-6D49-4B48-82D2-92B7AEFC6057}" type="presOf" srcId="{24DDFAD3-ECC2-4491-9718-A07BACC39762}" destId="{4AA98F6F-8414-449A-9944-04CB69F484C6}" srcOrd="0" destOrd="0" presId="urn:microsoft.com/office/officeart/2005/8/layout/chevron1"/>
    <dgm:cxn modelId="{7337245A-F0FB-451D-996A-B23250941A35}" type="presOf" srcId="{5201F0BC-B41A-47CA-BD66-DA4F2B4292C7}" destId="{600C28F6-9758-4CC5-B0F3-E7EDA328E40C}" srcOrd="0" destOrd="0" presId="urn:microsoft.com/office/officeart/2005/8/layout/chevron1"/>
    <dgm:cxn modelId="{31EEDE7C-6894-4BC9-822B-3C6F4AAE1697}" type="presOf" srcId="{59B37209-5FF7-4DA0-BD0A-F4107436D1BB}" destId="{02C07F69-95DA-4702-BB3C-1FA99099AD12}" srcOrd="0" destOrd="0" presId="urn:microsoft.com/office/officeart/2005/8/layout/chevron1"/>
    <dgm:cxn modelId="{6F7CD580-82EA-474D-9132-CA2625756107}" type="presOf" srcId="{229B329B-A24B-49A9-8D47-68CD6C788E0A}" destId="{D6F10970-8A8C-45DF-97EB-A9B2AA0012AB}" srcOrd="0" destOrd="0" presId="urn:microsoft.com/office/officeart/2005/8/layout/chevron1"/>
    <dgm:cxn modelId="{415AAC8E-74BE-4D20-AF71-0A37B1D9D880}" srcId="{24DDFAD3-ECC2-4491-9718-A07BACC39762}" destId="{229B329B-A24B-49A9-8D47-68CD6C788E0A}" srcOrd="2" destOrd="0" parTransId="{25BE577C-E48C-4ACF-BF4B-6F8BF08F52BA}" sibTransId="{858B4D9C-880A-4EBB-8035-3AE8955F2638}"/>
    <dgm:cxn modelId="{3863BCA0-4849-43C2-AE7C-A6600CC5FAB4}" srcId="{24DDFAD3-ECC2-4491-9718-A07BACC39762}" destId="{5201F0BC-B41A-47CA-BD66-DA4F2B4292C7}" srcOrd="0" destOrd="0" parTransId="{F837DBA2-A811-4620-80D3-8F0EFCCD3DB4}" sibTransId="{04AF6307-8EEC-4FAF-8C64-CE623B06B692}"/>
    <dgm:cxn modelId="{3CA7A6BB-65D6-4D9D-A377-F853431D6794}" type="presParOf" srcId="{4AA98F6F-8414-449A-9944-04CB69F484C6}" destId="{600C28F6-9758-4CC5-B0F3-E7EDA328E40C}" srcOrd="0" destOrd="0" presId="urn:microsoft.com/office/officeart/2005/8/layout/chevron1"/>
    <dgm:cxn modelId="{208507C0-D643-47ED-A02F-F434CAE1F9EE}" type="presParOf" srcId="{4AA98F6F-8414-449A-9944-04CB69F484C6}" destId="{9060243E-DE74-4FBE-AD3C-F29509642777}" srcOrd="1" destOrd="0" presId="urn:microsoft.com/office/officeart/2005/8/layout/chevron1"/>
    <dgm:cxn modelId="{1E7E9FAC-5DBA-4E42-B39F-55B3A51158B9}" type="presParOf" srcId="{4AA98F6F-8414-449A-9944-04CB69F484C6}" destId="{731CF036-4FF7-4A8E-A703-5A15F84B3DDB}" srcOrd="2" destOrd="0" presId="urn:microsoft.com/office/officeart/2005/8/layout/chevron1"/>
    <dgm:cxn modelId="{5E40BB68-2BD7-49D0-BDE8-F7852D2DDAA6}" type="presParOf" srcId="{4AA98F6F-8414-449A-9944-04CB69F484C6}" destId="{8FBF2FFA-6131-4CDE-8E64-AB0EA1FEDD63}" srcOrd="3" destOrd="0" presId="urn:microsoft.com/office/officeart/2005/8/layout/chevron1"/>
    <dgm:cxn modelId="{9CA5C438-E568-4BAF-AB47-99B91DF61ED8}" type="presParOf" srcId="{4AA98F6F-8414-449A-9944-04CB69F484C6}" destId="{D6F10970-8A8C-45DF-97EB-A9B2AA0012AB}" srcOrd="4" destOrd="0" presId="urn:microsoft.com/office/officeart/2005/8/layout/chevron1"/>
    <dgm:cxn modelId="{517CDB4C-EE7E-4E55-B05F-FFD28B883128}" type="presParOf" srcId="{4AA98F6F-8414-449A-9944-04CB69F484C6}" destId="{2219744A-9605-40B2-ABE3-B4D60225BBC4}" srcOrd="5" destOrd="0" presId="urn:microsoft.com/office/officeart/2005/8/layout/chevron1"/>
    <dgm:cxn modelId="{BBC1F268-8D96-4313-97A1-10919682EC3E}" type="presParOf" srcId="{4AA98F6F-8414-449A-9944-04CB69F484C6}" destId="{02C07F69-95DA-4702-BB3C-1FA99099AD1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28F6-9758-4CC5-B0F3-E7EDA328E40C}">
      <dsp:nvSpPr>
        <dsp:cNvPr id="0" name=""/>
        <dsp:cNvSpPr/>
      </dsp:nvSpPr>
      <dsp:spPr>
        <a:xfrm>
          <a:off x="2655" y="0"/>
          <a:ext cx="1545905" cy="327394"/>
        </a:xfrm>
        <a:prstGeom prst="chevron">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From</a:t>
          </a:r>
        </a:p>
      </dsp:txBody>
      <dsp:txXfrm>
        <a:off x="166352" y="0"/>
        <a:ext cx="1218511" cy="327394"/>
      </dsp:txXfrm>
    </dsp:sp>
    <dsp:sp modelId="{731CF036-4FF7-4A8E-A703-5A15F84B3DDB}">
      <dsp:nvSpPr>
        <dsp:cNvPr id="0" name=""/>
        <dsp:cNvSpPr/>
      </dsp:nvSpPr>
      <dsp:spPr>
        <a:xfrm>
          <a:off x="1393970" y="0"/>
          <a:ext cx="1545905" cy="327394"/>
        </a:xfrm>
        <a:prstGeom prst="chevron">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577850">
            <a:lnSpc>
              <a:spcPct val="90000"/>
            </a:lnSpc>
            <a:spcBef>
              <a:spcPct val="0"/>
            </a:spcBef>
            <a:spcAft>
              <a:spcPct val="35000"/>
            </a:spcAft>
            <a:buNone/>
          </a:pPr>
          <a:r>
            <a:rPr lang="en-US" sz="1500" b="1" kern="1200" dirty="0">
              <a:solidFill>
                <a:schemeClr val="bg1"/>
              </a:solidFill>
            </a:rPr>
            <a:t>Early Learning</a:t>
          </a:r>
        </a:p>
      </dsp:txBody>
      <dsp:txXfrm>
        <a:off x="1557667" y="0"/>
        <a:ext cx="1218511" cy="327394"/>
      </dsp:txXfrm>
    </dsp:sp>
    <dsp:sp modelId="{D6F10970-8A8C-45DF-97EB-A9B2AA0012AB}">
      <dsp:nvSpPr>
        <dsp:cNvPr id="0" name=""/>
        <dsp:cNvSpPr/>
      </dsp:nvSpPr>
      <dsp:spPr>
        <a:xfrm>
          <a:off x="2785284" y="0"/>
          <a:ext cx="1545905" cy="327394"/>
        </a:xfrm>
        <a:prstGeom prst="chevron">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altLang="en-US" sz="1500" b="1" kern="1200" dirty="0">
              <a:solidFill>
                <a:schemeClr val="bg1"/>
              </a:solidFill>
              <a:cs typeface="Arial" pitchFamily="34" charset="0"/>
            </a:rPr>
            <a:t>To</a:t>
          </a:r>
        </a:p>
      </dsp:txBody>
      <dsp:txXfrm>
        <a:off x="2948981" y="0"/>
        <a:ext cx="1218511" cy="327394"/>
      </dsp:txXfrm>
    </dsp:sp>
    <dsp:sp modelId="{02C07F69-95DA-4702-BB3C-1FA99099AD12}">
      <dsp:nvSpPr>
        <dsp:cNvPr id="0" name=""/>
        <dsp:cNvSpPr/>
      </dsp:nvSpPr>
      <dsp:spPr>
        <a:xfrm>
          <a:off x="4176528" y="0"/>
          <a:ext cx="1545905" cy="327394"/>
        </a:xfrm>
        <a:prstGeom prst="chevron">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Careers</a:t>
          </a:r>
        </a:p>
      </dsp:txBody>
      <dsp:txXfrm>
        <a:off x="4340225" y="0"/>
        <a:ext cx="1218511" cy="3273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B610E-F4EC-410F-B0A6-8C29ECA0FB2C}" type="datetimeFigureOut">
              <a:rPr lang="en-US" smtClean="0"/>
              <a:t>3/14/2017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701E2-6484-476D-A0E9-404126F15D3F}" type="slidenum">
              <a:rPr lang="en-US" smtClean="0"/>
              <a:t>‹#›</a:t>
            </a:fld>
            <a:endParaRPr lang="en-US" dirty="0"/>
          </a:p>
        </p:txBody>
      </p:sp>
    </p:spTree>
    <p:extLst>
      <p:ext uri="{BB962C8B-B14F-4D97-AF65-F5344CB8AC3E}">
        <p14:creationId xmlns:p14="http://schemas.microsoft.com/office/powerpoint/2010/main" val="411774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08701E2-6484-476D-A0E9-404126F15D3F}" type="slidenum">
              <a:rPr lang="en-US" smtClean="0"/>
              <a:t>2</a:t>
            </a:fld>
            <a:endParaRPr lang="en-US"/>
          </a:p>
        </p:txBody>
      </p:sp>
    </p:spTree>
    <p:extLst>
      <p:ext uri="{BB962C8B-B14F-4D97-AF65-F5344CB8AC3E}">
        <p14:creationId xmlns:p14="http://schemas.microsoft.com/office/powerpoint/2010/main" val="287412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08701E2-6484-476D-A0E9-404126F15D3F}" type="slidenum">
              <a:rPr lang="en-US" smtClean="0"/>
              <a:t>3</a:t>
            </a:fld>
            <a:endParaRPr lang="en-US"/>
          </a:p>
        </p:txBody>
      </p:sp>
    </p:spTree>
    <p:extLst>
      <p:ext uri="{BB962C8B-B14F-4D97-AF65-F5344CB8AC3E}">
        <p14:creationId xmlns:p14="http://schemas.microsoft.com/office/powerpoint/2010/main" val="96971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rgbClr val="2D2829"/>
                </a:solidFill>
              </a:rPr>
              <a:t>Immersion students perform as well as or better than non-immersion students on standardized tests of language arts and mathematics, even when these tests are administered in English.</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smtClean="0"/>
              <a:pPr>
                <a:defRPr/>
              </a:pPr>
              <a:t>24</a:t>
            </a:fld>
            <a:endParaRPr lang="en-US" dirty="0"/>
          </a:p>
        </p:txBody>
      </p:sp>
    </p:spTree>
    <p:extLst>
      <p:ext uri="{BB962C8B-B14F-4D97-AF65-F5344CB8AC3E}">
        <p14:creationId xmlns:p14="http://schemas.microsoft.com/office/powerpoint/2010/main" val="428217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fld id="{E75CD90B-9AD9-48C5-A918-9563EC0208F6}" type="datetimeFigureOut">
              <a:rPr lang="de-DE" smtClean="0"/>
              <a:t>14.03.2017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133892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E75CD90B-9AD9-48C5-A918-9563EC0208F6}" type="datetimeFigureOut">
              <a:rPr lang="de-DE" smtClean="0"/>
              <a:t>14.03.2017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147346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E75CD90B-9AD9-48C5-A918-9563EC0208F6}" type="datetimeFigureOut">
              <a:rPr lang="de-DE" smtClean="0"/>
              <a:t>14.03.2017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157498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11583543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E75CD90B-9AD9-48C5-A918-9563EC0208F6}" type="datetimeFigureOut">
              <a:rPr lang="de-DE" smtClean="0"/>
              <a:t>14.03.2017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182248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5CD90B-9AD9-48C5-A918-9563EC0208F6}" type="datetimeFigureOut">
              <a:rPr lang="de-DE" smtClean="0"/>
              <a:t>14.03.2017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2142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fld id="{E75CD90B-9AD9-48C5-A918-9563EC0208F6}" type="datetimeFigureOut">
              <a:rPr lang="de-DE" smtClean="0"/>
              <a:t>14.03.2017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7646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fld id="{E75CD90B-9AD9-48C5-A918-9563EC0208F6}" type="datetimeFigureOut">
              <a:rPr lang="de-DE" smtClean="0"/>
              <a:t>14.03.2017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138725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E75CD90B-9AD9-48C5-A918-9563EC0208F6}" type="datetimeFigureOut">
              <a:rPr lang="de-DE" smtClean="0"/>
              <a:t>14.03.2017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37250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CD90B-9AD9-48C5-A918-9563EC0208F6}" type="datetimeFigureOut">
              <a:rPr lang="de-DE" smtClean="0"/>
              <a:t>14.03.2017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390572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CD90B-9AD9-48C5-A918-9563EC0208F6}" type="datetimeFigureOut">
              <a:rPr lang="de-DE" smtClean="0"/>
              <a:t>14.03.2017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60428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CD90B-9AD9-48C5-A918-9563EC0208F6}" type="datetimeFigureOut">
              <a:rPr lang="de-DE" smtClean="0"/>
              <a:t>14.03.2017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6DDE6B-5459-499A-B144-A239A8D22CE7}" type="slidenum">
              <a:rPr lang="de-DE" smtClean="0"/>
              <a:t>‹#›</a:t>
            </a:fld>
            <a:endParaRPr lang="de-DE"/>
          </a:p>
        </p:txBody>
      </p:sp>
    </p:spTree>
    <p:extLst>
      <p:ext uri="{BB962C8B-B14F-4D97-AF65-F5344CB8AC3E}">
        <p14:creationId xmlns:p14="http://schemas.microsoft.com/office/powerpoint/2010/main" val="199990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CD90B-9AD9-48C5-A918-9563EC0208F6}" type="datetimeFigureOut">
              <a:rPr lang="de-DE" smtClean="0"/>
              <a:t>14.03.2017</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DDE6B-5459-499A-B144-A239A8D22CE7}" type="slidenum">
              <a:rPr lang="de-DE" smtClean="0"/>
              <a:t>‹#›</a:t>
            </a:fld>
            <a:endParaRPr lang="de-DE"/>
          </a:p>
        </p:txBody>
      </p:sp>
    </p:spTree>
    <p:extLst>
      <p:ext uri="{BB962C8B-B14F-4D97-AF65-F5344CB8AC3E}">
        <p14:creationId xmlns:p14="http://schemas.microsoft.com/office/powerpoint/2010/main" val="135540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wallace@doe.k12.ga.u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tif"/></Relationships>
</file>

<file path=ppt/slides/_rels/slide15.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t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macad.org/multimedia/pdfs/publications/researchpapersmonographs/State-of-Languages-in-US.pdf"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eventbrite.com/e/georgia-dual-languages-immersion-instititute-tickets-31804571329"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docs.google.com/forms/d/e/1FAIpQLSeY3aLg3V0I0sg76kwU2xtTu3V3rlBCADTKTaVmPE7_x7HisA/viewform?usp=send_for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cad.org/multimedia/pdfs/publications/researchpapersmonographs/State-of-Languages-in-US.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858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460646" y="165558"/>
            <a:ext cx="3714750" cy="1200329"/>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10"/>
            <a:ext cx="1360170" cy="18135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85114" y="1676400"/>
            <a:ext cx="7509256"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 Patrick Wallace</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Specialist:  World Languages &amp; </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Global Workforce Initiatives</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pwallace@doe.k12.ga.us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Facebook: </a:t>
            </a:r>
            <a:r>
              <a:rPr lang="en-US" b="1" spc="50" dirty="0">
                <a:ln w="11430"/>
                <a:effectLst>
                  <a:outerShdw blurRad="76200" dist="50800" dir="5400000" algn="tl" rotWithShape="0">
                    <a:srgbClr val="000000">
                      <a:alpha val="65000"/>
                    </a:srgbClr>
                  </a:outerShdw>
                </a:effectLst>
              </a:rPr>
              <a:t>Georgia Department of Education World Languages</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Instagram: </a:t>
            </a:r>
            <a:r>
              <a:rPr lang="en-US" b="1" spc="50" dirty="0" err="1">
                <a:ln w="11430"/>
                <a:effectLst>
                  <a:outerShdw blurRad="76200" dist="50800" dir="5400000" algn="tl" rotWithShape="0">
                    <a:srgbClr val="000000">
                      <a:alpha val="65000"/>
                    </a:srgbClr>
                  </a:outerShdw>
                </a:effectLst>
              </a:rPr>
              <a:t>gadoeworldlanguages</a:t>
            </a:r>
            <a:endParaRPr lang="en-US" b="1" spc="50" dirty="0">
              <a:ln w="11430"/>
              <a:effectLst>
                <a:outerShdw blurRad="76200" dist="50800" dir="5400000" algn="tl" rotWithShape="0">
                  <a:srgbClr val="000000">
                    <a:alpha val="65000"/>
                  </a:srgbClr>
                </a:outerShdw>
              </a:effectLst>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Twitter</a:t>
            </a:r>
            <a:r>
              <a:rPr lang="en-US" b="1" spc="50" dirty="0">
                <a:ln w="11430"/>
                <a:effectLst>
                  <a:outerShdw blurRad="76200" dist="50800" dir="5400000" algn="tl" rotWithShape="0">
                    <a:srgbClr val="000000">
                      <a:alpha val="65000"/>
                    </a:srgbClr>
                  </a:outerShdw>
                </a:effectLst>
              </a:rPr>
              <a:t>: </a:t>
            </a:r>
            <a:r>
              <a:rPr lang="en-US" b="1" spc="50" dirty="0" err="1">
                <a:ln w="11430"/>
                <a:effectLst>
                  <a:outerShdw blurRad="76200" dist="50800" dir="5400000" algn="tl" rotWithShape="0">
                    <a:srgbClr val="000000">
                      <a:alpha val="65000"/>
                    </a:srgbClr>
                  </a:outerShdw>
                </a:effectLst>
              </a:rPr>
              <a:t>gadoeworldlang</a:t>
            </a:r>
            <a:endParaRPr lang="en-US" b="1" spc="50" dirty="0">
              <a:ln w="11430"/>
              <a:effectLst>
                <a:outerShdw blurRad="76200" dist="50800" dir="5400000" algn="tl" rotWithShape="0">
                  <a:srgbClr val="000000">
                    <a:alpha val="65000"/>
                  </a:srgbClr>
                </a:outerShdw>
              </a:effectLst>
            </a:endParaRPr>
          </a:p>
          <a:p>
            <a:pPr algn="ct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632" y="-33530"/>
            <a:ext cx="2144367" cy="1403820"/>
          </a:xfrm>
          <a:prstGeom prst="rect">
            <a:avLst/>
          </a:prstGeom>
        </p:spPr>
      </p:pic>
      <p:sp>
        <p:nvSpPr>
          <p:cNvPr id="3" name="Rectangle 2"/>
          <p:cNvSpPr/>
          <p:nvPr/>
        </p:nvSpPr>
        <p:spPr>
          <a:xfrm>
            <a:off x="457200" y="5105400"/>
            <a:ext cx="7991098" cy="707886"/>
          </a:xfrm>
          <a:prstGeom prst="rect">
            <a:avLst/>
          </a:prstGeom>
          <a:noFill/>
        </p:spPr>
        <p:txBody>
          <a:bodyPr wrap="none" lIns="91440" tIns="45720" rIns="91440" bIns="45720">
            <a:spAutoFit/>
          </a:bodyPr>
          <a:lstStyle/>
          <a:p>
            <a:pPr algn="ct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Dual Language Immersion in </a:t>
            </a:r>
            <a:r>
              <a:rPr lang="en-US" sz="4000" b="1" cap="none" spc="0" dirty="0">
                <a:ln w="1905"/>
                <a:solidFill>
                  <a:srgbClr val="92D050"/>
                </a:solidFill>
                <a:effectLst>
                  <a:innerShdw blurRad="69850" dist="43180" dir="5400000">
                    <a:srgbClr val="000000">
                      <a:alpha val="65000"/>
                    </a:srgbClr>
                  </a:innerShdw>
                </a:effectLst>
              </a:rPr>
              <a:t>Georgia</a:t>
            </a:r>
          </a:p>
        </p:txBody>
      </p:sp>
    </p:spTree>
    <p:extLst>
      <p:ext uri="{BB962C8B-B14F-4D97-AF65-F5344CB8AC3E}">
        <p14:creationId xmlns:p14="http://schemas.microsoft.com/office/powerpoint/2010/main" val="75071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971800" y="-1310"/>
            <a:ext cx="4953000" cy="923330"/>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813560" cy="18135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Making the conn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600200"/>
            <a:ext cx="8572500" cy="830997"/>
          </a:xfrm>
          <a:prstGeom prst="rect">
            <a:avLst/>
          </a:prstGeom>
          <a:noFill/>
        </p:spPr>
        <p:txBody>
          <a:bodyPr wrap="square" rtlCol="0">
            <a:spAutoFit/>
          </a:bodyPr>
          <a:lstStyle/>
          <a:p>
            <a:pPr algn="ctr"/>
            <a:r>
              <a:rPr lang="en-US" sz="2800" b="1" dirty="0">
                <a:solidFill>
                  <a:srgbClr val="00B0F0"/>
                </a:solidFill>
              </a:rPr>
              <a:t>Business &amp; World Language Education</a:t>
            </a:r>
          </a:p>
          <a:p>
            <a:pPr algn="ctr"/>
            <a:r>
              <a:rPr lang="en-US" sz="2000" b="1" i="1" dirty="0"/>
              <a:t>Making the connection:  </a:t>
            </a:r>
            <a:r>
              <a:rPr lang="en-US" sz="2000" dirty="0"/>
              <a:t>How do World Languages fit into Workforce Readiness?</a:t>
            </a:r>
            <a:endParaRPr lang="de-DE" sz="2000" dirty="0"/>
          </a:p>
        </p:txBody>
      </p:sp>
      <p:sp>
        <p:nvSpPr>
          <p:cNvPr id="8" name="Rectangle 7"/>
          <p:cNvSpPr/>
          <p:nvPr/>
        </p:nvSpPr>
        <p:spPr>
          <a:xfrm>
            <a:off x="709557" y="2658456"/>
            <a:ext cx="7877286"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Georgia needs a global perspective on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Educating the Workforce of Tomorrow!</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2177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cliff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Image result for cliff out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Freeform 6"/>
          <p:cNvSpPr/>
          <p:nvPr/>
        </p:nvSpPr>
        <p:spPr>
          <a:xfrm>
            <a:off x="0" y="2834640"/>
            <a:ext cx="9292861" cy="4308056"/>
          </a:xfrm>
          <a:custGeom>
            <a:avLst/>
            <a:gdLst>
              <a:gd name="connsiteX0" fmla="*/ 0 w 9292861"/>
              <a:gd name="connsiteY0" fmla="*/ 217170 h 4308056"/>
              <a:gd name="connsiteX1" fmla="*/ 80010 w 9292861"/>
              <a:gd name="connsiteY1" fmla="*/ 240030 h 4308056"/>
              <a:gd name="connsiteX2" fmla="*/ 114300 w 9292861"/>
              <a:gd name="connsiteY2" fmla="*/ 251460 h 4308056"/>
              <a:gd name="connsiteX3" fmla="*/ 171450 w 9292861"/>
              <a:gd name="connsiteY3" fmla="*/ 262890 h 4308056"/>
              <a:gd name="connsiteX4" fmla="*/ 697230 w 9292861"/>
              <a:gd name="connsiteY4" fmla="*/ 262890 h 4308056"/>
              <a:gd name="connsiteX5" fmla="*/ 754380 w 9292861"/>
              <a:gd name="connsiteY5" fmla="*/ 274320 h 4308056"/>
              <a:gd name="connsiteX6" fmla="*/ 1074420 w 9292861"/>
              <a:gd name="connsiteY6" fmla="*/ 262890 h 4308056"/>
              <a:gd name="connsiteX7" fmla="*/ 1108710 w 9292861"/>
              <a:gd name="connsiteY7" fmla="*/ 251460 h 4308056"/>
              <a:gd name="connsiteX8" fmla="*/ 1337310 w 9292861"/>
              <a:gd name="connsiteY8" fmla="*/ 262890 h 4308056"/>
              <a:gd name="connsiteX9" fmla="*/ 1520190 w 9292861"/>
              <a:gd name="connsiteY9" fmla="*/ 251460 h 4308056"/>
              <a:gd name="connsiteX10" fmla="*/ 1554480 w 9292861"/>
              <a:gd name="connsiteY10" fmla="*/ 240030 h 4308056"/>
              <a:gd name="connsiteX11" fmla="*/ 1600200 w 9292861"/>
              <a:gd name="connsiteY11" fmla="*/ 228600 h 4308056"/>
              <a:gd name="connsiteX12" fmla="*/ 1794510 w 9292861"/>
              <a:gd name="connsiteY12" fmla="*/ 217170 h 4308056"/>
              <a:gd name="connsiteX13" fmla="*/ 2114550 w 9292861"/>
              <a:gd name="connsiteY13" fmla="*/ 251460 h 4308056"/>
              <a:gd name="connsiteX14" fmla="*/ 2160270 w 9292861"/>
              <a:gd name="connsiteY14" fmla="*/ 274320 h 4308056"/>
              <a:gd name="connsiteX15" fmla="*/ 2217420 w 9292861"/>
              <a:gd name="connsiteY15" fmla="*/ 297180 h 4308056"/>
              <a:gd name="connsiteX16" fmla="*/ 2263140 w 9292861"/>
              <a:gd name="connsiteY16" fmla="*/ 308610 h 4308056"/>
              <a:gd name="connsiteX17" fmla="*/ 2366010 w 9292861"/>
              <a:gd name="connsiteY17" fmla="*/ 354330 h 4308056"/>
              <a:gd name="connsiteX18" fmla="*/ 2400300 w 9292861"/>
              <a:gd name="connsiteY18" fmla="*/ 365760 h 4308056"/>
              <a:gd name="connsiteX19" fmla="*/ 2434590 w 9292861"/>
              <a:gd name="connsiteY19" fmla="*/ 400050 h 4308056"/>
              <a:gd name="connsiteX20" fmla="*/ 2480310 w 9292861"/>
              <a:gd name="connsiteY20" fmla="*/ 468630 h 4308056"/>
              <a:gd name="connsiteX21" fmla="*/ 2548890 w 9292861"/>
              <a:gd name="connsiteY21" fmla="*/ 571500 h 4308056"/>
              <a:gd name="connsiteX22" fmla="*/ 2571750 w 9292861"/>
              <a:gd name="connsiteY22" fmla="*/ 605790 h 4308056"/>
              <a:gd name="connsiteX23" fmla="*/ 2594610 w 9292861"/>
              <a:gd name="connsiteY23" fmla="*/ 640080 h 4308056"/>
              <a:gd name="connsiteX24" fmla="*/ 2628900 w 9292861"/>
              <a:gd name="connsiteY24" fmla="*/ 651510 h 4308056"/>
              <a:gd name="connsiteX25" fmla="*/ 2640330 w 9292861"/>
              <a:gd name="connsiteY25" fmla="*/ 685800 h 4308056"/>
              <a:gd name="connsiteX26" fmla="*/ 2686050 w 9292861"/>
              <a:gd name="connsiteY26" fmla="*/ 754380 h 4308056"/>
              <a:gd name="connsiteX27" fmla="*/ 2720340 w 9292861"/>
              <a:gd name="connsiteY27" fmla="*/ 822960 h 4308056"/>
              <a:gd name="connsiteX28" fmla="*/ 2731770 w 9292861"/>
              <a:gd name="connsiteY28" fmla="*/ 868680 h 4308056"/>
              <a:gd name="connsiteX29" fmla="*/ 2777490 w 9292861"/>
              <a:gd name="connsiteY29" fmla="*/ 937260 h 4308056"/>
              <a:gd name="connsiteX30" fmla="*/ 2800350 w 9292861"/>
              <a:gd name="connsiteY30" fmla="*/ 1028700 h 4308056"/>
              <a:gd name="connsiteX31" fmla="*/ 2834640 w 9292861"/>
              <a:gd name="connsiteY31" fmla="*/ 1108710 h 4308056"/>
              <a:gd name="connsiteX32" fmla="*/ 2880360 w 9292861"/>
              <a:gd name="connsiteY32" fmla="*/ 1177290 h 4308056"/>
              <a:gd name="connsiteX33" fmla="*/ 2926080 w 9292861"/>
              <a:gd name="connsiteY33" fmla="*/ 1245870 h 4308056"/>
              <a:gd name="connsiteX34" fmla="*/ 2948940 w 9292861"/>
              <a:gd name="connsiteY34" fmla="*/ 1280160 h 4308056"/>
              <a:gd name="connsiteX35" fmla="*/ 2971800 w 9292861"/>
              <a:gd name="connsiteY35" fmla="*/ 1371600 h 4308056"/>
              <a:gd name="connsiteX36" fmla="*/ 2994660 w 9292861"/>
              <a:gd name="connsiteY36" fmla="*/ 1497330 h 4308056"/>
              <a:gd name="connsiteX37" fmla="*/ 3028950 w 9292861"/>
              <a:gd name="connsiteY37" fmla="*/ 1565910 h 4308056"/>
              <a:gd name="connsiteX38" fmla="*/ 3063240 w 9292861"/>
              <a:gd name="connsiteY38" fmla="*/ 1680210 h 4308056"/>
              <a:gd name="connsiteX39" fmla="*/ 3086100 w 9292861"/>
              <a:gd name="connsiteY39" fmla="*/ 1748790 h 4308056"/>
              <a:gd name="connsiteX40" fmla="*/ 3097530 w 9292861"/>
              <a:gd name="connsiteY40" fmla="*/ 1794510 h 4308056"/>
              <a:gd name="connsiteX41" fmla="*/ 3120390 w 9292861"/>
              <a:gd name="connsiteY41" fmla="*/ 1863090 h 4308056"/>
              <a:gd name="connsiteX42" fmla="*/ 3143250 w 9292861"/>
              <a:gd name="connsiteY42" fmla="*/ 1931670 h 4308056"/>
              <a:gd name="connsiteX43" fmla="*/ 3154680 w 9292861"/>
              <a:gd name="connsiteY43" fmla="*/ 1965960 h 4308056"/>
              <a:gd name="connsiteX44" fmla="*/ 3166110 w 9292861"/>
              <a:gd name="connsiteY44" fmla="*/ 2023110 h 4308056"/>
              <a:gd name="connsiteX45" fmla="*/ 3200400 w 9292861"/>
              <a:gd name="connsiteY45" fmla="*/ 2103120 h 4308056"/>
              <a:gd name="connsiteX46" fmla="*/ 3223260 w 9292861"/>
              <a:gd name="connsiteY46" fmla="*/ 2205990 h 4308056"/>
              <a:gd name="connsiteX47" fmla="*/ 3268980 w 9292861"/>
              <a:gd name="connsiteY47" fmla="*/ 2274570 h 4308056"/>
              <a:gd name="connsiteX48" fmla="*/ 3291840 w 9292861"/>
              <a:gd name="connsiteY48" fmla="*/ 2343150 h 4308056"/>
              <a:gd name="connsiteX49" fmla="*/ 3337560 w 9292861"/>
              <a:gd name="connsiteY49" fmla="*/ 2423160 h 4308056"/>
              <a:gd name="connsiteX50" fmla="*/ 3360420 w 9292861"/>
              <a:gd name="connsiteY50" fmla="*/ 2457450 h 4308056"/>
              <a:gd name="connsiteX51" fmla="*/ 3394710 w 9292861"/>
              <a:gd name="connsiteY51" fmla="*/ 2526030 h 4308056"/>
              <a:gd name="connsiteX52" fmla="*/ 3429000 w 9292861"/>
              <a:gd name="connsiteY52" fmla="*/ 2548890 h 4308056"/>
              <a:gd name="connsiteX53" fmla="*/ 3451860 w 9292861"/>
              <a:gd name="connsiteY53" fmla="*/ 2583180 h 4308056"/>
              <a:gd name="connsiteX54" fmla="*/ 3474720 w 9292861"/>
              <a:gd name="connsiteY54" fmla="*/ 2651760 h 4308056"/>
              <a:gd name="connsiteX55" fmla="*/ 3509010 w 9292861"/>
              <a:gd name="connsiteY55" fmla="*/ 2663190 h 4308056"/>
              <a:gd name="connsiteX56" fmla="*/ 3566160 w 9292861"/>
              <a:gd name="connsiteY56" fmla="*/ 2743200 h 4308056"/>
              <a:gd name="connsiteX57" fmla="*/ 3611880 w 9292861"/>
              <a:gd name="connsiteY57" fmla="*/ 2766060 h 4308056"/>
              <a:gd name="connsiteX58" fmla="*/ 3646170 w 9292861"/>
              <a:gd name="connsiteY58" fmla="*/ 2788920 h 4308056"/>
              <a:gd name="connsiteX59" fmla="*/ 3669030 w 9292861"/>
              <a:gd name="connsiteY59" fmla="*/ 2857500 h 4308056"/>
              <a:gd name="connsiteX60" fmla="*/ 3680460 w 9292861"/>
              <a:gd name="connsiteY60" fmla="*/ 2891790 h 4308056"/>
              <a:gd name="connsiteX61" fmla="*/ 3714750 w 9292861"/>
              <a:gd name="connsiteY61" fmla="*/ 2960370 h 4308056"/>
              <a:gd name="connsiteX62" fmla="*/ 3726180 w 9292861"/>
              <a:gd name="connsiteY62" fmla="*/ 3017520 h 4308056"/>
              <a:gd name="connsiteX63" fmla="*/ 3737610 w 9292861"/>
              <a:gd name="connsiteY63" fmla="*/ 3051810 h 4308056"/>
              <a:gd name="connsiteX64" fmla="*/ 3760470 w 9292861"/>
              <a:gd name="connsiteY64" fmla="*/ 3154680 h 4308056"/>
              <a:gd name="connsiteX65" fmla="*/ 3783330 w 9292861"/>
              <a:gd name="connsiteY65" fmla="*/ 3211830 h 4308056"/>
              <a:gd name="connsiteX66" fmla="*/ 3817620 w 9292861"/>
              <a:gd name="connsiteY66" fmla="*/ 3326130 h 4308056"/>
              <a:gd name="connsiteX67" fmla="*/ 3840480 w 9292861"/>
              <a:gd name="connsiteY67" fmla="*/ 3371850 h 4308056"/>
              <a:gd name="connsiteX68" fmla="*/ 3863340 w 9292861"/>
              <a:gd name="connsiteY68" fmla="*/ 3440430 h 4308056"/>
              <a:gd name="connsiteX69" fmla="*/ 3874770 w 9292861"/>
              <a:gd name="connsiteY69" fmla="*/ 3486150 h 4308056"/>
              <a:gd name="connsiteX70" fmla="*/ 3920490 w 9292861"/>
              <a:gd name="connsiteY70" fmla="*/ 3554730 h 4308056"/>
              <a:gd name="connsiteX71" fmla="*/ 3943350 w 9292861"/>
              <a:gd name="connsiteY71" fmla="*/ 3623310 h 4308056"/>
              <a:gd name="connsiteX72" fmla="*/ 3989070 w 9292861"/>
              <a:gd name="connsiteY72" fmla="*/ 3691890 h 4308056"/>
              <a:gd name="connsiteX73" fmla="*/ 4011930 w 9292861"/>
              <a:gd name="connsiteY73" fmla="*/ 3760470 h 4308056"/>
              <a:gd name="connsiteX74" fmla="*/ 4057650 w 9292861"/>
              <a:gd name="connsiteY74" fmla="*/ 3829050 h 4308056"/>
              <a:gd name="connsiteX75" fmla="*/ 4091940 w 9292861"/>
              <a:gd name="connsiteY75" fmla="*/ 3897630 h 4308056"/>
              <a:gd name="connsiteX76" fmla="*/ 4126230 w 9292861"/>
              <a:gd name="connsiteY76" fmla="*/ 3920490 h 4308056"/>
              <a:gd name="connsiteX77" fmla="*/ 4171950 w 9292861"/>
              <a:gd name="connsiteY77" fmla="*/ 3989070 h 4308056"/>
              <a:gd name="connsiteX78" fmla="*/ 4217670 w 9292861"/>
              <a:gd name="connsiteY78" fmla="*/ 4023360 h 4308056"/>
              <a:gd name="connsiteX79" fmla="*/ 4286250 w 9292861"/>
              <a:gd name="connsiteY79" fmla="*/ 4126230 h 4308056"/>
              <a:gd name="connsiteX80" fmla="*/ 4309110 w 9292861"/>
              <a:gd name="connsiteY80" fmla="*/ 4160520 h 4308056"/>
              <a:gd name="connsiteX81" fmla="*/ 4343400 w 9292861"/>
              <a:gd name="connsiteY81" fmla="*/ 4171950 h 4308056"/>
              <a:gd name="connsiteX82" fmla="*/ 4400550 w 9292861"/>
              <a:gd name="connsiteY82" fmla="*/ 4194810 h 4308056"/>
              <a:gd name="connsiteX83" fmla="*/ 4457700 w 9292861"/>
              <a:gd name="connsiteY83" fmla="*/ 4206240 h 4308056"/>
              <a:gd name="connsiteX84" fmla="*/ 4491990 w 9292861"/>
              <a:gd name="connsiteY84" fmla="*/ 4229100 h 4308056"/>
              <a:gd name="connsiteX85" fmla="*/ 4526280 w 9292861"/>
              <a:gd name="connsiteY85" fmla="*/ 4240530 h 4308056"/>
              <a:gd name="connsiteX86" fmla="*/ 4629150 w 9292861"/>
              <a:gd name="connsiteY86" fmla="*/ 4274820 h 4308056"/>
              <a:gd name="connsiteX87" fmla="*/ 4857750 w 9292861"/>
              <a:gd name="connsiteY87" fmla="*/ 4274820 h 4308056"/>
              <a:gd name="connsiteX88" fmla="*/ 4914900 w 9292861"/>
              <a:gd name="connsiteY88" fmla="*/ 4263390 h 4308056"/>
              <a:gd name="connsiteX89" fmla="*/ 4994910 w 9292861"/>
              <a:gd name="connsiteY89" fmla="*/ 4251960 h 4308056"/>
              <a:gd name="connsiteX90" fmla="*/ 5040630 w 9292861"/>
              <a:gd name="connsiteY90" fmla="*/ 4240530 h 4308056"/>
              <a:gd name="connsiteX91" fmla="*/ 5109210 w 9292861"/>
              <a:gd name="connsiteY91" fmla="*/ 4217670 h 4308056"/>
              <a:gd name="connsiteX92" fmla="*/ 5177790 w 9292861"/>
              <a:gd name="connsiteY92" fmla="*/ 4206240 h 4308056"/>
              <a:gd name="connsiteX93" fmla="*/ 5246370 w 9292861"/>
              <a:gd name="connsiteY93" fmla="*/ 4160520 h 4308056"/>
              <a:gd name="connsiteX94" fmla="*/ 5326380 w 9292861"/>
              <a:gd name="connsiteY94" fmla="*/ 4114800 h 4308056"/>
              <a:gd name="connsiteX95" fmla="*/ 5429250 w 9292861"/>
              <a:gd name="connsiteY95" fmla="*/ 4057650 h 4308056"/>
              <a:gd name="connsiteX96" fmla="*/ 5463540 w 9292861"/>
              <a:gd name="connsiteY96" fmla="*/ 4034790 h 4308056"/>
              <a:gd name="connsiteX97" fmla="*/ 5532120 w 9292861"/>
              <a:gd name="connsiteY97" fmla="*/ 4011930 h 4308056"/>
              <a:gd name="connsiteX98" fmla="*/ 5600700 w 9292861"/>
              <a:gd name="connsiteY98" fmla="*/ 3931920 h 4308056"/>
              <a:gd name="connsiteX99" fmla="*/ 5669280 w 9292861"/>
              <a:gd name="connsiteY99" fmla="*/ 3886200 h 4308056"/>
              <a:gd name="connsiteX100" fmla="*/ 5680710 w 9292861"/>
              <a:gd name="connsiteY100" fmla="*/ 3851910 h 4308056"/>
              <a:gd name="connsiteX101" fmla="*/ 5737860 w 9292861"/>
              <a:gd name="connsiteY101" fmla="*/ 3783330 h 4308056"/>
              <a:gd name="connsiteX102" fmla="*/ 5783580 w 9292861"/>
              <a:gd name="connsiteY102" fmla="*/ 3703320 h 4308056"/>
              <a:gd name="connsiteX103" fmla="*/ 5806440 w 9292861"/>
              <a:gd name="connsiteY103" fmla="*/ 3623310 h 4308056"/>
              <a:gd name="connsiteX104" fmla="*/ 5852160 w 9292861"/>
              <a:gd name="connsiteY104" fmla="*/ 3531870 h 4308056"/>
              <a:gd name="connsiteX105" fmla="*/ 5886450 w 9292861"/>
              <a:gd name="connsiteY105" fmla="*/ 3417570 h 4308056"/>
              <a:gd name="connsiteX106" fmla="*/ 5897880 w 9292861"/>
              <a:gd name="connsiteY106" fmla="*/ 3383280 h 4308056"/>
              <a:gd name="connsiteX107" fmla="*/ 5920740 w 9292861"/>
              <a:gd name="connsiteY107" fmla="*/ 3348990 h 4308056"/>
              <a:gd name="connsiteX108" fmla="*/ 5932170 w 9292861"/>
              <a:gd name="connsiteY108" fmla="*/ 3291840 h 4308056"/>
              <a:gd name="connsiteX109" fmla="*/ 5943600 w 9292861"/>
              <a:gd name="connsiteY109" fmla="*/ 3257550 h 4308056"/>
              <a:gd name="connsiteX110" fmla="*/ 5955030 w 9292861"/>
              <a:gd name="connsiteY110" fmla="*/ 3188970 h 4308056"/>
              <a:gd name="connsiteX111" fmla="*/ 5966460 w 9292861"/>
              <a:gd name="connsiteY111" fmla="*/ 2937510 h 4308056"/>
              <a:gd name="connsiteX112" fmla="*/ 5977890 w 9292861"/>
              <a:gd name="connsiteY112" fmla="*/ 2720340 h 4308056"/>
              <a:gd name="connsiteX113" fmla="*/ 6000750 w 9292861"/>
              <a:gd name="connsiteY113" fmla="*/ 2331720 h 4308056"/>
              <a:gd name="connsiteX114" fmla="*/ 6012180 w 9292861"/>
              <a:gd name="connsiteY114" fmla="*/ 2286000 h 4308056"/>
              <a:gd name="connsiteX115" fmla="*/ 6023610 w 9292861"/>
              <a:gd name="connsiteY115" fmla="*/ 2137410 h 4308056"/>
              <a:gd name="connsiteX116" fmla="*/ 6035040 w 9292861"/>
              <a:gd name="connsiteY116" fmla="*/ 2080260 h 4308056"/>
              <a:gd name="connsiteX117" fmla="*/ 6046470 w 9292861"/>
              <a:gd name="connsiteY117" fmla="*/ 1965960 h 4308056"/>
              <a:gd name="connsiteX118" fmla="*/ 6057900 w 9292861"/>
              <a:gd name="connsiteY118" fmla="*/ 1920240 h 4308056"/>
              <a:gd name="connsiteX119" fmla="*/ 6069330 w 9292861"/>
              <a:gd name="connsiteY119" fmla="*/ 1828800 h 4308056"/>
              <a:gd name="connsiteX120" fmla="*/ 6092190 w 9292861"/>
              <a:gd name="connsiteY120" fmla="*/ 1737360 h 4308056"/>
              <a:gd name="connsiteX121" fmla="*/ 6115050 w 9292861"/>
              <a:gd name="connsiteY121" fmla="*/ 1565910 h 4308056"/>
              <a:gd name="connsiteX122" fmla="*/ 6137910 w 9292861"/>
              <a:gd name="connsiteY122" fmla="*/ 1497330 h 4308056"/>
              <a:gd name="connsiteX123" fmla="*/ 6149340 w 9292861"/>
              <a:gd name="connsiteY123" fmla="*/ 1451610 h 4308056"/>
              <a:gd name="connsiteX124" fmla="*/ 6172200 w 9292861"/>
              <a:gd name="connsiteY124" fmla="*/ 1394460 h 4308056"/>
              <a:gd name="connsiteX125" fmla="*/ 6195060 w 9292861"/>
              <a:gd name="connsiteY125" fmla="*/ 1303020 h 4308056"/>
              <a:gd name="connsiteX126" fmla="*/ 6206490 w 9292861"/>
              <a:gd name="connsiteY126" fmla="*/ 1268730 h 4308056"/>
              <a:gd name="connsiteX127" fmla="*/ 6217920 w 9292861"/>
              <a:gd name="connsiteY127" fmla="*/ 1211580 h 4308056"/>
              <a:gd name="connsiteX128" fmla="*/ 6229350 w 9292861"/>
              <a:gd name="connsiteY128" fmla="*/ 1165860 h 4308056"/>
              <a:gd name="connsiteX129" fmla="*/ 6240780 w 9292861"/>
              <a:gd name="connsiteY129" fmla="*/ 937260 h 4308056"/>
              <a:gd name="connsiteX130" fmla="*/ 6263640 w 9292861"/>
              <a:gd name="connsiteY130" fmla="*/ 822960 h 4308056"/>
              <a:gd name="connsiteX131" fmla="*/ 6275070 w 9292861"/>
              <a:gd name="connsiteY131" fmla="*/ 765810 h 4308056"/>
              <a:gd name="connsiteX132" fmla="*/ 6297930 w 9292861"/>
              <a:gd name="connsiteY132" fmla="*/ 720090 h 4308056"/>
              <a:gd name="connsiteX133" fmla="*/ 6309360 w 9292861"/>
              <a:gd name="connsiteY133" fmla="*/ 662940 h 4308056"/>
              <a:gd name="connsiteX134" fmla="*/ 6332220 w 9292861"/>
              <a:gd name="connsiteY134" fmla="*/ 457200 h 4308056"/>
              <a:gd name="connsiteX135" fmla="*/ 6377940 w 9292861"/>
              <a:gd name="connsiteY135" fmla="*/ 354330 h 4308056"/>
              <a:gd name="connsiteX136" fmla="*/ 6537960 w 9292861"/>
              <a:gd name="connsiteY136" fmla="*/ 240030 h 4308056"/>
              <a:gd name="connsiteX137" fmla="*/ 6606540 w 9292861"/>
              <a:gd name="connsiteY137" fmla="*/ 205740 h 4308056"/>
              <a:gd name="connsiteX138" fmla="*/ 6869430 w 9292861"/>
              <a:gd name="connsiteY138" fmla="*/ 194310 h 4308056"/>
              <a:gd name="connsiteX139" fmla="*/ 6938010 w 9292861"/>
              <a:gd name="connsiteY139" fmla="*/ 148590 h 4308056"/>
              <a:gd name="connsiteX140" fmla="*/ 7006590 w 9292861"/>
              <a:gd name="connsiteY140" fmla="*/ 125730 h 4308056"/>
              <a:gd name="connsiteX141" fmla="*/ 7040880 w 9292861"/>
              <a:gd name="connsiteY141" fmla="*/ 102870 h 4308056"/>
              <a:gd name="connsiteX142" fmla="*/ 7143750 w 9292861"/>
              <a:gd name="connsiteY142" fmla="*/ 91440 h 4308056"/>
              <a:gd name="connsiteX143" fmla="*/ 7623810 w 9292861"/>
              <a:gd name="connsiteY143" fmla="*/ 68580 h 4308056"/>
              <a:gd name="connsiteX144" fmla="*/ 8138160 w 9292861"/>
              <a:gd name="connsiteY144" fmla="*/ 45720 h 4308056"/>
              <a:gd name="connsiteX145" fmla="*/ 8218170 w 9292861"/>
              <a:gd name="connsiteY145" fmla="*/ 22860 h 4308056"/>
              <a:gd name="connsiteX146" fmla="*/ 8252460 w 9292861"/>
              <a:gd name="connsiteY146" fmla="*/ 11430 h 4308056"/>
              <a:gd name="connsiteX147" fmla="*/ 8481060 w 9292861"/>
              <a:gd name="connsiteY147" fmla="*/ 0 h 4308056"/>
              <a:gd name="connsiteX148" fmla="*/ 8721090 w 9292861"/>
              <a:gd name="connsiteY148" fmla="*/ 11430 h 4308056"/>
              <a:gd name="connsiteX149" fmla="*/ 8846820 w 9292861"/>
              <a:gd name="connsiteY149" fmla="*/ 45720 h 4308056"/>
              <a:gd name="connsiteX150" fmla="*/ 8881110 w 9292861"/>
              <a:gd name="connsiteY150" fmla="*/ 57150 h 4308056"/>
              <a:gd name="connsiteX151" fmla="*/ 8938260 w 9292861"/>
              <a:gd name="connsiteY151" fmla="*/ 68580 h 4308056"/>
              <a:gd name="connsiteX152" fmla="*/ 9155430 w 9292861"/>
              <a:gd name="connsiteY152" fmla="*/ 91440 h 4308056"/>
              <a:gd name="connsiteX153" fmla="*/ 9281160 w 9292861"/>
              <a:gd name="connsiteY153" fmla="*/ 80010 h 4308056"/>
              <a:gd name="connsiteX154" fmla="*/ 9292590 w 9292861"/>
              <a:gd name="connsiteY154" fmla="*/ 34290 h 430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9292861" h="4308056">
                <a:moveTo>
                  <a:pt x="0" y="217170"/>
                </a:moveTo>
                <a:lnTo>
                  <a:pt x="80010" y="240030"/>
                </a:lnTo>
                <a:cubicBezTo>
                  <a:pt x="91550" y="243492"/>
                  <a:pt x="102611" y="248538"/>
                  <a:pt x="114300" y="251460"/>
                </a:cubicBezTo>
                <a:cubicBezTo>
                  <a:pt x="133147" y="256172"/>
                  <a:pt x="152400" y="259080"/>
                  <a:pt x="171450" y="262890"/>
                </a:cubicBezTo>
                <a:cubicBezTo>
                  <a:pt x="432565" y="254467"/>
                  <a:pt x="480798" y="241247"/>
                  <a:pt x="697230" y="262890"/>
                </a:cubicBezTo>
                <a:cubicBezTo>
                  <a:pt x="716561" y="264823"/>
                  <a:pt x="735330" y="270510"/>
                  <a:pt x="754380" y="274320"/>
                </a:cubicBezTo>
                <a:cubicBezTo>
                  <a:pt x="861060" y="270510"/>
                  <a:pt x="967893" y="269763"/>
                  <a:pt x="1074420" y="262890"/>
                </a:cubicBezTo>
                <a:cubicBezTo>
                  <a:pt x="1086443" y="262114"/>
                  <a:pt x="1096662" y="251460"/>
                  <a:pt x="1108710" y="251460"/>
                </a:cubicBezTo>
                <a:cubicBezTo>
                  <a:pt x="1185005" y="251460"/>
                  <a:pt x="1261110" y="259080"/>
                  <a:pt x="1337310" y="262890"/>
                </a:cubicBezTo>
                <a:cubicBezTo>
                  <a:pt x="1398270" y="259080"/>
                  <a:pt x="1459447" y="257854"/>
                  <a:pt x="1520190" y="251460"/>
                </a:cubicBezTo>
                <a:cubicBezTo>
                  <a:pt x="1532172" y="250199"/>
                  <a:pt x="1542895" y="243340"/>
                  <a:pt x="1554480" y="240030"/>
                </a:cubicBezTo>
                <a:cubicBezTo>
                  <a:pt x="1569585" y="235714"/>
                  <a:pt x="1584562" y="230089"/>
                  <a:pt x="1600200" y="228600"/>
                </a:cubicBezTo>
                <a:cubicBezTo>
                  <a:pt x="1664790" y="222449"/>
                  <a:pt x="1729740" y="220980"/>
                  <a:pt x="1794510" y="217170"/>
                </a:cubicBezTo>
                <a:cubicBezTo>
                  <a:pt x="1908034" y="224265"/>
                  <a:pt x="2004879" y="224042"/>
                  <a:pt x="2114550" y="251460"/>
                </a:cubicBezTo>
                <a:cubicBezTo>
                  <a:pt x="2131080" y="255593"/>
                  <a:pt x="2144700" y="267400"/>
                  <a:pt x="2160270" y="274320"/>
                </a:cubicBezTo>
                <a:cubicBezTo>
                  <a:pt x="2179019" y="282653"/>
                  <a:pt x="2197955" y="290692"/>
                  <a:pt x="2217420" y="297180"/>
                </a:cubicBezTo>
                <a:cubicBezTo>
                  <a:pt x="2232323" y="302148"/>
                  <a:pt x="2248237" y="303642"/>
                  <a:pt x="2263140" y="308610"/>
                </a:cubicBezTo>
                <a:cubicBezTo>
                  <a:pt x="2342895" y="335195"/>
                  <a:pt x="2296304" y="324456"/>
                  <a:pt x="2366010" y="354330"/>
                </a:cubicBezTo>
                <a:cubicBezTo>
                  <a:pt x="2377084" y="359076"/>
                  <a:pt x="2388870" y="361950"/>
                  <a:pt x="2400300" y="365760"/>
                </a:cubicBezTo>
                <a:cubicBezTo>
                  <a:pt x="2411730" y="377190"/>
                  <a:pt x="2424666" y="387291"/>
                  <a:pt x="2434590" y="400050"/>
                </a:cubicBezTo>
                <a:cubicBezTo>
                  <a:pt x="2451458" y="421737"/>
                  <a:pt x="2465070" y="445770"/>
                  <a:pt x="2480310" y="468630"/>
                </a:cubicBezTo>
                <a:lnTo>
                  <a:pt x="2548890" y="571500"/>
                </a:lnTo>
                <a:lnTo>
                  <a:pt x="2571750" y="605790"/>
                </a:lnTo>
                <a:cubicBezTo>
                  <a:pt x="2579370" y="617220"/>
                  <a:pt x="2581578" y="635736"/>
                  <a:pt x="2594610" y="640080"/>
                </a:cubicBezTo>
                <a:lnTo>
                  <a:pt x="2628900" y="651510"/>
                </a:lnTo>
                <a:cubicBezTo>
                  <a:pt x="2632710" y="662940"/>
                  <a:pt x="2634479" y="675268"/>
                  <a:pt x="2640330" y="685800"/>
                </a:cubicBezTo>
                <a:cubicBezTo>
                  <a:pt x="2653673" y="709817"/>
                  <a:pt x="2677362" y="728316"/>
                  <a:pt x="2686050" y="754380"/>
                </a:cubicBezTo>
                <a:cubicBezTo>
                  <a:pt x="2701824" y="801702"/>
                  <a:pt x="2690797" y="778645"/>
                  <a:pt x="2720340" y="822960"/>
                </a:cubicBezTo>
                <a:cubicBezTo>
                  <a:pt x="2724150" y="838200"/>
                  <a:pt x="2724745" y="854629"/>
                  <a:pt x="2731770" y="868680"/>
                </a:cubicBezTo>
                <a:cubicBezTo>
                  <a:pt x="2744057" y="893254"/>
                  <a:pt x="2768802" y="911196"/>
                  <a:pt x="2777490" y="937260"/>
                </a:cubicBezTo>
                <a:cubicBezTo>
                  <a:pt x="2803617" y="1015642"/>
                  <a:pt x="2772764" y="918357"/>
                  <a:pt x="2800350" y="1028700"/>
                </a:cubicBezTo>
                <a:cubicBezTo>
                  <a:pt x="2807107" y="1055728"/>
                  <a:pt x="2820621" y="1085344"/>
                  <a:pt x="2834640" y="1108710"/>
                </a:cubicBezTo>
                <a:cubicBezTo>
                  <a:pt x="2848775" y="1132269"/>
                  <a:pt x="2865120" y="1154430"/>
                  <a:pt x="2880360" y="1177290"/>
                </a:cubicBezTo>
                <a:lnTo>
                  <a:pt x="2926080" y="1245870"/>
                </a:lnTo>
                <a:cubicBezTo>
                  <a:pt x="2933700" y="1257300"/>
                  <a:pt x="2944596" y="1267128"/>
                  <a:pt x="2948940" y="1280160"/>
                </a:cubicBezTo>
                <a:cubicBezTo>
                  <a:pt x="2963662" y="1324326"/>
                  <a:pt x="2962605" y="1316429"/>
                  <a:pt x="2971800" y="1371600"/>
                </a:cubicBezTo>
                <a:cubicBezTo>
                  <a:pt x="2984751" y="1449304"/>
                  <a:pt x="2977105" y="1435886"/>
                  <a:pt x="2994660" y="1497330"/>
                </a:cubicBezTo>
                <a:cubicBezTo>
                  <a:pt x="3019671" y="1584869"/>
                  <a:pt x="2988875" y="1475741"/>
                  <a:pt x="3028950" y="1565910"/>
                </a:cubicBezTo>
                <a:cubicBezTo>
                  <a:pt x="3053819" y="1621864"/>
                  <a:pt x="3047895" y="1629059"/>
                  <a:pt x="3063240" y="1680210"/>
                </a:cubicBezTo>
                <a:cubicBezTo>
                  <a:pt x="3070164" y="1703290"/>
                  <a:pt x="3080256" y="1725413"/>
                  <a:pt x="3086100" y="1748790"/>
                </a:cubicBezTo>
                <a:cubicBezTo>
                  <a:pt x="3089910" y="1764030"/>
                  <a:pt x="3093016" y="1779463"/>
                  <a:pt x="3097530" y="1794510"/>
                </a:cubicBezTo>
                <a:cubicBezTo>
                  <a:pt x="3104454" y="1817590"/>
                  <a:pt x="3112770" y="1840230"/>
                  <a:pt x="3120390" y="1863090"/>
                </a:cubicBezTo>
                <a:lnTo>
                  <a:pt x="3143250" y="1931670"/>
                </a:lnTo>
                <a:cubicBezTo>
                  <a:pt x="3147060" y="1943100"/>
                  <a:pt x="3152317" y="1954146"/>
                  <a:pt x="3154680" y="1965960"/>
                </a:cubicBezTo>
                <a:cubicBezTo>
                  <a:pt x="3158490" y="1985010"/>
                  <a:pt x="3159967" y="2004680"/>
                  <a:pt x="3166110" y="2023110"/>
                </a:cubicBezTo>
                <a:cubicBezTo>
                  <a:pt x="3189406" y="2092997"/>
                  <a:pt x="3187084" y="2043197"/>
                  <a:pt x="3200400" y="2103120"/>
                </a:cubicBezTo>
                <a:cubicBezTo>
                  <a:pt x="3205224" y="2124829"/>
                  <a:pt x="3208965" y="2180259"/>
                  <a:pt x="3223260" y="2205990"/>
                </a:cubicBezTo>
                <a:cubicBezTo>
                  <a:pt x="3236603" y="2230007"/>
                  <a:pt x="3260292" y="2248506"/>
                  <a:pt x="3268980" y="2274570"/>
                </a:cubicBezTo>
                <a:cubicBezTo>
                  <a:pt x="3276600" y="2297430"/>
                  <a:pt x="3278474" y="2323100"/>
                  <a:pt x="3291840" y="2343150"/>
                </a:cubicBezTo>
                <a:cubicBezTo>
                  <a:pt x="3347535" y="2426692"/>
                  <a:pt x="3279553" y="2321648"/>
                  <a:pt x="3337560" y="2423160"/>
                </a:cubicBezTo>
                <a:cubicBezTo>
                  <a:pt x="3344376" y="2435087"/>
                  <a:pt x="3354277" y="2445163"/>
                  <a:pt x="3360420" y="2457450"/>
                </a:cubicBezTo>
                <a:cubicBezTo>
                  <a:pt x="3379013" y="2494635"/>
                  <a:pt x="3361953" y="2493273"/>
                  <a:pt x="3394710" y="2526030"/>
                </a:cubicBezTo>
                <a:cubicBezTo>
                  <a:pt x="3404424" y="2535744"/>
                  <a:pt x="3417570" y="2541270"/>
                  <a:pt x="3429000" y="2548890"/>
                </a:cubicBezTo>
                <a:cubicBezTo>
                  <a:pt x="3436620" y="2560320"/>
                  <a:pt x="3446281" y="2570627"/>
                  <a:pt x="3451860" y="2583180"/>
                </a:cubicBezTo>
                <a:cubicBezTo>
                  <a:pt x="3461647" y="2605200"/>
                  <a:pt x="3451860" y="2644140"/>
                  <a:pt x="3474720" y="2651760"/>
                </a:cubicBezTo>
                <a:lnTo>
                  <a:pt x="3509010" y="2663190"/>
                </a:lnTo>
                <a:cubicBezTo>
                  <a:pt x="3519718" y="2679252"/>
                  <a:pt x="3555133" y="2733748"/>
                  <a:pt x="3566160" y="2743200"/>
                </a:cubicBezTo>
                <a:cubicBezTo>
                  <a:pt x="3579097" y="2754289"/>
                  <a:pt x="3597086" y="2757606"/>
                  <a:pt x="3611880" y="2766060"/>
                </a:cubicBezTo>
                <a:cubicBezTo>
                  <a:pt x="3623807" y="2772876"/>
                  <a:pt x="3634740" y="2781300"/>
                  <a:pt x="3646170" y="2788920"/>
                </a:cubicBezTo>
                <a:lnTo>
                  <a:pt x="3669030" y="2857500"/>
                </a:lnTo>
                <a:cubicBezTo>
                  <a:pt x="3672840" y="2868930"/>
                  <a:pt x="3673777" y="2881765"/>
                  <a:pt x="3680460" y="2891790"/>
                </a:cubicBezTo>
                <a:cubicBezTo>
                  <a:pt x="3702809" y="2925314"/>
                  <a:pt x="3705286" y="2922512"/>
                  <a:pt x="3714750" y="2960370"/>
                </a:cubicBezTo>
                <a:cubicBezTo>
                  <a:pt x="3719462" y="2979217"/>
                  <a:pt x="3721468" y="2998673"/>
                  <a:pt x="3726180" y="3017520"/>
                </a:cubicBezTo>
                <a:cubicBezTo>
                  <a:pt x="3729102" y="3029209"/>
                  <a:pt x="3734688" y="3040121"/>
                  <a:pt x="3737610" y="3051810"/>
                </a:cubicBezTo>
                <a:cubicBezTo>
                  <a:pt x="3746669" y="3088046"/>
                  <a:pt x="3748736" y="3119479"/>
                  <a:pt x="3760470" y="3154680"/>
                </a:cubicBezTo>
                <a:cubicBezTo>
                  <a:pt x="3766958" y="3174145"/>
                  <a:pt x="3776842" y="3192365"/>
                  <a:pt x="3783330" y="3211830"/>
                </a:cubicBezTo>
                <a:cubicBezTo>
                  <a:pt x="3799737" y="3261051"/>
                  <a:pt x="3791122" y="3273135"/>
                  <a:pt x="3817620" y="3326130"/>
                </a:cubicBezTo>
                <a:cubicBezTo>
                  <a:pt x="3825240" y="3341370"/>
                  <a:pt x="3834152" y="3356030"/>
                  <a:pt x="3840480" y="3371850"/>
                </a:cubicBezTo>
                <a:cubicBezTo>
                  <a:pt x="3849429" y="3394223"/>
                  <a:pt x="3856416" y="3417350"/>
                  <a:pt x="3863340" y="3440430"/>
                </a:cubicBezTo>
                <a:cubicBezTo>
                  <a:pt x="3867854" y="3455477"/>
                  <a:pt x="3867745" y="3472099"/>
                  <a:pt x="3874770" y="3486150"/>
                </a:cubicBezTo>
                <a:cubicBezTo>
                  <a:pt x="3887057" y="3510724"/>
                  <a:pt x="3911802" y="3528666"/>
                  <a:pt x="3920490" y="3554730"/>
                </a:cubicBezTo>
                <a:cubicBezTo>
                  <a:pt x="3928110" y="3577590"/>
                  <a:pt x="3929984" y="3603260"/>
                  <a:pt x="3943350" y="3623310"/>
                </a:cubicBezTo>
                <a:cubicBezTo>
                  <a:pt x="3958590" y="3646170"/>
                  <a:pt x="3980382" y="3665826"/>
                  <a:pt x="3989070" y="3691890"/>
                </a:cubicBezTo>
                <a:cubicBezTo>
                  <a:pt x="3996690" y="3714750"/>
                  <a:pt x="3998564" y="3740420"/>
                  <a:pt x="4011930" y="3760470"/>
                </a:cubicBezTo>
                <a:cubicBezTo>
                  <a:pt x="4027170" y="3783330"/>
                  <a:pt x="4048962" y="3802986"/>
                  <a:pt x="4057650" y="3829050"/>
                </a:cubicBezTo>
                <a:cubicBezTo>
                  <a:pt x="4066946" y="3856939"/>
                  <a:pt x="4069783" y="3875473"/>
                  <a:pt x="4091940" y="3897630"/>
                </a:cubicBezTo>
                <a:cubicBezTo>
                  <a:pt x="4101654" y="3907344"/>
                  <a:pt x="4114800" y="3912870"/>
                  <a:pt x="4126230" y="3920490"/>
                </a:cubicBezTo>
                <a:cubicBezTo>
                  <a:pt x="4141470" y="3943350"/>
                  <a:pt x="4149971" y="3972585"/>
                  <a:pt x="4171950" y="3989070"/>
                </a:cubicBezTo>
                <a:cubicBezTo>
                  <a:pt x="4187190" y="4000500"/>
                  <a:pt x="4205014" y="4009122"/>
                  <a:pt x="4217670" y="4023360"/>
                </a:cubicBezTo>
                <a:lnTo>
                  <a:pt x="4286250" y="4126230"/>
                </a:lnTo>
                <a:cubicBezTo>
                  <a:pt x="4293870" y="4137660"/>
                  <a:pt x="4296078" y="4156176"/>
                  <a:pt x="4309110" y="4160520"/>
                </a:cubicBezTo>
                <a:cubicBezTo>
                  <a:pt x="4320540" y="4164330"/>
                  <a:pt x="4332119" y="4167720"/>
                  <a:pt x="4343400" y="4171950"/>
                </a:cubicBezTo>
                <a:cubicBezTo>
                  <a:pt x="4362611" y="4179154"/>
                  <a:pt x="4380898" y="4188914"/>
                  <a:pt x="4400550" y="4194810"/>
                </a:cubicBezTo>
                <a:cubicBezTo>
                  <a:pt x="4419158" y="4200392"/>
                  <a:pt x="4438650" y="4202430"/>
                  <a:pt x="4457700" y="4206240"/>
                </a:cubicBezTo>
                <a:cubicBezTo>
                  <a:pt x="4469130" y="4213860"/>
                  <a:pt x="4479703" y="4222957"/>
                  <a:pt x="4491990" y="4229100"/>
                </a:cubicBezTo>
                <a:cubicBezTo>
                  <a:pt x="4502766" y="4234488"/>
                  <a:pt x="4514999" y="4236300"/>
                  <a:pt x="4526280" y="4240530"/>
                </a:cubicBezTo>
                <a:cubicBezTo>
                  <a:pt x="4612363" y="4272811"/>
                  <a:pt x="4552540" y="4255668"/>
                  <a:pt x="4629150" y="4274820"/>
                </a:cubicBezTo>
                <a:cubicBezTo>
                  <a:pt x="4716683" y="4333175"/>
                  <a:pt x="4654644" y="4302516"/>
                  <a:pt x="4857750" y="4274820"/>
                </a:cubicBezTo>
                <a:cubicBezTo>
                  <a:pt x="4876999" y="4272195"/>
                  <a:pt x="4895737" y="4266584"/>
                  <a:pt x="4914900" y="4263390"/>
                </a:cubicBezTo>
                <a:cubicBezTo>
                  <a:pt x="4941474" y="4258961"/>
                  <a:pt x="4968404" y="4256779"/>
                  <a:pt x="4994910" y="4251960"/>
                </a:cubicBezTo>
                <a:cubicBezTo>
                  <a:pt x="5010366" y="4249150"/>
                  <a:pt x="5025583" y="4245044"/>
                  <a:pt x="5040630" y="4240530"/>
                </a:cubicBezTo>
                <a:cubicBezTo>
                  <a:pt x="5063710" y="4233606"/>
                  <a:pt x="5085441" y="4221631"/>
                  <a:pt x="5109210" y="4217670"/>
                </a:cubicBezTo>
                <a:lnTo>
                  <a:pt x="5177790" y="4206240"/>
                </a:lnTo>
                <a:cubicBezTo>
                  <a:pt x="5257588" y="4126442"/>
                  <a:pt x="5169176" y="4204631"/>
                  <a:pt x="5246370" y="4160520"/>
                </a:cubicBezTo>
                <a:cubicBezTo>
                  <a:pt x="5343248" y="4105161"/>
                  <a:pt x="5247759" y="4141007"/>
                  <a:pt x="5326380" y="4114800"/>
                </a:cubicBezTo>
                <a:cubicBezTo>
                  <a:pt x="5434001" y="4007179"/>
                  <a:pt x="5261420" y="4169537"/>
                  <a:pt x="5429250" y="4057650"/>
                </a:cubicBezTo>
                <a:cubicBezTo>
                  <a:pt x="5440680" y="4050030"/>
                  <a:pt x="5450987" y="4040369"/>
                  <a:pt x="5463540" y="4034790"/>
                </a:cubicBezTo>
                <a:cubicBezTo>
                  <a:pt x="5485560" y="4025003"/>
                  <a:pt x="5532120" y="4011930"/>
                  <a:pt x="5532120" y="4011930"/>
                </a:cubicBezTo>
                <a:cubicBezTo>
                  <a:pt x="5553594" y="3983298"/>
                  <a:pt x="5572044" y="3954208"/>
                  <a:pt x="5600700" y="3931920"/>
                </a:cubicBezTo>
                <a:cubicBezTo>
                  <a:pt x="5622387" y="3915052"/>
                  <a:pt x="5669280" y="3886200"/>
                  <a:pt x="5669280" y="3886200"/>
                </a:cubicBezTo>
                <a:cubicBezTo>
                  <a:pt x="5673090" y="3874770"/>
                  <a:pt x="5675322" y="3862686"/>
                  <a:pt x="5680710" y="3851910"/>
                </a:cubicBezTo>
                <a:cubicBezTo>
                  <a:pt x="5696623" y="3820084"/>
                  <a:pt x="5712581" y="3808609"/>
                  <a:pt x="5737860" y="3783330"/>
                </a:cubicBezTo>
                <a:cubicBezTo>
                  <a:pt x="5775270" y="3633690"/>
                  <a:pt x="5715483" y="3839514"/>
                  <a:pt x="5783580" y="3703320"/>
                </a:cubicBezTo>
                <a:cubicBezTo>
                  <a:pt x="5795984" y="3678511"/>
                  <a:pt x="5797669" y="3649624"/>
                  <a:pt x="5806440" y="3623310"/>
                </a:cubicBezTo>
                <a:cubicBezTo>
                  <a:pt x="5825081" y="3567386"/>
                  <a:pt x="5824159" y="3573871"/>
                  <a:pt x="5852160" y="3531870"/>
                </a:cubicBezTo>
                <a:cubicBezTo>
                  <a:pt x="5869434" y="3462773"/>
                  <a:pt x="5858622" y="3501053"/>
                  <a:pt x="5886450" y="3417570"/>
                </a:cubicBezTo>
                <a:cubicBezTo>
                  <a:pt x="5890260" y="3406140"/>
                  <a:pt x="5891197" y="3393305"/>
                  <a:pt x="5897880" y="3383280"/>
                </a:cubicBezTo>
                <a:lnTo>
                  <a:pt x="5920740" y="3348990"/>
                </a:lnTo>
                <a:cubicBezTo>
                  <a:pt x="5924550" y="3329940"/>
                  <a:pt x="5927458" y="3310687"/>
                  <a:pt x="5932170" y="3291840"/>
                </a:cubicBezTo>
                <a:cubicBezTo>
                  <a:pt x="5935092" y="3280151"/>
                  <a:pt x="5940986" y="3269311"/>
                  <a:pt x="5943600" y="3257550"/>
                </a:cubicBezTo>
                <a:cubicBezTo>
                  <a:pt x="5948627" y="3234927"/>
                  <a:pt x="5951220" y="3211830"/>
                  <a:pt x="5955030" y="3188970"/>
                </a:cubicBezTo>
                <a:cubicBezTo>
                  <a:pt x="5958840" y="3105150"/>
                  <a:pt x="5962372" y="3021317"/>
                  <a:pt x="5966460" y="2937510"/>
                </a:cubicBezTo>
                <a:cubicBezTo>
                  <a:pt x="5969992" y="2865106"/>
                  <a:pt x="5974741" y="2792762"/>
                  <a:pt x="5977890" y="2720340"/>
                </a:cubicBezTo>
                <a:cubicBezTo>
                  <a:pt x="5984646" y="2564948"/>
                  <a:pt x="5976246" y="2466491"/>
                  <a:pt x="6000750" y="2331720"/>
                </a:cubicBezTo>
                <a:cubicBezTo>
                  <a:pt x="6003560" y="2316264"/>
                  <a:pt x="6008370" y="2301240"/>
                  <a:pt x="6012180" y="2286000"/>
                </a:cubicBezTo>
                <a:cubicBezTo>
                  <a:pt x="6015990" y="2236470"/>
                  <a:pt x="6018124" y="2186782"/>
                  <a:pt x="6023610" y="2137410"/>
                </a:cubicBezTo>
                <a:cubicBezTo>
                  <a:pt x="6025755" y="2118102"/>
                  <a:pt x="6032472" y="2099517"/>
                  <a:pt x="6035040" y="2080260"/>
                </a:cubicBezTo>
                <a:cubicBezTo>
                  <a:pt x="6040101" y="2042306"/>
                  <a:pt x="6041055" y="2003865"/>
                  <a:pt x="6046470" y="1965960"/>
                </a:cubicBezTo>
                <a:cubicBezTo>
                  <a:pt x="6048692" y="1950409"/>
                  <a:pt x="6055317" y="1935735"/>
                  <a:pt x="6057900" y="1920240"/>
                </a:cubicBezTo>
                <a:cubicBezTo>
                  <a:pt x="6062950" y="1889941"/>
                  <a:pt x="6063669" y="1858991"/>
                  <a:pt x="6069330" y="1828800"/>
                </a:cubicBezTo>
                <a:cubicBezTo>
                  <a:pt x="6075120" y="1797920"/>
                  <a:pt x="6092190" y="1737360"/>
                  <a:pt x="6092190" y="1737360"/>
                </a:cubicBezTo>
                <a:cubicBezTo>
                  <a:pt x="6097695" y="1682315"/>
                  <a:pt x="6100098" y="1620734"/>
                  <a:pt x="6115050" y="1565910"/>
                </a:cubicBezTo>
                <a:cubicBezTo>
                  <a:pt x="6121390" y="1542663"/>
                  <a:pt x="6132066" y="1520707"/>
                  <a:pt x="6137910" y="1497330"/>
                </a:cubicBezTo>
                <a:cubicBezTo>
                  <a:pt x="6141720" y="1482090"/>
                  <a:pt x="6144372" y="1466513"/>
                  <a:pt x="6149340" y="1451610"/>
                </a:cubicBezTo>
                <a:cubicBezTo>
                  <a:pt x="6155828" y="1432145"/>
                  <a:pt x="6166166" y="1414070"/>
                  <a:pt x="6172200" y="1394460"/>
                </a:cubicBezTo>
                <a:cubicBezTo>
                  <a:pt x="6181440" y="1364431"/>
                  <a:pt x="6185125" y="1332826"/>
                  <a:pt x="6195060" y="1303020"/>
                </a:cubicBezTo>
                <a:cubicBezTo>
                  <a:pt x="6198870" y="1291590"/>
                  <a:pt x="6203568" y="1280419"/>
                  <a:pt x="6206490" y="1268730"/>
                </a:cubicBezTo>
                <a:cubicBezTo>
                  <a:pt x="6211202" y="1249883"/>
                  <a:pt x="6213706" y="1230545"/>
                  <a:pt x="6217920" y="1211580"/>
                </a:cubicBezTo>
                <a:cubicBezTo>
                  <a:pt x="6221328" y="1196245"/>
                  <a:pt x="6225540" y="1181100"/>
                  <a:pt x="6229350" y="1165860"/>
                </a:cubicBezTo>
                <a:cubicBezTo>
                  <a:pt x="6233160" y="1089660"/>
                  <a:pt x="6234928" y="1013330"/>
                  <a:pt x="6240780" y="937260"/>
                </a:cubicBezTo>
                <a:cubicBezTo>
                  <a:pt x="6244733" y="885877"/>
                  <a:pt x="6253408" y="869003"/>
                  <a:pt x="6263640" y="822960"/>
                </a:cubicBezTo>
                <a:cubicBezTo>
                  <a:pt x="6267854" y="803995"/>
                  <a:pt x="6268927" y="784240"/>
                  <a:pt x="6275070" y="765810"/>
                </a:cubicBezTo>
                <a:cubicBezTo>
                  <a:pt x="6280458" y="749646"/>
                  <a:pt x="6290310" y="735330"/>
                  <a:pt x="6297930" y="720090"/>
                </a:cubicBezTo>
                <a:cubicBezTo>
                  <a:pt x="6301740" y="701040"/>
                  <a:pt x="6306792" y="682197"/>
                  <a:pt x="6309360" y="662940"/>
                </a:cubicBezTo>
                <a:cubicBezTo>
                  <a:pt x="6312902" y="636378"/>
                  <a:pt x="6324821" y="491729"/>
                  <a:pt x="6332220" y="457200"/>
                </a:cubicBezTo>
                <a:cubicBezTo>
                  <a:pt x="6337265" y="433658"/>
                  <a:pt x="6354346" y="375564"/>
                  <a:pt x="6377940" y="354330"/>
                </a:cubicBezTo>
                <a:cubicBezTo>
                  <a:pt x="6418447" y="317874"/>
                  <a:pt x="6490257" y="271832"/>
                  <a:pt x="6537960" y="240030"/>
                </a:cubicBezTo>
                <a:cubicBezTo>
                  <a:pt x="6558816" y="226126"/>
                  <a:pt x="6579793" y="207797"/>
                  <a:pt x="6606540" y="205740"/>
                </a:cubicBezTo>
                <a:cubicBezTo>
                  <a:pt x="6693994" y="199013"/>
                  <a:pt x="6781800" y="198120"/>
                  <a:pt x="6869430" y="194310"/>
                </a:cubicBezTo>
                <a:cubicBezTo>
                  <a:pt x="6892290" y="179070"/>
                  <a:pt x="6911946" y="157278"/>
                  <a:pt x="6938010" y="148590"/>
                </a:cubicBezTo>
                <a:cubicBezTo>
                  <a:pt x="6960870" y="140970"/>
                  <a:pt x="6986540" y="139096"/>
                  <a:pt x="7006590" y="125730"/>
                </a:cubicBezTo>
                <a:cubicBezTo>
                  <a:pt x="7018020" y="118110"/>
                  <a:pt x="7027553" y="106202"/>
                  <a:pt x="7040880" y="102870"/>
                </a:cubicBezTo>
                <a:cubicBezTo>
                  <a:pt x="7074351" y="94502"/>
                  <a:pt x="7109460" y="95250"/>
                  <a:pt x="7143750" y="91440"/>
                </a:cubicBezTo>
                <a:cubicBezTo>
                  <a:pt x="7320307" y="32588"/>
                  <a:pt x="7150500" y="85484"/>
                  <a:pt x="7623810" y="68580"/>
                </a:cubicBezTo>
                <a:lnTo>
                  <a:pt x="8138160" y="45720"/>
                </a:lnTo>
                <a:cubicBezTo>
                  <a:pt x="8220376" y="18315"/>
                  <a:pt x="8117705" y="51564"/>
                  <a:pt x="8218170" y="22860"/>
                </a:cubicBezTo>
                <a:cubicBezTo>
                  <a:pt x="8229755" y="19550"/>
                  <a:pt x="8240457" y="12474"/>
                  <a:pt x="8252460" y="11430"/>
                </a:cubicBezTo>
                <a:cubicBezTo>
                  <a:pt x="8328468" y="4821"/>
                  <a:pt x="8404860" y="3810"/>
                  <a:pt x="8481060" y="0"/>
                </a:cubicBezTo>
                <a:cubicBezTo>
                  <a:pt x="8561070" y="3810"/>
                  <a:pt x="8641225" y="5287"/>
                  <a:pt x="8721090" y="11430"/>
                </a:cubicBezTo>
                <a:cubicBezTo>
                  <a:pt x="8763095" y="14661"/>
                  <a:pt x="8807903" y="32748"/>
                  <a:pt x="8846820" y="45720"/>
                </a:cubicBezTo>
                <a:cubicBezTo>
                  <a:pt x="8858250" y="49530"/>
                  <a:pt x="8869296" y="54787"/>
                  <a:pt x="8881110" y="57150"/>
                </a:cubicBezTo>
                <a:cubicBezTo>
                  <a:pt x="8900160" y="60960"/>
                  <a:pt x="8919059" y="65626"/>
                  <a:pt x="8938260" y="68580"/>
                </a:cubicBezTo>
                <a:cubicBezTo>
                  <a:pt x="9010409" y="79680"/>
                  <a:pt x="9082747" y="84832"/>
                  <a:pt x="9155430" y="91440"/>
                </a:cubicBezTo>
                <a:cubicBezTo>
                  <a:pt x="9197340" y="87630"/>
                  <a:pt x="9242314" y="96196"/>
                  <a:pt x="9281160" y="80010"/>
                </a:cubicBezTo>
                <a:cubicBezTo>
                  <a:pt x="9295661" y="73968"/>
                  <a:pt x="9292590" y="34290"/>
                  <a:pt x="9292590" y="342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1595594" y="-25936"/>
            <a:ext cx="602139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solidFill>
                  <a:srgbClr val="FF0000"/>
                </a:solidFill>
                <a:effectLst>
                  <a:outerShdw blurRad="76200" dist="50800" dir="5400000" algn="tl" rotWithShape="0">
                    <a:srgbClr val="000000">
                      <a:alpha val="65000"/>
                    </a:srgbClr>
                  </a:outerShdw>
                </a:effectLst>
              </a:rPr>
              <a:t>Why Georgia needs a global perspective on </a:t>
            </a:r>
          </a:p>
          <a:p>
            <a:pPr algn="ctr"/>
            <a:r>
              <a:rPr lang="en-US" sz="2400" b="1" spc="50" dirty="0">
                <a:ln w="11430"/>
                <a:solidFill>
                  <a:srgbClr val="FF0000"/>
                </a:solidFill>
                <a:effectLst>
                  <a:outerShdw blurRad="76200" dist="50800" dir="5400000" algn="tl" rotWithShape="0">
                    <a:srgbClr val="000000">
                      <a:alpha val="65000"/>
                    </a:srgbClr>
                  </a:outerShdw>
                </a:effectLst>
              </a:rPr>
              <a:t>Educating the Workforce of Tomorrow!</a:t>
            </a:r>
            <a:endParaRPr lang="en-US" sz="2400" b="1" cap="none" spc="50" dirty="0">
              <a:ln w="11430"/>
              <a:solidFill>
                <a:srgbClr val="FF0000"/>
              </a:solidFill>
              <a:effectLst>
                <a:outerShdw blurRad="76200" dist="50800" dir="5400000" algn="tl" rotWithShape="0">
                  <a:srgbClr val="000000">
                    <a:alpha val="65000"/>
                  </a:srgbClr>
                </a:outerShdw>
              </a:effectLst>
            </a:endParaRPr>
          </a:p>
        </p:txBody>
      </p:sp>
      <p:sp>
        <p:nvSpPr>
          <p:cNvPr id="8" name="TextBox 7"/>
          <p:cNvSpPr txBox="1"/>
          <p:nvPr/>
        </p:nvSpPr>
        <p:spPr>
          <a:xfrm>
            <a:off x="6400800" y="3350368"/>
            <a:ext cx="2590800" cy="2246769"/>
          </a:xfrm>
          <a:prstGeom prst="rect">
            <a:avLst/>
          </a:prstGeom>
          <a:noFill/>
        </p:spPr>
        <p:txBody>
          <a:bodyPr wrap="square" rtlCol="0">
            <a:spAutoFit/>
          </a:bodyPr>
          <a:lstStyle/>
          <a:p>
            <a:r>
              <a:rPr lang="en-US" sz="1400" b="1" dirty="0"/>
              <a:t>Developing Workforce Training models that meet the local and international needs of industry!</a:t>
            </a:r>
          </a:p>
          <a:p>
            <a:endParaRPr lang="en-US" sz="1400" b="1" dirty="0"/>
          </a:p>
          <a:p>
            <a:r>
              <a:rPr lang="en-US" sz="1400" b="1" dirty="0"/>
              <a:t>Expanding apprenticeships and internship capacity!</a:t>
            </a:r>
          </a:p>
          <a:p>
            <a:endParaRPr lang="en-US" sz="1400" b="1" dirty="0"/>
          </a:p>
          <a:p>
            <a:r>
              <a:rPr lang="en-US" sz="1400" b="1" dirty="0"/>
              <a:t>Creating greater connectivity and synergy between Workforce partners!</a:t>
            </a:r>
          </a:p>
        </p:txBody>
      </p:sp>
      <p:pic>
        <p:nvPicPr>
          <p:cNvPr id="1034" name="Picture 10" descr="Image result for skills g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257800"/>
            <a:ext cx="1524000" cy="12268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97276" y="1817370"/>
            <a:ext cx="410862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i="1" cap="none" spc="50" dirty="0">
                <a:ln w="11430"/>
                <a:effectLst>
                  <a:outerShdw blurRad="76200" dist="50800" dir="5400000" algn="tl" rotWithShape="0">
                    <a:srgbClr val="000000">
                      <a:alpha val="65000"/>
                    </a:srgbClr>
                  </a:outerShdw>
                </a:effectLst>
              </a:rPr>
              <a:t>Skills Gap</a:t>
            </a:r>
          </a:p>
          <a:p>
            <a:pPr algn="ctr"/>
            <a:r>
              <a:rPr lang="en-US" sz="2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Developing Workforce Competency</a:t>
            </a:r>
            <a:endParaRPr lang="en-US" sz="2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64135" y="1817370"/>
            <a:ext cx="367632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i="1" spc="50" dirty="0">
                <a:ln w="11430"/>
                <a:effectLst>
                  <a:outerShdw blurRad="76200" dist="50800" dir="5400000" algn="tl" rotWithShape="0">
                    <a:srgbClr val="000000">
                      <a:alpha val="65000"/>
                    </a:srgbClr>
                  </a:outerShdw>
                </a:effectLst>
              </a:rPr>
              <a:t>Language/Culture</a:t>
            </a:r>
            <a:r>
              <a:rPr lang="en-US" sz="2000" b="1" i="1" cap="none" spc="50" dirty="0">
                <a:ln w="11430"/>
                <a:effectLst>
                  <a:outerShdw blurRad="76200" dist="50800" dir="5400000" algn="tl" rotWithShape="0">
                    <a:srgbClr val="000000">
                      <a:alpha val="65000"/>
                    </a:srgbClr>
                  </a:outerShdw>
                </a:effectLst>
              </a:rPr>
              <a:t> Gap</a:t>
            </a:r>
          </a:p>
          <a:p>
            <a:pPr algn="ctr"/>
            <a:r>
              <a:rPr lang="en-US" sz="2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Developing Global Competency</a:t>
            </a:r>
            <a:endParaRPr lang="en-US" sz="2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64135" y="3352800"/>
            <a:ext cx="2438400" cy="2893100"/>
          </a:xfrm>
          <a:prstGeom prst="rect">
            <a:avLst/>
          </a:prstGeom>
          <a:noFill/>
        </p:spPr>
        <p:txBody>
          <a:bodyPr wrap="square" rtlCol="0">
            <a:spAutoFit/>
          </a:bodyPr>
          <a:lstStyle/>
          <a:p>
            <a:r>
              <a:rPr lang="en-US" sz="1400" b="1" dirty="0"/>
              <a:t>Developing Proficiency in Language Capability!</a:t>
            </a:r>
          </a:p>
          <a:p>
            <a:endParaRPr lang="en-US" sz="1400" b="1" dirty="0"/>
          </a:p>
          <a:p>
            <a:r>
              <a:rPr lang="en-US" sz="1400" b="1" dirty="0"/>
              <a:t>Developing Cultural Competency!</a:t>
            </a:r>
          </a:p>
          <a:p>
            <a:endParaRPr lang="en-US" sz="1400" b="1" dirty="0"/>
          </a:p>
          <a:p>
            <a:r>
              <a:rPr lang="en-US" sz="1400" b="1" dirty="0"/>
              <a:t>Developing new markets and enhancing outreach to existing markets!</a:t>
            </a:r>
          </a:p>
          <a:p>
            <a:endParaRPr lang="en-US" sz="1400" b="1" dirty="0"/>
          </a:p>
          <a:p>
            <a:r>
              <a:rPr lang="en-US" sz="1400" b="1" dirty="0"/>
              <a:t>Developing International Collaboration/Problem solving, Management skills!</a:t>
            </a:r>
            <a:endParaRPr lang="de-DE" sz="1400" b="1" dirty="0"/>
          </a:p>
        </p:txBody>
      </p:sp>
      <p:sp>
        <p:nvSpPr>
          <p:cNvPr id="12" name="Rectangle 11"/>
          <p:cNvSpPr/>
          <p:nvPr/>
        </p:nvSpPr>
        <p:spPr>
          <a:xfrm>
            <a:off x="2247900" y="829012"/>
            <a:ext cx="4572000" cy="523220"/>
          </a:xfrm>
          <a:prstGeom prst="rect">
            <a:avLst/>
          </a:prstGeom>
        </p:spPr>
        <p:txBody>
          <a:bodyPr>
            <a:spAutoFit/>
          </a:bodyPr>
          <a:lstStyle/>
          <a:p>
            <a:pPr algn="ctr" fontAlgn="base"/>
            <a:r>
              <a:rPr lang="de-DE" sz="1400" b="1" i="1" dirty="0"/>
              <a:t>If I’m selling to you, I speak your language. If I’m buying, dann müssen Sie Deutsch sprechen! – Willy Brandt</a:t>
            </a:r>
          </a:p>
        </p:txBody>
      </p:sp>
      <p:pic>
        <p:nvPicPr>
          <p:cNvPr id="1036" name="Picture 12" descr="Image may contain: ocean, sky, bridge, outdoor an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606113"/>
            <a:ext cx="2835255" cy="14885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81400" y="4094622"/>
            <a:ext cx="1905000" cy="276999"/>
          </a:xfrm>
          <a:prstGeom prst="rect">
            <a:avLst/>
          </a:prstGeom>
          <a:noFill/>
        </p:spPr>
        <p:txBody>
          <a:bodyPr wrap="square" rtlCol="0">
            <a:spAutoFit/>
          </a:bodyPr>
          <a:lstStyle/>
          <a:p>
            <a:pPr algn="ctr"/>
            <a:r>
              <a:rPr lang="en-US" sz="1200" b="1" i="1" dirty="0"/>
              <a:t>Port of Savannah</a:t>
            </a:r>
            <a:endParaRPr lang="de-DE" sz="1200" b="1" i="1" dirty="0"/>
          </a:p>
        </p:txBody>
      </p:sp>
      <p:sp>
        <p:nvSpPr>
          <p:cNvPr id="14" name="TextBox 13"/>
          <p:cNvSpPr txBox="1"/>
          <p:nvPr/>
        </p:nvSpPr>
        <p:spPr>
          <a:xfrm>
            <a:off x="460375" y="1443672"/>
            <a:ext cx="8305800" cy="369332"/>
          </a:xfrm>
          <a:prstGeom prst="rect">
            <a:avLst/>
          </a:prstGeom>
          <a:noFill/>
        </p:spPr>
        <p:txBody>
          <a:bodyPr wrap="square" rtlCol="0">
            <a:spAutoFit/>
          </a:bodyPr>
          <a:lstStyle/>
          <a:p>
            <a:pPr algn="ctr"/>
            <a:r>
              <a:rPr lang="en-US" b="1" dirty="0"/>
              <a:t>World Language and Cultural Competency is the Competitive Advantage!</a:t>
            </a:r>
            <a:endParaRPr lang="de-DE" b="1" dirty="0"/>
          </a:p>
        </p:txBody>
      </p:sp>
    </p:spTree>
    <p:extLst>
      <p:ext uri="{BB962C8B-B14F-4D97-AF65-F5344CB8AC3E}">
        <p14:creationId xmlns:p14="http://schemas.microsoft.com/office/powerpoint/2010/main" val="360540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World Languages in the Elementary School</a:t>
            </a:r>
          </a:p>
        </p:txBody>
      </p:sp>
      <p:sp>
        <p:nvSpPr>
          <p:cNvPr id="3" name="Content Placeholder 2"/>
          <p:cNvSpPr>
            <a:spLocks noGrp="1"/>
          </p:cNvSpPr>
          <p:nvPr>
            <p:ph idx="1"/>
          </p:nvPr>
        </p:nvSpPr>
        <p:spPr>
          <a:xfrm>
            <a:off x="4990744" y="2196269"/>
            <a:ext cx="4153258" cy="4187071"/>
          </a:xfrm>
        </p:spPr>
        <p:txBody>
          <a:bodyPr/>
          <a:lstStyle/>
          <a:p>
            <a:pPr lvl="0">
              <a:defRPr sz="1800"/>
            </a:pPr>
            <a:r>
              <a:rPr lang="en-US" sz="2800" dirty="0"/>
              <a:t>FLEX (Foreign Language Exploratory)</a:t>
            </a:r>
          </a:p>
          <a:p>
            <a:pPr lvl="0">
              <a:defRPr sz="1800"/>
            </a:pPr>
            <a:r>
              <a:rPr lang="en-US" sz="2800" dirty="0"/>
              <a:t>FLES (Foreign Language in the Elementary School)</a:t>
            </a:r>
          </a:p>
          <a:p>
            <a:pPr lvl="0">
              <a:defRPr sz="1800"/>
            </a:pPr>
            <a:r>
              <a:rPr lang="en-US" sz="2800" dirty="0"/>
              <a:t>DLI (Dual Language Immersion)</a:t>
            </a:r>
          </a:p>
          <a:p>
            <a:pPr marL="0" indent="0">
              <a:buNone/>
            </a:pPr>
            <a:endParaRPr lang="en-US" sz="2400" dirty="0"/>
          </a:p>
        </p:txBody>
      </p:sp>
      <p:pic>
        <p:nvPicPr>
          <p:cNvPr id="6" name="pasted-image.tif"/>
          <p:cNvPicPr/>
          <p:nvPr/>
        </p:nvPicPr>
        <p:blipFill>
          <a:blip r:embed="rId2">
            <a:extLst/>
          </a:blip>
          <a:stretch>
            <a:fillRect/>
          </a:stretch>
        </p:blipFill>
        <p:spPr>
          <a:xfrm>
            <a:off x="162370" y="1676400"/>
            <a:ext cx="4724751" cy="3521579"/>
          </a:xfrm>
          <a:prstGeom prst="rect">
            <a:avLst/>
          </a:prstGeom>
          <a:ln w="12700">
            <a:miter lim="400000"/>
          </a:ln>
        </p:spPr>
      </p:pic>
      <p:sp>
        <p:nvSpPr>
          <p:cNvPr id="4" name="Rectangle 3"/>
          <p:cNvSpPr/>
          <p:nvPr/>
        </p:nvSpPr>
        <p:spPr>
          <a:xfrm>
            <a:off x="4963321" y="4419600"/>
            <a:ext cx="3723479" cy="1219200"/>
          </a:xfrm>
          <a:prstGeom prst="rect">
            <a:avLst/>
          </a:prstGeom>
          <a:solidFill>
            <a:srgbClr val="FFC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C000"/>
              </a:solidFill>
            </a:endParaRPr>
          </a:p>
        </p:txBody>
      </p:sp>
    </p:spTree>
    <p:extLst>
      <p:ext uri="{BB962C8B-B14F-4D97-AF65-F5344CB8AC3E}">
        <p14:creationId xmlns:p14="http://schemas.microsoft.com/office/powerpoint/2010/main" val="12062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0"/>
            <a:ext cx="7163628"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179462" y="137838"/>
            <a:ext cx="3714750" cy="1200329"/>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360170" cy="1813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3530"/>
            <a:ext cx="2285999" cy="1481330"/>
          </a:xfrm>
          <a:prstGeom prst="rect">
            <a:avLst/>
          </a:prstGeom>
        </p:spPr>
      </p:pic>
      <p:sp>
        <p:nvSpPr>
          <p:cNvPr id="8" name="Rectangle 7"/>
          <p:cNvSpPr/>
          <p:nvPr/>
        </p:nvSpPr>
        <p:spPr>
          <a:xfrm>
            <a:off x="656589" y="1370290"/>
            <a:ext cx="746749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Target Goals of Dual Language Immersion</a:t>
            </a:r>
          </a:p>
        </p:txBody>
      </p:sp>
      <p:pic>
        <p:nvPicPr>
          <p:cNvPr id="9" name="Picture 8"/>
          <p:cNvPicPr>
            <a:picLocks noChangeAspect="1"/>
          </p:cNvPicPr>
          <p:nvPr/>
        </p:nvPicPr>
        <p:blipFill>
          <a:blip r:embed="rId4"/>
          <a:stretch>
            <a:fillRect/>
          </a:stretch>
        </p:blipFill>
        <p:spPr>
          <a:xfrm>
            <a:off x="7205141" y="2021920"/>
            <a:ext cx="1591715" cy="1553330"/>
          </a:xfrm>
          <a:prstGeom prst="rect">
            <a:avLst/>
          </a:prstGeom>
        </p:spPr>
      </p:pic>
      <p:sp>
        <p:nvSpPr>
          <p:cNvPr id="10" name="Content Placeholder 2"/>
          <p:cNvSpPr txBox="1">
            <a:spLocks/>
          </p:cNvSpPr>
          <p:nvPr/>
        </p:nvSpPr>
        <p:spPr>
          <a:xfrm>
            <a:off x="228600" y="2209800"/>
            <a:ext cx="8229600" cy="42259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b="1" dirty="0">
                <a:solidFill>
                  <a:schemeClr val="tx1"/>
                </a:solidFill>
              </a:rPr>
              <a:t>Proficiency in English</a:t>
            </a:r>
          </a:p>
          <a:p>
            <a:r>
              <a:rPr lang="en-US" sz="3600" b="1" dirty="0">
                <a:solidFill>
                  <a:schemeClr val="tx1"/>
                </a:solidFill>
              </a:rPr>
              <a:t>Proficiency in a new language</a:t>
            </a:r>
          </a:p>
          <a:p>
            <a:r>
              <a:rPr lang="en-US" sz="3600" b="1" dirty="0">
                <a:solidFill>
                  <a:schemeClr val="tx1"/>
                </a:solidFill>
              </a:rPr>
              <a:t>Academic achievement</a:t>
            </a:r>
          </a:p>
          <a:p>
            <a:r>
              <a:rPr lang="en-US" sz="3600" b="1" dirty="0">
                <a:solidFill>
                  <a:schemeClr val="tx1"/>
                </a:solidFill>
              </a:rPr>
              <a:t>Intercultural competence</a:t>
            </a:r>
          </a:p>
        </p:txBody>
      </p:sp>
    </p:spTree>
    <p:extLst>
      <p:ext uri="{BB962C8B-B14F-4D97-AF65-F5344CB8AC3E}">
        <p14:creationId xmlns:p14="http://schemas.microsoft.com/office/powerpoint/2010/main" val="380635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0"/>
            <a:ext cx="7163628"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179462" y="137838"/>
            <a:ext cx="3714750" cy="1200329"/>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360170" cy="1813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5240"/>
            <a:ext cx="2362199" cy="1403820"/>
          </a:xfrm>
          <a:prstGeom prst="rect">
            <a:avLst/>
          </a:prstGeom>
        </p:spPr>
      </p:pic>
      <p:sp>
        <p:nvSpPr>
          <p:cNvPr id="8" name="Rectangle 7"/>
          <p:cNvSpPr/>
          <p:nvPr/>
        </p:nvSpPr>
        <p:spPr>
          <a:xfrm>
            <a:off x="1143000" y="1370290"/>
            <a:ext cx="649466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Dual Language Immersion Programs</a:t>
            </a:r>
          </a:p>
        </p:txBody>
      </p:sp>
      <p:pic>
        <p:nvPicPr>
          <p:cNvPr id="9" name="pasted-image.tif"/>
          <p:cNvPicPr/>
          <p:nvPr/>
        </p:nvPicPr>
        <p:blipFill>
          <a:blip r:embed="rId4">
            <a:extLst/>
          </a:blip>
          <a:stretch>
            <a:fillRect/>
          </a:stretch>
        </p:blipFill>
        <p:spPr>
          <a:xfrm>
            <a:off x="6418463" y="1925226"/>
            <a:ext cx="2438400" cy="809002"/>
          </a:xfrm>
          <a:prstGeom prst="rect">
            <a:avLst/>
          </a:prstGeom>
          <a:ln w="12700">
            <a:miter lim="400000"/>
          </a:ln>
        </p:spPr>
      </p:pic>
      <p:sp>
        <p:nvSpPr>
          <p:cNvPr id="5" name="TextBox 4"/>
          <p:cNvSpPr txBox="1"/>
          <p:nvPr/>
        </p:nvSpPr>
        <p:spPr>
          <a:xfrm>
            <a:off x="457200" y="2133600"/>
            <a:ext cx="8229600" cy="4662815"/>
          </a:xfrm>
          <a:prstGeom prst="rect">
            <a:avLst/>
          </a:prstGeom>
          <a:noFill/>
        </p:spPr>
        <p:txBody>
          <a:bodyPr wrap="square" rtlCol="0">
            <a:spAutoFit/>
          </a:bodyPr>
          <a:lstStyle/>
          <a:p>
            <a:r>
              <a:rPr lang="en-US" dirty="0"/>
              <a:t>A brief History of DLI Programs in Georgia.</a:t>
            </a:r>
          </a:p>
          <a:p>
            <a:endParaRPr lang="en-US" dirty="0"/>
          </a:p>
          <a:p>
            <a:pPr>
              <a:lnSpc>
                <a:spcPct val="150000"/>
              </a:lnSpc>
            </a:pPr>
            <a:r>
              <a:rPr lang="en-US" dirty="0"/>
              <a:t>2007 – First DLI Charter School in Georgia is established at </a:t>
            </a:r>
            <a:r>
              <a:rPr lang="en-US" dirty="0" err="1"/>
              <a:t>Unidos</a:t>
            </a:r>
            <a:r>
              <a:rPr lang="en-US" dirty="0"/>
              <a:t> Dual Language School in Clayton County (Charter – now magnet school)</a:t>
            </a:r>
          </a:p>
          <a:p>
            <a:pPr>
              <a:lnSpc>
                <a:spcPct val="150000"/>
              </a:lnSpc>
            </a:pPr>
            <a:r>
              <a:rPr lang="en-US" dirty="0"/>
              <a:t>2008 – First non charter public DLI program is established at Beulah ES in Douglas County</a:t>
            </a:r>
          </a:p>
          <a:p>
            <a:pPr marL="342900" indent="-342900">
              <a:lnSpc>
                <a:spcPct val="150000"/>
              </a:lnSpc>
              <a:buAutoNum type="arabicPlain" startAt="2009"/>
            </a:pPr>
            <a:r>
              <a:rPr lang="en-US" dirty="0"/>
              <a:t>- World Language Academy starts in Hall County Georgia (Charter)</a:t>
            </a:r>
          </a:p>
          <a:p>
            <a:pPr>
              <a:lnSpc>
                <a:spcPct val="150000"/>
              </a:lnSpc>
            </a:pPr>
            <a:r>
              <a:rPr lang="en-US" dirty="0"/>
              <a:t>2013-2014 = 6 schools</a:t>
            </a:r>
          </a:p>
          <a:p>
            <a:pPr>
              <a:lnSpc>
                <a:spcPct val="150000"/>
              </a:lnSpc>
            </a:pPr>
            <a:r>
              <a:rPr lang="en-US" dirty="0"/>
              <a:t>2015- = 19 schools</a:t>
            </a:r>
          </a:p>
          <a:p>
            <a:pPr lvl="0">
              <a:lnSpc>
                <a:spcPct val="150000"/>
              </a:lnSpc>
              <a:defRPr sz="1800"/>
            </a:pPr>
            <a:r>
              <a:rPr lang="en-US" dirty="0"/>
              <a:t>2016-2017 = 37+ schools</a:t>
            </a:r>
          </a:p>
          <a:p>
            <a:pPr lvl="0">
              <a:lnSpc>
                <a:spcPct val="150000"/>
              </a:lnSpc>
              <a:defRPr sz="1800"/>
            </a:pPr>
            <a:r>
              <a:rPr lang="en-US" dirty="0"/>
              <a:t>2017-2018 =  Increase is certain (How many…???)</a:t>
            </a:r>
          </a:p>
          <a:p>
            <a:endParaRPr lang="de-DE" dirty="0"/>
          </a:p>
        </p:txBody>
      </p:sp>
    </p:spTree>
    <p:extLst>
      <p:ext uri="{BB962C8B-B14F-4D97-AF65-F5344CB8AC3E}">
        <p14:creationId xmlns:p14="http://schemas.microsoft.com/office/powerpoint/2010/main" val="260006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2359"/>
            <a:ext cx="5638800" cy="6555641"/>
          </a:xfrm>
          <a:prstGeom prst="rect">
            <a:avLst/>
          </a:prstGeom>
          <a:noFill/>
        </p:spPr>
        <p:txBody>
          <a:bodyPr wrap="square" rtlCol="0">
            <a:spAutoFit/>
          </a:bodyPr>
          <a:lstStyle/>
          <a:p>
            <a:r>
              <a:rPr lang="de-DE" sz="1400" b="1" i="1" u="sng" dirty="0"/>
              <a:t>Atlanta Public Schools</a:t>
            </a:r>
          </a:p>
          <a:p>
            <a:r>
              <a:rPr lang="de-DE" sz="1400" dirty="0"/>
              <a:t>Bolton Academy ES-Spanish (K)</a:t>
            </a:r>
          </a:p>
          <a:p>
            <a:r>
              <a:rPr lang="de-DE" sz="1400" dirty="0"/>
              <a:t>E Rivers ES-Spanish (K-1)</a:t>
            </a:r>
          </a:p>
          <a:p>
            <a:r>
              <a:rPr lang="de-DE" sz="1400" dirty="0"/>
              <a:t>Garden Hills ES-Spanish (K-1)</a:t>
            </a:r>
          </a:p>
          <a:p>
            <a:r>
              <a:rPr lang="de-DE" sz="1400" dirty="0"/>
              <a:t>Morris Brandon ES-Spanish (K)</a:t>
            </a:r>
          </a:p>
          <a:p>
            <a:r>
              <a:rPr lang="de-DE" sz="1400" dirty="0"/>
              <a:t>Perkerson ES-Spanish (K-3)</a:t>
            </a:r>
          </a:p>
          <a:p>
            <a:r>
              <a:rPr lang="de-DE" sz="1400" dirty="0"/>
              <a:t>Sarah Smith ES - Spanish (K)​</a:t>
            </a:r>
          </a:p>
          <a:p>
            <a:r>
              <a:rPr lang="de-DE" sz="1400" b="1" i="1" u="sng" dirty="0"/>
              <a:t>Clarke County</a:t>
            </a:r>
          </a:p>
          <a:p>
            <a:r>
              <a:rPr lang="de-DE" sz="1400" dirty="0"/>
              <a:t>Oglethorpe Avenue ES-Spanish (PreK-K)​</a:t>
            </a:r>
          </a:p>
          <a:p>
            <a:r>
              <a:rPr lang="de-DE" sz="1400" b="1" i="1" u="sng" dirty="0"/>
              <a:t>Clayton County</a:t>
            </a:r>
          </a:p>
          <a:p>
            <a:r>
              <a:rPr lang="de-DE" sz="1400" dirty="0"/>
              <a:t>Unidos Magnet School-Spanish (PK-8)​</a:t>
            </a:r>
          </a:p>
          <a:p>
            <a:r>
              <a:rPr lang="de-DE" sz="1400" b="1" i="1" u="sng" dirty="0"/>
              <a:t>​Cobb County</a:t>
            </a:r>
          </a:p>
          <a:p>
            <a:r>
              <a:rPr lang="de-DE" sz="1400" dirty="0"/>
              <a:t>Clarkdale ES-Spanish (K)</a:t>
            </a:r>
          </a:p>
          <a:p>
            <a:r>
              <a:rPr lang="de-DE" sz="1400" dirty="0"/>
              <a:t>Dowell ES-Spanish (K)</a:t>
            </a:r>
          </a:p>
          <a:p>
            <a:r>
              <a:rPr lang="de-DE" sz="1400" dirty="0"/>
              <a:t>Fair Oaks ES-Spanish (K)</a:t>
            </a:r>
          </a:p>
          <a:p>
            <a:r>
              <a:rPr lang="de-DE" sz="1400" dirty="0"/>
              <a:t>Hollydale ES-Spanish (K)</a:t>
            </a:r>
          </a:p>
          <a:p>
            <a:r>
              <a:rPr lang="de-DE" sz="1400" dirty="0"/>
              <a:t>Mableton ES-Spanish (K)</a:t>
            </a:r>
          </a:p>
          <a:p>
            <a:r>
              <a:rPr lang="de-DE" sz="1400" dirty="0"/>
              <a:t>Nickajack ES-Spanish (K)</a:t>
            </a:r>
          </a:p>
          <a:p>
            <a:r>
              <a:rPr lang="de-DE" sz="1400" dirty="0"/>
              <a:t>Norton Park ES-Spanish (K)</a:t>
            </a:r>
          </a:p>
          <a:p>
            <a:r>
              <a:rPr lang="de-DE" sz="1400" dirty="0"/>
              <a:t>Riverside Primary-Spanish (K-1)</a:t>
            </a:r>
          </a:p>
          <a:p>
            <a:r>
              <a:rPr lang="de-DE" sz="1400" dirty="0"/>
              <a:t>Russell ES-Spanish (K)</a:t>
            </a:r>
          </a:p>
          <a:p>
            <a:r>
              <a:rPr lang="de-DE" sz="1400" dirty="0"/>
              <a:t>Smyrna ES-Spanish (K-1)​</a:t>
            </a:r>
          </a:p>
          <a:p>
            <a:r>
              <a:rPr lang="de-DE" sz="1400" b="1" i="1" u="sng" dirty="0"/>
              <a:t>Dalton Public Schools</a:t>
            </a:r>
          </a:p>
          <a:p>
            <a:r>
              <a:rPr lang="de-DE" sz="1400" dirty="0"/>
              <a:t>Brookwood ES-German (K)​</a:t>
            </a:r>
          </a:p>
          <a:p>
            <a:r>
              <a:rPr lang="de-DE" sz="1400" b="1" i="1" u="sng" dirty="0"/>
              <a:t>DeKalb County</a:t>
            </a:r>
          </a:p>
          <a:p>
            <a:r>
              <a:rPr lang="de-DE" sz="1400" dirty="0"/>
              <a:t>Ashford Park ES-German (K-3)</a:t>
            </a:r>
          </a:p>
          <a:p>
            <a:r>
              <a:rPr lang="de-DE" sz="1400" dirty="0"/>
              <a:t>Barack H. Obama Elementary Magnet School of Technology​-Spanish (K)</a:t>
            </a:r>
          </a:p>
          <a:p>
            <a:r>
              <a:rPr lang="de-DE" sz="1400" dirty="0"/>
              <a:t>Evansdale ES-French (K-3)</a:t>
            </a:r>
          </a:p>
          <a:p>
            <a:r>
              <a:rPr lang="de-DE" sz="1400" dirty="0"/>
              <a:t>The GLOBE Academy Charter School - Chinese, French, Spanish (K-8)​</a:t>
            </a:r>
          </a:p>
          <a:p>
            <a:r>
              <a:rPr lang="de-DE" sz="1400" dirty="0"/>
              <a:t>Rockbridge ES-French (K-3)​</a:t>
            </a:r>
          </a:p>
        </p:txBody>
      </p:sp>
      <p:sp>
        <p:nvSpPr>
          <p:cNvPr id="5" name="TextBox 4"/>
          <p:cNvSpPr txBox="1"/>
          <p:nvPr/>
        </p:nvSpPr>
        <p:spPr>
          <a:xfrm>
            <a:off x="3733800" y="830580"/>
            <a:ext cx="4953000" cy="4832092"/>
          </a:xfrm>
          <a:prstGeom prst="rect">
            <a:avLst/>
          </a:prstGeom>
          <a:noFill/>
        </p:spPr>
        <p:txBody>
          <a:bodyPr wrap="square" rtlCol="0">
            <a:spAutoFit/>
          </a:bodyPr>
          <a:lstStyle/>
          <a:p>
            <a:r>
              <a:rPr lang="de-DE" sz="1400" b="1" i="1" u="sng" dirty="0"/>
              <a:t>Douglas County</a:t>
            </a:r>
          </a:p>
          <a:p>
            <a:r>
              <a:rPr lang="de-DE" sz="1400" dirty="0"/>
              <a:t> Beulah ES-Spanish (K-5)​</a:t>
            </a:r>
          </a:p>
          <a:p>
            <a:r>
              <a:rPr lang="de-DE" sz="1400" b="1" i="1" u="sng" dirty="0"/>
              <a:t>Fulton County</a:t>
            </a:r>
          </a:p>
          <a:p>
            <a:r>
              <a:rPr lang="de-DE" sz="1400" dirty="0"/>
              <a:t>International Charter School of Atlanta-Chinese, French, German, Spanish (K-5)</a:t>
            </a:r>
          </a:p>
          <a:p>
            <a:r>
              <a:rPr lang="de-DE" sz="1400" dirty="0"/>
              <a:t>Oakley ES-Chinese (K-1)</a:t>
            </a:r>
          </a:p>
          <a:p>
            <a:r>
              <a:rPr lang="de-DE" sz="1400" b="1" i="1" u="sng" dirty="0"/>
              <a:t>Gwinnett County</a:t>
            </a:r>
          </a:p>
          <a:p>
            <a:r>
              <a:rPr lang="de-DE" sz="1400" dirty="0"/>
              <a:t>Annistown ES-Spanish (K-2)</a:t>
            </a:r>
          </a:p>
          <a:p>
            <a:r>
              <a:rPr lang="de-DE" sz="1400" dirty="0"/>
              <a:t>Baldwin ES-Spanish (K)</a:t>
            </a:r>
          </a:p>
          <a:p>
            <a:r>
              <a:rPr lang="de-DE" sz="1400" dirty="0"/>
              <a:t>Bethesda ES-Spanish (K-2)</a:t>
            </a:r>
          </a:p>
          <a:p>
            <a:r>
              <a:rPr lang="de-DE" sz="1400" dirty="0"/>
              <a:t>Camp Creek ES-Spanish (K)</a:t>
            </a:r>
          </a:p>
          <a:p>
            <a:r>
              <a:rPr lang="de-DE" sz="1400" dirty="0"/>
              <a:t>Ivy Creek ES-Spanish (K)</a:t>
            </a:r>
          </a:p>
          <a:p>
            <a:r>
              <a:rPr lang="de-DE" sz="1400" dirty="0"/>
              <a:t>Trip ES-French (K-2)</a:t>
            </a:r>
          </a:p>
          <a:p>
            <a:r>
              <a:rPr lang="de-DE" sz="1400" b="1" i="1" u="sng" dirty="0"/>
              <a:t>Hall County</a:t>
            </a:r>
          </a:p>
          <a:p>
            <a:r>
              <a:rPr lang="de-DE" sz="1400" dirty="0"/>
              <a:t>McEver Arts Academy Charter School-Spanish (PK -3)</a:t>
            </a:r>
          </a:p>
          <a:p>
            <a:r>
              <a:rPr lang="de-DE" sz="1400" dirty="0"/>
              <a:t>White Sulphur Elementary – Spanish (PK – K)</a:t>
            </a:r>
          </a:p>
          <a:p>
            <a:r>
              <a:rPr lang="de-DE" sz="1400" dirty="0"/>
              <a:t>World Languages Academy Charter School-Spanish (PK-8)</a:t>
            </a:r>
          </a:p>
          <a:p>
            <a:r>
              <a:rPr lang="de-DE" sz="1400" b="1" i="1" u="sng" dirty="0"/>
              <a:t>Henry County</a:t>
            </a:r>
          </a:p>
          <a:p>
            <a:r>
              <a:rPr lang="de-DE" sz="1400" dirty="0"/>
              <a:t>Dutchtown ES-Chinese (K-3)</a:t>
            </a:r>
          </a:p>
          <a:p>
            <a:r>
              <a:rPr lang="de-DE" sz="1400" b="1" i="1" u="sng" dirty="0"/>
              <a:t>Rockdale County</a:t>
            </a:r>
          </a:p>
          <a:p>
            <a:r>
              <a:rPr lang="de-DE" sz="1400" dirty="0"/>
              <a:t>C.J. Hicks ES-Spanish (K)</a:t>
            </a:r>
          </a:p>
          <a:p>
            <a:endParaRPr lang="de-DE" sz="1400" dirty="0"/>
          </a:p>
        </p:txBody>
      </p:sp>
      <p:sp>
        <p:nvSpPr>
          <p:cNvPr id="6" name="Rectangle 5"/>
          <p:cNvSpPr/>
          <p:nvPr/>
        </p:nvSpPr>
        <p:spPr>
          <a:xfrm>
            <a:off x="2830830" y="-20807"/>
            <a:ext cx="439453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Current DLI Programs</a:t>
            </a:r>
            <a:endParaRPr lang="en-US" sz="36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asted-image.tif"/>
          <p:cNvPicPr/>
          <p:nvPr/>
        </p:nvPicPr>
        <p:blipFill>
          <a:blip r:embed="rId2">
            <a:extLst/>
          </a:blip>
          <a:stretch>
            <a:fillRect/>
          </a:stretch>
        </p:blipFill>
        <p:spPr>
          <a:xfrm>
            <a:off x="6210300" y="5662672"/>
            <a:ext cx="2496084" cy="1167218"/>
          </a:xfrm>
          <a:prstGeom prst="rect">
            <a:avLst/>
          </a:prstGeom>
          <a:ln w="12700">
            <a:miter lim="400000"/>
          </a:ln>
        </p:spPr>
      </p:pic>
    </p:spTree>
    <p:extLst>
      <p:ext uri="{BB962C8B-B14F-4D97-AF65-F5344CB8AC3E}">
        <p14:creationId xmlns:p14="http://schemas.microsoft.com/office/powerpoint/2010/main" val="325826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669727" y="136733"/>
            <a:ext cx="6551469" cy="930067"/>
          </a:xfrm>
          <a:prstGeom prst="rect">
            <a:avLst/>
          </a:prstGeom>
        </p:spPr>
        <p:txBody>
          <a:bodyPr>
            <a:normAutofit fontScale="90000"/>
          </a:bodyPr>
          <a:lstStyle/>
          <a:p>
            <a:pPr lvl="0">
              <a:defRPr sz="1800"/>
            </a:pPr>
            <a:r>
              <a:rPr sz="5600" dirty="0"/>
              <a:t>The </a:t>
            </a:r>
            <a:r>
              <a:rPr lang="en-US" sz="5600" dirty="0"/>
              <a:t>Georgia </a:t>
            </a:r>
            <a:r>
              <a:rPr sz="5600" dirty="0"/>
              <a:t>Model</a:t>
            </a:r>
          </a:p>
        </p:txBody>
      </p:sp>
      <p:sp>
        <p:nvSpPr>
          <p:cNvPr id="110" name="Shape 110"/>
          <p:cNvSpPr>
            <a:spLocks noGrp="1"/>
          </p:cNvSpPr>
          <p:nvPr>
            <p:ph type="body" idx="1"/>
          </p:nvPr>
        </p:nvSpPr>
        <p:spPr>
          <a:xfrm>
            <a:off x="437555" y="1826121"/>
            <a:ext cx="3915319" cy="4420195"/>
          </a:xfrm>
          <a:prstGeom prst="rect">
            <a:avLst/>
          </a:prstGeom>
        </p:spPr>
        <p:txBody>
          <a:bodyPr/>
          <a:lstStyle/>
          <a:p>
            <a:pPr lvl="0">
              <a:defRPr sz="1800"/>
            </a:pPr>
            <a:r>
              <a:rPr sz="2500" dirty="0"/>
              <a:t>50/50</a:t>
            </a:r>
          </a:p>
          <a:p>
            <a:pPr lvl="0">
              <a:defRPr sz="1800"/>
            </a:pPr>
            <a:r>
              <a:rPr sz="2500" dirty="0"/>
              <a:t>each child = </a:t>
            </a:r>
            <a:endParaRPr lang="en-US" sz="2500" dirty="0"/>
          </a:p>
          <a:p>
            <a:pPr marL="0" lvl="0" indent="0">
              <a:buNone/>
              <a:defRPr sz="1800"/>
            </a:pPr>
            <a:r>
              <a:rPr sz="2500" dirty="0"/>
              <a:t>1 immersion language teacher + 1 English partner teacher</a:t>
            </a:r>
          </a:p>
          <a:p>
            <a:pPr lvl="0">
              <a:defRPr sz="1800"/>
            </a:pPr>
            <a:r>
              <a:rPr sz="2500" dirty="0"/>
              <a:t>separation of languages</a:t>
            </a:r>
          </a:p>
        </p:txBody>
      </p:sp>
      <p:pic>
        <p:nvPicPr>
          <p:cNvPr id="4" name="pasted-image.tif"/>
          <p:cNvPicPr/>
          <p:nvPr/>
        </p:nvPicPr>
        <p:blipFill>
          <a:blip r:embed="rId2">
            <a:extLst/>
          </a:blip>
          <a:stretch>
            <a:fillRect/>
          </a:stretch>
        </p:blipFill>
        <p:spPr>
          <a:xfrm>
            <a:off x="4572000" y="1524000"/>
            <a:ext cx="3810000" cy="1944290"/>
          </a:xfrm>
          <a:prstGeom prst="rect">
            <a:avLst/>
          </a:prstGeom>
          <a:ln w="12700">
            <a:miter lim="400000"/>
          </a:ln>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200400"/>
            <a:ext cx="2901817" cy="3348251"/>
          </a:xfrm>
          <a:prstGeom prst="rect">
            <a:avLst/>
          </a:prstGeom>
        </p:spPr>
      </p:pic>
    </p:spTree>
    <p:extLst>
      <p:ext uri="{BB962C8B-B14F-4D97-AF65-F5344CB8AC3E}">
        <p14:creationId xmlns:p14="http://schemas.microsoft.com/office/powerpoint/2010/main" val="78499823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0">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1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What is DLI?</a:t>
            </a:r>
          </a:p>
        </p:txBody>
      </p:sp>
      <p:sp>
        <p:nvSpPr>
          <p:cNvPr id="4" name="Content Placeholder 3"/>
          <p:cNvSpPr>
            <a:spLocks noGrp="1"/>
          </p:cNvSpPr>
          <p:nvPr>
            <p:ph idx="1"/>
          </p:nvPr>
        </p:nvSpPr>
        <p:spPr>
          <a:xfrm>
            <a:off x="296966" y="1659579"/>
            <a:ext cx="8763001" cy="1303335"/>
          </a:xfrm>
        </p:spPr>
        <p:txBody>
          <a:bodyPr/>
          <a:lstStyle/>
          <a:p>
            <a:pPr marL="0" indent="0" algn="ctr">
              <a:buNone/>
            </a:pPr>
            <a:r>
              <a:rPr lang="en-US" sz="2800" b="1" dirty="0"/>
              <a:t>A form of education in which students are taught literacy and content in two languages.  </a:t>
            </a:r>
          </a:p>
          <a:p>
            <a:pPr marL="0" indent="0">
              <a:buNone/>
            </a:pPr>
            <a:endParaRPr lang="en-US" dirty="0"/>
          </a:p>
        </p:txBody>
      </p:sp>
      <p:graphicFrame>
        <p:nvGraphicFramePr>
          <p:cNvPr id="6" name="Table 5"/>
          <p:cNvGraphicFramePr>
            <a:graphicFrameLocks noGrp="1"/>
          </p:cNvGraphicFramePr>
          <p:nvPr>
            <p:extLst/>
          </p:nvPr>
        </p:nvGraphicFramePr>
        <p:xfrm>
          <a:off x="457200" y="3048000"/>
          <a:ext cx="8458200" cy="2438400"/>
        </p:xfrm>
        <a:graphic>
          <a:graphicData uri="http://schemas.openxmlformats.org/drawingml/2006/table">
            <a:tbl>
              <a:tblPr firstRow="1" bandRow="1">
                <a:tableStyleId>{B301B821-A1FF-4177-AEE7-76D212191A09}</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894488">
                <a:tc>
                  <a:txBody>
                    <a:bodyPr/>
                    <a:lstStyle/>
                    <a:p>
                      <a:pPr algn="ctr"/>
                      <a:r>
                        <a:rPr lang="en-US" sz="4400" dirty="0">
                          <a:solidFill>
                            <a:srgbClr val="3587CB"/>
                          </a:solidFill>
                          <a:latin typeface="Futura"/>
                          <a:cs typeface="Futura"/>
                        </a:rPr>
                        <a:t>Two Way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4400" dirty="0">
                          <a:solidFill>
                            <a:srgbClr val="3587CB"/>
                          </a:solidFill>
                          <a:latin typeface="Futura"/>
                          <a:cs typeface="Futura"/>
                        </a:rPr>
                        <a:t>One Way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543912">
                <a:tc>
                  <a:txBody>
                    <a:bodyPr/>
                    <a:lstStyle/>
                    <a:p>
                      <a:r>
                        <a:rPr lang="en-US" sz="2800" dirty="0"/>
                        <a:t>Two language groups</a:t>
                      </a:r>
                      <a:r>
                        <a:rPr lang="en-US" sz="2800" baseline="0" dirty="0"/>
                        <a:t> being schooled through their two languages.</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800" dirty="0"/>
                        <a:t>One language group being schooled through two</a:t>
                      </a:r>
                      <a:r>
                        <a:rPr lang="en-US" sz="2800" baseline="0" dirty="0"/>
                        <a:t> languages.</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16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DLI as an ESOL Delivery Model</a:t>
            </a:r>
          </a:p>
        </p:txBody>
      </p:sp>
      <p:sp>
        <p:nvSpPr>
          <p:cNvPr id="3" name="Content Placeholder 2"/>
          <p:cNvSpPr>
            <a:spLocks noGrp="1"/>
          </p:cNvSpPr>
          <p:nvPr>
            <p:ph idx="1"/>
          </p:nvPr>
        </p:nvSpPr>
        <p:spPr/>
        <p:txBody>
          <a:bodyPr/>
          <a:lstStyle/>
          <a:p>
            <a:pPr marL="0" indent="0">
              <a:buNone/>
            </a:pPr>
            <a:r>
              <a:rPr lang="en-US" dirty="0"/>
              <a:t>Rule 160-4-5-.02 (effective August 6, 2015)</a:t>
            </a:r>
          </a:p>
          <a:p>
            <a:r>
              <a:rPr lang="en-US" dirty="0"/>
              <a:t>(vi) A dual language immersion model – students participating in a dual language immersion program receive their supplemental English language support from the teacher providing instruction during the English portion of the academic day. </a:t>
            </a:r>
          </a:p>
        </p:txBody>
      </p:sp>
    </p:spTree>
    <p:extLst>
      <p:ext uri="{BB962C8B-B14F-4D97-AF65-F5344CB8AC3E}">
        <p14:creationId xmlns:p14="http://schemas.microsoft.com/office/powerpoint/2010/main" val="245202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95" y="666573"/>
            <a:ext cx="8911305" cy="1495423"/>
          </a:xfrm>
        </p:spPr>
        <p:txBody>
          <a:bodyPr>
            <a:normAutofit/>
          </a:bodyPr>
          <a:lstStyle/>
          <a:p>
            <a:pPr algn="l"/>
            <a:r>
              <a:rPr lang="en-US" dirty="0"/>
              <a:t>Research on DLI</a:t>
            </a:r>
          </a:p>
        </p:txBody>
      </p:sp>
      <p:pic>
        <p:nvPicPr>
          <p:cNvPr id="5" name="Picture 4"/>
          <p:cNvPicPr>
            <a:picLocks noChangeAspect="1"/>
          </p:cNvPicPr>
          <p:nvPr/>
        </p:nvPicPr>
        <p:blipFill>
          <a:blip r:embed="rId2"/>
          <a:stretch>
            <a:fillRect/>
          </a:stretch>
        </p:blipFill>
        <p:spPr>
          <a:xfrm>
            <a:off x="213644" y="2273091"/>
            <a:ext cx="2857500" cy="2857500"/>
          </a:xfrm>
          <a:prstGeom prst="rect">
            <a:avLst/>
          </a:prstGeom>
        </p:spPr>
      </p:pic>
      <p:pic>
        <p:nvPicPr>
          <p:cNvPr id="3" name="Picture 2"/>
          <p:cNvPicPr>
            <a:picLocks noChangeAspect="1"/>
          </p:cNvPicPr>
          <p:nvPr/>
        </p:nvPicPr>
        <p:blipFill>
          <a:blip r:embed="rId3"/>
          <a:stretch>
            <a:fillRect/>
          </a:stretch>
        </p:blipFill>
        <p:spPr>
          <a:xfrm>
            <a:off x="3459458" y="2965300"/>
            <a:ext cx="2674663" cy="3253594"/>
          </a:xfrm>
          <a:prstGeom prst="rect">
            <a:avLst/>
          </a:prstGeom>
        </p:spPr>
      </p:pic>
      <p:sp>
        <p:nvSpPr>
          <p:cNvPr id="4" name="Rectangle 3"/>
          <p:cNvSpPr/>
          <p:nvPr/>
        </p:nvSpPr>
        <p:spPr>
          <a:xfrm>
            <a:off x="6373303" y="3321907"/>
            <a:ext cx="2512465" cy="1200329"/>
          </a:xfrm>
          <a:prstGeom prst="rect">
            <a:avLst/>
          </a:prstGeom>
        </p:spPr>
        <p:txBody>
          <a:bodyPr wrap="square">
            <a:spAutoFit/>
          </a:bodyPr>
          <a:lstStyle/>
          <a:p>
            <a:pPr>
              <a:spcBef>
                <a:spcPts val="2400"/>
              </a:spcBef>
            </a:pPr>
            <a:r>
              <a:rPr lang="en-US" dirty="0">
                <a:ea typeface="ＭＳ Ｐゴシック" charset="0"/>
                <a:cs typeface="ＭＳ Ｐゴシック" charset="0"/>
              </a:rPr>
              <a:t>Thomas, W. &amp; Collier, V. (2012).  Dual Language Education for a Transformed World.</a:t>
            </a:r>
          </a:p>
        </p:txBody>
      </p:sp>
    </p:spTree>
    <p:extLst>
      <p:ext uri="{BB962C8B-B14F-4D97-AF65-F5344CB8AC3E}">
        <p14:creationId xmlns:p14="http://schemas.microsoft.com/office/powerpoint/2010/main" val="1360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http://www.branadovesmiru.eu/userfiles/obrazky/odborne/oc-zeme-jako-planeta-01ze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237" y="1524000"/>
            <a:ext cx="3003713" cy="30003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1384995"/>
          </a:xfrm>
          <a:prstGeom prst="rect">
            <a:avLst/>
          </a:prstGeom>
          <a:noFill/>
        </p:spPr>
        <p:txBody>
          <a:bodyPr wrap="square" lIns="91440" tIns="45720" rIns="91440" bIns="45720">
            <a:spAutoFit/>
          </a:bodyPr>
          <a:lstStyle/>
          <a:p>
            <a:pPr algn="ct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Dual Language Immersion </a:t>
            </a:r>
            <a:endPar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Intensive early language learning that is transforming proficiency!</a:t>
            </a:r>
          </a:p>
          <a:p>
            <a:pPr algn="ctr"/>
            <a:r>
              <a:rPr lang="en-US"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common sense approach with revolutionary results!</a:t>
            </a:r>
          </a:p>
        </p:txBody>
      </p:sp>
      <p:sp>
        <p:nvSpPr>
          <p:cNvPr id="6" name="TextBox 5"/>
          <p:cNvSpPr txBox="1"/>
          <p:nvPr/>
        </p:nvSpPr>
        <p:spPr>
          <a:xfrm>
            <a:off x="152400" y="1371600"/>
            <a:ext cx="8839200" cy="400110"/>
          </a:xfrm>
          <a:prstGeom prst="rect">
            <a:avLst/>
          </a:prstGeom>
          <a:noFill/>
        </p:spPr>
        <p:txBody>
          <a:bodyPr wrap="square" rtlCol="0">
            <a:spAutoFit/>
          </a:bodyPr>
          <a:lstStyle/>
          <a:p>
            <a:pPr>
              <a:spcAft>
                <a:spcPts val="600"/>
              </a:spcAft>
            </a:pPr>
            <a:r>
              <a:rPr lang="en-US" sz="2000" b="1" i="1" dirty="0">
                <a:solidFill>
                  <a:srgbClr val="FFFF00"/>
                </a:solidFill>
              </a:rPr>
              <a:t>What if there was a program that…...</a:t>
            </a:r>
          </a:p>
        </p:txBody>
      </p:sp>
      <p:sp>
        <p:nvSpPr>
          <p:cNvPr id="7" name="Rectangle 6"/>
          <p:cNvSpPr/>
          <p:nvPr/>
        </p:nvSpPr>
        <p:spPr>
          <a:xfrm>
            <a:off x="2057400" y="6404610"/>
            <a:ext cx="4862741" cy="461665"/>
          </a:xfrm>
          <a:prstGeom prst="rect">
            <a:avLst/>
          </a:prstGeom>
          <a:noFill/>
        </p:spPr>
        <p:txBody>
          <a:bodyPr wrap="none" lIns="91440" tIns="45720" rIns="91440" bIns="45720">
            <a:spAutoFit/>
          </a:bodyPr>
          <a:lstStyle/>
          <a:p>
            <a:pPr algn="ctr"/>
            <a:r>
              <a:rPr lang="en-US" sz="2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Dual Language Immersion in </a:t>
            </a:r>
            <a:r>
              <a:rPr lang="en-US" sz="2400" b="1" cap="none" spc="0" dirty="0">
                <a:ln w="10541" cmpd="sng">
                  <a:solidFill>
                    <a:srgbClr val="7D7D7D">
                      <a:tint val="100000"/>
                      <a:shade val="100000"/>
                      <a:satMod val="110000"/>
                    </a:srgbClr>
                  </a:solidFill>
                  <a:prstDash val="solid"/>
                </a:ln>
                <a:solidFill>
                  <a:srgbClr val="92D050"/>
                </a:solidFill>
                <a:effectLst/>
              </a:rPr>
              <a:t>Georgia</a:t>
            </a:r>
          </a:p>
        </p:txBody>
      </p:sp>
      <p:sp>
        <p:nvSpPr>
          <p:cNvPr id="8" name="TextBox 7"/>
          <p:cNvSpPr txBox="1"/>
          <p:nvPr/>
        </p:nvSpPr>
        <p:spPr>
          <a:xfrm>
            <a:off x="182880" y="1771710"/>
            <a:ext cx="8839200" cy="36933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b="1" i="1" dirty="0">
                <a:solidFill>
                  <a:schemeClr val="bg1"/>
                </a:solidFill>
              </a:rPr>
              <a:t>Improved academic performance for all participating students.</a:t>
            </a:r>
          </a:p>
        </p:txBody>
      </p:sp>
      <p:sp>
        <p:nvSpPr>
          <p:cNvPr id="9" name="TextBox 8"/>
          <p:cNvSpPr txBox="1"/>
          <p:nvPr/>
        </p:nvSpPr>
        <p:spPr>
          <a:xfrm>
            <a:off x="160020" y="2141042"/>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Created bilingual and </a:t>
            </a:r>
            <a:r>
              <a:rPr lang="en-US" b="1" i="1" dirty="0" err="1">
                <a:solidFill>
                  <a:schemeClr val="bg1"/>
                </a:solidFill>
              </a:rPr>
              <a:t>biliterate</a:t>
            </a:r>
            <a:r>
              <a:rPr lang="en-US" b="1" i="1" dirty="0">
                <a:solidFill>
                  <a:schemeClr val="bg1"/>
                </a:solidFill>
              </a:rPr>
              <a:t> students before graduation.</a:t>
            </a:r>
          </a:p>
        </p:txBody>
      </p:sp>
      <p:sp>
        <p:nvSpPr>
          <p:cNvPr id="10" name="TextBox 9"/>
          <p:cNvSpPr txBox="1"/>
          <p:nvPr/>
        </p:nvSpPr>
        <p:spPr>
          <a:xfrm>
            <a:off x="152400" y="2537819"/>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Improved proficiency and literacy in English for all students.</a:t>
            </a:r>
          </a:p>
        </p:txBody>
      </p:sp>
      <p:sp>
        <p:nvSpPr>
          <p:cNvPr id="11" name="TextBox 10"/>
          <p:cNvSpPr txBox="1"/>
          <p:nvPr/>
        </p:nvSpPr>
        <p:spPr>
          <a:xfrm>
            <a:off x="137160" y="2896375"/>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Promoted intercultural competency in the community and the workforce.</a:t>
            </a:r>
          </a:p>
        </p:txBody>
      </p:sp>
      <p:sp>
        <p:nvSpPr>
          <p:cNvPr id="12" name="TextBox 11"/>
          <p:cNvSpPr txBox="1"/>
          <p:nvPr/>
        </p:nvSpPr>
        <p:spPr>
          <a:xfrm>
            <a:off x="118110" y="3265707"/>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Improved the cognitive ability of students.</a:t>
            </a:r>
          </a:p>
        </p:txBody>
      </p:sp>
      <p:sp>
        <p:nvSpPr>
          <p:cNvPr id="13" name="TextBox 12"/>
          <p:cNvSpPr txBox="1"/>
          <p:nvPr/>
        </p:nvSpPr>
        <p:spPr>
          <a:xfrm>
            <a:off x="152400" y="3646469"/>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Provided students a competitive advantage in the world.</a:t>
            </a:r>
          </a:p>
        </p:txBody>
      </p:sp>
      <p:sp>
        <p:nvSpPr>
          <p:cNvPr id="14" name="TextBox 13"/>
          <p:cNvSpPr txBox="1"/>
          <p:nvPr/>
        </p:nvSpPr>
        <p:spPr>
          <a:xfrm>
            <a:off x="160020" y="4000561"/>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Provided long term cognitive benefits to students beyond graduation.</a:t>
            </a:r>
          </a:p>
        </p:txBody>
      </p:sp>
      <p:sp>
        <p:nvSpPr>
          <p:cNvPr id="15" name="TextBox 14"/>
          <p:cNvSpPr txBox="1"/>
          <p:nvPr/>
        </p:nvSpPr>
        <p:spPr>
          <a:xfrm>
            <a:off x="182880" y="4369893"/>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Closed the achievement gap for struggling systems/students.</a:t>
            </a:r>
          </a:p>
        </p:txBody>
      </p:sp>
      <p:sp>
        <p:nvSpPr>
          <p:cNvPr id="16" name="TextBox 15"/>
          <p:cNvSpPr txBox="1"/>
          <p:nvPr/>
        </p:nvSpPr>
        <p:spPr>
          <a:xfrm>
            <a:off x="182880" y="4742918"/>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Created opportunities for students beyond our shores. </a:t>
            </a:r>
          </a:p>
        </p:txBody>
      </p:sp>
      <p:sp>
        <p:nvSpPr>
          <p:cNvPr id="17" name="TextBox 16"/>
          <p:cNvSpPr txBox="1"/>
          <p:nvPr/>
        </p:nvSpPr>
        <p:spPr>
          <a:xfrm>
            <a:off x="118110" y="5112250"/>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Attracted international investment and skilled workers to our communities.</a:t>
            </a:r>
          </a:p>
        </p:txBody>
      </p:sp>
      <p:sp>
        <p:nvSpPr>
          <p:cNvPr id="18" name="TextBox 17"/>
          <p:cNvSpPr txBox="1"/>
          <p:nvPr/>
        </p:nvSpPr>
        <p:spPr>
          <a:xfrm>
            <a:off x="152400" y="5481582"/>
            <a:ext cx="8839200" cy="369332"/>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Connected to all disciplines and all levels and supported learning in them.</a:t>
            </a:r>
          </a:p>
        </p:txBody>
      </p:sp>
      <p:sp>
        <p:nvSpPr>
          <p:cNvPr id="19" name="TextBox 18"/>
          <p:cNvSpPr txBox="1"/>
          <p:nvPr/>
        </p:nvSpPr>
        <p:spPr>
          <a:xfrm>
            <a:off x="140970" y="5810562"/>
            <a:ext cx="8839200" cy="723275"/>
          </a:xfrm>
          <a:prstGeom prst="rect">
            <a:avLst/>
          </a:prstGeom>
          <a:noFill/>
        </p:spPr>
        <p:txBody>
          <a:bodyPr wrap="square" rtlCol="0">
            <a:spAutoFit/>
          </a:bodyPr>
          <a:lstStyle/>
          <a:p>
            <a:pPr marL="342900" indent="-342900">
              <a:spcAft>
                <a:spcPts val="600"/>
              </a:spcAft>
              <a:buFont typeface="Arial" charset="0"/>
              <a:buChar char="•"/>
            </a:pPr>
            <a:r>
              <a:rPr lang="en-US" b="1" i="1" dirty="0">
                <a:solidFill>
                  <a:schemeClr val="bg1"/>
                </a:solidFill>
              </a:rPr>
              <a:t>Created a positive attitude about learning and contributed to a positive school climate.</a:t>
            </a:r>
          </a:p>
          <a:p>
            <a:pPr marL="342900" indent="-342900">
              <a:spcAft>
                <a:spcPts val="600"/>
              </a:spcAft>
              <a:buFont typeface="Arial" charset="0"/>
              <a:buChar char="•"/>
            </a:pPr>
            <a:r>
              <a:rPr lang="en-US" b="1" i="1" dirty="0">
                <a:solidFill>
                  <a:srgbClr val="FFFF00"/>
                </a:solidFill>
              </a:rPr>
              <a:t>Did all of the above at very low cost and required no additional personnel…..</a:t>
            </a:r>
          </a:p>
        </p:txBody>
      </p:sp>
    </p:spTree>
    <p:extLst>
      <p:ext uri="{BB962C8B-B14F-4D97-AF65-F5344CB8AC3E}">
        <p14:creationId xmlns:p14="http://schemas.microsoft.com/office/powerpoint/2010/main" val="34225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1000"/>
                                        <p:tgtEl>
                                          <p:spTgt spid="5"/>
                                        </p:tgtEl>
                                      </p:cBhvr>
                                    </p:animEffect>
                                    <p:anim calcmode="lin" valueType="num">
                                      <p:cBhvr>
                                        <p:cTn id="99" dur="1000" fill="hold"/>
                                        <p:tgtEl>
                                          <p:spTgt spid="5"/>
                                        </p:tgtEl>
                                        <p:attrNameLst>
                                          <p:attrName>ppt_x</p:attrName>
                                        </p:attrNameLst>
                                      </p:cBhvr>
                                      <p:tavLst>
                                        <p:tav tm="0">
                                          <p:val>
                                            <p:strVal val="#ppt_x"/>
                                          </p:val>
                                        </p:tav>
                                        <p:tav tm="100000">
                                          <p:val>
                                            <p:strVal val="#ppt_x"/>
                                          </p:val>
                                        </p:tav>
                                      </p:tavLst>
                                    </p:anim>
                                    <p:anim calcmode="lin" valueType="num">
                                      <p:cBhvr>
                                        <p:cTn id="10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1000"/>
                                        <p:tgtEl>
                                          <p:spTgt spid="7"/>
                                        </p:tgtEl>
                                      </p:cBhvr>
                                    </p:animEffect>
                                    <p:anim calcmode="lin" valueType="num">
                                      <p:cBhvr>
                                        <p:cTn id="106" dur="1000" fill="hold"/>
                                        <p:tgtEl>
                                          <p:spTgt spid="7"/>
                                        </p:tgtEl>
                                        <p:attrNameLst>
                                          <p:attrName>ppt_x</p:attrName>
                                        </p:attrNameLst>
                                      </p:cBhvr>
                                      <p:tavLst>
                                        <p:tav tm="0">
                                          <p:val>
                                            <p:strVal val="#ppt_x"/>
                                          </p:val>
                                        </p:tav>
                                        <p:tav tm="100000">
                                          <p:val>
                                            <p:strVal val="#ppt_x"/>
                                          </p:val>
                                        </p:tav>
                                      </p:tavLst>
                                    </p:anim>
                                    <p:anim calcmode="lin" valueType="num">
                                      <p:cBhvr>
                                        <p:cTn id="10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323887" cy="600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579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205265" cy="487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8477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174172" cy="48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7165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0"/>
            <a:ext cx="6444837" cy="3382277"/>
          </a:xfrm>
          <a:prstGeom prst="rect">
            <a:avLst/>
          </a:prstGeom>
        </p:spPr>
      </p:pic>
      <p:sp>
        <p:nvSpPr>
          <p:cNvPr id="5" name="TextBox 4"/>
          <p:cNvSpPr txBox="1"/>
          <p:nvPr/>
        </p:nvSpPr>
        <p:spPr>
          <a:xfrm>
            <a:off x="304800" y="6324600"/>
            <a:ext cx="9753600" cy="369332"/>
          </a:xfrm>
          <a:prstGeom prst="rect">
            <a:avLst/>
          </a:prstGeom>
          <a:noFill/>
        </p:spPr>
        <p:txBody>
          <a:bodyPr wrap="square" rtlCol="0">
            <a:spAutoFit/>
          </a:bodyPr>
          <a:lstStyle/>
          <a:p>
            <a:r>
              <a:rPr lang="en-US" dirty="0"/>
              <a:t>Source: </a:t>
            </a:r>
            <a:r>
              <a:rPr lang="en-US" dirty="0">
                <a:hlinkClick r:id="rId3"/>
              </a:rPr>
              <a:t>American Academy of Arts and Sciences </a:t>
            </a:r>
            <a:r>
              <a:rPr lang="en-US" dirty="0"/>
              <a:t>-The State of Languages in the US 2016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311" y="601980"/>
            <a:ext cx="7011378" cy="4124901"/>
          </a:xfrm>
          <a:prstGeom prst="rect">
            <a:avLst/>
          </a:prstGeom>
        </p:spPr>
      </p:pic>
    </p:spTree>
    <p:extLst>
      <p:ext uri="{BB962C8B-B14F-4D97-AF65-F5344CB8AC3E}">
        <p14:creationId xmlns:p14="http://schemas.microsoft.com/office/powerpoint/2010/main" val="23224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Academic Performance</a:t>
            </a:r>
          </a:p>
        </p:txBody>
      </p:sp>
      <p:sp>
        <p:nvSpPr>
          <p:cNvPr id="3" name="Content Placeholder 2"/>
          <p:cNvSpPr>
            <a:spLocks noGrp="1"/>
          </p:cNvSpPr>
          <p:nvPr>
            <p:ph idx="1"/>
          </p:nvPr>
        </p:nvSpPr>
        <p:spPr>
          <a:xfrm>
            <a:off x="5715000" y="1905000"/>
            <a:ext cx="3261733" cy="4252692"/>
          </a:xfrm>
        </p:spPr>
        <p:txBody>
          <a:bodyPr/>
          <a:lstStyle/>
          <a:p>
            <a:pPr marL="0" indent="0">
              <a:buNone/>
            </a:pPr>
            <a:r>
              <a:rPr lang="en-US" sz="2400" dirty="0">
                <a:solidFill>
                  <a:srgbClr val="2D2829"/>
                </a:solidFill>
              </a:rPr>
              <a:t>Immersion students perform as well as or better than non-immersion students on standardized tests of language arts and mathematics, even when these tests are administered in English.</a:t>
            </a:r>
          </a:p>
          <a:p>
            <a:pPr marL="0" indent="0">
              <a:buNone/>
            </a:pPr>
            <a:endParaRPr lang="en-US" dirty="0"/>
          </a:p>
        </p:txBody>
      </p:sp>
      <p:pic>
        <p:nvPicPr>
          <p:cNvPr id="6" name="pasted-image.tif"/>
          <p:cNvPicPr/>
          <p:nvPr/>
        </p:nvPicPr>
        <p:blipFill>
          <a:blip r:embed="rId3">
            <a:extLst/>
          </a:blip>
          <a:stretch>
            <a:fillRect/>
          </a:stretch>
        </p:blipFill>
        <p:spPr>
          <a:xfrm>
            <a:off x="153824" y="2127902"/>
            <a:ext cx="5332576" cy="3305529"/>
          </a:xfrm>
          <a:prstGeom prst="rect">
            <a:avLst/>
          </a:prstGeom>
          <a:ln w="12700">
            <a:miter lim="400000"/>
          </a:ln>
        </p:spPr>
      </p:pic>
    </p:spTree>
    <p:extLst>
      <p:ext uri="{BB962C8B-B14F-4D97-AF65-F5344CB8AC3E}">
        <p14:creationId xmlns:p14="http://schemas.microsoft.com/office/powerpoint/2010/main" val="14185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Enhanced Cognitive Skills</a:t>
            </a:r>
          </a:p>
        </p:txBody>
      </p:sp>
      <p:sp>
        <p:nvSpPr>
          <p:cNvPr id="3" name="Content Placeholder 2"/>
          <p:cNvSpPr>
            <a:spLocks noGrp="1"/>
          </p:cNvSpPr>
          <p:nvPr>
            <p:ph idx="1"/>
          </p:nvPr>
        </p:nvSpPr>
        <p:spPr>
          <a:xfrm>
            <a:off x="153824" y="1854437"/>
            <a:ext cx="4827751" cy="4384440"/>
          </a:xfrm>
        </p:spPr>
        <p:txBody>
          <a:bodyPr/>
          <a:lstStyle/>
          <a:p>
            <a:pPr marL="0" indent="0">
              <a:buNone/>
            </a:pPr>
            <a:r>
              <a:rPr lang="en-US" sz="2000" dirty="0"/>
              <a:t>Due to the demands of processing two languages, dual immersion students typically:</a:t>
            </a:r>
          </a:p>
          <a:p>
            <a:r>
              <a:rPr lang="en-US" sz="2000" dirty="0"/>
              <a:t>Develop greater cognitive flexibility; </a:t>
            </a:r>
          </a:p>
          <a:p>
            <a:r>
              <a:rPr lang="en-US" sz="2000" dirty="0"/>
              <a:t>Demonstrate increased attention control, better memory, and superior problem solving skills; and</a:t>
            </a:r>
          </a:p>
          <a:p>
            <a:r>
              <a:rPr lang="en-US" sz="2000" dirty="0"/>
              <a:t> Experience enhanced understanding of their primary language.</a:t>
            </a:r>
          </a:p>
          <a:p>
            <a:pPr marL="0" indent="0">
              <a:buNone/>
            </a:pPr>
            <a:endParaRPr lang="en-US" dirty="0"/>
          </a:p>
        </p:txBody>
      </p:sp>
      <p:pic>
        <p:nvPicPr>
          <p:cNvPr id="6" name="pasted-image.tif"/>
          <p:cNvPicPr/>
          <p:nvPr/>
        </p:nvPicPr>
        <p:blipFill>
          <a:blip r:embed="rId2">
            <a:extLst/>
          </a:blip>
          <a:stretch>
            <a:fillRect/>
          </a:stretch>
        </p:blipFill>
        <p:spPr>
          <a:xfrm>
            <a:off x="5486399" y="1777054"/>
            <a:ext cx="3443955" cy="4136636"/>
          </a:xfrm>
          <a:prstGeom prst="rect">
            <a:avLst/>
          </a:prstGeom>
          <a:ln w="12700">
            <a:miter lim="400000"/>
          </a:ln>
        </p:spPr>
      </p:pic>
    </p:spTree>
    <p:extLst>
      <p:ext uri="{BB962C8B-B14F-4D97-AF65-F5344CB8AC3E}">
        <p14:creationId xmlns:p14="http://schemas.microsoft.com/office/powerpoint/2010/main" val="6877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Closing or Narrowing of the Achievement Gap</a:t>
            </a:r>
          </a:p>
        </p:txBody>
      </p:sp>
      <p:sp>
        <p:nvSpPr>
          <p:cNvPr id="3" name="Content Placeholder 2"/>
          <p:cNvSpPr>
            <a:spLocks noGrp="1"/>
          </p:cNvSpPr>
          <p:nvPr>
            <p:ph idx="1"/>
          </p:nvPr>
        </p:nvSpPr>
        <p:spPr>
          <a:xfrm>
            <a:off x="304800" y="4343400"/>
            <a:ext cx="8439150" cy="1582738"/>
          </a:xfrm>
        </p:spPr>
        <p:txBody>
          <a:bodyPr>
            <a:normAutofit fontScale="92500" lnSpcReduction="20000"/>
          </a:bodyPr>
          <a:lstStyle/>
          <a:p>
            <a:pPr marL="0" indent="0" algn="ctr">
              <a:buNone/>
            </a:pPr>
            <a:r>
              <a:rPr lang="en-US" sz="2400" dirty="0">
                <a:latin typeface="Calibri"/>
                <a:ea typeface="Calibri"/>
                <a:cs typeface="Calibri"/>
                <a:sym typeface="Calibri"/>
              </a:rPr>
              <a:t>Partially as a result of the cognitive demands placed on students who learn content in two different languages,</a:t>
            </a:r>
            <a:r>
              <a:rPr lang="en-US" sz="2400" dirty="0">
                <a:solidFill>
                  <a:srgbClr val="FF2600"/>
                </a:solidFill>
                <a:latin typeface="Calibri"/>
                <a:ea typeface="Calibri"/>
                <a:cs typeface="Calibri"/>
                <a:sym typeface="Calibri"/>
              </a:rPr>
              <a:t> </a:t>
            </a:r>
            <a:r>
              <a:rPr lang="en-US" sz="2400" dirty="0">
                <a:latin typeface="Calibri"/>
                <a:ea typeface="Calibri"/>
                <a:cs typeface="Calibri"/>
                <a:sym typeface="Calibri"/>
              </a:rPr>
              <a:t>no other intervention model holds greater promise to narrow the achievement gap more effectively between high and low performing populations than language immersion.</a:t>
            </a:r>
          </a:p>
          <a:p>
            <a:pPr algn="ctr"/>
            <a:endParaRPr lang="en-US" dirty="0"/>
          </a:p>
        </p:txBody>
      </p:sp>
      <p:pic>
        <p:nvPicPr>
          <p:cNvPr id="6" name="pasted-image.tif"/>
          <p:cNvPicPr/>
          <p:nvPr/>
        </p:nvPicPr>
        <p:blipFill>
          <a:blip r:embed="rId2">
            <a:extLst/>
          </a:blip>
          <a:srcRect r="1097"/>
          <a:stretch>
            <a:fillRect/>
          </a:stretch>
        </p:blipFill>
        <p:spPr>
          <a:xfrm>
            <a:off x="603983" y="1609220"/>
            <a:ext cx="7065236" cy="2734180"/>
          </a:xfrm>
          <a:prstGeom prst="rect">
            <a:avLst/>
          </a:prstGeom>
          <a:ln w="12700">
            <a:miter lim="400000"/>
          </a:ln>
        </p:spPr>
      </p:pic>
    </p:spTree>
    <p:extLst>
      <p:ext uri="{BB962C8B-B14F-4D97-AF65-F5344CB8AC3E}">
        <p14:creationId xmlns:p14="http://schemas.microsoft.com/office/powerpoint/2010/main" val="32611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45"/>
            <a:ext cx="8229600" cy="1143000"/>
          </a:xfrm>
        </p:spPr>
        <p:txBody>
          <a:bodyPr>
            <a:normAutofit fontScale="90000"/>
          </a:bodyPr>
          <a:lstStyle/>
          <a:p>
            <a:r>
              <a:rPr lang="en-US" b="1" dirty="0"/>
              <a:t>Higher Second Language Proficiency</a:t>
            </a:r>
          </a:p>
        </p:txBody>
      </p:sp>
      <p:sp>
        <p:nvSpPr>
          <p:cNvPr id="3" name="Content Placeholder 2"/>
          <p:cNvSpPr>
            <a:spLocks noGrp="1"/>
          </p:cNvSpPr>
          <p:nvPr>
            <p:ph idx="1"/>
          </p:nvPr>
        </p:nvSpPr>
        <p:spPr>
          <a:xfrm>
            <a:off x="2538412" y="1251526"/>
            <a:ext cx="4067175" cy="1066800"/>
          </a:xfrm>
        </p:spPr>
        <p:txBody>
          <a:bodyPr/>
          <a:lstStyle/>
          <a:p>
            <a:pPr marL="0" indent="0" algn="ctr">
              <a:buNone/>
            </a:pPr>
            <a:r>
              <a:rPr lang="en-US" sz="4400" b="1" dirty="0" err="1"/>
              <a:t>Biliteracy</a:t>
            </a:r>
            <a:endParaRPr lang="en-US" sz="4400" b="1" dirty="0"/>
          </a:p>
        </p:txBody>
      </p:sp>
      <p:pic>
        <p:nvPicPr>
          <p:cNvPr id="5" name="Picture 2" descr="https://www.actfl.org/sites/default/files/guidelines/ACTFL%20Inverted%20Pyramid%202013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75845"/>
            <a:ext cx="2971800" cy="3846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819400"/>
            <a:ext cx="3276600" cy="3290368"/>
          </a:xfrm>
          <a:prstGeom prst="rect">
            <a:avLst/>
          </a:prstGeom>
        </p:spPr>
      </p:pic>
      <p:sp>
        <p:nvSpPr>
          <p:cNvPr id="8" name="Minus Sign 7"/>
          <p:cNvSpPr/>
          <p:nvPr/>
        </p:nvSpPr>
        <p:spPr>
          <a:xfrm>
            <a:off x="533400" y="4385515"/>
            <a:ext cx="2286000" cy="337126"/>
          </a:xfrm>
          <a:prstGeom prst="mathMin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Enhanced Global Citizenship</a:t>
            </a:r>
          </a:p>
        </p:txBody>
      </p:sp>
      <p:sp>
        <p:nvSpPr>
          <p:cNvPr id="3" name="Content Placeholder 2"/>
          <p:cNvSpPr>
            <a:spLocks noGrp="1"/>
          </p:cNvSpPr>
          <p:nvPr>
            <p:ph idx="1"/>
          </p:nvPr>
        </p:nvSpPr>
        <p:spPr>
          <a:xfrm>
            <a:off x="685800" y="4572000"/>
            <a:ext cx="7772400" cy="2057400"/>
          </a:xfrm>
        </p:spPr>
        <p:txBody>
          <a:bodyPr/>
          <a:lstStyle/>
          <a:p>
            <a:pPr marL="0" indent="0" algn="ctr">
              <a:buNone/>
            </a:pPr>
            <a:r>
              <a:rPr lang="en-US" sz="2000" dirty="0">
                <a:latin typeface="Calibri"/>
                <a:ea typeface="Calibri"/>
                <a:cs typeface="Calibri"/>
                <a:sym typeface="Calibri"/>
              </a:rPr>
              <a:t>Immersion students are better prepared to collaborate and communicate across linguistic and political boundaries to solve problems as a result of the demands of their learning environments</a:t>
            </a:r>
            <a:r>
              <a:rPr lang="en-US" sz="2000" dirty="0">
                <a:latin typeface="Times New Roman"/>
                <a:ea typeface="Times New Roman"/>
                <a:cs typeface="Times New Roman"/>
                <a:sym typeface="Times New Roman"/>
              </a:rPr>
              <a:t>,</a:t>
            </a:r>
            <a:r>
              <a:rPr lang="en-US" sz="2000" dirty="0">
                <a:latin typeface="Calibri"/>
                <a:ea typeface="Calibri"/>
                <a:cs typeface="Calibri"/>
                <a:sym typeface="Calibri"/>
              </a:rPr>
              <a:t> and they evidence more positive attitudes toward other peoples and other cultures.</a:t>
            </a:r>
          </a:p>
          <a:p>
            <a:pPr algn="ctr"/>
            <a:endParaRPr lang="en-US" dirty="0"/>
          </a:p>
        </p:txBody>
      </p:sp>
      <p:pic>
        <p:nvPicPr>
          <p:cNvPr id="6" name="pasted-image.tif"/>
          <p:cNvPicPr/>
          <p:nvPr/>
        </p:nvPicPr>
        <p:blipFill>
          <a:blip r:embed="rId2">
            <a:extLst/>
          </a:blip>
          <a:stretch>
            <a:fillRect/>
          </a:stretch>
        </p:blipFill>
        <p:spPr>
          <a:xfrm>
            <a:off x="2514600" y="1524000"/>
            <a:ext cx="3728103" cy="2479563"/>
          </a:xfrm>
          <a:prstGeom prst="rect">
            <a:avLst/>
          </a:prstGeom>
          <a:ln w="12700">
            <a:miter lim="400000"/>
          </a:ln>
        </p:spPr>
      </p:pic>
    </p:spTree>
    <p:extLst>
      <p:ext uri="{BB962C8B-B14F-4D97-AF65-F5344CB8AC3E}">
        <p14:creationId xmlns:p14="http://schemas.microsoft.com/office/powerpoint/2010/main" val="2486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0"/>
            <a:ext cx="7163628"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179462" y="137838"/>
            <a:ext cx="3714750" cy="1200329"/>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360170" cy="1813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3530"/>
            <a:ext cx="2285999" cy="1481330"/>
          </a:xfrm>
          <a:prstGeom prst="rect">
            <a:avLst/>
          </a:prstGeom>
        </p:spPr>
      </p:pic>
      <p:sp>
        <p:nvSpPr>
          <p:cNvPr id="8" name="Rectangle 7"/>
          <p:cNvSpPr/>
          <p:nvPr/>
        </p:nvSpPr>
        <p:spPr>
          <a:xfrm>
            <a:off x="1017263" y="1370290"/>
            <a:ext cx="674614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Benefits of Dual Language Immersion</a:t>
            </a:r>
          </a:p>
        </p:txBody>
      </p:sp>
      <p:sp>
        <p:nvSpPr>
          <p:cNvPr id="2" name="TextBox 1"/>
          <p:cNvSpPr txBox="1"/>
          <p:nvPr/>
        </p:nvSpPr>
        <p:spPr>
          <a:xfrm>
            <a:off x="152400" y="1955065"/>
            <a:ext cx="8686800" cy="5109091"/>
          </a:xfrm>
          <a:prstGeom prst="rect">
            <a:avLst/>
          </a:prstGeom>
          <a:noFill/>
        </p:spPr>
        <p:txBody>
          <a:bodyPr wrap="square" rtlCol="0">
            <a:spAutoFit/>
          </a:bodyPr>
          <a:lstStyle/>
          <a:p>
            <a:r>
              <a:rPr lang="en-US" sz="1600" b="1" dirty="0"/>
              <a:t>Second Language Skills: </a:t>
            </a:r>
            <a:r>
              <a:rPr lang="en-US" sz="1600" dirty="0"/>
              <a:t>DLI students achieve higher proficiency in the second language than with traditional Foreign Language instruction.</a:t>
            </a:r>
          </a:p>
          <a:p>
            <a:endParaRPr lang="en-US" sz="1600" dirty="0"/>
          </a:p>
          <a:p>
            <a:r>
              <a:rPr lang="en-US" sz="1600" b="1" dirty="0"/>
              <a:t>Cognitive Skills:</a:t>
            </a:r>
            <a:r>
              <a:rPr lang="en-US" sz="1600" dirty="0"/>
              <a:t> DLI students typically develop greater cognitive flexibility, demonstrating increased attention and memory, superior problem-solving skills as well as an enhanced understanding of their primary language. </a:t>
            </a:r>
          </a:p>
          <a:p>
            <a:endParaRPr lang="en-US" sz="1600" dirty="0"/>
          </a:p>
          <a:p>
            <a:r>
              <a:rPr lang="en-US" sz="1600" b="1" dirty="0"/>
              <a:t>Performance on Standardized Tests</a:t>
            </a:r>
            <a:r>
              <a:rPr lang="en-US" sz="1600" dirty="0"/>
              <a:t>: DLI students perform as well as or better than English-only students on standardized tests in English, including students from a range of socioeconomic and ethnic backgrounds, as well as with diverse cognitive and linguistic abilities.</a:t>
            </a:r>
          </a:p>
          <a:p>
            <a:endParaRPr lang="en-US" sz="1600" dirty="0"/>
          </a:p>
          <a:p>
            <a:r>
              <a:rPr lang="en-US" sz="1600" b="1" dirty="0"/>
              <a:t>Intercultural Competency</a:t>
            </a:r>
            <a:r>
              <a:rPr lang="en-US" sz="1600" dirty="0"/>
              <a:t>: DLI students are more aware of and generally show more positive attitudes towards other cultures and an appreciation of other people. </a:t>
            </a:r>
          </a:p>
          <a:p>
            <a:endParaRPr lang="en-US" sz="1600" dirty="0"/>
          </a:p>
          <a:p>
            <a:r>
              <a:rPr lang="en-US" sz="1600" b="1" dirty="0"/>
              <a:t>Long-Term Benefits</a:t>
            </a:r>
            <a:r>
              <a:rPr lang="en-US" sz="1600" dirty="0"/>
              <a:t>: DLI students are better prepared for the global community and job markets in the 21st century.</a:t>
            </a:r>
          </a:p>
          <a:p>
            <a:endParaRPr lang="en-US" sz="1600" dirty="0"/>
          </a:p>
          <a:p>
            <a:r>
              <a:rPr lang="en-US" sz="1600" b="1" dirty="0"/>
              <a:t>Higher Attendance-Rates and Fewer Drop-Outs</a:t>
            </a:r>
            <a:r>
              <a:rPr lang="en-US" sz="1600" dirty="0"/>
              <a:t>: Students from DLI programs have higher attendance rates and lower drop-out rates compared to regular programs.</a:t>
            </a:r>
          </a:p>
          <a:p>
            <a:endParaRPr lang="de-DE" sz="1600" dirty="0"/>
          </a:p>
        </p:txBody>
      </p:sp>
    </p:spTree>
    <p:extLst>
      <p:ext uri="{BB962C8B-B14F-4D97-AF65-F5344CB8AC3E}">
        <p14:creationId xmlns:p14="http://schemas.microsoft.com/office/powerpoint/2010/main" val="193773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47550"/>
            <a:ext cx="2743200" cy="1865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0"/>
            <a:ext cx="64934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Goals of this Webinar</a:t>
            </a:r>
          </a:p>
        </p:txBody>
      </p:sp>
      <p:sp>
        <p:nvSpPr>
          <p:cNvPr id="5" name="TextBox 4"/>
          <p:cNvSpPr txBox="1"/>
          <p:nvPr/>
        </p:nvSpPr>
        <p:spPr>
          <a:xfrm>
            <a:off x="228600" y="972860"/>
            <a:ext cx="8153400" cy="923330"/>
          </a:xfrm>
          <a:prstGeom prst="rect">
            <a:avLst/>
          </a:prstGeom>
          <a:noFill/>
        </p:spPr>
        <p:txBody>
          <a:bodyPr wrap="square" rtlCol="0">
            <a:spAutoFit/>
          </a:bodyPr>
          <a:lstStyle/>
          <a:p>
            <a:pPr marL="342900" indent="-342900">
              <a:buAutoNum type="arabicParenR"/>
            </a:pPr>
            <a:r>
              <a:rPr lang="en-US" dirty="0"/>
              <a:t>To give you an overview of the World Language Landscape here in Georgia so that you can understand the context of how Dual Language Immersion fits into the broader developments. </a:t>
            </a:r>
          </a:p>
        </p:txBody>
      </p:sp>
      <p:sp>
        <p:nvSpPr>
          <p:cNvPr id="7" name="TextBox 6"/>
          <p:cNvSpPr txBox="1"/>
          <p:nvPr/>
        </p:nvSpPr>
        <p:spPr>
          <a:xfrm>
            <a:off x="228600" y="1878389"/>
            <a:ext cx="8153400" cy="646331"/>
          </a:xfrm>
          <a:prstGeom prst="rect">
            <a:avLst/>
          </a:prstGeom>
          <a:noFill/>
        </p:spPr>
        <p:txBody>
          <a:bodyPr wrap="square" rtlCol="0">
            <a:spAutoFit/>
          </a:bodyPr>
          <a:lstStyle/>
          <a:p>
            <a:r>
              <a:rPr lang="en-US" dirty="0"/>
              <a:t>2)    To give you an explanation as to How Dual Language Immersion Programs began in Georgia and an update on where they are now.</a:t>
            </a:r>
          </a:p>
        </p:txBody>
      </p:sp>
      <p:sp>
        <p:nvSpPr>
          <p:cNvPr id="8" name="TextBox 7"/>
          <p:cNvSpPr txBox="1"/>
          <p:nvPr/>
        </p:nvSpPr>
        <p:spPr>
          <a:xfrm>
            <a:off x="238328" y="2627531"/>
            <a:ext cx="8153400" cy="646331"/>
          </a:xfrm>
          <a:prstGeom prst="rect">
            <a:avLst/>
          </a:prstGeom>
          <a:noFill/>
        </p:spPr>
        <p:txBody>
          <a:bodyPr wrap="square" rtlCol="0">
            <a:spAutoFit/>
          </a:bodyPr>
          <a:lstStyle/>
          <a:p>
            <a:r>
              <a:rPr lang="en-US" dirty="0"/>
              <a:t>3)    To explain to you the basic Georgia model for Dual Language Immersion Programs in Georgia.</a:t>
            </a:r>
          </a:p>
        </p:txBody>
      </p:sp>
      <p:sp>
        <p:nvSpPr>
          <p:cNvPr id="9" name="TextBox 8"/>
          <p:cNvSpPr txBox="1"/>
          <p:nvPr/>
        </p:nvSpPr>
        <p:spPr>
          <a:xfrm>
            <a:off x="220980" y="3313331"/>
            <a:ext cx="8153400" cy="646331"/>
          </a:xfrm>
          <a:prstGeom prst="rect">
            <a:avLst/>
          </a:prstGeom>
          <a:noFill/>
        </p:spPr>
        <p:txBody>
          <a:bodyPr wrap="square" rtlCol="0">
            <a:spAutoFit/>
          </a:bodyPr>
          <a:lstStyle/>
          <a:p>
            <a:r>
              <a:rPr lang="en-US" dirty="0"/>
              <a:t>4)    To explain what the research is showing us about Dual Language Immersion Models and the benefits they provide.</a:t>
            </a:r>
          </a:p>
        </p:txBody>
      </p:sp>
      <p:sp>
        <p:nvSpPr>
          <p:cNvPr id="10" name="TextBox 9"/>
          <p:cNvSpPr txBox="1"/>
          <p:nvPr/>
        </p:nvSpPr>
        <p:spPr>
          <a:xfrm>
            <a:off x="238328" y="4645462"/>
            <a:ext cx="8153400" cy="646331"/>
          </a:xfrm>
          <a:prstGeom prst="rect">
            <a:avLst/>
          </a:prstGeom>
          <a:noFill/>
        </p:spPr>
        <p:txBody>
          <a:bodyPr wrap="square" rtlCol="0">
            <a:spAutoFit/>
          </a:bodyPr>
          <a:lstStyle/>
          <a:p>
            <a:r>
              <a:rPr lang="en-US" dirty="0"/>
              <a:t>6)    To explain the challenges with such programs and to lay out our plans to begin to provide solutions to those challenges.</a:t>
            </a:r>
          </a:p>
        </p:txBody>
      </p:sp>
      <p:sp>
        <p:nvSpPr>
          <p:cNvPr id="11" name="TextBox 10"/>
          <p:cNvSpPr txBox="1"/>
          <p:nvPr/>
        </p:nvSpPr>
        <p:spPr>
          <a:xfrm>
            <a:off x="238328" y="3959662"/>
            <a:ext cx="8153400" cy="646331"/>
          </a:xfrm>
          <a:prstGeom prst="rect">
            <a:avLst/>
          </a:prstGeom>
          <a:noFill/>
        </p:spPr>
        <p:txBody>
          <a:bodyPr wrap="square" rtlCol="0">
            <a:spAutoFit/>
          </a:bodyPr>
          <a:lstStyle/>
          <a:p>
            <a:r>
              <a:rPr lang="en-US" dirty="0"/>
              <a:t>5)    To explain about this year’s Georgia’s Dual Language Immersion Institute – GADII - the premier Dual Language Immersion Conference in Georgia. </a:t>
            </a:r>
          </a:p>
        </p:txBody>
      </p:sp>
    </p:spTree>
    <p:extLst>
      <p:ext uri="{BB962C8B-B14F-4D97-AF65-F5344CB8AC3E}">
        <p14:creationId xmlns:p14="http://schemas.microsoft.com/office/powerpoint/2010/main" val="29850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620000" cy="3810000"/>
          </a:xfrm>
          <a:prstGeom prst="rect">
            <a:avLst/>
          </a:prstGeom>
        </p:spPr>
      </p:pic>
      <p:sp>
        <p:nvSpPr>
          <p:cNvPr id="4" name="TextBox 3"/>
          <p:cNvSpPr txBox="1"/>
          <p:nvPr/>
        </p:nvSpPr>
        <p:spPr>
          <a:xfrm>
            <a:off x="1600200" y="5867400"/>
            <a:ext cx="7010400" cy="369332"/>
          </a:xfrm>
          <a:prstGeom prst="rect">
            <a:avLst/>
          </a:prstGeom>
          <a:noFill/>
        </p:spPr>
        <p:txBody>
          <a:bodyPr wrap="square" rtlCol="0">
            <a:spAutoFit/>
          </a:bodyPr>
          <a:lstStyle/>
          <a:p>
            <a:r>
              <a:rPr lang="en-US" dirty="0"/>
              <a:t>Register to attend the conference by following this </a:t>
            </a:r>
            <a:r>
              <a:rPr lang="en-US" dirty="0">
                <a:hlinkClick r:id="rId3"/>
              </a:rPr>
              <a:t>link</a:t>
            </a:r>
            <a:r>
              <a:rPr lang="en-US" dirty="0"/>
              <a:t>.</a:t>
            </a:r>
          </a:p>
        </p:txBody>
      </p:sp>
    </p:spTree>
    <p:extLst>
      <p:ext uri="{BB962C8B-B14F-4D97-AF65-F5344CB8AC3E}">
        <p14:creationId xmlns:p14="http://schemas.microsoft.com/office/powerpoint/2010/main" val="803454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90158"/>
            <a:ext cx="8305800" cy="6463308"/>
          </a:xfrm>
          <a:prstGeom prst="rect">
            <a:avLst/>
          </a:prstGeom>
          <a:noFill/>
        </p:spPr>
        <p:txBody>
          <a:bodyPr wrap="square" rtlCol="0">
            <a:spAutoFit/>
          </a:bodyPr>
          <a:lstStyle/>
          <a:p>
            <a:r>
              <a:rPr lang="en-US" dirty="0"/>
              <a:t>Call for Proposals</a:t>
            </a:r>
          </a:p>
          <a:p>
            <a:br>
              <a:rPr lang="en-US" dirty="0"/>
            </a:br>
            <a:r>
              <a:rPr lang="en-US" dirty="0"/>
              <a:t>Deadline for Submissions: April 28, 2017</a:t>
            </a:r>
          </a:p>
          <a:p>
            <a:endParaRPr lang="en-US" dirty="0"/>
          </a:p>
          <a:p>
            <a:r>
              <a:rPr lang="en-US" dirty="0"/>
              <a:t>The Georgia Department of Education, World Languages is soliciting proposals for the 2017 Georgia Dual Language Immersion Institute to be held July 11-13, 2017 at the Atlanta International School and co-hosted by Garden Hills Elementary School. This is an opportunity to share effective models, practices, research and information to provide your colleagues with insights that address the many needs of Dual Language Immersion. </a:t>
            </a:r>
          </a:p>
          <a:p>
            <a:endParaRPr lang="en-US" dirty="0"/>
          </a:p>
          <a:p>
            <a:r>
              <a:rPr lang="en-US" dirty="0"/>
              <a:t>Submission deadline is Friday, April 28, 2017. </a:t>
            </a:r>
          </a:p>
          <a:p>
            <a:endParaRPr lang="en-US" dirty="0"/>
          </a:p>
          <a:p>
            <a:r>
              <a:rPr lang="en-US" dirty="0"/>
              <a:t>The annual Georgia Dual Language Immersion Institute is an interactive experience designed for educators serving students in grades K - 12. With nearly 200 participants registered last year and growing, this conference is the premiere event for developing greater knowledge and skill in working to strengthen achievement for Dual Language Immersion Students in Georgia. This year’s conference will provide professional learning opportunities for new teachers, experienced DLI teachers, administrators and higher education professionals.  We are looking for workshops that are specifically targeting ONE of these audiences.  You can submit a proposal </a:t>
            </a:r>
            <a:r>
              <a:rPr lang="en-US" dirty="0">
                <a:hlinkClick r:id="rId2"/>
              </a:rPr>
              <a:t>here</a:t>
            </a:r>
            <a:r>
              <a:rPr lang="en-US" dirty="0"/>
              <a:t>.</a:t>
            </a:r>
          </a:p>
          <a:p>
            <a:endParaRPr lang="en-US" dirty="0"/>
          </a:p>
          <a:p>
            <a:endParaRPr lang="en-US" dirty="0"/>
          </a:p>
        </p:txBody>
      </p:sp>
    </p:spTree>
    <p:extLst>
      <p:ext uri="{BB962C8B-B14F-4D97-AF65-F5344CB8AC3E}">
        <p14:creationId xmlns:p14="http://schemas.microsoft.com/office/powerpoint/2010/main" val="1466256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610600" cy="5909310"/>
          </a:xfrm>
          <a:prstGeom prst="rect">
            <a:avLst/>
          </a:prstGeom>
          <a:noFill/>
        </p:spPr>
        <p:txBody>
          <a:bodyPr wrap="square" rtlCol="0">
            <a:spAutoFit/>
          </a:bodyPr>
          <a:lstStyle/>
          <a:p>
            <a:endParaRPr lang="en-US" sz="2000" dirty="0"/>
          </a:p>
          <a:p>
            <a:r>
              <a:rPr lang="en-US" sz="2000" b="1" dirty="0"/>
              <a:t>New Dual Language Immersion Teachers</a:t>
            </a:r>
            <a:r>
              <a:rPr lang="en-US" sz="2000" dirty="0"/>
              <a:t> – Classroom management techniques, establishing routines, classroom set up, centers, resources, assigning homework, communicating with parents </a:t>
            </a:r>
          </a:p>
          <a:p>
            <a:endParaRPr lang="en-US" sz="2000" dirty="0"/>
          </a:p>
          <a:p>
            <a:r>
              <a:rPr lang="en-US" sz="2000" b="1" dirty="0"/>
              <a:t>Experienced Dual Language Immersion Teachers</a:t>
            </a:r>
            <a:r>
              <a:rPr lang="en-US" sz="2000" dirty="0"/>
              <a:t> – Scaffolding Language for Content and materials, collaborating with the English Partner Teacher and/or: effective collaboration between DLI teacher and </a:t>
            </a:r>
            <a:r>
              <a:rPr lang="en-US" sz="2000" dirty="0" err="1"/>
              <a:t>parapro</a:t>
            </a:r>
            <a:r>
              <a:rPr lang="en-US" sz="2000" dirty="0"/>
              <a:t>, collaborative projects, thematic learning, developing social and academic language, oral and written production</a:t>
            </a:r>
          </a:p>
          <a:p>
            <a:endParaRPr lang="en-US" sz="2000" dirty="0"/>
          </a:p>
          <a:p>
            <a:r>
              <a:rPr lang="en-US" sz="2000" b="1" dirty="0"/>
              <a:t>Administrators </a:t>
            </a:r>
            <a:r>
              <a:rPr lang="en-US" sz="2000" dirty="0"/>
              <a:t>– Recruitment, collaboration and planning, struggling students, difficult conversations with parents</a:t>
            </a:r>
          </a:p>
          <a:p>
            <a:endParaRPr lang="en-US" sz="2000" dirty="0"/>
          </a:p>
          <a:p>
            <a:r>
              <a:rPr lang="en-US" sz="2000" b="1" dirty="0"/>
              <a:t>Higher Education</a:t>
            </a:r>
            <a:r>
              <a:rPr lang="en-US" sz="2000" dirty="0"/>
              <a:t> – Hands-on teacher education initiatives, Dual Language Immersion Endorsement Programs, connections between schools and academia, lessons learned from former teachers, supporting and educating new DLI teachers and programs</a:t>
            </a:r>
          </a:p>
          <a:p>
            <a:endParaRPr lang="en-US" dirty="0"/>
          </a:p>
        </p:txBody>
      </p:sp>
      <p:sp>
        <p:nvSpPr>
          <p:cNvPr id="3" name="Rectangle 2"/>
          <p:cNvSpPr/>
          <p:nvPr/>
        </p:nvSpPr>
        <p:spPr>
          <a:xfrm>
            <a:off x="119226" y="14591"/>
            <a:ext cx="8858707"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GADII – focusing on four areas</a:t>
            </a:r>
          </a:p>
        </p:txBody>
      </p:sp>
    </p:spTree>
    <p:extLst>
      <p:ext uri="{BB962C8B-B14F-4D97-AF65-F5344CB8AC3E}">
        <p14:creationId xmlns:p14="http://schemas.microsoft.com/office/powerpoint/2010/main" val="274527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0699" y="152400"/>
            <a:ext cx="2925609"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Challenges</a:t>
            </a:r>
          </a:p>
        </p:txBody>
      </p:sp>
      <p:sp>
        <p:nvSpPr>
          <p:cNvPr id="3" name="TextBox 2"/>
          <p:cNvSpPr txBox="1"/>
          <p:nvPr/>
        </p:nvSpPr>
        <p:spPr>
          <a:xfrm>
            <a:off x="381000" y="983397"/>
            <a:ext cx="8305800" cy="400110"/>
          </a:xfrm>
          <a:prstGeom prst="rect">
            <a:avLst/>
          </a:prstGeom>
          <a:noFill/>
        </p:spPr>
        <p:txBody>
          <a:bodyPr wrap="square" rtlCol="0">
            <a:spAutoFit/>
          </a:bodyPr>
          <a:lstStyle/>
          <a:p>
            <a:r>
              <a:rPr lang="en-US" sz="2000" dirty="0"/>
              <a:t>1)  Teachers – Finding staffing that has the required training and proficiency.</a:t>
            </a:r>
          </a:p>
        </p:txBody>
      </p:sp>
      <p:sp>
        <p:nvSpPr>
          <p:cNvPr id="4" name="TextBox 3"/>
          <p:cNvSpPr txBox="1"/>
          <p:nvPr/>
        </p:nvSpPr>
        <p:spPr>
          <a:xfrm>
            <a:off x="381001" y="1399720"/>
            <a:ext cx="8610600" cy="2031325"/>
          </a:xfrm>
          <a:prstGeom prst="rect">
            <a:avLst/>
          </a:prstGeom>
          <a:noFill/>
        </p:spPr>
        <p:txBody>
          <a:bodyPr wrap="square" rtlCol="0">
            <a:spAutoFit/>
          </a:bodyPr>
          <a:lstStyle/>
          <a:p>
            <a:r>
              <a:rPr lang="en-US" dirty="0"/>
              <a:t>Solutions:  </a:t>
            </a:r>
          </a:p>
          <a:p>
            <a:r>
              <a:rPr lang="en-US" dirty="0"/>
              <a:t>	1)  Raising awareness to the statewide critical need for WL teachers</a:t>
            </a:r>
          </a:p>
          <a:p>
            <a:r>
              <a:rPr lang="en-US" dirty="0"/>
              <a:t>	2)  Working with in-state partners to develop programs to fill that need.</a:t>
            </a:r>
          </a:p>
          <a:p>
            <a:r>
              <a:rPr lang="en-US" dirty="0"/>
              <a:t>	3)  Creating opportunities for systems and potential teachers to meet.</a:t>
            </a:r>
          </a:p>
          <a:p>
            <a:r>
              <a:rPr lang="en-US" dirty="0"/>
              <a:t>	4)  Support development of Dual Language Immersion Endorsement Programs.</a:t>
            </a:r>
          </a:p>
          <a:p>
            <a:r>
              <a:rPr lang="en-US" dirty="0"/>
              <a:t>	5)  Creating State Teacher Recruitment page and State WL Teacher Job fair </a:t>
            </a:r>
          </a:p>
          <a:p>
            <a:r>
              <a:rPr lang="en-US" dirty="0"/>
              <a:t>	6)  Promote reciprocity agreements</a:t>
            </a:r>
          </a:p>
        </p:txBody>
      </p:sp>
      <p:sp>
        <p:nvSpPr>
          <p:cNvPr id="5" name="TextBox 4"/>
          <p:cNvSpPr txBox="1"/>
          <p:nvPr/>
        </p:nvSpPr>
        <p:spPr>
          <a:xfrm>
            <a:off x="228600" y="3447258"/>
            <a:ext cx="8305800" cy="707886"/>
          </a:xfrm>
          <a:prstGeom prst="rect">
            <a:avLst/>
          </a:prstGeom>
          <a:noFill/>
        </p:spPr>
        <p:txBody>
          <a:bodyPr wrap="square" rtlCol="0">
            <a:spAutoFit/>
          </a:bodyPr>
          <a:lstStyle/>
          <a:p>
            <a:r>
              <a:rPr lang="en-US" sz="2000" dirty="0"/>
              <a:t>2)  Training &amp; Support – DLI program teachers have an increased work load and need support and training to prevent burnout.</a:t>
            </a:r>
          </a:p>
        </p:txBody>
      </p:sp>
      <p:sp>
        <p:nvSpPr>
          <p:cNvPr id="6" name="TextBox 5"/>
          <p:cNvSpPr txBox="1"/>
          <p:nvPr/>
        </p:nvSpPr>
        <p:spPr>
          <a:xfrm>
            <a:off x="597480" y="4171357"/>
            <a:ext cx="8118501" cy="2308324"/>
          </a:xfrm>
          <a:prstGeom prst="rect">
            <a:avLst/>
          </a:prstGeom>
          <a:noFill/>
        </p:spPr>
        <p:txBody>
          <a:bodyPr wrap="square" rtlCol="0">
            <a:spAutoFit/>
          </a:bodyPr>
          <a:lstStyle/>
          <a:p>
            <a:r>
              <a:rPr lang="en-US" dirty="0"/>
              <a:t>Solutions:  </a:t>
            </a:r>
          </a:p>
          <a:p>
            <a:r>
              <a:rPr lang="en-US" dirty="0"/>
              <a:t>	1)  Increased Professional Development offerings for DLI (Admin/Teach)</a:t>
            </a:r>
          </a:p>
          <a:p>
            <a:r>
              <a:rPr lang="en-US" dirty="0"/>
              <a:t>	2)  Expansion of GADII – Focus on 4 key areas.</a:t>
            </a:r>
          </a:p>
          <a:p>
            <a:r>
              <a:rPr lang="en-US" dirty="0"/>
              <a:t>	3)  Creating a webinar/video library for DLI Teachers &amp; Administrators</a:t>
            </a:r>
          </a:p>
          <a:p>
            <a:r>
              <a:rPr lang="en-US" dirty="0"/>
              <a:t>	4)  Creating collaboration opportunities in the schools, districts and online.</a:t>
            </a:r>
          </a:p>
          <a:p>
            <a:r>
              <a:rPr lang="en-US" dirty="0"/>
              <a:t>	5)  Identifying and developing teacher and Administrative DLI Leaders.</a:t>
            </a:r>
          </a:p>
          <a:p>
            <a:r>
              <a:rPr lang="en-US" dirty="0"/>
              <a:t>	6)  Identifying materials that can be used effectively in the DLI programs</a:t>
            </a:r>
          </a:p>
          <a:p>
            <a:r>
              <a:rPr lang="en-US" dirty="0"/>
              <a:t>	7)  Recognizing our teachers for the work they do!</a:t>
            </a:r>
          </a:p>
        </p:txBody>
      </p:sp>
    </p:spTree>
    <p:extLst>
      <p:ext uri="{BB962C8B-B14F-4D97-AF65-F5344CB8AC3E}">
        <p14:creationId xmlns:p14="http://schemas.microsoft.com/office/powerpoint/2010/main" val="17846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0699" y="152400"/>
            <a:ext cx="2925609"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Challenges</a:t>
            </a:r>
          </a:p>
        </p:txBody>
      </p:sp>
      <p:sp>
        <p:nvSpPr>
          <p:cNvPr id="3" name="TextBox 2"/>
          <p:cNvSpPr txBox="1"/>
          <p:nvPr/>
        </p:nvSpPr>
        <p:spPr>
          <a:xfrm>
            <a:off x="381000" y="983397"/>
            <a:ext cx="8305800" cy="400110"/>
          </a:xfrm>
          <a:prstGeom prst="rect">
            <a:avLst/>
          </a:prstGeom>
          <a:noFill/>
        </p:spPr>
        <p:txBody>
          <a:bodyPr wrap="square" rtlCol="0">
            <a:spAutoFit/>
          </a:bodyPr>
          <a:lstStyle/>
          <a:p>
            <a:r>
              <a:rPr lang="en-US" sz="2000" dirty="0"/>
              <a:t>3)  Communication – Informing Stakeholders about DLI and what to expect.</a:t>
            </a:r>
          </a:p>
        </p:txBody>
      </p:sp>
      <p:sp>
        <p:nvSpPr>
          <p:cNvPr id="4" name="TextBox 3"/>
          <p:cNvSpPr txBox="1"/>
          <p:nvPr/>
        </p:nvSpPr>
        <p:spPr>
          <a:xfrm>
            <a:off x="609599" y="1399720"/>
            <a:ext cx="8382001" cy="2031325"/>
          </a:xfrm>
          <a:prstGeom prst="rect">
            <a:avLst/>
          </a:prstGeom>
          <a:noFill/>
        </p:spPr>
        <p:txBody>
          <a:bodyPr wrap="square" rtlCol="0">
            <a:spAutoFit/>
          </a:bodyPr>
          <a:lstStyle/>
          <a:p>
            <a:r>
              <a:rPr lang="en-US" dirty="0"/>
              <a:t>Solutions:  </a:t>
            </a:r>
          </a:p>
          <a:p>
            <a:r>
              <a:rPr lang="en-US" dirty="0"/>
              <a:t>	1)  Creating a webinar series on DLI to explain what it is and how it works.</a:t>
            </a:r>
          </a:p>
          <a:p>
            <a:r>
              <a:rPr lang="en-US" dirty="0"/>
              <a:t>	2)  Reaching out to District Leaders as requested to explain its key elements.</a:t>
            </a:r>
          </a:p>
          <a:p>
            <a:r>
              <a:rPr lang="en-US" dirty="0"/>
              <a:t>	3)  Creating in-state structures to facilitate the dissemination of accurate        	      information.</a:t>
            </a:r>
          </a:p>
          <a:p>
            <a:r>
              <a:rPr lang="en-US" dirty="0"/>
              <a:t>	4)  Identifying in-state/out of state DLI experts to assist.</a:t>
            </a:r>
          </a:p>
          <a:p>
            <a:r>
              <a:rPr lang="en-US" dirty="0"/>
              <a:t>	5)  Creating DLI Open-House days throughout the year.</a:t>
            </a:r>
          </a:p>
        </p:txBody>
      </p:sp>
      <p:sp>
        <p:nvSpPr>
          <p:cNvPr id="5" name="TextBox 4"/>
          <p:cNvSpPr txBox="1"/>
          <p:nvPr/>
        </p:nvSpPr>
        <p:spPr>
          <a:xfrm>
            <a:off x="266700" y="3581400"/>
            <a:ext cx="8534400" cy="400110"/>
          </a:xfrm>
          <a:prstGeom prst="rect">
            <a:avLst/>
          </a:prstGeom>
          <a:noFill/>
        </p:spPr>
        <p:txBody>
          <a:bodyPr wrap="square" rtlCol="0">
            <a:spAutoFit/>
          </a:bodyPr>
          <a:lstStyle/>
          <a:p>
            <a:r>
              <a:rPr lang="en-US" sz="2000" dirty="0"/>
              <a:t>4)  Administrative Needs – Providing support and training for DLI Administration.</a:t>
            </a:r>
          </a:p>
        </p:txBody>
      </p:sp>
      <p:sp>
        <p:nvSpPr>
          <p:cNvPr id="6" name="TextBox 5"/>
          <p:cNvSpPr txBox="1"/>
          <p:nvPr/>
        </p:nvSpPr>
        <p:spPr>
          <a:xfrm>
            <a:off x="568299" y="4099439"/>
            <a:ext cx="8118501" cy="1754326"/>
          </a:xfrm>
          <a:prstGeom prst="rect">
            <a:avLst/>
          </a:prstGeom>
          <a:noFill/>
        </p:spPr>
        <p:txBody>
          <a:bodyPr wrap="square" rtlCol="0">
            <a:spAutoFit/>
          </a:bodyPr>
          <a:lstStyle/>
          <a:p>
            <a:r>
              <a:rPr lang="en-US" dirty="0"/>
              <a:t>Solutions:  </a:t>
            </a:r>
          </a:p>
          <a:p>
            <a:r>
              <a:rPr lang="en-US" dirty="0"/>
              <a:t>	1)  Professional Development Webinars specifically for DLI Administrators</a:t>
            </a:r>
          </a:p>
          <a:p>
            <a:r>
              <a:rPr lang="en-US" dirty="0"/>
              <a:t>	2)  Creating a DLI administrative support group for new DLI Admins.</a:t>
            </a:r>
          </a:p>
          <a:p>
            <a:r>
              <a:rPr lang="en-US" dirty="0"/>
              <a:t>	3)  Creating focused learning opportunities for DLI Admins. (DLI  	  	     Administrative Visitation Program)</a:t>
            </a:r>
          </a:p>
          <a:p>
            <a:r>
              <a:rPr lang="en-US" dirty="0"/>
              <a:t>	4)  Recognizing our DLI Administrators and the work they do.</a:t>
            </a:r>
          </a:p>
        </p:txBody>
      </p:sp>
    </p:spTree>
    <p:extLst>
      <p:ext uri="{BB962C8B-B14F-4D97-AF65-F5344CB8AC3E}">
        <p14:creationId xmlns:p14="http://schemas.microsoft.com/office/powerpoint/2010/main" val="31950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971800" y="-1310"/>
            <a:ext cx="4953000" cy="923330"/>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813560" cy="181356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p:cNvPicPr>
            <a:picLocks noChangeAspect="1"/>
          </p:cNvPicPr>
          <p:nvPr/>
        </p:nvPicPr>
        <p:blipFill>
          <a:blip r:embed="rId3"/>
          <a:stretch>
            <a:fillRect/>
          </a:stretch>
        </p:blipFill>
        <p:spPr>
          <a:xfrm>
            <a:off x="1219200" y="1676400"/>
            <a:ext cx="6870132" cy="3867150"/>
          </a:xfrm>
          <a:prstGeom prst="rect">
            <a:avLst/>
          </a:prstGeom>
        </p:spPr>
      </p:pic>
    </p:spTree>
    <p:extLst>
      <p:ext uri="{BB962C8B-B14F-4D97-AF65-F5344CB8AC3E}">
        <p14:creationId xmlns:p14="http://schemas.microsoft.com/office/powerpoint/2010/main" val="347371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9050" y="1950244"/>
            <a:ext cx="4025900" cy="4102100"/>
          </a:xfrm>
        </p:spPr>
      </p:pic>
    </p:spTree>
    <p:extLst>
      <p:ext uri="{BB962C8B-B14F-4D97-AF65-F5344CB8AC3E}">
        <p14:creationId xmlns:p14="http://schemas.microsoft.com/office/powerpoint/2010/main" val="193400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U.S. Department of Education sea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title"/>
          </p:nvPr>
        </p:nvSpPr>
        <p:spPr>
          <a:xfrm>
            <a:off x="1524000" y="115888"/>
            <a:ext cx="6477000" cy="646112"/>
          </a:xfrm>
        </p:spPr>
        <p:txBody>
          <a:bodyPr anchor="t">
            <a:spAutoFit/>
          </a:bodyPr>
          <a:lstStyle/>
          <a:p>
            <a:pPr eaLnBrk="1" hangingPunct="1"/>
            <a:r>
              <a:rPr lang="en-US" altLang="en-US" sz="1800" b="1" dirty="0">
                <a:solidFill>
                  <a:srgbClr val="215968"/>
                </a:solidFill>
                <a:ea typeface="Calibri" pitchFamily="34" charset="0"/>
                <a:cs typeface="Times New Roman" pitchFamily="18" charset="0"/>
              </a:rPr>
              <a:t>Framework for Developing Global and Cultural Competencies to </a:t>
            </a:r>
            <a:br>
              <a:rPr lang="en-US" altLang="en-US" sz="1800" b="1" dirty="0">
                <a:solidFill>
                  <a:srgbClr val="215968"/>
                </a:solidFill>
                <a:ea typeface="Calibri" pitchFamily="34" charset="0"/>
                <a:cs typeface="Times New Roman" pitchFamily="18" charset="0"/>
              </a:rPr>
            </a:br>
            <a:r>
              <a:rPr lang="en-US" altLang="en-US" sz="1800" b="1" dirty="0">
                <a:solidFill>
                  <a:srgbClr val="215968"/>
                </a:solidFill>
                <a:ea typeface="Calibri" pitchFamily="34" charset="0"/>
                <a:cs typeface="Times New Roman" pitchFamily="18" charset="0"/>
              </a:rPr>
              <a:t>Advance Equity, Excellence and Economic Competitiveness</a:t>
            </a:r>
            <a:endParaRPr lang="en-US" altLang="en-US" dirty="0">
              <a:ea typeface="Calibri" pitchFamily="34" charset="0"/>
              <a:cs typeface="Times New Roman" pitchFamily="18" charset="0"/>
            </a:endParaRPr>
          </a:p>
        </p:txBody>
      </p:sp>
      <p:graphicFrame>
        <p:nvGraphicFramePr>
          <p:cNvPr id="13" name="Diagram 12" descr="Arrow indicating progression of skills from early learning to careers"/>
          <p:cNvGraphicFramePr/>
          <p:nvPr/>
        </p:nvGraphicFramePr>
        <p:xfrm>
          <a:off x="1295400" y="815606"/>
          <a:ext cx="5725160" cy="327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descr="Table describing the progression of global and cultural competencies from Early Learning through Postsecondary in the fields of Collaboration and Communication, World and Heritage Languages, Diverse Perspectives, and Civic and Global Engagement."/>
          <p:cNvGraphicFramePr>
            <a:graphicFrameLocks noGrp="1"/>
          </p:cNvGraphicFramePr>
          <p:nvPr>
            <p:ph sz="half" idx="1"/>
          </p:nvPr>
        </p:nvGraphicFramePr>
        <p:xfrm>
          <a:off x="152400" y="1219200"/>
          <a:ext cx="6867144" cy="4809998"/>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1247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536192">
                  <a:extLst>
                    <a:ext uri="{9D8B030D-6E8A-4147-A177-3AD203B41FA5}">
                      <a16:colId xmlns:a16="http://schemas.microsoft.com/office/drawing/2014/main" val="20004"/>
                    </a:ext>
                  </a:extLst>
                </a:gridCol>
              </a:tblGrid>
              <a:tr h="457200">
                <a:tc>
                  <a:txBody>
                    <a:bodyPr/>
                    <a:lstStyle/>
                    <a:p>
                      <a:pPr marL="0"/>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Early Learning</a:t>
                      </a:r>
                      <a:endParaRPr lang="en-US" sz="1200" dirty="0">
                        <a:solidFill>
                          <a:schemeClr val="bg1">
                            <a:lumMod val="9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Elementary</a:t>
                      </a:r>
                      <a:endParaRPr lang="en-US" sz="1200" dirty="0">
                        <a:solidFill>
                          <a:schemeClr val="bg1">
                            <a:lumMod val="9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Secondary</a:t>
                      </a:r>
                      <a:endParaRPr lang="en-US" sz="1200" dirty="0">
                        <a:solidFill>
                          <a:schemeClr val="bg1">
                            <a:lumMod val="9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Postsecondary</a:t>
                      </a:r>
                      <a:endParaRPr lang="en-US" sz="1200" dirty="0">
                        <a:solidFill>
                          <a:schemeClr val="bg1">
                            <a:lumMod val="95000"/>
                          </a:schemeClr>
                        </a:solidFill>
                      </a:endParaRPr>
                    </a:p>
                  </a:txBody>
                  <a:tcPr/>
                </a:tc>
                <a:extLst>
                  <a:ext uri="{0D108BD9-81ED-4DB2-BD59-A6C34878D82A}">
                    <a16:rowId xmlns:a16="http://schemas.microsoft.com/office/drawing/2014/main" val="10000"/>
                  </a:ext>
                </a:extLst>
              </a:tr>
              <a:tr h="1198628">
                <a:tc>
                  <a:txBody>
                    <a:bodyPr/>
                    <a:lstStyle/>
                    <a:p>
                      <a:pPr marL="0" algn="l"/>
                      <a:r>
                        <a:rPr lang="en-US" sz="1000" dirty="0">
                          <a:solidFill>
                            <a:srgbClr val="12313A"/>
                          </a:solidFill>
                          <a:effectLst/>
                        </a:rPr>
                        <a:t>Collaboration</a:t>
                      </a:r>
                      <a:r>
                        <a:rPr lang="en-US" sz="1000" baseline="0" dirty="0">
                          <a:solidFill>
                            <a:srgbClr val="12313A"/>
                          </a:solidFill>
                          <a:effectLst/>
                        </a:rPr>
                        <a:t> and </a:t>
                      </a:r>
                      <a:r>
                        <a:rPr lang="en-US" sz="1000" dirty="0">
                          <a:solidFill>
                            <a:srgbClr val="12313A"/>
                          </a:solidFill>
                          <a:effectLst/>
                        </a:rPr>
                        <a:t>Communication</a:t>
                      </a:r>
                      <a:endParaRPr lang="en-US" sz="1000" dirty="0">
                        <a:solidFill>
                          <a:srgbClr val="12313A"/>
                        </a:solidFill>
                      </a:endParaRPr>
                    </a:p>
                  </a:txBody>
                  <a:tcPr marL="4572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12313A"/>
                          </a:solidFill>
                          <a:effectLst/>
                        </a:rPr>
                        <a:t>Emerging socio-emotional skill-building—focus on empathy, cooperation, and problem solving </a:t>
                      </a:r>
                      <a:endParaRPr lang="en-US" sz="1000" dirty="0">
                        <a:solidFill>
                          <a:srgbClr val="12313A"/>
                        </a:solidFill>
                      </a:endParaRPr>
                    </a:p>
                  </a:txBody>
                  <a:tcPr marL="45720" marR="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12313A"/>
                          </a:solidFill>
                          <a:effectLst/>
                        </a:rPr>
                        <a:t>Progressive socio-emotional skill-building—focus on empathy, perspective taking and conflict management </a:t>
                      </a:r>
                      <a:endParaRPr lang="en-US" sz="1000" dirty="0">
                        <a:solidFill>
                          <a:srgbClr val="12313A"/>
                        </a:solidFill>
                      </a:endParaRPr>
                    </a:p>
                  </a:txBody>
                  <a:tcPr marL="45720" marR="0" marT="0"/>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dirty="0">
                          <a:solidFill>
                            <a:srgbClr val="12313A"/>
                          </a:solidFill>
                          <a:effectLst/>
                        </a:rPr>
                        <a:t>Strong socio-emotional and leadership skills—emphasis on multi-cultural understanding</a:t>
                      </a:r>
                      <a:r>
                        <a:rPr lang="en-US" sz="1000" baseline="0" dirty="0">
                          <a:solidFill>
                            <a:srgbClr val="12313A"/>
                          </a:solidFill>
                          <a:effectLst/>
                        </a:rPr>
                        <a:t> and </a:t>
                      </a:r>
                      <a:r>
                        <a:rPr lang="en-US" sz="1000" dirty="0">
                          <a:solidFill>
                            <a:srgbClr val="12313A"/>
                          </a:solidFill>
                          <a:effectLst/>
                        </a:rPr>
                        <a:t>working with diverse groups</a:t>
                      </a:r>
                      <a:endParaRPr lang="en-US" sz="1000" dirty="0">
                        <a:solidFill>
                          <a:srgbClr val="12313A"/>
                        </a:solidFill>
                        <a:effectLst/>
                        <a:latin typeface="Calibri"/>
                      </a:endParaRPr>
                    </a:p>
                  </a:txBody>
                  <a:tcPr marL="45720" marR="0" marT="0"/>
                </a:tc>
                <a:tc>
                  <a:txBody>
                    <a:bodyPr/>
                    <a:lstStyle/>
                    <a:p>
                      <a:pPr marL="0" marR="0" algn="l">
                        <a:spcBef>
                          <a:spcPts val="0"/>
                        </a:spcBef>
                        <a:spcAft>
                          <a:spcPts val="0"/>
                        </a:spcAft>
                      </a:pPr>
                      <a:r>
                        <a:rPr lang="en-US" sz="1000" dirty="0">
                          <a:solidFill>
                            <a:srgbClr val="12313A"/>
                          </a:solidFill>
                          <a:effectLst/>
                        </a:rPr>
                        <a:t>Advanced socio-emotional and </a:t>
                      </a:r>
                      <a:r>
                        <a:rPr lang="en-US" sz="1000" baseline="0" dirty="0">
                          <a:solidFill>
                            <a:srgbClr val="12313A"/>
                          </a:solidFill>
                          <a:effectLst/>
                        </a:rPr>
                        <a:t>leadership skills , ability to effectively collaborate and communicate with people in cross- cultural settings</a:t>
                      </a:r>
                    </a:p>
                  </a:txBody>
                  <a:tcPr marL="45720" marR="0" marT="0"/>
                </a:tc>
                <a:extLst>
                  <a:ext uri="{0D108BD9-81ED-4DB2-BD59-A6C34878D82A}">
                    <a16:rowId xmlns:a16="http://schemas.microsoft.com/office/drawing/2014/main" val="10001"/>
                  </a:ext>
                </a:extLst>
              </a:tr>
              <a:tr h="968754">
                <a:tc>
                  <a:txBody>
                    <a:bodyPr/>
                    <a:lstStyle/>
                    <a:p>
                      <a:pPr marL="0" algn="l"/>
                      <a:r>
                        <a:rPr lang="en-US" sz="1000" dirty="0">
                          <a:solidFill>
                            <a:srgbClr val="12313A"/>
                          </a:solidFill>
                        </a:rPr>
                        <a:t>World and Heritage Languages</a:t>
                      </a:r>
                    </a:p>
                  </a:txBody>
                  <a:tcPr marL="4572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12313A"/>
                          </a:solidFill>
                          <a:effectLst/>
                        </a:rPr>
                        <a:t>Developing language</a:t>
                      </a:r>
                      <a:r>
                        <a:rPr lang="en-US" sz="1000" baseline="0" dirty="0">
                          <a:solidFill>
                            <a:srgbClr val="12313A"/>
                          </a:solidFill>
                          <a:effectLst/>
                        </a:rPr>
                        <a:t> skills in English and other languages</a:t>
                      </a:r>
                      <a:endParaRPr lang="en-US" sz="1000" dirty="0">
                        <a:solidFill>
                          <a:srgbClr val="12313A"/>
                        </a:solidFill>
                      </a:endParaRPr>
                    </a:p>
                  </a:txBody>
                  <a:tcPr marL="45720" marR="0" marT="0"/>
                </a:tc>
                <a:tc>
                  <a:txBody>
                    <a:bodyPr/>
                    <a:lstStyle/>
                    <a:p>
                      <a:pPr marL="0" marR="0" algn="l">
                        <a:spcBef>
                          <a:spcPts val="0"/>
                        </a:spcBef>
                        <a:spcAft>
                          <a:spcPts val="0"/>
                        </a:spcAft>
                      </a:pPr>
                      <a:r>
                        <a:rPr lang="en-US" sz="1000" dirty="0">
                          <a:solidFill>
                            <a:srgbClr val="12313A"/>
                          </a:solidFill>
                          <a:effectLst/>
                        </a:rPr>
                        <a:t>Basic proficiency in at </a:t>
                      </a:r>
                    </a:p>
                    <a:p>
                      <a:pPr marL="0" marR="0" algn="l">
                        <a:spcBef>
                          <a:spcPts val="0"/>
                        </a:spcBef>
                        <a:spcAft>
                          <a:spcPts val="0"/>
                        </a:spcAft>
                      </a:pPr>
                      <a:r>
                        <a:rPr lang="en-US" sz="1000" dirty="0">
                          <a:solidFill>
                            <a:srgbClr val="12313A"/>
                          </a:solidFill>
                          <a:effectLst/>
                        </a:rPr>
                        <a:t>least one other language</a:t>
                      </a:r>
                      <a:endParaRPr lang="en-US" sz="1000" dirty="0">
                        <a:solidFill>
                          <a:srgbClr val="12313A"/>
                        </a:solidFill>
                        <a:effectLst/>
                        <a:latin typeface="Calibri"/>
                        <a:ea typeface="Calibri"/>
                        <a:cs typeface="Times New Roman"/>
                      </a:endParaRPr>
                    </a:p>
                  </a:txBody>
                  <a:tcPr marL="45720" marR="0" marT="0"/>
                </a:tc>
                <a:tc>
                  <a:txBody>
                    <a:bodyPr/>
                    <a:lstStyle/>
                    <a:p>
                      <a:pPr marL="0" marR="0" algn="l">
                        <a:spcBef>
                          <a:spcPts val="0"/>
                        </a:spcBef>
                        <a:spcAft>
                          <a:spcPts val="0"/>
                        </a:spcAft>
                      </a:pPr>
                      <a:r>
                        <a:rPr lang="en-US" sz="1000" dirty="0">
                          <a:solidFill>
                            <a:srgbClr val="12313A"/>
                          </a:solidFill>
                          <a:effectLst/>
                        </a:rPr>
                        <a:t>Proficiency in at least </a:t>
                      </a:r>
                    </a:p>
                    <a:p>
                      <a:pPr marL="0" marR="0" algn="l">
                        <a:spcBef>
                          <a:spcPts val="0"/>
                        </a:spcBef>
                        <a:spcAft>
                          <a:spcPts val="0"/>
                        </a:spcAft>
                      </a:pPr>
                      <a:r>
                        <a:rPr lang="en-US" sz="1000" dirty="0">
                          <a:solidFill>
                            <a:srgbClr val="12313A"/>
                          </a:solidFill>
                          <a:effectLst/>
                        </a:rPr>
                        <a:t>one other language</a:t>
                      </a:r>
                      <a:endParaRPr lang="en-US" sz="1000" dirty="0">
                        <a:solidFill>
                          <a:srgbClr val="12313A"/>
                        </a:solidFill>
                        <a:effectLst/>
                        <a:latin typeface="Calibri"/>
                        <a:ea typeface="Calibri"/>
                        <a:cs typeface="Times New Roman"/>
                      </a:endParaRPr>
                    </a:p>
                  </a:txBody>
                  <a:tcPr marL="45720" marR="0" marT="0"/>
                </a:tc>
                <a:tc>
                  <a:txBody>
                    <a:bodyPr/>
                    <a:lstStyle/>
                    <a:p>
                      <a:pPr marL="0" marR="0" algn="l">
                        <a:spcBef>
                          <a:spcPts val="0"/>
                        </a:spcBef>
                        <a:spcAft>
                          <a:spcPts val="0"/>
                        </a:spcAft>
                      </a:pPr>
                      <a:r>
                        <a:rPr lang="en-US" sz="1000" dirty="0">
                          <a:solidFill>
                            <a:srgbClr val="12313A"/>
                          </a:solidFill>
                          <a:effectLst/>
                        </a:rPr>
                        <a:t>Advanced proficiency</a:t>
                      </a:r>
                      <a:r>
                        <a:rPr lang="en-US" sz="1000" baseline="0" dirty="0">
                          <a:solidFill>
                            <a:srgbClr val="12313A"/>
                          </a:solidFill>
                          <a:effectLst/>
                        </a:rPr>
                        <a:t> </a:t>
                      </a:r>
                      <a:r>
                        <a:rPr lang="en-US" sz="1000" dirty="0">
                          <a:solidFill>
                            <a:srgbClr val="12313A"/>
                          </a:solidFill>
                          <a:effectLst/>
                        </a:rPr>
                        <a:t>—ability to work</a:t>
                      </a:r>
                      <a:r>
                        <a:rPr lang="en-US" sz="1000" baseline="0" dirty="0">
                          <a:solidFill>
                            <a:srgbClr val="12313A"/>
                          </a:solidFill>
                          <a:effectLst/>
                        </a:rPr>
                        <a:t> or </a:t>
                      </a:r>
                      <a:r>
                        <a:rPr lang="en-US" sz="1000" dirty="0">
                          <a:solidFill>
                            <a:srgbClr val="12313A"/>
                          </a:solidFill>
                          <a:effectLst/>
                        </a:rPr>
                        <a:t>study in </a:t>
                      </a:r>
                    </a:p>
                    <a:p>
                      <a:pPr marL="0" marR="0" algn="l">
                        <a:spcBef>
                          <a:spcPts val="0"/>
                        </a:spcBef>
                        <a:spcAft>
                          <a:spcPts val="0"/>
                        </a:spcAft>
                      </a:pPr>
                      <a:r>
                        <a:rPr lang="en-US" sz="1000" dirty="0">
                          <a:solidFill>
                            <a:srgbClr val="12313A"/>
                          </a:solidFill>
                          <a:effectLst/>
                        </a:rPr>
                        <a:t>at least one other language </a:t>
                      </a:r>
                      <a:endParaRPr lang="en-US" sz="1000" dirty="0">
                        <a:solidFill>
                          <a:srgbClr val="12313A"/>
                        </a:solidFill>
                        <a:effectLst/>
                        <a:latin typeface="Calibri"/>
                        <a:ea typeface="Calibri"/>
                        <a:cs typeface="Times New Roman"/>
                      </a:endParaRPr>
                    </a:p>
                  </a:txBody>
                  <a:tcPr marL="45720" marR="0" marT="0"/>
                </a:tc>
                <a:extLst>
                  <a:ext uri="{0D108BD9-81ED-4DB2-BD59-A6C34878D82A}">
                    <a16:rowId xmlns:a16="http://schemas.microsoft.com/office/drawing/2014/main" val="10002"/>
                  </a:ext>
                </a:extLst>
              </a:tr>
              <a:tr h="1069848">
                <a:tc>
                  <a:txBody>
                    <a:bodyPr/>
                    <a:lstStyle/>
                    <a:p>
                      <a:pPr marL="0" algn="l"/>
                      <a:r>
                        <a:rPr lang="en-US" sz="1000" dirty="0">
                          <a:solidFill>
                            <a:srgbClr val="12313A"/>
                          </a:solidFill>
                        </a:rPr>
                        <a:t>Diverse Perspectives</a:t>
                      </a:r>
                    </a:p>
                  </a:txBody>
                  <a:tcPr marL="4572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12313A"/>
                          </a:solidFill>
                          <a:effectLst/>
                        </a:rPr>
                        <a:t>Emerging</a:t>
                      </a:r>
                      <a:r>
                        <a:rPr lang="en-US" sz="1000" baseline="0" dirty="0">
                          <a:solidFill>
                            <a:srgbClr val="12313A"/>
                          </a:solidFill>
                          <a:effectLst/>
                        </a:rPr>
                        <a:t> global awareness </a:t>
                      </a:r>
                      <a:r>
                        <a:rPr lang="en-US" sz="1000" dirty="0">
                          <a:solidFill>
                            <a:srgbClr val="12313A"/>
                          </a:solidFill>
                          <a:effectLst/>
                        </a:rPr>
                        <a:t>through exposure to diverse</a:t>
                      </a:r>
                      <a:r>
                        <a:rPr lang="en-US" sz="1000" baseline="0" dirty="0">
                          <a:solidFill>
                            <a:srgbClr val="12313A"/>
                          </a:solidFill>
                          <a:effectLst/>
                        </a:rPr>
                        <a:t> cultures, histories, languages and perspectives</a:t>
                      </a:r>
                      <a:endParaRPr lang="en-US" sz="1000" dirty="0">
                        <a:solidFill>
                          <a:srgbClr val="12313A"/>
                        </a:solidFill>
                        <a:effectLst/>
                      </a:endParaRPr>
                    </a:p>
                  </a:txBody>
                  <a:tcPr marL="45720" marR="0" marT="0"/>
                </a:tc>
                <a:tc>
                  <a:txBody>
                    <a:bodyPr/>
                    <a:lstStyle/>
                    <a:p>
                      <a:pPr marL="0" marR="0" algn="l">
                        <a:spcBef>
                          <a:spcPts val="0"/>
                        </a:spcBef>
                        <a:spcAft>
                          <a:spcPts val="0"/>
                        </a:spcAft>
                      </a:pPr>
                      <a:r>
                        <a:rPr lang="en-US" sz="1000" dirty="0">
                          <a:solidFill>
                            <a:srgbClr val="12313A"/>
                          </a:solidFill>
                          <a:effectLst/>
                        </a:rPr>
                        <a:t>Deepening global awareness through</a:t>
                      </a:r>
                      <a:r>
                        <a:rPr lang="en-US" sz="1000" baseline="0" dirty="0">
                          <a:solidFill>
                            <a:srgbClr val="12313A"/>
                          </a:solidFill>
                          <a:effectLst/>
                        </a:rPr>
                        <a:t> continued exposure to diverse cultures, histories, languages and perspectives.</a:t>
                      </a:r>
                      <a:endParaRPr lang="en-US" sz="1000" dirty="0">
                        <a:solidFill>
                          <a:srgbClr val="12313A"/>
                        </a:solidFill>
                        <a:effectLst/>
                        <a:latin typeface="Calibri"/>
                        <a:ea typeface="Calibri"/>
                        <a:cs typeface="Times New Roman"/>
                      </a:endParaRPr>
                    </a:p>
                  </a:txBody>
                  <a:tcPr marL="45720" marR="0" marT="0"/>
                </a:tc>
                <a:tc>
                  <a:txBody>
                    <a:bodyPr/>
                    <a:lstStyle/>
                    <a:p>
                      <a:pPr marL="0" marR="0" algn="l">
                        <a:spcBef>
                          <a:spcPts val="0"/>
                        </a:spcBef>
                        <a:spcAft>
                          <a:spcPts val="0"/>
                        </a:spcAft>
                      </a:pPr>
                      <a:r>
                        <a:rPr lang="en-US" sz="1000" dirty="0">
                          <a:solidFill>
                            <a:srgbClr val="12313A"/>
                          </a:solidFill>
                          <a:effectLst/>
                        </a:rPr>
                        <a:t>Deepening local and global knowledge and understanding, including through classes, projects, study abroad and virtual exchange</a:t>
                      </a:r>
                      <a:endParaRPr lang="en-US" sz="1000" dirty="0">
                        <a:solidFill>
                          <a:srgbClr val="12313A"/>
                        </a:solidFill>
                        <a:effectLst/>
                        <a:latin typeface="Calibri"/>
                        <a:ea typeface="Calibri"/>
                        <a:cs typeface="Times New Roman"/>
                      </a:endParaRPr>
                    </a:p>
                  </a:txBody>
                  <a:tcPr marL="45720" marR="0" marT="0"/>
                </a:tc>
                <a:tc>
                  <a:txBody>
                    <a:bodyPr/>
                    <a:lstStyle/>
                    <a:p>
                      <a:pPr marL="0" marR="0" algn="l">
                        <a:spcBef>
                          <a:spcPts val="0"/>
                        </a:spcBef>
                        <a:spcAft>
                          <a:spcPts val="0"/>
                        </a:spcAft>
                      </a:pPr>
                      <a:r>
                        <a:rPr lang="en-US" sz="1000" dirty="0">
                          <a:solidFill>
                            <a:srgbClr val="12313A"/>
                          </a:solidFill>
                          <a:effectLst/>
                        </a:rPr>
                        <a:t>Highly developed ability </a:t>
                      </a:r>
                    </a:p>
                    <a:p>
                      <a:pPr marL="0" marR="0" algn="l">
                        <a:spcBef>
                          <a:spcPts val="0"/>
                        </a:spcBef>
                        <a:spcAft>
                          <a:spcPts val="0"/>
                        </a:spcAft>
                      </a:pPr>
                      <a:r>
                        <a:rPr lang="en-US" sz="1000" dirty="0">
                          <a:solidFill>
                            <a:srgbClr val="12313A"/>
                          </a:solidFill>
                          <a:effectLst/>
                        </a:rPr>
                        <a:t>to analyze</a:t>
                      </a:r>
                      <a:r>
                        <a:rPr lang="en-US" sz="1000" baseline="0" dirty="0">
                          <a:solidFill>
                            <a:srgbClr val="12313A"/>
                          </a:solidFill>
                          <a:effectLst/>
                        </a:rPr>
                        <a:t> and reflect on </a:t>
                      </a:r>
                    </a:p>
                    <a:p>
                      <a:pPr marL="0" marR="0" algn="l">
                        <a:spcBef>
                          <a:spcPts val="0"/>
                        </a:spcBef>
                        <a:spcAft>
                          <a:spcPts val="0"/>
                        </a:spcAft>
                      </a:pPr>
                      <a:r>
                        <a:rPr lang="en-US" sz="1000" baseline="0" dirty="0">
                          <a:solidFill>
                            <a:srgbClr val="12313A"/>
                          </a:solidFill>
                          <a:effectLst/>
                        </a:rPr>
                        <a:t>issues from diverse perspectives</a:t>
                      </a:r>
                      <a:endParaRPr lang="en-US" sz="1000" dirty="0">
                        <a:solidFill>
                          <a:srgbClr val="12313A"/>
                        </a:solidFill>
                        <a:effectLst/>
                        <a:latin typeface="Calibri"/>
                        <a:ea typeface="Calibri"/>
                        <a:cs typeface="Times New Roman"/>
                      </a:endParaRPr>
                    </a:p>
                  </a:txBody>
                  <a:tcPr marL="45720" marR="0" marT="0"/>
                </a:tc>
                <a:extLst>
                  <a:ext uri="{0D108BD9-81ED-4DB2-BD59-A6C34878D82A}">
                    <a16:rowId xmlns:a16="http://schemas.microsoft.com/office/drawing/2014/main" val="10003"/>
                  </a:ext>
                </a:extLst>
              </a:tr>
              <a:tr h="1115568">
                <a:tc>
                  <a:txBody>
                    <a:bodyPr/>
                    <a:lstStyle/>
                    <a:p>
                      <a:pPr marL="0" algn="l"/>
                      <a:r>
                        <a:rPr lang="en-US" sz="1000" dirty="0">
                          <a:solidFill>
                            <a:srgbClr val="12313A"/>
                          </a:solidFill>
                        </a:rPr>
                        <a:t>Civic and Global Engagement</a:t>
                      </a:r>
                    </a:p>
                  </a:txBody>
                  <a:tcPr marL="45720" marT="0"/>
                </a:tc>
                <a:tc>
                  <a:txBody>
                    <a:bodyPr/>
                    <a:lstStyle/>
                    <a:p>
                      <a:pPr marL="0" marR="0" algn="l">
                        <a:spcBef>
                          <a:spcPts val="0"/>
                        </a:spcBef>
                        <a:spcAft>
                          <a:spcPts val="0"/>
                        </a:spcAft>
                      </a:pPr>
                      <a:r>
                        <a:rPr lang="en-US" sz="1000" dirty="0">
                          <a:solidFill>
                            <a:srgbClr val="12313A"/>
                          </a:solidFill>
                          <a:effectLst/>
                        </a:rPr>
                        <a:t>Growing awareness of community and institutions</a:t>
                      </a:r>
                    </a:p>
                  </a:txBody>
                  <a:tcPr marL="45720" marR="0" marT="0"/>
                </a:tc>
                <a:tc>
                  <a:txBody>
                    <a:bodyPr/>
                    <a:lstStyle/>
                    <a:p>
                      <a:pPr marL="0" marR="0" algn="l">
                        <a:spcBef>
                          <a:spcPts val="0"/>
                        </a:spcBef>
                        <a:spcAft>
                          <a:spcPts val="0"/>
                        </a:spcAft>
                      </a:pPr>
                      <a:r>
                        <a:rPr lang="en-US" sz="1000" dirty="0">
                          <a:solidFill>
                            <a:srgbClr val="12313A"/>
                          </a:solidFill>
                          <a:effectLst/>
                        </a:rPr>
                        <a:t>Age-appropriate civic engagement and learning</a:t>
                      </a:r>
                    </a:p>
                  </a:txBody>
                  <a:tcPr marL="45720" marR="0" marT="0"/>
                </a:tc>
                <a:tc>
                  <a:txBody>
                    <a:bodyPr/>
                    <a:lstStyle/>
                    <a:p>
                      <a:pPr marL="0" marR="0" algn="l">
                        <a:spcBef>
                          <a:spcPts val="0"/>
                        </a:spcBef>
                        <a:spcAft>
                          <a:spcPts val="0"/>
                        </a:spcAft>
                      </a:pPr>
                      <a:r>
                        <a:rPr lang="en-US" sz="1000" dirty="0">
                          <a:solidFill>
                            <a:srgbClr val="12313A"/>
                          </a:solidFill>
                          <a:effectLst/>
                        </a:rPr>
                        <a:t>Demonstrated ability to engage in key civic and global issues</a:t>
                      </a:r>
                      <a:endParaRPr lang="en-US" sz="1000" dirty="0">
                        <a:solidFill>
                          <a:srgbClr val="12313A"/>
                        </a:solidFill>
                        <a:effectLst/>
                        <a:latin typeface="Calibri"/>
                        <a:ea typeface="Calibri"/>
                        <a:cs typeface="Times New Roman"/>
                      </a:endParaRPr>
                    </a:p>
                  </a:txBody>
                  <a:tcPr marL="45720" marR="0" marT="0"/>
                </a:tc>
                <a:tc>
                  <a:txBody>
                    <a:bodyPr/>
                    <a:lstStyle/>
                    <a:p>
                      <a:pPr marL="0" marR="0" algn="l">
                        <a:spcBef>
                          <a:spcPts val="0"/>
                        </a:spcBef>
                        <a:spcAft>
                          <a:spcPts val="0"/>
                        </a:spcAft>
                      </a:pPr>
                      <a:r>
                        <a:rPr lang="en-US" sz="1000" dirty="0">
                          <a:solidFill>
                            <a:srgbClr val="12313A"/>
                          </a:solidFill>
                          <a:effectLst/>
                        </a:rPr>
                        <a:t>Demonstrated ability for</a:t>
                      </a:r>
                      <a:r>
                        <a:rPr lang="en-US" sz="1000" baseline="0" dirty="0">
                          <a:solidFill>
                            <a:srgbClr val="12313A"/>
                          </a:solidFill>
                          <a:effectLst/>
                        </a:rPr>
                        <a:t> meaningful </a:t>
                      </a:r>
                      <a:r>
                        <a:rPr lang="en-US" sz="1000" dirty="0">
                          <a:solidFill>
                            <a:srgbClr val="12313A"/>
                          </a:solidFill>
                          <a:effectLst/>
                        </a:rPr>
                        <a:t>engagement in </a:t>
                      </a:r>
                    </a:p>
                    <a:p>
                      <a:pPr marL="0" marR="0" algn="l">
                        <a:spcBef>
                          <a:spcPts val="0"/>
                        </a:spcBef>
                        <a:spcAft>
                          <a:spcPts val="0"/>
                        </a:spcAft>
                      </a:pPr>
                      <a:r>
                        <a:rPr lang="en-US" sz="1000" dirty="0">
                          <a:solidFill>
                            <a:srgbClr val="12313A"/>
                          </a:solidFill>
                          <a:effectLst/>
                        </a:rPr>
                        <a:t>a wide range of  civic and global issues</a:t>
                      </a:r>
                      <a:r>
                        <a:rPr lang="en-US" sz="1000" baseline="0" dirty="0">
                          <a:solidFill>
                            <a:srgbClr val="12313A"/>
                          </a:solidFill>
                          <a:effectLst/>
                        </a:rPr>
                        <a:t> and</a:t>
                      </a:r>
                      <a:r>
                        <a:rPr lang="en-US" sz="1000" dirty="0">
                          <a:solidFill>
                            <a:srgbClr val="12313A"/>
                          </a:solidFill>
                          <a:effectLst/>
                        </a:rPr>
                        <a:t> </a:t>
                      </a:r>
                    </a:p>
                    <a:p>
                      <a:pPr marL="0" marR="0" algn="l">
                        <a:spcBef>
                          <a:spcPts val="0"/>
                        </a:spcBef>
                        <a:spcAft>
                          <a:spcPts val="0"/>
                        </a:spcAft>
                      </a:pPr>
                      <a:r>
                        <a:rPr lang="en-US" sz="1000" dirty="0">
                          <a:solidFill>
                            <a:srgbClr val="12313A"/>
                          </a:solidFill>
                          <a:effectLst/>
                        </a:rPr>
                        <a:t>to be successful in  one’s own discipline/specialty in </a:t>
                      </a:r>
                    </a:p>
                    <a:p>
                      <a:pPr marL="0" marR="0" algn="l">
                        <a:spcBef>
                          <a:spcPts val="0"/>
                        </a:spcBef>
                        <a:spcAft>
                          <a:spcPts val="0"/>
                        </a:spcAft>
                      </a:pPr>
                      <a:r>
                        <a:rPr lang="en-US" sz="1000" dirty="0">
                          <a:solidFill>
                            <a:srgbClr val="12313A"/>
                          </a:solidFill>
                          <a:effectLst/>
                        </a:rPr>
                        <a:t>a global context</a:t>
                      </a:r>
                      <a:endParaRPr lang="en-US" sz="1000" dirty="0">
                        <a:solidFill>
                          <a:srgbClr val="12313A"/>
                        </a:solidFill>
                        <a:effectLst/>
                        <a:latin typeface="Calibri"/>
                        <a:ea typeface="Calibri"/>
                        <a:cs typeface="Times New Roman"/>
                      </a:endParaRPr>
                    </a:p>
                  </a:txBody>
                  <a:tcPr marL="45720" marR="0" marT="0"/>
                </a:tc>
                <a:extLst>
                  <a:ext uri="{0D108BD9-81ED-4DB2-BD59-A6C34878D82A}">
                    <a16:rowId xmlns:a16="http://schemas.microsoft.com/office/drawing/2014/main" val="10004"/>
                  </a:ext>
                </a:extLst>
              </a:tr>
            </a:tbl>
          </a:graphicData>
        </a:graphic>
      </p:graphicFrame>
      <p:sp>
        <p:nvSpPr>
          <p:cNvPr id="8" name="TextBox 7"/>
          <p:cNvSpPr txBox="1"/>
          <p:nvPr/>
        </p:nvSpPr>
        <p:spPr>
          <a:xfrm>
            <a:off x="152400" y="6019800"/>
            <a:ext cx="6867525" cy="646113"/>
          </a:xfrm>
          <a:prstGeom prst="rect">
            <a:avLst/>
          </a:prstGeom>
          <a:solidFill>
            <a:schemeClr val="accent5">
              <a:lumMod val="75000"/>
            </a:schemeClr>
          </a:solidFill>
          <a:ln w="12700">
            <a:solidFill>
              <a:schemeClr val="accent5">
                <a:lumMod val="7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solidFill>
                  <a:schemeClr val="bg1"/>
                </a:solidFill>
                <a:latin typeface="+mn-lt"/>
                <a:cs typeface="+mn-cs"/>
              </a:rPr>
              <a:t>Foundation of Discipline-Specific </a:t>
            </a:r>
          </a:p>
          <a:p>
            <a:pPr algn="ctr" fontAlgn="auto">
              <a:spcBef>
                <a:spcPts val="0"/>
              </a:spcBef>
              <a:spcAft>
                <a:spcPts val="0"/>
              </a:spcAft>
              <a:defRPr/>
            </a:pPr>
            <a:r>
              <a:rPr lang="en-US" b="1" dirty="0">
                <a:solidFill>
                  <a:schemeClr val="bg1"/>
                </a:solidFill>
                <a:latin typeface="+mn-lt"/>
                <a:cs typeface="+mn-cs"/>
              </a:rPr>
              <a:t>Knowledge and Understanding</a:t>
            </a:r>
            <a:endParaRPr lang="en-US" dirty="0">
              <a:latin typeface="+mn-lt"/>
              <a:cs typeface="+mn-cs"/>
            </a:endParaRPr>
          </a:p>
        </p:txBody>
      </p:sp>
      <p:sp>
        <p:nvSpPr>
          <p:cNvPr id="4" name="Content Placeholder 3"/>
          <p:cNvSpPr>
            <a:spLocks noGrp="1"/>
          </p:cNvSpPr>
          <p:nvPr>
            <p:ph sz="half" idx="2"/>
          </p:nvPr>
        </p:nvSpPr>
        <p:spPr>
          <a:xfrm>
            <a:off x="7086600" y="990600"/>
            <a:ext cx="1905000" cy="5286375"/>
          </a:xfrm>
          <a:solidFill>
            <a:srgbClr val="EDA773"/>
          </a:solidFill>
          <a:ln w="12700">
            <a:solidFill>
              <a:schemeClr val="accent6">
                <a:lumMod val="50000"/>
              </a:schemeClr>
            </a:solidFill>
          </a:ln>
          <a:effectLst>
            <a:outerShdw blurRad="50800" dist="38100" dir="2700000" algn="tl" rotWithShape="0">
              <a:prstClr val="black">
                <a:alpha val="40000"/>
              </a:prstClr>
            </a:outerShdw>
          </a:effectLst>
        </p:spPr>
        <p:txBody>
          <a:bodyPr rtlCol="0">
            <a:normAutofit/>
          </a:bodyPr>
          <a:lstStyle/>
          <a:p>
            <a:pPr marL="0" indent="0" eaLnBrk="1" fontAlgn="auto" hangingPunct="1">
              <a:spcBef>
                <a:spcPts val="0"/>
              </a:spcBef>
              <a:spcAft>
                <a:spcPts val="1200"/>
              </a:spcAft>
              <a:buFont typeface="Arial" panose="020B0604020202020204" pitchFamily="34" charset="0"/>
              <a:buNone/>
              <a:defRPr/>
            </a:pPr>
            <a:r>
              <a:rPr lang="en-US" sz="1200" b="1" dirty="0">
                <a:ln w="1905"/>
                <a:solidFill>
                  <a:schemeClr val="accent6">
                    <a:lumMod val="50000"/>
                  </a:schemeClr>
                </a:solidFill>
              </a:rPr>
              <a:t>Globally and Culturally Competent Individuals</a:t>
            </a:r>
          </a:p>
          <a:p>
            <a:pPr marL="0" indent="0" eaLnBrk="1" fontAlgn="auto" hangingPunct="1">
              <a:spcBef>
                <a:spcPts val="0"/>
              </a:spcBef>
              <a:spcAft>
                <a:spcPts val="1200"/>
              </a:spcAft>
              <a:buFont typeface="Arial" panose="020B0604020202020204" pitchFamily="34" charset="0"/>
              <a:buNone/>
              <a:defRPr/>
            </a:pPr>
            <a:r>
              <a:rPr lang="en-US" sz="1100" dirty="0"/>
              <a:t>Proficient in at least two languages;</a:t>
            </a:r>
          </a:p>
          <a:p>
            <a:pPr marL="0" indent="0" eaLnBrk="1" fontAlgn="auto" hangingPunct="1">
              <a:spcBef>
                <a:spcPts val="0"/>
              </a:spcBef>
              <a:spcAft>
                <a:spcPts val="1200"/>
              </a:spcAft>
              <a:buFont typeface="Arial" panose="020B0604020202020204" pitchFamily="34" charset="0"/>
              <a:buNone/>
              <a:defRPr/>
            </a:pPr>
            <a:r>
              <a:rPr lang="en-US" sz="1100" dirty="0"/>
              <a:t>Aware of differences that exist between cultures, open to diverse perspectives, and appreciative of insight gained through open cultural exchange;</a:t>
            </a:r>
          </a:p>
          <a:p>
            <a:pPr marL="0" indent="0" eaLnBrk="1" fontAlgn="auto" hangingPunct="1">
              <a:spcBef>
                <a:spcPts val="0"/>
              </a:spcBef>
              <a:spcAft>
                <a:spcPts val="1200"/>
              </a:spcAft>
              <a:buFont typeface="Arial" panose="020B0604020202020204" pitchFamily="34" charset="0"/>
              <a:buNone/>
              <a:defRPr/>
            </a:pPr>
            <a:r>
              <a:rPr lang="en-US" sz="1100" dirty="0"/>
              <a:t>Critical and creative thinkers, who can apply understanding of diverse cultures, beliefs, economies, technology and forms of government in order to work effectively in cross-cultural settings to address societal , environmental or entrepreneurial  challenges;</a:t>
            </a:r>
          </a:p>
          <a:p>
            <a:pPr marL="0" indent="0" eaLnBrk="1" fontAlgn="auto" hangingPunct="1">
              <a:spcBef>
                <a:spcPts val="0"/>
              </a:spcBef>
              <a:spcAft>
                <a:spcPts val="1200"/>
              </a:spcAft>
              <a:buFont typeface="Arial" panose="020B0604020202020204" pitchFamily="34" charset="0"/>
              <a:buNone/>
              <a:defRPr/>
            </a:pPr>
            <a:r>
              <a:rPr lang="en-US" sz="1100" dirty="0"/>
              <a:t>Able to operate at a professional level in intercultural and international contexts and to continue to develop new skills and harness  technology to support continued growth.</a:t>
            </a:r>
          </a:p>
        </p:txBody>
      </p:sp>
      <p:sp>
        <p:nvSpPr>
          <p:cNvPr id="2056" name="TextBox 11"/>
          <p:cNvSpPr txBox="1">
            <a:spLocks noChangeArrowheads="1"/>
          </p:cNvSpPr>
          <p:nvPr/>
        </p:nvSpPr>
        <p:spPr bwMode="auto">
          <a:xfrm>
            <a:off x="7543800" y="6353175"/>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215968"/>
                </a:solidFill>
                <a:ea typeface="Calibri" pitchFamily="34" charset="0"/>
                <a:cs typeface="Times New Roman" pitchFamily="18" charset="0"/>
              </a:rPr>
              <a:t>January 2017</a:t>
            </a:r>
            <a:endParaRPr lang="en-US" altLang="en-US" sz="1200">
              <a:solidFill>
                <a:srgbClr val="215968"/>
              </a:solidFill>
              <a:latin typeface="Arial" charset="0"/>
              <a:ea typeface="Calibri" pitchFamily="34" charset="0"/>
            </a:endParaRPr>
          </a:p>
        </p:txBody>
      </p:sp>
      <p:sp>
        <p:nvSpPr>
          <p:cNvPr id="2" name="TextBox 1"/>
          <p:cNvSpPr txBox="1"/>
          <p:nvPr/>
        </p:nvSpPr>
        <p:spPr>
          <a:xfrm>
            <a:off x="7162800" y="6514147"/>
            <a:ext cx="1752600" cy="307777"/>
          </a:xfrm>
          <a:prstGeom prst="rect">
            <a:avLst/>
          </a:prstGeom>
          <a:noFill/>
        </p:spPr>
        <p:txBody>
          <a:bodyPr wrap="square" rtlCol="0">
            <a:spAutoFit/>
          </a:bodyPr>
          <a:lstStyle/>
          <a:p>
            <a:pPr algn="ctr"/>
            <a:r>
              <a:rPr lang="en-US" sz="1400" b="1" i="1" dirty="0"/>
              <a:t>Source: USDOE</a:t>
            </a:r>
            <a:endParaRPr lang="de-DE" sz="1400" b="1" i="1" dirty="0"/>
          </a:p>
        </p:txBody>
      </p:sp>
    </p:spTree>
    <p:extLst>
      <p:ext uri="{BB962C8B-B14F-4D97-AF65-F5344CB8AC3E}">
        <p14:creationId xmlns:p14="http://schemas.microsoft.com/office/powerpoint/2010/main" val="225163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858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317153" y="15240"/>
            <a:ext cx="3714750" cy="1200329"/>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906"/>
            <a:ext cx="1360170" cy="1813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4485" y="1370035"/>
            <a:ext cx="266008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Biliteracy</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Seal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632" y="-33530"/>
            <a:ext cx="2144367" cy="1403820"/>
          </a:xfrm>
          <a:prstGeom prst="rect">
            <a:avLst/>
          </a:prstGeom>
        </p:spPr>
      </p:pic>
      <p:pic>
        <p:nvPicPr>
          <p:cNvPr id="9" name="Content Placeholder 7"/>
          <p:cNvPicPr>
            <a:picLocks noChangeAspect="1"/>
          </p:cNvPicPr>
          <p:nvPr/>
        </p:nvPicPr>
        <p:blipFill rotWithShape="1">
          <a:blip r:embed="rId4"/>
          <a:srcRect l="12563" t="22266" r="37848" b="21172"/>
          <a:stretch/>
        </p:blipFill>
        <p:spPr>
          <a:xfrm>
            <a:off x="3846443" y="1977631"/>
            <a:ext cx="5034774" cy="4471564"/>
          </a:xfrm>
          <a:prstGeom prst="rect">
            <a:avLst/>
          </a:prstGeom>
        </p:spPr>
      </p:pic>
      <p:sp>
        <p:nvSpPr>
          <p:cNvPr id="10" name="TextBox 9"/>
          <p:cNvSpPr txBox="1"/>
          <p:nvPr/>
        </p:nvSpPr>
        <p:spPr>
          <a:xfrm>
            <a:off x="216176" y="2018972"/>
            <a:ext cx="3451363" cy="307777"/>
          </a:xfrm>
          <a:prstGeom prst="rect">
            <a:avLst/>
          </a:prstGeom>
          <a:noFill/>
        </p:spPr>
        <p:txBody>
          <a:bodyPr wrap="square" rtlCol="0">
            <a:spAutoFit/>
          </a:bodyPr>
          <a:lstStyle/>
          <a:p>
            <a:r>
              <a:rPr lang="en-US" sz="1400" b="1" i="1" u="sng" dirty="0"/>
              <a:t>22 states have passed a Seal of </a:t>
            </a:r>
            <a:r>
              <a:rPr lang="en-US" sz="1400" b="1" i="1" u="sng" dirty="0" err="1"/>
              <a:t>Biliteracy</a:t>
            </a:r>
            <a:r>
              <a:rPr lang="en-US" sz="1400" b="1" i="1" u="sng" dirty="0"/>
              <a:t>.</a:t>
            </a:r>
          </a:p>
        </p:txBody>
      </p:sp>
      <p:sp>
        <p:nvSpPr>
          <p:cNvPr id="3" name="TextBox 2"/>
          <p:cNvSpPr txBox="1"/>
          <p:nvPr/>
        </p:nvSpPr>
        <p:spPr>
          <a:xfrm>
            <a:off x="216176" y="2505254"/>
            <a:ext cx="3451363" cy="4524315"/>
          </a:xfrm>
          <a:prstGeom prst="rect">
            <a:avLst/>
          </a:prstGeom>
          <a:noFill/>
        </p:spPr>
        <p:txBody>
          <a:bodyPr wrap="square" rtlCol="0">
            <a:spAutoFit/>
          </a:bodyPr>
          <a:lstStyle/>
          <a:p>
            <a:r>
              <a:rPr lang="en-US" dirty="0"/>
              <a:t>Rationale:</a:t>
            </a:r>
          </a:p>
          <a:p>
            <a:endParaRPr lang="en-US" dirty="0"/>
          </a:p>
          <a:p>
            <a:pPr marL="285750" indent="-285750">
              <a:buFont typeface="Arial" charset="0"/>
              <a:buChar char="•"/>
            </a:pPr>
            <a:r>
              <a:rPr lang="en-US" dirty="0"/>
              <a:t>Help students realize that being </a:t>
            </a:r>
            <a:r>
              <a:rPr lang="en-US" dirty="0" err="1"/>
              <a:t>biliterate</a:t>
            </a:r>
            <a:r>
              <a:rPr lang="en-US" dirty="0"/>
              <a:t> is an asset!</a:t>
            </a:r>
          </a:p>
          <a:p>
            <a:pPr marL="285750" indent="-285750">
              <a:buFont typeface="Arial" charset="0"/>
              <a:buChar char="•"/>
            </a:pPr>
            <a:r>
              <a:rPr lang="en-US" dirty="0"/>
              <a:t>Improve earnings potential</a:t>
            </a:r>
            <a:r>
              <a:rPr lang="de-DE" dirty="0"/>
              <a:t> for students.</a:t>
            </a:r>
          </a:p>
          <a:p>
            <a:pPr marL="285750" indent="-285750">
              <a:buFont typeface="Arial" charset="0"/>
              <a:buChar char="•"/>
            </a:pPr>
            <a:r>
              <a:rPr lang="en-US" dirty="0"/>
              <a:t>Connect businesses with bilingual employees.</a:t>
            </a:r>
          </a:p>
          <a:p>
            <a:pPr marL="285750" indent="-285750">
              <a:buFont typeface="Arial" charset="0"/>
              <a:buChar char="•"/>
            </a:pPr>
            <a:r>
              <a:rPr lang="en-US" dirty="0"/>
              <a:t>Promote World Language study/interest</a:t>
            </a:r>
          </a:p>
          <a:p>
            <a:pPr marL="285750" indent="-285750">
              <a:buFont typeface="Arial" charset="0"/>
              <a:buChar char="•"/>
            </a:pPr>
            <a:r>
              <a:rPr lang="en-US" dirty="0"/>
              <a:t>Promotes higher academic achievement/participation in IB/AP.</a:t>
            </a:r>
          </a:p>
          <a:p>
            <a:pPr marL="285750" indent="-285750">
              <a:buFont typeface="Arial" charset="0"/>
              <a:buChar char="•"/>
            </a:pPr>
            <a:r>
              <a:rPr lang="en-US" dirty="0"/>
              <a:t>Signal to University system of advanced language learners.</a:t>
            </a:r>
          </a:p>
          <a:p>
            <a:pPr marL="285750" indent="-285750">
              <a:buFont typeface="Arial" charset="0"/>
              <a:buChar char="•"/>
            </a:pPr>
            <a:endParaRPr lang="en-US" dirty="0"/>
          </a:p>
        </p:txBody>
      </p:sp>
    </p:spTree>
    <p:extLst>
      <p:ext uri="{BB962C8B-B14F-4D97-AF65-F5344CB8AC3E}">
        <p14:creationId xmlns:p14="http://schemas.microsoft.com/office/powerpoint/2010/main" val="47334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macad.org/images/cmsData/growth_T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9666"/>
            <a:ext cx="8458200" cy="6123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463665"/>
            <a:ext cx="7848600" cy="369332"/>
          </a:xfrm>
          <a:prstGeom prst="rect">
            <a:avLst/>
          </a:prstGeom>
          <a:noFill/>
        </p:spPr>
        <p:txBody>
          <a:bodyPr wrap="square" rtlCol="0">
            <a:spAutoFit/>
          </a:bodyPr>
          <a:lstStyle/>
          <a:p>
            <a:r>
              <a:rPr lang="en-US" i="1" dirty="0"/>
              <a:t>Source:</a:t>
            </a:r>
            <a:r>
              <a:rPr lang="en-US" dirty="0"/>
              <a:t> Center for Applied Linguistics, “Growth of TWI Programs, 1962–Present,” </a:t>
            </a:r>
            <a:endParaRPr lang="de-DE" dirty="0"/>
          </a:p>
        </p:txBody>
      </p:sp>
    </p:spTree>
    <p:extLst>
      <p:ext uri="{BB962C8B-B14F-4D97-AF65-F5344CB8AC3E}">
        <p14:creationId xmlns:p14="http://schemas.microsoft.com/office/powerpoint/2010/main" val="90053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406668" cy="4982153"/>
          </a:xfrm>
          <a:prstGeom prst="rect">
            <a:avLst/>
          </a:prstGeom>
        </p:spPr>
      </p:pic>
      <p:sp>
        <p:nvSpPr>
          <p:cNvPr id="6" name="TextBox 5"/>
          <p:cNvSpPr txBox="1"/>
          <p:nvPr/>
        </p:nvSpPr>
        <p:spPr>
          <a:xfrm>
            <a:off x="119014" y="5955268"/>
            <a:ext cx="9753600" cy="369332"/>
          </a:xfrm>
          <a:prstGeom prst="rect">
            <a:avLst/>
          </a:prstGeom>
          <a:noFill/>
        </p:spPr>
        <p:txBody>
          <a:bodyPr wrap="square" rtlCol="0">
            <a:spAutoFit/>
          </a:bodyPr>
          <a:lstStyle/>
          <a:p>
            <a:r>
              <a:rPr lang="en-US" dirty="0"/>
              <a:t>Source: </a:t>
            </a:r>
            <a:r>
              <a:rPr lang="en-US" dirty="0">
                <a:hlinkClick r:id="rId3"/>
              </a:rPr>
              <a:t>American Academy of Arts and Sciences </a:t>
            </a:r>
            <a:r>
              <a:rPr lang="en-US" dirty="0"/>
              <a:t>-The State of Languages in the US 2016</a:t>
            </a:r>
          </a:p>
        </p:txBody>
      </p:sp>
    </p:spTree>
    <p:extLst>
      <p:ext uri="{BB962C8B-B14F-4D97-AF65-F5344CB8AC3E}">
        <p14:creationId xmlns:p14="http://schemas.microsoft.com/office/powerpoint/2010/main" val="66408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971800" y="-1310"/>
            <a:ext cx="4953000" cy="923330"/>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813560" cy="1813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3560" y="1371600"/>
            <a:ext cx="616662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Languages – A critical Need</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2"/>
          <p:cNvSpPr txBox="1">
            <a:spLocks/>
          </p:cNvSpPr>
          <p:nvPr/>
        </p:nvSpPr>
        <p:spPr>
          <a:xfrm>
            <a:off x="628650" y="2209800"/>
            <a:ext cx="78867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dirty="0">
                <a:solidFill>
                  <a:schemeClr val="tx1"/>
                </a:solidFill>
              </a:rPr>
              <a:t>Total: 524,504</a:t>
            </a:r>
          </a:p>
          <a:p>
            <a:pPr>
              <a:defRPr/>
            </a:pPr>
            <a:r>
              <a:rPr lang="en-US" dirty="0">
                <a:solidFill>
                  <a:schemeClr val="tx1"/>
                </a:solidFill>
              </a:rPr>
              <a:t>Total Student Population: 1,736,416</a:t>
            </a:r>
          </a:p>
          <a:p>
            <a:pPr>
              <a:defRPr/>
            </a:pPr>
            <a:r>
              <a:rPr lang="en-US" b="1" dirty="0">
                <a:solidFill>
                  <a:schemeClr val="tx1"/>
                </a:solidFill>
              </a:rPr>
              <a:t>Percentage: 30.21%</a:t>
            </a:r>
          </a:p>
          <a:p>
            <a:pPr>
              <a:defRPr/>
            </a:pPr>
            <a:r>
              <a:rPr lang="en-US" dirty="0">
                <a:solidFill>
                  <a:schemeClr val="tx1"/>
                </a:solidFill>
              </a:rPr>
              <a:t>Students taking an AP WL exam (2013): 3671</a:t>
            </a:r>
          </a:p>
          <a:p>
            <a:pPr>
              <a:defRPr/>
            </a:pPr>
            <a:r>
              <a:rPr lang="en-US" dirty="0">
                <a:solidFill>
                  <a:schemeClr val="tx1"/>
                </a:solidFill>
              </a:rPr>
              <a:t>Percentage: </a:t>
            </a:r>
            <a:r>
              <a:rPr lang="en-US" b="1" i="1" u="sng" dirty="0">
                <a:solidFill>
                  <a:srgbClr val="FF0000"/>
                </a:solidFill>
              </a:rPr>
              <a:t>0.93% </a:t>
            </a:r>
            <a:r>
              <a:rPr lang="en-US" dirty="0">
                <a:solidFill>
                  <a:schemeClr val="tx1"/>
                </a:solidFill>
              </a:rPr>
              <a:t>of all WL students in GA (2013)</a:t>
            </a:r>
          </a:p>
          <a:p>
            <a:pPr>
              <a:defRPr/>
            </a:pPr>
            <a:r>
              <a:rPr lang="en-US" sz="1600" dirty="0">
                <a:solidFill>
                  <a:schemeClr val="tx1"/>
                </a:solidFill>
              </a:rPr>
              <a:t>Source: </a:t>
            </a:r>
            <a:r>
              <a:rPr lang="en-US" sz="1600" dirty="0" err="1">
                <a:solidFill>
                  <a:schemeClr val="tx1"/>
                </a:solidFill>
              </a:rPr>
              <a:t>GaDoE</a:t>
            </a:r>
            <a:r>
              <a:rPr lang="en-US" sz="1600" dirty="0">
                <a:solidFill>
                  <a:schemeClr val="tx1"/>
                </a:solidFill>
              </a:rPr>
              <a:t> Data and </a:t>
            </a:r>
            <a:r>
              <a:rPr lang="en-US" sz="1600" dirty="0" err="1">
                <a:solidFill>
                  <a:schemeClr val="tx1"/>
                </a:solidFill>
              </a:rPr>
              <a:t>CollegeBoard</a:t>
            </a:r>
            <a:r>
              <a:rPr lang="en-US" sz="1600" dirty="0">
                <a:solidFill>
                  <a:schemeClr val="tx1"/>
                </a:solidFill>
              </a:rPr>
              <a:t> 2015 </a:t>
            </a:r>
          </a:p>
        </p:txBody>
      </p:sp>
    </p:spTree>
    <p:extLst>
      <p:ext uri="{BB962C8B-B14F-4D97-AF65-F5344CB8AC3E}">
        <p14:creationId xmlns:p14="http://schemas.microsoft.com/office/powerpoint/2010/main" val="250343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0"/>
            <a:ext cx="7163628"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2179462" y="137838"/>
            <a:ext cx="3714750" cy="1200329"/>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360170" cy="1813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8400" y="1370291"/>
            <a:ext cx="664181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International Skills Diploma Seal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632" y="-33530"/>
            <a:ext cx="2144367" cy="14038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85" y="2037507"/>
            <a:ext cx="3672394" cy="48204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479" y="2037507"/>
            <a:ext cx="3341672" cy="4747480"/>
          </a:xfrm>
          <a:prstGeom prst="rect">
            <a:avLst/>
          </a:prstGeom>
        </p:spPr>
      </p:pic>
    </p:spTree>
    <p:extLst>
      <p:ext uri="{BB962C8B-B14F-4D97-AF65-F5344CB8AC3E}">
        <p14:creationId xmlns:p14="http://schemas.microsoft.com/office/powerpoint/2010/main" val="801536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CC75C9C5-226C-4509-A60C-46269A062329}"/>
</file>

<file path=customXml/itemProps2.xml><?xml version="1.0" encoding="utf-8"?>
<ds:datastoreItem xmlns:ds="http://schemas.openxmlformats.org/officeDocument/2006/customXml" ds:itemID="{01A9CDA5-4246-4306-8E8C-ADA24C7A58B0}"/>
</file>

<file path=customXml/itemProps3.xml><?xml version="1.0" encoding="utf-8"?>
<ds:datastoreItem xmlns:ds="http://schemas.openxmlformats.org/officeDocument/2006/customXml" ds:itemID="{4ABC605A-662B-4AAE-AD13-E3B1741718A4}"/>
</file>

<file path=docProps/app.xml><?xml version="1.0" encoding="utf-8"?>
<Properties xmlns="http://schemas.openxmlformats.org/officeDocument/2006/extended-properties" xmlns:vt="http://schemas.openxmlformats.org/officeDocument/2006/docPropsVTypes">
  <TotalTime>195</TotalTime>
  <Words>1941</Words>
  <Application>Microsoft Office PowerPoint</Application>
  <PresentationFormat>On-screen Show (4:3)</PresentationFormat>
  <Paragraphs>317</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Futura</vt:lpstr>
      <vt:lpstr>Times New Roman</vt:lpstr>
      <vt:lpstr>Office Theme</vt:lpstr>
      <vt:lpstr>PowerPoint Presentation</vt:lpstr>
      <vt:lpstr>PowerPoint Presentation</vt:lpstr>
      <vt:lpstr>PowerPoint Presentation</vt:lpstr>
      <vt:lpstr>Framework for Developing Global and Cultural Competencies to  Advance Equity, Excellence and Economic Competitiveness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Languages in the Elementary School</vt:lpstr>
      <vt:lpstr>PowerPoint Presentation</vt:lpstr>
      <vt:lpstr>PowerPoint Presentation</vt:lpstr>
      <vt:lpstr>PowerPoint Presentation</vt:lpstr>
      <vt:lpstr>The Georgia Model</vt:lpstr>
      <vt:lpstr>What is DLI?</vt:lpstr>
      <vt:lpstr>DLI as an ESOL Delivery Model</vt:lpstr>
      <vt:lpstr>Research on DLI</vt:lpstr>
      <vt:lpstr>PowerPoint Presentation</vt:lpstr>
      <vt:lpstr>PowerPoint Presentation</vt:lpstr>
      <vt:lpstr>PowerPoint Presentation</vt:lpstr>
      <vt:lpstr>PowerPoint Presentation</vt:lpstr>
      <vt:lpstr>Improved Academic Performance</vt:lpstr>
      <vt:lpstr>Enhanced Cognitive Skills</vt:lpstr>
      <vt:lpstr>Closing or Narrowing of the Achievement Gap</vt:lpstr>
      <vt:lpstr>Higher Second Language Proficiency</vt:lpstr>
      <vt:lpstr>Enhanced Global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Owner</dc:creator>
  <cp:lastModifiedBy>Patrick Wallace</cp:lastModifiedBy>
  <cp:revision>92</cp:revision>
  <dcterms:created xsi:type="dcterms:W3CDTF">2017-01-13T21:16:57Z</dcterms:created>
  <dcterms:modified xsi:type="dcterms:W3CDTF">2017-03-14T21:53:55Z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