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1" d="100"/>
          <a:sy n="121" d="100"/>
        </p:scale>
        <p:origin x="-126" y="-3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mcguire@doe.k12.ga.us" TargetMode="External"/><Relationship Id="rId2" Type="http://schemas.openxmlformats.org/officeDocument/2006/relationships/hyperlink" Target="https://myhealthyzone.fitnessgram.net/" TargetMode="External"/><Relationship Id="rId1" Type="http://schemas.openxmlformats.org/officeDocument/2006/relationships/slideLayout" Target="../slideLayouts/slideLayout2.xml"/><Relationship Id="rId6" Type="http://schemas.openxmlformats.org/officeDocument/2006/relationships/hyperlink" Target="tel:+18004165139" TargetMode="External"/><Relationship Id="rId5" Type="http://schemas.openxmlformats.org/officeDocument/2006/relationships/hyperlink" Target="mailto:support@fitnessgram.net" TargetMode="External"/><Relationship Id="rId4" Type="http://schemas.openxmlformats.org/officeDocument/2006/relationships/hyperlink" Target="mailto:mtenoschok@doe.k12.ga.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yhealthyzone.fitnessgram.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094446"/>
          </a:xfrm>
        </p:spPr>
        <p:txBody>
          <a:bodyPr tIns="0" bIns="0" anchor="t"/>
          <a:lstStyle/>
          <a:p>
            <a:r>
              <a:rPr lang="en-US" dirty="0" smtClean="0"/>
              <a:t>FitnessGram</a:t>
            </a:r>
            <a:r>
              <a:rPr lang="en-US" sz="3200" dirty="0" smtClean="0"/>
              <a:t>®</a:t>
            </a:r>
            <a:r>
              <a:rPr lang="en-US" dirty="0" smtClean="0"/>
              <a:t> 2015</a:t>
            </a:r>
            <a:endParaRPr lang="en-US" dirty="0"/>
          </a:p>
        </p:txBody>
      </p:sp>
      <p:sp>
        <p:nvSpPr>
          <p:cNvPr id="3" name="Subtitle 2"/>
          <p:cNvSpPr>
            <a:spLocks noGrp="1"/>
          </p:cNvSpPr>
          <p:nvPr>
            <p:ph type="subTitle" idx="1"/>
          </p:nvPr>
        </p:nvSpPr>
        <p:spPr>
          <a:xfrm>
            <a:off x="1507067" y="3498980"/>
            <a:ext cx="7766936" cy="1096899"/>
          </a:xfrm>
        </p:spPr>
        <p:txBody>
          <a:bodyPr/>
          <a:lstStyle/>
          <a:p>
            <a:r>
              <a:rPr lang="en-US" dirty="0" smtClean="0"/>
              <a:t>Student Information System (SIS) Extract Import </a:t>
            </a:r>
            <a:r>
              <a:rPr lang="en-US" dirty="0"/>
              <a:t>Training for </a:t>
            </a:r>
            <a:r>
              <a:rPr lang="en-US" dirty="0" smtClean="0"/>
              <a:t>Georgia</a:t>
            </a:r>
          </a:p>
          <a:p>
            <a:r>
              <a:rPr lang="en-US" dirty="0" smtClean="0"/>
              <a:t>2015-2016 School Year</a:t>
            </a:r>
            <a:endParaRPr lang="en-US" dirty="0"/>
          </a:p>
        </p:txBody>
      </p:sp>
    </p:spTree>
    <p:extLst>
      <p:ext uri="{BB962C8B-B14F-4D97-AF65-F5344CB8AC3E}">
        <p14:creationId xmlns:p14="http://schemas.microsoft.com/office/powerpoint/2010/main" val="1088963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91" y="236375"/>
            <a:ext cx="8596668" cy="1320800"/>
          </a:xfrm>
        </p:spPr>
        <p:txBody>
          <a:bodyPr/>
          <a:lstStyle/>
          <a:p>
            <a:r>
              <a:rPr lang="en-US" dirty="0" smtClean="0"/>
              <a:t>Import Profile for the State</a:t>
            </a:r>
            <a:endParaRPr lang="en-US" dirty="0"/>
          </a:p>
        </p:txBody>
      </p:sp>
      <p:pic>
        <p:nvPicPr>
          <p:cNvPr id="4" name="Content Placeholder 3"/>
          <p:cNvPicPr>
            <a:picLocks noGrp="1" noChangeAspect="1"/>
          </p:cNvPicPr>
          <p:nvPr>
            <p:ph idx="1"/>
          </p:nvPr>
        </p:nvPicPr>
        <p:blipFill rotWithShape="1">
          <a:blip r:embed="rId2"/>
          <a:srcRect l="18189" t="11164" r="18137" b="32825"/>
          <a:stretch/>
        </p:blipFill>
        <p:spPr>
          <a:xfrm>
            <a:off x="2085687" y="2416310"/>
            <a:ext cx="4632354" cy="2207236"/>
          </a:xfrm>
          <a:prstGeom prst="rect">
            <a:avLst/>
          </a:prstGeom>
        </p:spPr>
      </p:pic>
      <p:sp>
        <p:nvSpPr>
          <p:cNvPr id="5" name="TextBox 5"/>
          <p:cNvSpPr txBox="1">
            <a:spLocks noChangeArrowheads="1"/>
          </p:cNvSpPr>
          <p:nvPr/>
        </p:nvSpPr>
        <p:spPr bwMode="auto">
          <a:xfrm>
            <a:off x="136265" y="1095510"/>
            <a:ext cx="94649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dirty="0" smtClean="0">
                <a:latin typeface="Arial" panose="020B0604020202020204" pitchFamily="34" charset="0"/>
              </a:rPr>
              <a:t>The import mapping identifies each header and field that will be system will expect during the import process.  In order to expedite the process for your district this mapping has already been created for the state.  Please do not create additional mappings at this time.  </a:t>
            </a:r>
            <a:endParaRPr lang="en-US" altLang="en-US" sz="1800" dirty="0">
              <a:latin typeface="Arial" panose="020B0604020202020204" pitchFamily="34" charset="0"/>
            </a:endParaRPr>
          </a:p>
        </p:txBody>
      </p:sp>
      <p:sp>
        <p:nvSpPr>
          <p:cNvPr id="8" name="TextBox 5"/>
          <p:cNvSpPr txBox="1">
            <a:spLocks noChangeArrowheads="1"/>
          </p:cNvSpPr>
          <p:nvPr/>
        </p:nvSpPr>
        <p:spPr bwMode="auto">
          <a:xfrm>
            <a:off x="279334" y="4896180"/>
            <a:ext cx="94649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dirty="0" smtClean="0">
                <a:latin typeface="Arial" panose="020B0604020202020204" pitchFamily="34" charset="0"/>
              </a:rPr>
              <a:t>The pre-existing mapping matches the SIS extract constraints precisely for you. Adding additional mappings or editing the existing profile could cause import failure.  Your state will only be using the combined data set for all your district imports at this time.</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2051408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Performing the CSV Data Imports</a:t>
            </a:r>
          </a:p>
        </p:txBody>
      </p:sp>
      <p:sp>
        <p:nvSpPr>
          <p:cNvPr id="4" name="Rectangle 1"/>
          <p:cNvSpPr>
            <a:spLocks noGrp="1" noChangeArrowheads="1"/>
          </p:cNvSpPr>
          <p:nvPr>
            <p:ph idx="1"/>
          </p:nvPr>
        </p:nvSpPr>
        <p:spPr bwMode="auto">
          <a:xfrm>
            <a:off x="354563" y="1503968"/>
            <a:ext cx="86028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The system offers two choices to import csv data files.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Upload a file directly from within FitnessGram®. This option would be </a:t>
            </a:r>
            <a:r>
              <a:rPr lang="en-US" altLang="en-US" sz="2200" dirty="0">
                <a:latin typeface="+mj-lt"/>
                <a:ea typeface="Times New Roman" panose="02020603050405020304" pitchFamily="18" charset="0"/>
                <a:cs typeface="Times New Roman" panose="02020603050405020304" pitchFamily="18" charset="0"/>
              </a:rPr>
              <a:t>a good option for </a:t>
            </a:r>
            <a:r>
              <a:rPr kumimoji="0" lang="en-US" altLang="en-US" sz="2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districts that only occasionally do data imports or cannot install an FTP client for security or protocol reasons.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2200" b="0" i="0" u="none" strike="noStrike" cap="none" normalizeH="0" baseline="0" dirty="0" smtClean="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Setup an FTP </a:t>
            </a:r>
            <a:r>
              <a:rPr lang="en-US" altLang="en-US" sz="2200" dirty="0">
                <a:latin typeface="+mj-lt"/>
                <a:ea typeface="Times New Roman" panose="02020603050405020304" pitchFamily="18" charset="0"/>
                <a:cs typeface="Times New Roman" panose="02020603050405020304" pitchFamily="18" charset="0"/>
              </a:rPr>
              <a:t>client on your local system to upload your csv files to for processing. This option is recommended for districts that will be doing frequent </a:t>
            </a:r>
            <a:r>
              <a:rPr kumimoji="0" lang="en-US" altLang="en-US" sz="2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data imports.  This option would allow you to schedule files to be processed (outside of the FitnessGram system). </a:t>
            </a:r>
            <a:endParaRPr kumimoji="0" lang="en-US" altLang="en-US" sz="22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023211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Upload a File from within FitnessGram®</a:t>
            </a:r>
            <a:br>
              <a:rPr lang="en-US" b="1" dirty="0"/>
            </a:br>
            <a:endParaRPr lang="en-US" dirty="0"/>
          </a:p>
        </p:txBody>
      </p:sp>
      <p:pic>
        <p:nvPicPr>
          <p:cNvPr id="4" name="Content Placeholder 3"/>
          <p:cNvPicPr>
            <a:picLocks noGrp="1"/>
          </p:cNvPicPr>
          <p:nvPr>
            <p:ph idx="1"/>
          </p:nvPr>
        </p:nvPicPr>
        <p:blipFill rotWithShape="1">
          <a:blip r:embed="rId2"/>
          <a:srcRect l="19072" t="33733" r="19952" b="34612"/>
          <a:stretch/>
        </p:blipFill>
        <p:spPr bwMode="auto">
          <a:xfrm>
            <a:off x="677863" y="2892665"/>
            <a:ext cx="8596312" cy="241728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84718" y="1682102"/>
            <a:ext cx="6096000" cy="729430"/>
          </a:xfrm>
          <a:prstGeom prst="rect">
            <a:avLst/>
          </a:prstGeom>
        </p:spPr>
        <p:txBody>
          <a:bodyPr>
            <a:spAutoFit/>
          </a:bodyPr>
          <a:lstStyle/>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On the CSV Data Import Screen click on the Select files button under Upload File to FTP Server.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 name="AutoShape 8"/>
          <p:cNvCxnSpPr>
            <a:cxnSpLocks noChangeShapeType="1"/>
          </p:cNvCxnSpPr>
          <p:nvPr/>
        </p:nvCxnSpPr>
        <p:spPr bwMode="auto">
          <a:xfrm flipH="1">
            <a:off x="6266381" y="3191069"/>
            <a:ext cx="1394052" cy="759055"/>
          </a:xfrm>
          <a:prstGeom prst="straightConnector1">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1334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47381" y="559836"/>
            <a:ext cx="6275724" cy="3130874"/>
          </a:xfrm>
          <a:prstGeom prst="rect">
            <a:avLst/>
          </a:prstGeom>
        </p:spPr>
      </p:pic>
      <p:sp>
        <p:nvSpPr>
          <p:cNvPr id="7" name="Rectangle 6"/>
          <p:cNvSpPr/>
          <p:nvPr/>
        </p:nvSpPr>
        <p:spPr>
          <a:xfrm>
            <a:off x="652803" y="3773412"/>
            <a:ext cx="6096000" cy="729430"/>
          </a:xfrm>
          <a:prstGeom prst="rect">
            <a:avLst/>
          </a:prstGeom>
        </p:spPr>
        <p:txBody>
          <a:bodyPr>
            <a:spAutoFit/>
          </a:bodyPr>
          <a:lstStyle/>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Browse for the file you wish to upload.  You will see the file name listed once selected.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8" name="AutoShape 8"/>
          <p:cNvCxnSpPr>
            <a:cxnSpLocks noChangeShapeType="1"/>
          </p:cNvCxnSpPr>
          <p:nvPr/>
        </p:nvCxnSpPr>
        <p:spPr bwMode="auto">
          <a:xfrm flipH="1">
            <a:off x="5893157" y="3433665"/>
            <a:ext cx="1711292" cy="31267"/>
          </a:xfrm>
          <a:prstGeom prst="straightConnector1">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cxnSp>
      <p:pic>
        <p:nvPicPr>
          <p:cNvPr id="10" name="Content Placeholder 4"/>
          <p:cNvPicPr>
            <a:picLocks noChangeAspect="1"/>
          </p:cNvPicPr>
          <p:nvPr/>
        </p:nvPicPr>
        <p:blipFill rotWithShape="1">
          <a:blip r:embed="rId3"/>
          <a:srcRect l="19102" t="33761" r="20480" b="40758"/>
          <a:stretch/>
        </p:blipFill>
        <p:spPr>
          <a:xfrm>
            <a:off x="2593701" y="4585544"/>
            <a:ext cx="4329404" cy="989045"/>
          </a:xfrm>
          <a:prstGeom prst="rect">
            <a:avLst/>
          </a:prstGeom>
        </p:spPr>
      </p:pic>
      <p:cxnSp>
        <p:nvCxnSpPr>
          <p:cNvPr id="11" name="AutoShape 8"/>
          <p:cNvCxnSpPr>
            <a:cxnSpLocks noChangeShapeType="1"/>
          </p:cNvCxnSpPr>
          <p:nvPr/>
        </p:nvCxnSpPr>
        <p:spPr bwMode="auto">
          <a:xfrm flipH="1">
            <a:off x="6269492" y="5366409"/>
            <a:ext cx="1711292" cy="31267"/>
          </a:xfrm>
          <a:prstGeom prst="straightConnector1">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9677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FTP Imports through Local System FTP Client</a:t>
            </a:r>
          </a:p>
        </p:txBody>
      </p:sp>
      <p:sp>
        <p:nvSpPr>
          <p:cNvPr id="8" name="Rectangle 2"/>
          <p:cNvSpPr>
            <a:spLocks noGrp="1" noChangeArrowheads="1"/>
          </p:cNvSpPr>
          <p:nvPr>
            <p:ph idx="1"/>
          </p:nvPr>
        </p:nvSpPr>
        <p:spPr bwMode="auto">
          <a:xfrm>
            <a:off x="307909" y="2037423"/>
            <a:ext cx="970383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In order to use this feature you will first need to have an FTP </a:t>
            </a:r>
            <a:r>
              <a:rPr lang="en-US" altLang="en-US" sz="2200" dirty="0">
                <a:solidFill>
                  <a:schemeClr val="tx1"/>
                </a:solidFill>
                <a:latin typeface="+mj-lt"/>
                <a:ea typeface="Times New Roman" panose="02020603050405020304" pitchFamily="18" charset="0"/>
                <a:cs typeface="Times New Roman" panose="02020603050405020304" pitchFamily="18" charset="0"/>
              </a:rPr>
              <a:t>Client already setup on your local system.  To obtain your unique FTP credentials</a:t>
            </a:r>
          </a:p>
          <a:p>
            <a:pPr marL="0" marR="0" lvl="0" indent="0" defTabSz="914400" rtl="0" eaLnBrk="0" fontAlgn="base" latinLnBrk="0" hangingPunct="0">
              <a:lnSpc>
                <a:spcPct val="100000"/>
              </a:lnSpc>
              <a:spcBef>
                <a:spcPct val="0"/>
              </a:spcBef>
              <a:spcAft>
                <a:spcPct val="0"/>
              </a:spcAft>
              <a:buClrTx/>
              <a:buSzTx/>
              <a:buFontTx/>
              <a:buNone/>
              <a:tabLst/>
            </a:pPr>
            <a:r>
              <a:rPr lang="en-US" altLang="en-US" sz="2200" dirty="0" smtClean="0">
                <a:solidFill>
                  <a:schemeClr val="tx1"/>
                </a:solidFill>
                <a:latin typeface="+mj-lt"/>
                <a:ea typeface="Times New Roman" panose="02020603050405020304" pitchFamily="18" charset="0"/>
                <a:cs typeface="Times New Roman" panose="02020603050405020304" pitchFamily="18" charset="0"/>
              </a:rPr>
              <a:t>to </a:t>
            </a:r>
            <a:r>
              <a:rPr lang="en-US" altLang="en-US" sz="2200" dirty="0">
                <a:solidFill>
                  <a:schemeClr val="tx1"/>
                </a:solidFill>
                <a:latin typeface="+mj-lt"/>
                <a:ea typeface="Times New Roman" panose="02020603050405020304" pitchFamily="18" charset="0"/>
                <a:cs typeface="Times New Roman" panose="02020603050405020304" pitchFamily="18" charset="0"/>
              </a:rPr>
              <a:t>use to submit to in the FitnessGram system, click on the link to </a:t>
            </a:r>
            <a:r>
              <a:rPr kumimoji="0" lang="en-US" altLang="en-US" sz="2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show FTP credentials</a:t>
            </a:r>
            <a:r>
              <a:rPr kumimoji="0" lang="en-US" altLang="en-US" sz="2200" b="0" i="0" u="none" strike="noStrike" cap="none" normalizeH="0" baseline="0" dirty="0" smtClean="0">
                <a:ln>
                  <a:noFill/>
                </a:ln>
                <a:solidFill>
                  <a:schemeClr val="tx1"/>
                </a:solidFill>
                <a:effectLst/>
                <a:latin typeface="+mj-lt"/>
              </a:rPr>
              <a:t> </a:t>
            </a:r>
          </a:p>
        </p:txBody>
      </p:sp>
      <p:pic>
        <p:nvPicPr>
          <p:cNvPr id="9" name="Picture 8"/>
          <p:cNvPicPr/>
          <p:nvPr/>
        </p:nvPicPr>
        <p:blipFill rotWithShape="1">
          <a:blip r:embed="rId2"/>
          <a:srcRect l="19072" t="33733" r="19952" b="34612"/>
          <a:stretch/>
        </p:blipFill>
        <p:spPr bwMode="auto">
          <a:xfrm>
            <a:off x="2072990" y="4067394"/>
            <a:ext cx="5158234" cy="1540303"/>
          </a:xfrm>
          <a:prstGeom prst="rect">
            <a:avLst/>
          </a:prstGeom>
          <a:ln>
            <a:noFill/>
          </a:ln>
          <a:extLst>
            <a:ext uri="{53640926-AAD7-44D8-BBD7-CCE9431645EC}">
              <a14:shadowObscured xmlns:a14="http://schemas.microsoft.com/office/drawing/2010/main"/>
            </a:ext>
          </a:extLst>
        </p:spPr>
      </p:pic>
      <p:cxnSp>
        <p:nvCxnSpPr>
          <p:cNvPr id="10" name="AutoShape 8"/>
          <p:cNvCxnSpPr>
            <a:cxnSpLocks noChangeShapeType="1"/>
          </p:cNvCxnSpPr>
          <p:nvPr/>
        </p:nvCxnSpPr>
        <p:spPr bwMode="auto">
          <a:xfrm flipH="1">
            <a:off x="3091543" y="3862873"/>
            <a:ext cx="1560564" cy="797865"/>
          </a:xfrm>
          <a:prstGeom prst="straightConnector1">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51991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idx="1"/>
          </p:nvPr>
        </p:nvSpPr>
        <p:spPr bwMode="auto">
          <a:xfrm>
            <a:off x="201472" y="132937"/>
            <a:ext cx="8942527"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This is a secure FTP upload of data.  Your FTP information is not shared by any other </a:t>
            </a:r>
            <a:r>
              <a:rPr lang="en-US" altLang="en-US" sz="2200" dirty="0">
                <a:solidFill>
                  <a:schemeClr val="tx1"/>
                </a:solidFill>
                <a:latin typeface="+mj-lt"/>
                <a:ea typeface="Times New Roman" panose="02020603050405020304" pitchFamily="18" charset="0"/>
                <a:cs typeface="Times New Roman" panose="02020603050405020304" pitchFamily="18" charset="0"/>
              </a:rPr>
              <a:t>district within the system. </a:t>
            </a:r>
            <a:endParaRPr lang="en-US" altLang="en-US" sz="2200" dirty="0" smtClean="0">
              <a:solidFill>
                <a:schemeClr val="tx1"/>
              </a:solidFill>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solidFill>
                <a:schemeClr val="tx1"/>
              </a:solidFill>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smtClean="0">
                <a:solidFill>
                  <a:schemeClr val="tx1"/>
                </a:solidFill>
                <a:latin typeface="+mj-lt"/>
                <a:ea typeface="Times New Roman" panose="02020603050405020304" pitchFamily="18" charset="0"/>
                <a:cs typeface="Times New Roman" panose="02020603050405020304" pitchFamily="18" charset="0"/>
              </a:rPr>
              <a:t> </a:t>
            </a:r>
            <a:endParaRPr lang="en-US" altLang="en-US" sz="2200" dirty="0">
              <a:solidFill>
                <a:schemeClr val="tx1"/>
              </a:solidFill>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smtClean="0">
              <a:solidFill>
                <a:schemeClr val="tx1"/>
              </a:solidFill>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solidFill>
                <a:schemeClr val="tx1"/>
              </a:solidFill>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smtClean="0">
              <a:solidFill>
                <a:schemeClr val="tx1"/>
              </a:solidFill>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solidFill>
                <a:schemeClr val="tx1"/>
              </a:solidFill>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smtClean="0">
              <a:solidFill>
                <a:schemeClr val="tx1"/>
              </a:solidFill>
              <a:latin typeface="+mj-lt"/>
              <a:ea typeface="Times New Roman" panose="02020603050405020304" pitchFamily="18" charset="0"/>
              <a:cs typeface="Times New Roman" panose="02020603050405020304" pitchFamily="18" charset="0"/>
            </a:endParaRPr>
          </a:p>
          <a:p>
            <a:pPr marL="0" indent="0" defTabSz="914400" eaLnBrk="0" fontAlgn="base" hangingPunct="0">
              <a:spcBef>
                <a:spcPct val="0"/>
              </a:spcBef>
              <a:spcAft>
                <a:spcPct val="0"/>
              </a:spcAft>
              <a:buClrTx/>
              <a:buSzTx/>
              <a:buNone/>
            </a:pP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After your FTP client is setup and successfully connected you will be able to upload your </a:t>
            </a:r>
            <a:r>
              <a:rPr lang="en-US" altLang="en-US" sz="24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import </a:t>
            </a: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file(s) to that client and the system will scan the FTP accounts to search for new files.  This happens continually.  If a file is found it begins processing.  This typically begins within 5-10 minutes.  When the file is processed it is deleted from the FTP location in preparation for future imports. </a:t>
            </a:r>
            <a:endParaRPr lang="en-US" altLang="en-US" sz="40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solidFill>
                <a:schemeClr val="tx1"/>
              </a:solidFill>
              <a:latin typeface="+mj-lt"/>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FF0000"/>
                </a:solidFill>
                <a:latin typeface="+mj-lt"/>
                <a:ea typeface="Times New Roman" panose="02020603050405020304" pitchFamily="18" charset="0"/>
                <a:cs typeface="Times New Roman" panose="02020603050405020304" pitchFamily="18" charset="0"/>
              </a:rPr>
              <a:t>Note:</a:t>
            </a:r>
            <a:r>
              <a:rPr lang="en-US" altLang="en-US" sz="1400" dirty="0" smtClean="0">
                <a:solidFill>
                  <a:schemeClr val="tx1"/>
                </a:solidFill>
                <a:latin typeface="+mj-lt"/>
                <a:ea typeface="Times New Roman" panose="02020603050405020304" pitchFamily="18" charset="0"/>
                <a:cs typeface="Times New Roman" panose="02020603050405020304" pitchFamily="18" charset="0"/>
              </a:rPr>
              <a:t> The </a:t>
            </a:r>
            <a:r>
              <a:rPr lang="en-US" altLang="en-US" sz="1400" dirty="0">
                <a:solidFill>
                  <a:schemeClr val="tx1"/>
                </a:solidFill>
                <a:latin typeface="+mj-lt"/>
                <a:ea typeface="Times New Roman" panose="02020603050405020304" pitchFamily="18" charset="0"/>
                <a:cs typeface="Times New Roman" panose="02020603050405020304" pitchFamily="18" charset="0"/>
              </a:rPr>
              <a:t>FitnessGram </a:t>
            </a:r>
            <a:r>
              <a:rPr lang="en-US" altLang="en-US" sz="1400" dirty="0" smtClean="0">
                <a:solidFill>
                  <a:schemeClr val="tx1"/>
                </a:solidFill>
                <a:latin typeface="+mj-lt"/>
                <a:ea typeface="Times New Roman" panose="02020603050405020304" pitchFamily="18" charset="0"/>
                <a:cs typeface="Times New Roman" panose="02020603050405020304" pitchFamily="18" charset="0"/>
              </a:rPr>
              <a:t>help desk </a:t>
            </a:r>
            <a:r>
              <a:rPr lang="en-US" altLang="en-US" sz="1400" dirty="0">
                <a:solidFill>
                  <a:schemeClr val="tx1"/>
                </a:solidFill>
                <a:latin typeface="+mj-lt"/>
                <a:ea typeface="Times New Roman" panose="02020603050405020304" pitchFamily="18" charset="0"/>
                <a:cs typeface="Times New Roman" panose="02020603050405020304" pitchFamily="18" charset="0"/>
              </a:rPr>
              <a:t>does not support third party software, but these suggestions may help </a:t>
            </a:r>
            <a:r>
              <a:rPr kumimoji="0" lang="en-US" altLang="en-US" sz="14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in a successful connection.  Set the connection type to authenticate with TLS and be passive.  You will need to make sure Port 21 is allowed through your district’s firewall if applicable.   </a:t>
            </a:r>
            <a:endParaRPr kumimoji="0" lang="en-US" altLang="en-US" sz="1400" b="0" i="0" u="none" strike="noStrike" cap="none" normalizeH="0" baseline="0" dirty="0" smtClean="0">
              <a:ln>
                <a:noFill/>
              </a:ln>
              <a:solidFill>
                <a:schemeClr val="tx1"/>
              </a:solidFill>
              <a:effectLst/>
              <a:latin typeface="+mj-lt"/>
            </a:endParaRPr>
          </a:p>
        </p:txBody>
      </p:sp>
      <p:pic>
        <p:nvPicPr>
          <p:cNvPr id="11" name="Picture 10"/>
          <p:cNvPicPr/>
          <p:nvPr/>
        </p:nvPicPr>
        <p:blipFill rotWithShape="1">
          <a:blip r:embed="rId2"/>
          <a:srcRect l="35417" t="40384" r="37180" b="33654"/>
          <a:stretch/>
        </p:blipFill>
        <p:spPr bwMode="auto">
          <a:xfrm>
            <a:off x="1979007" y="1230962"/>
            <a:ext cx="2693729" cy="1755511"/>
          </a:xfrm>
          <a:prstGeom prst="rect">
            <a:avLst/>
          </a:prstGeom>
          <a:ln>
            <a:noFill/>
          </a:ln>
          <a:extLst>
            <a:ext uri="{53640926-AAD7-44D8-BBD7-CCE9431645EC}">
              <a14:shadowObscured xmlns:a14="http://schemas.microsoft.com/office/drawing/2010/main"/>
            </a:ext>
          </a:extLst>
        </p:spPr>
      </p:pic>
      <p:cxnSp>
        <p:nvCxnSpPr>
          <p:cNvPr id="12" name="Straight Connector 11"/>
          <p:cNvCxnSpPr/>
          <p:nvPr/>
        </p:nvCxnSpPr>
        <p:spPr>
          <a:xfrm>
            <a:off x="2855168" y="1632856"/>
            <a:ext cx="1623527" cy="0"/>
          </a:xfrm>
          <a:prstGeom prst="line">
            <a:avLst/>
          </a:prstGeom>
          <a:ln w="1047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55167" y="1897224"/>
            <a:ext cx="1623527" cy="0"/>
          </a:xfrm>
          <a:prstGeom prst="line">
            <a:avLst/>
          </a:prstGeom>
          <a:ln w="1047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5167" y="2186473"/>
            <a:ext cx="1623527" cy="0"/>
          </a:xfrm>
          <a:prstGeom prst="line">
            <a:avLst/>
          </a:prstGeom>
          <a:ln w="1047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483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Logging </a:t>
            </a:r>
            <a:endParaRPr lang="en-US" dirty="0"/>
          </a:p>
        </p:txBody>
      </p:sp>
      <p:sp>
        <p:nvSpPr>
          <p:cNvPr id="5" name="Rectangle 4"/>
          <p:cNvSpPr/>
          <p:nvPr/>
        </p:nvSpPr>
        <p:spPr>
          <a:xfrm>
            <a:off x="388084" y="1584367"/>
            <a:ext cx="9026503" cy="1477328"/>
          </a:xfrm>
          <a:prstGeom prst="rect">
            <a:avLst/>
          </a:prstGeom>
        </p:spPr>
        <p:txBody>
          <a:bodyPr wrap="square">
            <a:spAutoFit/>
          </a:bodyPr>
          <a:lstStyle/>
          <a:p>
            <a:pPr lvl="0" defTabSz="914400" eaLnBrk="0" fontAlgn="base" hangingPunct="0">
              <a:spcBef>
                <a:spcPct val="0"/>
              </a:spcBef>
              <a:spcAft>
                <a:spcPct val="0"/>
              </a:spcAft>
            </a:pPr>
            <a:r>
              <a:rPr lang="en-US" altLang="en-US" dirty="0">
                <a:latin typeface="+mj-lt"/>
                <a:ea typeface="Times New Roman" panose="02020603050405020304" pitchFamily="18" charset="0"/>
                <a:cs typeface="Times New Roman" panose="02020603050405020304" pitchFamily="18" charset="0"/>
              </a:rPr>
              <a:t>This process uploads the csv import to the systems FTP server and will process within 5-10 minutes</a:t>
            </a:r>
            <a:r>
              <a:rPr lang="en-US" altLang="en-US" dirty="0" smtClean="0">
                <a:latin typeface="+mj-lt"/>
                <a:ea typeface="Times New Roman" panose="02020603050405020304" pitchFamily="18" charset="0"/>
                <a:cs typeface="Times New Roman" panose="02020603050405020304" pitchFamily="18" charset="0"/>
              </a:rPr>
              <a:t>.</a:t>
            </a:r>
          </a:p>
          <a:p>
            <a:pPr lvl="0" defTabSz="914400" eaLnBrk="0" fontAlgn="base" hangingPunct="0">
              <a:spcBef>
                <a:spcPct val="0"/>
              </a:spcBef>
              <a:spcAft>
                <a:spcPct val="0"/>
              </a:spcAft>
            </a:pPr>
            <a:r>
              <a:rPr lang="en-US" altLang="en-US" dirty="0" smtClean="0">
                <a:latin typeface="+mj-lt"/>
                <a:ea typeface="Times New Roman" panose="02020603050405020304" pitchFamily="18" charset="0"/>
                <a:cs typeface="Times New Roman" panose="02020603050405020304" pitchFamily="18" charset="0"/>
              </a:rPr>
              <a:t>  </a:t>
            </a:r>
            <a:endParaRPr lang="en-US" altLang="en-US" dirty="0">
              <a:latin typeface="+mj-lt"/>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latin typeface="+mj-lt"/>
                <a:ea typeface="Times New Roman" panose="02020603050405020304" pitchFamily="18" charset="0"/>
                <a:cs typeface="Times New Roman" panose="02020603050405020304" pitchFamily="18" charset="0"/>
              </a:rPr>
              <a:t>You will see tracking and status logging appear when the file processes.</a:t>
            </a:r>
            <a:r>
              <a:rPr lang="en-US" altLang="en-US" u="sng" dirty="0">
                <a:solidFill>
                  <a:srgbClr val="FF0000"/>
                </a:solidFill>
                <a:latin typeface="+mj-lt"/>
                <a:ea typeface="Times New Roman" panose="02020603050405020304" pitchFamily="18" charset="0"/>
                <a:cs typeface="Times New Roman" panose="02020603050405020304" pitchFamily="18" charset="0"/>
              </a:rPr>
              <a:t> </a:t>
            </a:r>
            <a:r>
              <a:rPr lang="en-US" altLang="en-US" dirty="0">
                <a:latin typeface="+mj-lt"/>
                <a:ea typeface="Times New Roman" panose="02020603050405020304" pitchFamily="18" charset="0"/>
                <a:cs typeface="Times New Roman" panose="02020603050405020304" pitchFamily="18" charset="0"/>
              </a:rPr>
              <a:t>The logging also will include information about the number of records successfully updated.</a:t>
            </a:r>
            <a:r>
              <a:rPr lang="en-US" altLang="en-US" dirty="0">
                <a:latin typeface="+mj-lt"/>
              </a:rPr>
              <a:t> </a:t>
            </a:r>
          </a:p>
        </p:txBody>
      </p:sp>
      <p:pic>
        <p:nvPicPr>
          <p:cNvPr id="6" name="Picture 5"/>
          <p:cNvPicPr/>
          <p:nvPr/>
        </p:nvPicPr>
        <p:blipFill rotWithShape="1">
          <a:blip r:embed="rId2"/>
          <a:srcRect l="19072" t="52087" r="19952" b="34612"/>
          <a:stretch/>
        </p:blipFill>
        <p:spPr bwMode="auto">
          <a:xfrm>
            <a:off x="1250303" y="3606891"/>
            <a:ext cx="7240554" cy="1319673"/>
          </a:xfrm>
          <a:prstGeom prst="rect">
            <a:avLst/>
          </a:prstGeom>
          <a:ln>
            <a:noFill/>
          </a:ln>
          <a:extLst>
            <a:ext uri="{53640926-AAD7-44D8-BBD7-CCE9431645EC}">
              <a14:shadowObscured xmlns:a14="http://schemas.microsoft.com/office/drawing/2010/main"/>
            </a:ext>
          </a:extLst>
        </p:spPr>
      </p:pic>
      <p:cxnSp>
        <p:nvCxnSpPr>
          <p:cNvPr id="7" name="AutoShape 8"/>
          <p:cNvCxnSpPr>
            <a:cxnSpLocks noChangeShapeType="1"/>
          </p:cNvCxnSpPr>
          <p:nvPr/>
        </p:nvCxnSpPr>
        <p:spPr bwMode="auto">
          <a:xfrm flipH="1">
            <a:off x="5923760" y="3778898"/>
            <a:ext cx="1363448" cy="649436"/>
          </a:xfrm>
          <a:prstGeom prst="straightConnector1">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72485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47" y="320351"/>
            <a:ext cx="8596668" cy="1320800"/>
          </a:xfrm>
        </p:spPr>
        <p:txBody>
          <a:bodyPr/>
          <a:lstStyle/>
          <a:p>
            <a:r>
              <a:rPr lang="en-US" b="1" dirty="0"/>
              <a:t>Who to Contact</a:t>
            </a:r>
          </a:p>
        </p:txBody>
      </p:sp>
      <p:sp>
        <p:nvSpPr>
          <p:cNvPr id="3" name="Content Placeholder 2"/>
          <p:cNvSpPr>
            <a:spLocks noGrp="1"/>
          </p:cNvSpPr>
          <p:nvPr>
            <p:ph idx="1"/>
          </p:nvPr>
        </p:nvSpPr>
        <p:spPr>
          <a:xfrm>
            <a:off x="649342" y="980751"/>
            <a:ext cx="8596668" cy="5280090"/>
          </a:xfrm>
        </p:spPr>
        <p:txBody>
          <a:bodyPr>
            <a:noAutofit/>
          </a:bodyPr>
          <a:lstStyle/>
          <a:p>
            <a:pPr marL="0" indent="0">
              <a:buNone/>
            </a:pPr>
            <a:r>
              <a:rPr lang="en-US" dirty="0"/>
              <a:t>Please refer to the import manual or user guides located within the system to see if your question is answered before contacting the GA DOE or the FitnessGram® help desk.</a:t>
            </a:r>
          </a:p>
          <a:p>
            <a:pPr marL="0" indent="0">
              <a:buNone/>
            </a:pPr>
            <a:r>
              <a:rPr lang="en-US" dirty="0" smtClean="0"/>
              <a:t>Georgia </a:t>
            </a:r>
            <a:r>
              <a:rPr lang="en-US" dirty="0"/>
              <a:t>URL: </a:t>
            </a:r>
            <a:r>
              <a:rPr lang="en-US" u="sng" dirty="0">
                <a:solidFill>
                  <a:schemeClr val="tx1"/>
                </a:solidFill>
                <a:hlinkClick r:id="rId2"/>
              </a:rPr>
              <a:t>https://myhealthyzone.fitnessgram.net</a:t>
            </a:r>
            <a:r>
              <a:rPr lang="en-US" u="sng" dirty="0" smtClean="0">
                <a:solidFill>
                  <a:schemeClr val="tx1"/>
                </a:solidFill>
                <a:hlinkClick r:id="rId2"/>
              </a:rPr>
              <a:t>/</a:t>
            </a:r>
            <a:r>
              <a:rPr lang="en-US" u="sng" dirty="0" smtClean="0">
                <a:solidFill>
                  <a:schemeClr val="tx1"/>
                </a:solidFill>
              </a:rPr>
              <a:t> </a:t>
            </a:r>
            <a:endParaRPr lang="en-US" dirty="0">
              <a:solidFill>
                <a:schemeClr val="tx1"/>
              </a:solidFill>
            </a:endParaRPr>
          </a:p>
          <a:p>
            <a:pPr marL="0" indent="0">
              <a:buNone/>
            </a:pPr>
            <a:endParaRPr lang="en-US" b="1" dirty="0" smtClean="0">
              <a:solidFill>
                <a:srgbClr val="92D050"/>
              </a:solidFill>
            </a:endParaRPr>
          </a:p>
          <a:p>
            <a:pPr marL="0" indent="0">
              <a:buNone/>
            </a:pPr>
            <a:r>
              <a:rPr lang="en-US" b="1" dirty="0" smtClean="0">
                <a:solidFill>
                  <a:srgbClr val="92D050"/>
                </a:solidFill>
              </a:rPr>
              <a:t>FitnessGram</a:t>
            </a:r>
            <a:r>
              <a:rPr lang="en-US" dirty="0">
                <a:solidFill>
                  <a:srgbClr val="92D050"/>
                </a:solidFill>
              </a:rPr>
              <a:t>®</a:t>
            </a:r>
            <a:r>
              <a:rPr lang="en-US" b="1" dirty="0">
                <a:solidFill>
                  <a:srgbClr val="92D050"/>
                </a:solidFill>
              </a:rPr>
              <a:t> Georgia project questions:</a:t>
            </a:r>
          </a:p>
          <a:p>
            <a:pPr marL="0" lvl="0" indent="0">
              <a:buNone/>
            </a:pPr>
            <a:r>
              <a:rPr lang="en-US" dirty="0"/>
              <a:t>Therese McGuire </a:t>
            </a:r>
            <a:r>
              <a:rPr lang="en-US" dirty="0" smtClean="0">
                <a:hlinkClick r:id="rId3"/>
              </a:rPr>
              <a:t>tmcguire@doe.k12.ga.us</a:t>
            </a:r>
            <a:r>
              <a:rPr lang="en-US" dirty="0" smtClean="0"/>
              <a:t>  </a:t>
            </a:r>
            <a:endParaRPr lang="en-US" dirty="0"/>
          </a:p>
          <a:p>
            <a:pPr marL="0" lvl="0" indent="0">
              <a:buNone/>
            </a:pPr>
            <a:r>
              <a:rPr lang="en-US" dirty="0"/>
              <a:t>Mike Tenoschok: </a:t>
            </a:r>
            <a:r>
              <a:rPr lang="en-US" dirty="0" smtClean="0">
                <a:hlinkClick r:id="rId4"/>
              </a:rPr>
              <a:t>mtenoschok@doe.k12.ga.us</a:t>
            </a:r>
            <a:r>
              <a:rPr lang="en-US" dirty="0" smtClean="0"/>
              <a:t> </a:t>
            </a:r>
            <a:endParaRPr lang="en-US" dirty="0"/>
          </a:p>
          <a:p>
            <a:pPr marL="0" indent="0">
              <a:buNone/>
            </a:pPr>
            <a:endParaRPr lang="en-US" b="1" dirty="0" smtClean="0">
              <a:solidFill>
                <a:srgbClr val="92D050"/>
              </a:solidFill>
            </a:endParaRPr>
          </a:p>
          <a:p>
            <a:pPr marL="0" indent="0">
              <a:buNone/>
            </a:pPr>
            <a:r>
              <a:rPr lang="en-US" b="1" dirty="0" smtClean="0">
                <a:solidFill>
                  <a:srgbClr val="92D050"/>
                </a:solidFill>
              </a:rPr>
              <a:t>FitnessGram </a:t>
            </a:r>
            <a:r>
              <a:rPr lang="en-US" b="1" dirty="0">
                <a:solidFill>
                  <a:srgbClr val="92D050"/>
                </a:solidFill>
              </a:rPr>
              <a:t>2015 Support:</a:t>
            </a:r>
          </a:p>
          <a:p>
            <a:pPr marL="0" indent="0">
              <a:buNone/>
            </a:pPr>
            <a:r>
              <a:rPr lang="en-US" dirty="0"/>
              <a:t>Questions on the import process or technical support should be directed to the FitnessGram® help desk:</a:t>
            </a:r>
          </a:p>
          <a:p>
            <a:pPr lvl="1"/>
            <a:r>
              <a:rPr lang="en-US" b="1" dirty="0"/>
              <a:t>Email:</a:t>
            </a:r>
            <a:r>
              <a:rPr lang="en-US" dirty="0"/>
              <a:t> </a:t>
            </a:r>
            <a:r>
              <a:rPr lang="en-US" dirty="0">
                <a:hlinkClick r:id="rId5" tooltip="support@fitnessgram.net"/>
              </a:rPr>
              <a:t>support@fitnessgram.net</a:t>
            </a:r>
            <a:endParaRPr lang="en-US" dirty="0"/>
          </a:p>
          <a:p>
            <a:pPr lvl="1"/>
            <a:r>
              <a:rPr lang="en-US" b="1" dirty="0"/>
              <a:t>Phone (toll free):</a:t>
            </a:r>
            <a:r>
              <a:rPr lang="en-US" dirty="0"/>
              <a:t> </a:t>
            </a:r>
            <a:r>
              <a:rPr lang="en-US" dirty="0">
                <a:hlinkClick r:id="rId6" tooltip="1.800.416.5139"/>
              </a:rPr>
              <a:t>1.800.416.5139</a:t>
            </a:r>
            <a:endParaRPr lang="en-US" dirty="0"/>
          </a:p>
          <a:p>
            <a:pPr lvl="1"/>
            <a:r>
              <a:rPr lang="en-US" b="1" dirty="0"/>
              <a:t>Hours of Operation:</a:t>
            </a:r>
            <a:r>
              <a:rPr lang="en-US" dirty="0"/>
              <a:t> Monday–Friday, 8:00am to 6:00pm EST (excluding holidays)</a:t>
            </a:r>
          </a:p>
          <a:p>
            <a:endParaRPr lang="en-US" dirty="0"/>
          </a:p>
        </p:txBody>
      </p:sp>
    </p:spTree>
    <p:extLst>
      <p:ext uri="{BB962C8B-B14F-4D97-AF65-F5344CB8AC3E}">
        <p14:creationId xmlns:p14="http://schemas.microsoft.com/office/powerpoint/2010/main" val="299341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a:t>
            </a:r>
            <a:r>
              <a:rPr lang="en-US" dirty="0"/>
              <a:t>Reporting of Fitness Scores</a:t>
            </a:r>
          </a:p>
        </p:txBody>
      </p:sp>
      <p:sp>
        <p:nvSpPr>
          <p:cNvPr id="3" name="Content Placeholder 2"/>
          <p:cNvSpPr>
            <a:spLocks noGrp="1"/>
          </p:cNvSpPr>
          <p:nvPr>
            <p:ph idx="1"/>
          </p:nvPr>
        </p:nvSpPr>
        <p:spPr>
          <a:xfrm>
            <a:off x="472060" y="2104605"/>
            <a:ext cx="8596668" cy="3880773"/>
          </a:xfrm>
        </p:spPr>
        <p:txBody>
          <a:bodyPr/>
          <a:lstStyle/>
          <a:p>
            <a:pPr>
              <a:buFont typeface="Wingdings" panose="05000000000000000000" pitchFamily="2" charset="2"/>
              <a:buChar char="Ø"/>
            </a:pPr>
            <a:r>
              <a:rPr lang="en-US" altLang="en-US" sz="2200" dirty="0"/>
              <a:t>Legislation requires grades K-12 to report fitness scores to the GA DOE.</a:t>
            </a:r>
          </a:p>
          <a:p>
            <a:pPr>
              <a:buFont typeface="Wingdings" panose="05000000000000000000" pitchFamily="2" charset="2"/>
              <a:buChar char="Ø"/>
            </a:pPr>
            <a:r>
              <a:rPr lang="en-US" altLang="en-US" sz="2200" dirty="0"/>
              <a:t>GA DOE selected FitnessGram® as the fitness assessment.</a:t>
            </a:r>
          </a:p>
          <a:p>
            <a:pPr>
              <a:buFont typeface="Wingdings" panose="05000000000000000000" pitchFamily="2" charset="2"/>
              <a:buChar char="Ø"/>
            </a:pPr>
            <a:r>
              <a:rPr lang="en-US" altLang="en-US" sz="2200" dirty="0"/>
              <a:t>FitnessGram® </a:t>
            </a:r>
            <a:r>
              <a:rPr lang="en-US" altLang="en-US" sz="2200" dirty="0" smtClean="0"/>
              <a:t>2015 </a:t>
            </a:r>
            <a:r>
              <a:rPr lang="en-US" altLang="en-US" sz="2200" dirty="0"/>
              <a:t>is a web-based application that will capture </a:t>
            </a:r>
            <a:r>
              <a:rPr lang="en-US" altLang="en-US" sz="2200" dirty="0" smtClean="0"/>
              <a:t>these </a:t>
            </a:r>
            <a:r>
              <a:rPr lang="en-US" altLang="en-US" sz="2200" dirty="0"/>
              <a:t>fitness </a:t>
            </a:r>
            <a:r>
              <a:rPr lang="en-US" altLang="en-US" sz="2200" dirty="0" smtClean="0"/>
              <a:t>scores and is a statewide</a:t>
            </a:r>
            <a:endParaRPr lang="en-US" altLang="en-US" sz="2200" dirty="0"/>
          </a:p>
          <a:p>
            <a:pPr>
              <a:buFont typeface="Wingdings" panose="05000000000000000000" pitchFamily="2" charset="2"/>
              <a:buChar char="Ø"/>
            </a:pPr>
            <a:r>
              <a:rPr lang="en-US" altLang="en-US" sz="2200" dirty="0"/>
              <a:t>Teachers/classes/students must be imported into FitnessGram®  before PE teachers can enter students’ fitness scores.</a:t>
            </a:r>
          </a:p>
          <a:p>
            <a:pPr marL="0" indent="0">
              <a:buNone/>
            </a:pPr>
            <a:endParaRPr lang="en-US" dirty="0"/>
          </a:p>
        </p:txBody>
      </p:sp>
    </p:spTree>
    <p:extLst>
      <p:ext uri="{BB962C8B-B14F-4D97-AF65-F5344CB8AC3E}">
        <p14:creationId xmlns:p14="http://schemas.microsoft.com/office/powerpoint/2010/main" val="1961777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00" y="404326"/>
            <a:ext cx="9371735" cy="1320800"/>
          </a:xfrm>
        </p:spPr>
        <p:txBody>
          <a:bodyPr/>
          <a:lstStyle/>
          <a:p>
            <a:r>
              <a:rPr lang="en-US" dirty="0"/>
              <a:t>What is the URL for Georgia’s </a:t>
            </a:r>
            <a:r>
              <a:rPr lang="en-US" altLang="en-US" dirty="0"/>
              <a:t>FitnessGram® </a:t>
            </a:r>
            <a:r>
              <a:rPr lang="en-US" altLang="en-US" dirty="0" smtClean="0"/>
              <a:t>2015</a:t>
            </a:r>
            <a:r>
              <a:rPr lang="en-US" dirty="0" smtClean="0"/>
              <a:t> </a:t>
            </a:r>
            <a:r>
              <a:rPr lang="en-US" dirty="0"/>
              <a:t>program?</a:t>
            </a:r>
          </a:p>
        </p:txBody>
      </p:sp>
      <p:sp>
        <p:nvSpPr>
          <p:cNvPr id="3" name="Content Placeholder 2"/>
          <p:cNvSpPr>
            <a:spLocks noGrp="1"/>
          </p:cNvSpPr>
          <p:nvPr>
            <p:ph idx="1"/>
          </p:nvPr>
        </p:nvSpPr>
        <p:spPr/>
        <p:txBody>
          <a:bodyPr/>
          <a:lstStyle/>
          <a:p>
            <a:pPr marL="0" indent="0">
              <a:buNone/>
            </a:pPr>
            <a:r>
              <a:rPr lang="en-US" sz="2200" dirty="0"/>
              <a:t>Georgia URL: </a:t>
            </a:r>
            <a:r>
              <a:rPr lang="en-US" sz="2200" u="sng" dirty="0">
                <a:solidFill>
                  <a:schemeClr val="tx1"/>
                </a:solidFill>
                <a:hlinkClick r:id="rId2"/>
              </a:rPr>
              <a:t>https://myhealthyzone.fitnessgram.net/</a:t>
            </a:r>
            <a:r>
              <a:rPr lang="en-US" sz="2200" u="sng" dirty="0">
                <a:solidFill>
                  <a:schemeClr val="tx1"/>
                </a:solidFill>
              </a:rPr>
              <a:t> </a:t>
            </a:r>
            <a:endParaRPr lang="en-US" sz="2200" dirty="0">
              <a:solidFill>
                <a:schemeClr val="tx1"/>
              </a:solidFill>
            </a:endParaRPr>
          </a:p>
          <a:p>
            <a:pPr marL="452628">
              <a:buFont typeface="Wingdings" panose="05000000000000000000" pitchFamily="2" charset="2"/>
              <a:buChar char="Ø"/>
              <a:defRPr/>
            </a:pPr>
            <a:r>
              <a:rPr lang="en-US" sz="2200" dirty="0" smtClean="0"/>
              <a:t>The </a:t>
            </a:r>
            <a:r>
              <a:rPr lang="en-US" altLang="en-US" sz="2200" dirty="0"/>
              <a:t>FitnessGram®</a:t>
            </a:r>
            <a:r>
              <a:rPr lang="en-US" sz="2200" dirty="0" smtClean="0"/>
              <a:t> </a:t>
            </a:r>
            <a:r>
              <a:rPr lang="en-US" sz="2200" dirty="0"/>
              <a:t>program is accessible anywhere you have an Internet connection</a:t>
            </a:r>
          </a:p>
          <a:p>
            <a:pPr marL="452628">
              <a:buFont typeface="Wingdings" panose="05000000000000000000" pitchFamily="2" charset="2"/>
              <a:buChar char="Ø"/>
              <a:defRPr/>
            </a:pPr>
            <a:r>
              <a:rPr lang="en-US" sz="2200" dirty="0"/>
              <a:t>Remember this is a public web site.  Please keep that in mind when importing your teacher/class/student information. </a:t>
            </a:r>
          </a:p>
          <a:p>
            <a:pPr marL="452628">
              <a:buFont typeface="Wingdings" panose="05000000000000000000" pitchFamily="2" charset="2"/>
              <a:buChar char="Ø"/>
              <a:defRPr/>
            </a:pPr>
            <a:r>
              <a:rPr lang="en-US" sz="2200" dirty="0"/>
              <a:t>Also, safeguard your login—user name and password.  Do not give out your login to anyone.</a:t>
            </a:r>
          </a:p>
          <a:p>
            <a:pPr marL="365760" indent="-256032">
              <a:buFont typeface="Wingdings 3"/>
              <a:buChar char=""/>
              <a:defRPr/>
            </a:pPr>
            <a:endParaRPr lang="en-US" dirty="0"/>
          </a:p>
          <a:p>
            <a:pPr marL="365760" indent="-256032">
              <a:buFont typeface="Wingdings 3"/>
              <a:buChar char=""/>
              <a:defRPr/>
            </a:pPr>
            <a:endParaRPr lang="en-US" dirty="0"/>
          </a:p>
        </p:txBody>
      </p:sp>
    </p:spTree>
    <p:extLst>
      <p:ext uri="{BB962C8B-B14F-4D97-AF65-F5344CB8AC3E}">
        <p14:creationId xmlns:p14="http://schemas.microsoft.com/office/powerpoint/2010/main" val="4230064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Browser Requirements</a:t>
            </a:r>
          </a:p>
        </p:txBody>
      </p:sp>
      <p:sp>
        <p:nvSpPr>
          <p:cNvPr id="3" name="Content Placeholder 2"/>
          <p:cNvSpPr>
            <a:spLocks noGrp="1"/>
          </p:cNvSpPr>
          <p:nvPr>
            <p:ph idx="1"/>
          </p:nvPr>
        </p:nvSpPr>
        <p:spPr>
          <a:xfrm>
            <a:off x="481391" y="1656736"/>
            <a:ext cx="8587964" cy="4501468"/>
          </a:xfrm>
        </p:spPr>
        <p:txBody>
          <a:bodyPr>
            <a:normAutofit fontScale="25000" lnSpcReduction="20000"/>
          </a:bodyPr>
          <a:lstStyle/>
          <a:p>
            <a:pPr marL="109728" indent="0">
              <a:buNone/>
              <a:defRPr/>
            </a:pPr>
            <a:r>
              <a:rPr lang="en-US" sz="7400" dirty="0"/>
              <a:t>There are web browser requirements for </a:t>
            </a:r>
            <a:r>
              <a:rPr lang="en-US" altLang="en-US" sz="7400" dirty="0"/>
              <a:t>FitnessGram®</a:t>
            </a:r>
            <a:r>
              <a:rPr lang="en-US" sz="7400" dirty="0" smtClean="0"/>
              <a:t>. </a:t>
            </a:r>
            <a:r>
              <a:rPr lang="en-US" sz="7400" dirty="0"/>
              <a:t>Please make sure your school or home computer meets these requirements so that you can import teachers/classes/students into </a:t>
            </a:r>
            <a:r>
              <a:rPr lang="en-US" altLang="en-US" sz="7400" dirty="0"/>
              <a:t>FitnessGram</a:t>
            </a:r>
            <a:r>
              <a:rPr lang="en-US" altLang="en-US" sz="7400" dirty="0" smtClean="0"/>
              <a:t>®</a:t>
            </a:r>
            <a:r>
              <a:rPr lang="en-US" sz="7400" dirty="0" smtClean="0"/>
              <a:t>.</a:t>
            </a:r>
          </a:p>
          <a:p>
            <a:pPr marL="109728" indent="0">
              <a:buNone/>
              <a:defRPr/>
            </a:pPr>
            <a:endParaRPr lang="en-US" sz="4600" dirty="0"/>
          </a:p>
          <a:p>
            <a:pPr marL="1060641" lvl="2" indent="-457200">
              <a:buFont typeface="Wingdings" panose="05000000000000000000" pitchFamily="2" charset="2"/>
              <a:buChar char="Ø"/>
              <a:defRPr/>
            </a:pPr>
            <a:r>
              <a:rPr lang="en-US" sz="7600" dirty="0">
                <a:solidFill>
                  <a:srgbClr val="7030A0"/>
                </a:solidFill>
              </a:rPr>
              <a:t>Google Chrome 41 or Higher </a:t>
            </a:r>
          </a:p>
          <a:p>
            <a:pPr marL="1060641" lvl="2" indent="-457200">
              <a:buFont typeface="Wingdings" panose="05000000000000000000" pitchFamily="2" charset="2"/>
              <a:buChar char="Ø"/>
              <a:defRPr/>
            </a:pPr>
            <a:r>
              <a:rPr lang="en-US" sz="7600" dirty="0">
                <a:solidFill>
                  <a:srgbClr val="7030A0"/>
                </a:solidFill>
              </a:rPr>
              <a:t>Apple Safari 8 or Higher </a:t>
            </a:r>
          </a:p>
          <a:p>
            <a:pPr marL="1060641" lvl="2" indent="-457200">
              <a:buFont typeface="Wingdings" panose="05000000000000000000" pitchFamily="2" charset="2"/>
              <a:buChar char="Ø"/>
              <a:defRPr/>
            </a:pPr>
            <a:r>
              <a:rPr lang="en-US" sz="7600" dirty="0">
                <a:solidFill>
                  <a:srgbClr val="7030A0"/>
                </a:solidFill>
              </a:rPr>
              <a:t>Mozilla Firefox 36 or Higher </a:t>
            </a:r>
          </a:p>
          <a:p>
            <a:pPr marL="1060641" lvl="2" indent="-457200">
              <a:buFont typeface="Wingdings" panose="05000000000000000000" pitchFamily="2" charset="2"/>
              <a:buChar char="Ø"/>
              <a:defRPr/>
            </a:pPr>
            <a:r>
              <a:rPr lang="en-US" sz="7600" dirty="0">
                <a:solidFill>
                  <a:srgbClr val="7030A0"/>
                </a:solidFill>
              </a:rPr>
              <a:t>Microsoft Internet Explorer 10 or Higher </a:t>
            </a:r>
          </a:p>
          <a:p>
            <a:pPr marL="1060641" lvl="2" indent="-457200">
              <a:buFont typeface="Wingdings" panose="05000000000000000000" pitchFamily="2" charset="2"/>
              <a:buChar char="Ø"/>
              <a:defRPr/>
            </a:pPr>
            <a:r>
              <a:rPr lang="en-US" sz="7600" dirty="0">
                <a:solidFill>
                  <a:srgbClr val="7030A0"/>
                </a:solidFill>
              </a:rPr>
              <a:t>iOS 8+ browser  </a:t>
            </a:r>
          </a:p>
          <a:p>
            <a:pPr marL="1060641" lvl="2" indent="-457200">
              <a:buFont typeface="Wingdings" panose="05000000000000000000" pitchFamily="2" charset="2"/>
              <a:buChar char="Ø"/>
              <a:defRPr/>
            </a:pPr>
            <a:r>
              <a:rPr lang="en-US" sz="7600" dirty="0">
                <a:solidFill>
                  <a:srgbClr val="7030A0"/>
                </a:solidFill>
              </a:rPr>
              <a:t>Android 4+ browser </a:t>
            </a:r>
          </a:p>
          <a:p>
            <a:pPr marL="203391" lvl="1" indent="0">
              <a:buNone/>
              <a:defRPr/>
            </a:pPr>
            <a:endParaRPr lang="en-US" sz="4600" dirty="0" smtClean="0"/>
          </a:p>
          <a:p>
            <a:pPr marL="203391" lvl="1" indent="0">
              <a:buNone/>
              <a:defRPr/>
            </a:pPr>
            <a:r>
              <a:rPr lang="en-US" sz="7600" dirty="0"/>
              <a:t>Remember, you can access </a:t>
            </a:r>
            <a:r>
              <a:rPr lang="en-US" altLang="en-US" sz="7600" dirty="0"/>
              <a:t>FitnessGram®</a:t>
            </a:r>
            <a:r>
              <a:rPr lang="en-US" sz="7600" dirty="0"/>
              <a:t> anywhere there is an Internet connection.  We recommend that you have a secure, stable, and fast connection. </a:t>
            </a:r>
          </a:p>
          <a:p>
            <a:pPr marL="365760" indent="-256032">
              <a:buFont typeface="Wingdings 3"/>
              <a:buChar char=""/>
              <a:defRPr/>
            </a:pPr>
            <a:endParaRPr lang="en-US" sz="7600" dirty="0"/>
          </a:p>
          <a:p>
            <a:pPr marL="365760" indent="-256032">
              <a:buFont typeface="Wingdings 3"/>
              <a:buChar char=""/>
              <a:defRPr/>
            </a:pPr>
            <a:endParaRPr lang="en-US" sz="2200" dirty="0"/>
          </a:p>
          <a:p>
            <a:pPr marL="0" indent="0">
              <a:buNone/>
            </a:pPr>
            <a:endParaRPr lang="en-US" sz="2200" dirty="0"/>
          </a:p>
        </p:txBody>
      </p:sp>
    </p:spTree>
    <p:extLst>
      <p:ext uri="{BB962C8B-B14F-4D97-AF65-F5344CB8AC3E}">
        <p14:creationId xmlns:p14="http://schemas.microsoft.com/office/powerpoint/2010/main" val="1853230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65" y="413657"/>
            <a:ext cx="9315752" cy="1320800"/>
          </a:xfrm>
        </p:spPr>
        <p:txBody>
          <a:bodyPr/>
          <a:lstStyle/>
          <a:p>
            <a:r>
              <a:rPr lang="en-US" dirty="0"/>
              <a:t>Notes on the </a:t>
            </a:r>
            <a:r>
              <a:rPr lang="en-US" altLang="en-US" dirty="0"/>
              <a:t>FitnessGram®</a:t>
            </a:r>
            <a:r>
              <a:rPr lang="en-US" dirty="0" smtClean="0"/>
              <a:t> Import </a:t>
            </a:r>
            <a:r>
              <a:rPr lang="en-US" dirty="0"/>
              <a:t>Process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altLang="en-US" sz="2200" dirty="0"/>
              <a:t>This training document is only for the process of importing teachers/classes/students into the FitnessGram®</a:t>
            </a:r>
            <a:r>
              <a:rPr lang="en-US" altLang="en-US" sz="2200" dirty="0" smtClean="0"/>
              <a:t> application using your Student Information System (SIS) vendor extract download.</a:t>
            </a:r>
            <a:endParaRPr lang="en-US" altLang="en-US" sz="2200" dirty="0"/>
          </a:p>
          <a:p>
            <a:pPr>
              <a:buFont typeface="Wingdings" panose="05000000000000000000" pitchFamily="2" charset="2"/>
              <a:buChar char="Ø"/>
            </a:pPr>
            <a:r>
              <a:rPr lang="en-US" altLang="en-US" sz="2200" dirty="0"/>
              <a:t>The import process should only be done by district IT staff.</a:t>
            </a:r>
          </a:p>
          <a:p>
            <a:pPr>
              <a:buFont typeface="Wingdings" panose="05000000000000000000" pitchFamily="2" charset="2"/>
              <a:buChar char="Ø"/>
            </a:pPr>
            <a:r>
              <a:rPr lang="en-US" altLang="en-US" sz="2200" dirty="0"/>
              <a:t>The import file used in this process should address all schools within a district. </a:t>
            </a:r>
          </a:p>
          <a:p>
            <a:pPr>
              <a:buFont typeface="Wingdings" panose="05000000000000000000" pitchFamily="2" charset="2"/>
              <a:buChar char="Ø"/>
            </a:pPr>
            <a:r>
              <a:rPr lang="en-US" altLang="en-US" sz="2200" dirty="0"/>
              <a:t>If the import file is requested from </a:t>
            </a:r>
            <a:r>
              <a:rPr lang="en-US" altLang="en-US" sz="2200" dirty="0" smtClean="0"/>
              <a:t>an SIS </a:t>
            </a:r>
            <a:r>
              <a:rPr lang="en-US" altLang="en-US" sz="2200" dirty="0"/>
              <a:t>state vendor, use the file name: </a:t>
            </a:r>
          </a:p>
          <a:p>
            <a:pPr lvl="1">
              <a:buFont typeface="Wingdings" panose="05000000000000000000" pitchFamily="2" charset="2"/>
              <a:buChar char="v"/>
            </a:pPr>
            <a:r>
              <a:rPr lang="en-US" altLang="en-US" sz="2400" dirty="0">
                <a:solidFill>
                  <a:srgbClr val="7030A0"/>
                </a:solidFill>
              </a:rPr>
              <a:t>FitnessGram®</a:t>
            </a:r>
            <a:r>
              <a:rPr lang="en-US" altLang="en-US" sz="2200" dirty="0" smtClean="0">
                <a:solidFill>
                  <a:srgbClr val="7030A0"/>
                </a:solidFill>
              </a:rPr>
              <a:t>  </a:t>
            </a:r>
            <a:r>
              <a:rPr lang="en-US" altLang="en-US" sz="2200" dirty="0">
                <a:solidFill>
                  <a:srgbClr val="7030A0"/>
                </a:solidFill>
              </a:rPr>
              <a:t>Extract </a:t>
            </a:r>
            <a:r>
              <a:rPr lang="en-US" altLang="en-US" sz="2200" dirty="0" smtClean="0">
                <a:solidFill>
                  <a:srgbClr val="7030A0"/>
                </a:solidFill>
              </a:rPr>
              <a:t>2016</a:t>
            </a:r>
            <a:endParaRPr lang="en-US" altLang="en-US" sz="2200" dirty="0">
              <a:solidFill>
                <a:srgbClr val="7030A0"/>
              </a:solidFill>
            </a:endParaRPr>
          </a:p>
          <a:p>
            <a:endParaRPr lang="en-US" altLang="en-US" dirty="0"/>
          </a:p>
          <a:p>
            <a:pPr marL="0" indent="0">
              <a:buNone/>
            </a:pPr>
            <a:endParaRPr lang="en-US" dirty="0"/>
          </a:p>
        </p:txBody>
      </p:sp>
    </p:spTree>
    <p:extLst>
      <p:ext uri="{BB962C8B-B14F-4D97-AF65-F5344CB8AC3E}">
        <p14:creationId xmlns:p14="http://schemas.microsoft.com/office/powerpoint/2010/main" val="3688382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 Extract Import </a:t>
            </a:r>
            <a:r>
              <a:rPr lang="en-US" dirty="0"/>
              <a:t>Process</a:t>
            </a:r>
          </a:p>
        </p:txBody>
      </p:sp>
      <p:sp>
        <p:nvSpPr>
          <p:cNvPr id="3" name="Content Placeholder 2"/>
          <p:cNvSpPr>
            <a:spLocks noGrp="1"/>
          </p:cNvSpPr>
          <p:nvPr>
            <p:ph idx="1"/>
          </p:nvPr>
        </p:nvSpPr>
        <p:spPr>
          <a:xfrm>
            <a:off x="677334" y="1759373"/>
            <a:ext cx="8596668" cy="3880773"/>
          </a:xfrm>
        </p:spPr>
        <p:txBody>
          <a:bodyPr/>
          <a:lstStyle/>
          <a:p>
            <a:pPr>
              <a:buFont typeface="Wingdings" panose="05000000000000000000" pitchFamily="2" charset="2"/>
              <a:buChar char="Ø"/>
            </a:pPr>
            <a:r>
              <a:rPr lang="en-US" altLang="en-US" sz="2200" dirty="0"/>
              <a:t>In FitnessGram®</a:t>
            </a:r>
            <a:r>
              <a:rPr lang="en-US" altLang="en-US" sz="2200" dirty="0" smtClean="0"/>
              <a:t> </a:t>
            </a:r>
            <a:r>
              <a:rPr lang="en-US" altLang="en-US" sz="2200" dirty="0"/>
              <a:t>you will import information to create the necessary data relationships of teacher, class, and student. These data relationships must be established before you can use any features in the program, such as creating FitnessGram® </a:t>
            </a:r>
            <a:r>
              <a:rPr lang="en-US" altLang="en-US" sz="2200" dirty="0" smtClean="0"/>
              <a:t>test </a:t>
            </a:r>
            <a:r>
              <a:rPr lang="en-US" altLang="en-US" sz="2200" dirty="0"/>
              <a:t>events and entering scores. </a:t>
            </a:r>
          </a:p>
          <a:p>
            <a:pPr>
              <a:buFont typeface="Wingdings" panose="05000000000000000000" pitchFamily="2" charset="2"/>
              <a:buChar char="Ø"/>
            </a:pPr>
            <a:r>
              <a:rPr lang="en-US" altLang="en-US" sz="2200" dirty="0"/>
              <a:t>You will first need to download your FitnessGram®</a:t>
            </a:r>
            <a:r>
              <a:rPr lang="en-US" altLang="en-US" sz="2200" dirty="0" smtClean="0"/>
              <a:t> </a:t>
            </a:r>
            <a:r>
              <a:rPr lang="en-US" altLang="en-US" sz="2200" dirty="0"/>
              <a:t>file from your </a:t>
            </a:r>
            <a:r>
              <a:rPr lang="en-US" altLang="en-US" sz="2200" dirty="0" smtClean="0"/>
              <a:t>SIS vendor </a:t>
            </a:r>
            <a:r>
              <a:rPr lang="en-US" altLang="en-US" sz="2200" dirty="0"/>
              <a:t>(Infinite Campus, Power School, etc). Your vendor will provide you with instructions for downloading the file.</a:t>
            </a:r>
          </a:p>
          <a:p>
            <a:pPr lvl="1">
              <a:buFont typeface="Wingdings" panose="05000000000000000000" pitchFamily="2" charset="2"/>
              <a:buChar char="v"/>
            </a:pPr>
            <a:r>
              <a:rPr lang="en-US" altLang="en-US" dirty="0">
                <a:solidFill>
                  <a:schemeClr val="tx1"/>
                </a:solidFill>
              </a:rPr>
              <a:t>File name to request: </a:t>
            </a:r>
            <a:r>
              <a:rPr lang="en-US" altLang="en-US" dirty="0">
                <a:solidFill>
                  <a:srgbClr val="7030A0"/>
                </a:solidFill>
              </a:rPr>
              <a:t>FitnessGram®</a:t>
            </a:r>
            <a:r>
              <a:rPr lang="en-US" altLang="en-US" dirty="0" smtClean="0">
                <a:solidFill>
                  <a:srgbClr val="7030A0"/>
                </a:solidFill>
              </a:rPr>
              <a:t> </a:t>
            </a:r>
            <a:r>
              <a:rPr lang="en-US" altLang="en-US" dirty="0">
                <a:solidFill>
                  <a:srgbClr val="7030A0"/>
                </a:solidFill>
              </a:rPr>
              <a:t>Extract </a:t>
            </a:r>
            <a:r>
              <a:rPr lang="en-US" altLang="en-US" dirty="0" smtClean="0">
                <a:solidFill>
                  <a:srgbClr val="7030A0"/>
                </a:solidFill>
              </a:rPr>
              <a:t>2016</a:t>
            </a:r>
            <a:endParaRPr lang="en-US" altLang="en-US" dirty="0">
              <a:solidFill>
                <a:srgbClr val="7030A0"/>
              </a:solidFill>
            </a:endParaRPr>
          </a:p>
          <a:p>
            <a:endParaRPr lang="en-US" altLang="en-US" dirty="0"/>
          </a:p>
          <a:p>
            <a:pPr marL="0" indent="0">
              <a:buNone/>
            </a:pPr>
            <a:endParaRPr lang="en-US" dirty="0"/>
          </a:p>
        </p:txBody>
      </p:sp>
    </p:spTree>
    <p:extLst>
      <p:ext uri="{BB962C8B-B14F-4D97-AF65-F5344CB8AC3E}">
        <p14:creationId xmlns:p14="http://schemas.microsoft.com/office/powerpoint/2010/main" val="2127071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my </a:t>
            </a:r>
            <a:r>
              <a:rPr lang="en-US" dirty="0" smtClean="0"/>
              <a:t>Login?</a:t>
            </a:r>
            <a:endParaRPr lang="en-US" dirty="0"/>
          </a:p>
        </p:txBody>
      </p:sp>
      <p:sp>
        <p:nvSpPr>
          <p:cNvPr id="3" name="Content Placeholder 2"/>
          <p:cNvSpPr>
            <a:spLocks noGrp="1"/>
          </p:cNvSpPr>
          <p:nvPr>
            <p:ph idx="1"/>
          </p:nvPr>
        </p:nvSpPr>
        <p:spPr>
          <a:xfrm>
            <a:off x="677333" y="1446245"/>
            <a:ext cx="8727923" cy="4595117"/>
          </a:xfrm>
        </p:spPr>
        <p:txBody>
          <a:bodyPr>
            <a:normAutofit fontScale="62500" lnSpcReduction="20000"/>
          </a:bodyPr>
          <a:lstStyle/>
          <a:p>
            <a:pPr marL="0" indent="0">
              <a:buNone/>
            </a:pPr>
            <a:r>
              <a:rPr lang="en-US" altLang="en-US" sz="3100" dirty="0"/>
              <a:t>Login information is defined as a User </a:t>
            </a:r>
            <a:r>
              <a:rPr lang="en-US" altLang="en-US" sz="3100" dirty="0" smtClean="0"/>
              <a:t>Name, Password and District login ID.  </a:t>
            </a:r>
            <a:r>
              <a:rPr lang="en-US" altLang="en-US" sz="3100" dirty="0"/>
              <a:t>You will need </a:t>
            </a:r>
            <a:r>
              <a:rPr lang="en-US" altLang="en-US" sz="3100" dirty="0" smtClean="0"/>
              <a:t>all three </a:t>
            </a:r>
            <a:r>
              <a:rPr lang="en-US" altLang="en-US" sz="3100" dirty="0"/>
              <a:t>to access </a:t>
            </a:r>
            <a:r>
              <a:rPr lang="en-US" altLang="en-US" sz="3000" dirty="0" smtClean="0"/>
              <a:t>FitnessGram</a:t>
            </a:r>
            <a:r>
              <a:rPr lang="en-US" altLang="en-US" sz="3000" dirty="0"/>
              <a:t>®</a:t>
            </a:r>
            <a:r>
              <a:rPr lang="en-US" altLang="en-US" sz="3100" dirty="0" smtClean="0"/>
              <a:t>.</a:t>
            </a:r>
            <a:r>
              <a:rPr lang="en-US" altLang="en-US" sz="3100" dirty="0"/>
              <a:t> </a:t>
            </a:r>
            <a:r>
              <a:rPr lang="en-US" altLang="en-US" sz="3100" dirty="0" smtClean="0"/>
              <a:t>The district ID for login is not the state ID but a system four digit identifier. You can obtain this ID by entering your districts zip code to retrieve.</a:t>
            </a:r>
            <a:endParaRPr lang="en-US" altLang="en-US" sz="3100" dirty="0"/>
          </a:p>
          <a:p>
            <a:pPr marL="0" indent="0">
              <a:buNone/>
            </a:pPr>
            <a:r>
              <a:rPr lang="en-US" altLang="en-US" sz="3100" dirty="0"/>
              <a:t>To obtain IT login for the import process:</a:t>
            </a:r>
          </a:p>
          <a:p>
            <a:pPr lvl="1">
              <a:buFont typeface="Wingdings" panose="05000000000000000000" pitchFamily="2" charset="2"/>
              <a:buChar char="Ø"/>
            </a:pPr>
            <a:r>
              <a:rPr lang="en-US" altLang="en-US" sz="3100" dirty="0"/>
              <a:t>Your user name and password may have already been sent to the GA DOE. If so, you have your user name and password or your PE district supervisor may have this information.</a:t>
            </a:r>
          </a:p>
          <a:p>
            <a:pPr lvl="2">
              <a:buFont typeface="Wingdings" panose="05000000000000000000" pitchFamily="2" charset="2"/>
              <a:buChar char="Ø"/>
            </a:pPr>
            <a:r>
              <a:rPr lang="en-US" altLang="en-US" sz="3100" dirty="0">
                <a:solidFill>
                  <a:srgbClr val="C00000"/>
                </a:solidFill>
              </a:rPr>
              <a:t>Forgotten your user name and password?  </a:t>
            </a:r>
            <a:r>
              <a:rPr lang="en-US" altLang="en-US" sz="3100" dirty="0" smtClean="0">
                <a:solidFill>
                  <a:srgbClr val="FF0000"/>
                </a:solidFill>
              </a:rPr>
              <a:t>The application has a password self service to obtain and reset your password on your own.  </a:t>
            </a:r>
            <a:endParaRPr lang="en-US" altLang="en-US" sz="3100" dirty="0">
              <a:solidFill>
                <a:srgbClr val="FF0000"/>
              </a:solidFill>
            </a:endParaRPr>
          </a:p>
          <a:p>
            <a:pPr lvl="1">
              <a:buFont typeface="Wingdings" panose="05000000000000000000" pitchFamily="2" charset="2"/>
              <a:buChar char="Ø"/>
            </a:pPr>
            <a:r>
              <a:rPr lang="en-US" altLang="en-US" sz="3100" dirty="0">
                <a:solidFill>
                  <a:srgbClr val="C00000"/>
                </a:solidFill>
              </a:rPr>
              <a:t>If you have not submitted this information to the GA DOE, please do so: </a:t>
            </a:r>
            <a:r>
              <a:rPr lang="en-US" altLang="en-US" sz="3100" dirty="0"/>
              <a:t>tmcguire@doe.k12.ga.us or MTenoschok@doe.k12.ga.us </a:t>
            </a:r>
            <a:endParaRPr lang="en-US" altLang="en-US" sz="3100" dirty="0" smtClean="0"/>
          </a:p>
          <a:p>
            <a:pPr lvl="1">
              <a:buFont typeface="Wingdings" panose="05000000000000000000" pitchFamily="2" charset="2"/>
              <a:buChar char="Ø"/>
            </a:pPr>
            <a:r>
              <a:rPr lang="en-US" altLang="en-US" sz="3100" dirty="0" smtClean="0"/>
              <a:t>If you used the state site last year then your login information is the same as it was previously.  </a:t>
            </a:r>
          </a:p>
          <a:p>
            <a:pPr marL="457200" lvl="1" indent="0">
              <a:buNone/>
            </a:pPr>
            <a:r>
              <a:rPr lang="en-US" altLang="en-US" sz="3100" dirty="0" smtClean="0">
                <a:solidFill>
                  <a:srgbClr val="7030A0"/>
                </a:solidFill>
              </a:rPr>
              <a:t>Note:</a:t>
            </a:r>
            <a:r>
              <a:rPr lang="en-US" altLang="en-US" sz="3100" dirty="0" smtClean="0"/>
              <a:t>  All login information is case sensitive.</a:t>
            </a:r>
            <a:endParaRPr lang="en-US" altLang="en-US" sz="3100" dirty="0"/>
          </a:p>
          <a:p>
            <a:pPr lvl="1"/>
            <a:endParaRPr lang="en-US" altLang="en-US" dirty="0"/>
          </a:p>
          <a:p>
            <a:pPr marL="0" indent="0">
              <a:buNone/>
            </a:pPr>
            <a:endParaRPr lang="en-US" dirty="0"/>
          </a:p>
        </p:txBody>
      </p:sp>
    </p:spTree>
    <p:extLst>
      <p:ext uri="{BB962C8B-B14F-4D97-AF65-F5344CB8AC3E}">
        <p14:creationId xmlns:p14="http://schemas.microsoft.com/office/powerpoint/2010/main" val="2151966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a:t>
            </a:r>
            <a:r>
              <a:rPr lang="en-US" altLang="en-US" dirty="0"/>
              <a:t>FitnessGram®</a:t>
            </a:r>
            <a:endParaRPr lang="en-US" dirty="0"/>
          </a:p>
        </p:txBody>
      </p:sp>
      <p:pic>
        <p:nvPicPr>
          <p:cNvPr id="4" name="Content Placeholder 3"/>
          <p:cNvPicPr>
            <a:picLocks noGrp="1" noChangeAspect="1"/>
          </p:cNvPicPr>
          <p:nvPr>
            <p:ph idx="1"/>
          </p:nvPr>
        </p:nvPicPr>
        <p:blipFill rotWithShape="1">
          <a:blip r:embed="rId2"/>
          <a:srcRect l="18709" t="10844" r="19050" b="4298"/>
          <a:stretch/>
        </p:blipFill>
        <p:spPr>
          <a:xfrm>
            <a:off x="4310744" y="2155371"/>
            <a:ext cx="4460032" cy="3293706"/>
          </a:xfrm>
          <a:prstGeom prst="rect">
            <a:avLst/>
          </a:prstGeom>
        </p:spPr>
      </p:pic>
      <p:sp>
        <p:nvSpPr>
          <p:cNvPr id="5" name="TextBox 4"/>
          <p:cNvSpPr txBox="1"/>
          <p:nvPr/>
        </p:nvSpPr>
        <p:spPr>
          <a:xfrm>
            <a:off x="555170" y="1930400"/>
            <a:ext cx="3065107" cy="3970318"/>
          </a:xfrm>
          <a:prstGeom prst="rect">
            <a:avLst/>
          </a:prstGeom>
          <a:noFill/>
        </p:spPr>
        <p:txBody>
          <a:bodyPr wrap="square">
            <a:spAutoFit/>
          </a:bodyPr>
          <a:lstStyle/>
          <a:p>
            <a:pPr>
              <a:defRPr/>
            </a:pPr>
            <a:r>
              <a:rPr lang="en-US" dirty="0">
                <a:latin typeface="Arial" charset="0"/>
              </a:rPr>
              <a:t>At the </a:t>
            </a:r>
            <a:r>
              <a:rPr lang="en-US" altLang="en-US" dirty="0"/>
              <a:t>FitnessGram®</a:t>
            </a:r>
            <a:r>
              <a:rPr lang="en-US" dirty="0" smtClean="0">
                <a:latin typeface="Arial" charset="0"/>
              </a:rPr>
              <a:t> </a:t>
            </a:r>
            <a:r>
              <a:rPr lang="en-US" dirty="0">
                <a:latin typeface="Arial" charset="0"/>
              </a:rPr>
              <a:t>login screen, do the following:</a:t>
            </a:r>
          </a:p>
          <a:p>
            <a:pPr marL="342900" indent="-342900">
              <a:buFontTx/>
              <a:buAutoNum type="arabicPeriod"/>
              <a:defRPr/>
            </a:pPr>
            <a:r>
              <a:rPr lang="en-US" dirty="0" smtClean="0">
                <a:latin typeface="Arial" charset="0"/>
              </a:rPr>
              <a:t>Enter your Username</a:t>
            </a:r>
            <a:endParaRPr lang="en-US" dirty="0">
              <a:latin typeface="Arial" charset="0"/>
            </a:endParaRPr>
          </a:p>
          <a:p>
            <a:pPr marL="342900" indent="-342900">
              <a:buFontTx/>
              <a:buAutoNum type="arabicPeriod"/>
              <a:defRPr/>
            </a:pPr>
            <a:r>
              <a:rPr lang="en-US" dirty="0" smtClean="0">
                <a:latin typeface="Arial" charset="0"/>
              </a:rPr>
              <a:t>Enter your Password</a:t>
            </a:r>
            <a:endParaRPr lang="en-US" dirty="0">
              <a:latin typeface="Arial" charset="0"/>
            </a:endParaRPr>
          </a:p>
          <a:p>
            <a:pPr marL="342900" indent="-342900">
              <a:buFontTx/>
              <a:buAutoNum type="arabicPeriod"/>
              <a:defRPr/>
            </a:pPr>
            <a:r>
              <a:rPr lang="en-US" dirty="0" smtClean="0">
                <a:latin typeface="Arial" charset="0"/>
              </a:rPr>
              <a:t>Click the Forgot Link on District ID</a:t>
            </a:r>
            <a:endParaRPr lang="en-US" dirty="0">
              <a:latin typeface="Arial" charset="0"/>
            </a:endParaRPr>
          </a:p>
          <a:p>
            <a:pPr marL="342900" indent="-342900">
              <a:buFontTx/>
              <a:buAutoNum type="arabicPeriod"/>
              <a:defRPr/>
            </a:pPr>
            <a:r>
              <a:rPr lang="en-US" dirty="0">
                <a:latin typeface="Arial" charset="0"/>
              </a:rPr>
              <a:t>Enter your </a:t>
            </a:r>
            <a:r>
              <a:rPr lang="en-US" dirty="0" smtClean="0">
                <a:latin typeface="Arial" charset="0"/>
              </a:rPr>
              <a:t>District zip code</a:t>
            </a:r>
          </a:p>
          <a:p>
            <a:pPr marL="342900" indent="-342900">
              <a:buFontTx/>
              <a:buAutoNum type="arabicPeriod"/>
              <a:defRPr/>
            </a:pPr>
            <a:r>
              <a:rPr lang="en-US" dirty="0" smtClean="0">
                <a:latin typeface="Arial" charset="0"/>
              </a:rPr>
              <a:t>Select the district name in the drop down listing, click Send</a:t>
            </a:r>
          </a:p>
          <a:p>
            <a:pPr marL="342900" indent="-342900">
              <a:buFontTx/>
              <a:buAutoNum type="arabicPeriod"/>
              <a:defRPr/>
            </a:pPr>
            <a:r>
              <a:rPr lang="en-US" dirty="0" smtClean="0">
                <a:latin typeface="Arial" charset="0"/>
              </a:rPr>
              <a:t>District ID will be displayed, enter DID</a:t>
            </a:r>
            <a:endParaRPr lang="en-US" dirty="0">
              <a:latin typeface="Arial" charset="0"/>
            </a:endParaRPr>
          </a:p>
          <a:p>
            <a:pPr marL="342900" indent="-342900">
              <a:buFontTx/>
              <a:buAutoNum type="arabicPeriod"/>
              <a:defRPr/>
            </a:pPr>
            <a:r>
              <a:rPr lang="en-US" dirty="0">
                <a:latin typeface="Arial" charset="0"/>
              </a:rPr>
              <a:t>Click the Log In </a:t>
            </a:r>
            <a:r>
              <a:rPr lang="en-US" dirty="0" smtClean="0">
                <a:latin typeface="Arial" charset="0"/>
              </a:rPr>
              <a:t>button</a:t>
            </a:r>
            <a:endParaRPr lang="en-US" dirty="0">
              <a:latin typeface="Arial" charset="0"/>
            </a:endParaRPr>
          </a:p>
        </p:txBody>
      </p:sp>
    </p:spTree>
    <p:extLst>
      <p:ext uri="{BB962C8B-B14F-4D97-AF65-F5344CB8AC3E}">
        <p14:creationId xmlns:p14="http://schemas.microsoft.com/office/powerpoint/2010/main" val="29253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Import</a:t>
            </a:r>
          </a:p>
        </p:txBody>
      </p:sp>
      <p:pic>
        <p:nvPicPr>
          <p:cNvPr id="4" name="Content Placeholder 3"/>
          <p:cNvPicPr>
            <a:picLocks noGrp="1" noChangeAspect="1"/>
          </p:cNvPicPr>
          <p:nvPr>
            <p:ph idx="1"/>
          </p:nvPr>
        </p:nvPicPr>
        <p:blipFill rotWithShape="1">
          <a:blip r:embed="rId2"/>
          <a:srcRect l="17408" t="11404" r="17356" b="1574"/>
          <a:stretch/>
        </p:blipFill>
        <p:spPr>
          <a:xfrm>
            <a:off x="1950098" y="1622491"/>
            <a:ext cx="5605836" cy="4050522"/>
          </a:xfrm>
          <a:prstGeom prst="rect">
            <a:avLst/>
          </a:prstGeom>
        </p:spPr>
      </p:pic>
      <p:cxnSp>
        <p:nvCxnSpPr>
          <p:cNvPr id="5" name="AutoShape 8"/>
          <p:cNvCxnSpPr>
            <a:cxnSpLocks noChangeShapeType="1"/>
          </p:cNvCxnSpPr>
          <p:nvPr/>
        </p:nvCxnSpPr>
        <p:spPr bwMode="auto">
          <a:xfrm flipH="1" flipV="1">
            <a:off x="7106136" y="3754181"/>
            <a:ext cx="1991211" cy="416603"/>
          </a:xfrm>
          <a:prstGeom prst="straightConnector1">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00562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E6F02EE7-8B0D-4FA2-B1B7-FB0D8F5E9AD2}"/>
</file>

<file path=customXml/itemProps2.xml><?xml version="1.0" encoding="utf-8"?>
<ds:datastoreItem xmlns:ds="http://schemas.openxmlformats.org/officeDocument/2006/customXml" ds:itemID="{0FB6372A-C573-4C7B-AD52-0192CD64D34F}"/>
</file>

<file path=customXml/itemProps3.xml><?xml version="1.0" encoding="utf-8"?>
<ds:datastoreItem xmlns:ds="http://schemas.openxmlformats.org/officeDocument/2006/customXml" ds:itemID="{3E878734-7F98-4D6F-8F60-78880D0A0514}"/>
</file>

<file path=docProps/app.xml><?xml version="1.0" encoding="utf-8"?>
<Properties xmlns="http://schemas.openxmlformats.org/officeDocument/2006/extended-properties" xmlns:vt="http://schemas.openxmlformats.org/officeDocument/2006/docPropsVTypes">
  <Template>Facet</Template>
  <TotalTime>140</TotalTime>
  <Words>1095</Words>
  <Application>Microsoft Office PowerPoint</Application>
  <PresentationFormat>Custom</PresentationFormat>
  <Paragraphs>96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FitnessGram® 2015</vt:lpstr>
      <vt:lpstr>Georgia Reporting of Fitness Scores</vt:lpstr>
      <vt:lpstr>What is the URL for Georgia’s FitnessGram® 2015 program?</vt:lpstr>
      <vt:lpstr>Web Browser Requirements</vt:lpstr>
      <vt:lpstr>Notes on the FitnessGram® Import Process</vt:lpstr>
      <vt:lpstr>SIS Extract Import Process</vt:lpstr>
      <vt:lpstr>What is my Login?</vt:lpstr>
      <vt:lpstr>Logging into FitnessGram®</vt:lpstr>
      <vt:lpstr>Custom Import</vt:lpstr>
      <vt:lpstr>Import Profile for the State</vt:lpstr>
      <vt:lpstr>Performing the CSV Data Imports</vt:lpstr>
      <vt:lpstr>Upload a File from within FitnessGram® </vt:lpstr>
      <vt:lpstr>PowerPoint Presentation</vt:lpstr>
      <vt:lpstr>FTP Imports through Local System FTP Client</vt:lpstr>
      <vt:lpstr>PowerPoint Presentation</vt:lpstr>
      <vt:lpstr>Import Logging </vt:lpstr>
      <vt:lpstr>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FitnessGram® 2015</dc:title>
  <dc:subject/>
  <dc:creator>Vette Wolf</dc:creator>
  <cp:lastModifiedBy>Therese McGuire</cp:lastModifiedBy>
  <cp:revision>10</cp:revision>
  <dcterms:created xsi:type="dcterms:W3CDTF">2015-10-19T16:42:52Z</dcterms:created>
  <dcterms:modified xsi:type="dcterms:W3CDTF">2015-11-13T18:14:18Z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