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82"/>
  </p:notesMasterIdLst>
  <p:handoutMasterIdLst>
    <p:handoutMasterId r:id="rId83"/>
  </p:handoutMasterIdLst>
  <p:sldIdLst>
    <p:sldId id="326" r:id="rId5"/>
    <p:sldId id="361" r:id="rId6"/>
    <p:sldId id="351" r:id="rId7"/>
    <p:sldId id="349" r:id="rId8"/>
    <p:sldId id="350" r:id="rId9"/>
    <p:sldId id="419" r:id="rId10"/>
    <p:sldId id="420" r:id="rId11"/>
    <p:sldId id="421" r:id="rId12"/>
    <p:sldId id="339" r:id="rId13"/>
    <p:sldId id="340" r:id="rId14"/>
    <p:sldId id="341" r:id="rId15"/>
    <p:sldId id="338" r:id="rId16"/>
    <p:sldId id="362" r:id="rId17"/>
    <p:sldId id="344" r:id="rId18"/>
    <p:sldId id="422" r:id="rId19"/>
    <p:sldId id="343" r:id="rId20"/>
    <p:sldId id="371" r:id="rId21"/>
    <p:sldId id="345" r:id="rId22"/>
    <p:sldId id="423" r:id="rId23"/>
    <p:sldId id="368" r:id="rId24"/>
    <p:sldId id="369" r:id="rId25"/>
    <p:sldId id="429" r:id="rId26"/>
    <p:sldId id="370" r:id="rId27"/>
    <p:sldId id="374" r:id="rId28"/>
    <p:sldId id="407" r:id="rId29"/>
    <p:sldId id="375" r:id="rId30"/>
    <p:sldId id="373" r:id="rId31"/>
    <p:sldId id="424" r:id="rId32"/>
    <p:sldId id="367" r:id="rId33"/>
    <p:sldId id="347" r:id="rId34"/>
    <p:sldId id="365" r:id="rId35"/>
    <p:sldId id="376" r:id="rId36"/>
    <p:sldId id="377" r:id="rId37"/>
    <p:sldId id="354" r:id="rId38"/>
    <p:sldId id="352" r:id="rId39"/>
    <p:sldId id="378" r:id="rId40"/>
    <p:sldId id="379" r:id="rId41"/>
    <p:sldId id="380" r:id="rId42"/>
    <p:sldId id="381" r:id="rId43"/>
    <p:sldId id="382" r:id="rId44"/>
    <p:sldId id="425" r:id="rId45"/>
    <p:sldId id="426" r:id="rId46"/>
    <p:sldId id="427" r:id="rId47"/>
    <p:sldId id="428" r:id="rId48"/>
    <p:sldId id="383" r:id="rId49"/>
    <p:sldId id="384" r:id="rId50"/>
    <p:sldId id="386" r:id="rId51"/>
    <p:sldId id="385" r:id="rId52"/>
    <p:sldId id="388" r:id="rId53"/>
    <p:sldId id="387" r:id="rId54"/>
    <p:sldId id="392" r:id="rId55"/>
    <p:sldId id="393" r:id="rId56"/>
    <p:sldId id="389" r:id="rId57"/>
    <p:sldId id="390" r:id="rId58"/>
    <p:sldId id="356" r:id="rId59"/>
    <p:sldId id="391" r:id="rId60"/>
    <p:sldId id="394" r:id="rId61"/>
    <p:sldId id="395" r:id="rId62"/>
    <p:sldId id="396" r:id="rId63"/>
    <p:sldId id="397" r:id="rId64"/>
    <p:sldId id="398" r:id="rId65"/>
    <p:sldId id="401" r:id="rId66"/>
    <p:sldId id="405" r:id="rId67"/>
    <p:sldId id="399" r:id="rId68"/>
    <p:sldId id="402" r:id="rId69"/>
    <p:sldId id="403" r:id="rId70"/>
    <p:sldId id="409" r:id="rId71"/>
    <p:sldId id="400" r:id="rId72"/>
    <p:sldId id="410" r:id="rId73"/>
    <p:sldId id="411" r:id="rId74"/>
    <p:sldId id="412" r:id="rId75"/>
    <p:sldId id="413" r:id="rId76"/>
    <p:sldId id="414" r:id="rId77"/>
    <p:sldId id="415" r:id="rId78"/>
    <p:sldId id="418" r:id="rId79"/>
    <p:sldId id="346" r:id="rId80"/>
    <p:sldId id="408" r:id="rId81"/>
  </p:sldIdLst>
  <p:sldSz cx="12188825" cy="6858000"/>
  <p:notesSz cx="7010400" cy="92964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9" pos="3839" userDrawn="1">
          <p15:clr>
            <a:srgbClr val="A4A3A4"/>
          </p15:clr>
        </p15:guide>
        <p15:guide id="10" orient="horz" pos="2160" userDrawn="1">
          <p15:clr>
            <a:srgbClr val="A4A3A4"/>
          </p15:clr>
        </p15:guide>
      </p15:sldGuideLst>
    </p:ext>
    <p:ext uri="{2D200454-40CA-4A62-9FC3-DE9A4176ACB9}">
      <p15:notesGuideLst xmlns:p15="http://schemas.microsoft.com/office/powerpoint/2012/main">
        <p15:guide id="1" orient="horz" pos="2907" userDrawn="1">
          <p15:clr>
            <a:srgbClr val="A4A3A4"/>
          </p15:clr>
        </p15:guide>
        <p15:guide id="2" pos="2187" userDrawn="1">
          <p15:clr>
            <a:srgbClr val="A4A3A4"/>
          </p15:clr>
        </p15:guide>
        <p15:guide id="3" orient="horz" pos="2928" userDrawn="1">
          <p15:clr>
            <a:srgbClr val="A4A3A4"/>
          </p15:clr>
        </p15:guide>
        <p15:guide id="4"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ill, Lisa" initials="HL"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DA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934" autoAdjust="0"/>
    <p:restoredTop sz="94280" autoAdjust="0"/>
  </p:normalViewPr>
  <p:slideViewPr>
    <p:cSldViewPr showGuides="1">
      <p:cViewPr varScale="1">
        <p:scale>
          <a:sx n="73" d="100"/>
          <a:sy n="73" d="100"/>
        </p:scale>
        <p:origin x="864" y="78"/>
      </p:cViewPr>
      <p:guideLst>
        <p:guide pos="3839"/>
        <p:guide orient="horz" pos="2160"/>
      </p:guideLst>
    </p:cSldViewPr>
  </p:slideViewPr>
  <p:notesTextViewPr>
    <p:cViewPr>
      <p:scale>
        <a:sx n="1" d="1"/>
        <a:sy n="1" d="1"/>
      </p:scale>
      <p:origin x="0" y="0"/>
    </p:cViewPr>
  </p:notesTextViewPr>
  <p:notesViewPr>
    <p:cSldViewPr>
      <p:cViewPr varScale="1">
        <p:scale>
          <a:sx n="88" d="100"/>
          <a:sy n="88" d="100"/>
        </p:scale>
        <p:origin x="3822" y="108"/>
      </p:cViewPr>
      <p:guideLst>
        <p:guide orient="horz" pos="2907"/>
        <p:guide pos="2187"/>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commentAuthors" Target="commentAuthor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handoutMaster" Target="handoutMasters/handoutMaster1.xml"/><Relationship Id="rId88"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theme" Target="theme/theme1.xml"/><Relationship Id="rId61" Type="http://schemas.openxmlformats.org/officeDocument/2006/relationships/slide" Target="slides/slide57.xml"/><Relationship Id="rId8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62" tIns="46581" rIns="93162" bIns="46581" rtlCol="0"/>
          <a:lstStyle>
            <a:lvl1pPr algn="l">
              <a:defRPr sz="1200"/>
            </a:lvl1pPr>
          </a:lstStyle>
          <a:p>
            <a:endParaRPr>
              <a:solidFill>
                <a:schemeClr val="tx2"/>
              </a:solidFill>
            </a:endParaRPr>
          </a:p>
        </p:txBody>
      </p:sp>
      <p:sp>
        <p:nvSpPr>
          <p:cNvPr id="3" name="Date Placeholder 2"/>
          <p:cNvSpPr>
            <a:spLocks noGrp="1"/>
          </p:cNvSpPr>
          <p:nvPr>
            <p:ph type="dt" sz="quarter" idx="1"/>
          </p:nvPr>
        </p:nvSpPr>
        <p:spPr>
          <a:xfrm>
            <a:off x="3970939" y="0"/>
            <a:ext cx="3037840" cy="464820"/>
          </a:xfrm>
          <a:prstGeom prst="rect">
            <a:avLst/>
          </a:prstGeom>
        </p:spPr>
        <p:txBody>
          <a:bodyPr vert="horz" lIns="93162" tIns="46581" rIns="93162" bIns="46581" rtlCol="0"/>
          <a:lstStyle>
            <a:lvl1pPr algn="r">
              <a:defRPr sz="1200"/>
            </a:lvl1pPr>
          </a:lstStyle>
          <a:p>
            <a:fld id="{E973C59C-4E16-4A64-A766-34DB213E11B3}" type="datetimeFigureOut">
              <a:rPr lang="en-US">
                <a:solidFill>
                  <a:schemeClr val="tx2"/>
                </a:solidFill>
              </a:rPr>
              <a:t>11/30/2017</a:t>
            </a:fld>
            <a:endParaRPr>
              <a:solidFill>
                <a:schemeClr val="tx2"/>
              </a:solidFill>
            </a:endParaRPr>
          </a:p>
        </p:txBody>
      </p:sp>
      <p:sp>
        <p:nvSpPr>
          <p:cNvPr id="4" name="Footer Placeholder 3"/>
          <p:cNvSpPr>
            <a:spLocks noGrp="1"/>
          </p:cNvSpPr>
          <p:nvPr>
            <p:ph type="ftr" sz="quarter" idx="2"/>
          </p:nvPr>
        </p:nvSpPr>
        <p:spPr>
          <a:xfrm>
            <a:off x="1" y="8829967"/>
            <a:ext cx="3037840" cy="464820"/>
          </a:xfrm>
          <a:prstGeom prst="rect">
            <a:avLst/>
          </a:prstGeom>
        </p:spPr>
        <p:txBody>
          <a:bodyPr vert="horz" lIns="93162" tIns="46581" rIns="93162" bIns="46581" rtlCol="0" anchor="b"/>
          <a:lstStyle>
            <a:lvl1pPr algn="l">
              <a:defRPr sz="1200"/>
            </a:lvl1pPr>
          </a:lstStyle>
          <a:p>
            <a:endParaRPr>
              <a:solidFill>
                <a:schemeClr val="tx2"/>
              </a:solidFill>
            </a:endParaRPr>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62" tIns="46581" rIns="93162" bIns="46581" rtlCol="0" anchor="b"/>
          <a:lstStyle>
            <a:lvl1pPr algn="r">
              <a:defRPr sz="1200"/>
            </a:lvl1pPr>
          </a:lstStyle>
          <a:p>
            <a:fld id="{CFD77566-CD65-4859-9FA1-43956DC85B8C}" type="slidenum">
              <a:rPr>
                <a:solidFill>
                  <a:schemeClr val="tx2"/>
                </a:solidFill>
              </a:rPr>
              <a:t>‹#›</a:t>
            </a:fld>
            <a:endParaRPr>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62" tIns="46581" rIns="93162" bIns="46581" rtlCol="0"/>
          <a:lstStyle>
            <a:lvl1pPr algn="l">
              <a:defRPr sz="1200">
                <a:solidFill>
                  <a:schemeClr val="tx2"/>
                </a:solidFill>
              </a:defRPr>
            </a:lvl1pPr>
          </a:lstStyle>
          <a:p>
            <a:endParaRPr/>
          </a:p>
        </p:txBody>
      </p:sp>
      <p:sp>
        <p:nvSpPr>
          <p:cNvPr id="3" name="Date Placeholder 2"/>
          <p:cNvSpPr>
            <a:spLocks noGrp="1"/>
          </p:cNvSpPr>
          <p:nvPr>
            <p:ph type="dt" idx="1"/>
          </p:nvPr>
        </p:nvSpPr>
        <p:spPr>
          <a:xfrm>
            <a:off x="3970939" y="0"/>
            <a:ext cx="3037840" cy="464820"/>
          </a:xfrm>
          <a:prstGeom prst="rect">
            <a:avLst/>
          </a:prstGeom>
        </p:spPr>
        <p:txBody>
          <a:bodyPr vert="horz" lIns="93162" tIns="46581" rIns="93162" bIns="46581" rtlCol="0"/>
          <a:lstStyle>
            <a:lvl1pPr algn="r">
              <a:defRPr sz="1200">
                <a:solidFill>
                  <a:schemeClr val="tx2"/>
                </a:solidFill>
              </a:defRPr>
            </a:lvl1pPr>
          </a:lstStyle>
          <a:p>
            <a:fld id="{F95CF31C-F757-429C-A789-86504F04C3BE}" type="datetimeFigureOut">
              <a:rPr lang="en-US"/>
              <a:pPr/>
              <a:t>11/30/2017</a:t>
            </a:fld>
            <a:endParaRPr/>
          </a:p>
        </p:txBody>
      </p:sp>
      <p:sp>
        <p:nvSpPr>
          <p:cNvPr id="4" name="Slide Image Placeholder 3"/>
          <p:cNvSpPr>
            <a:spLocks noGrp="1" noRot="1" noChangeAspect="1"/>
          </p:cNvSpPr>
          <p:nvPr>
            <p:ph type="sldImg" idx="2"/>
          </p:nvPr>
        </p:nvSpPr>
        <p:spPr>
          <a:xfrm>
            <a:off x="407988" y="696913"/>
            <a:ext cx="6194425" cy="3486150"/>
          </a:xfrm>
          <a:prstGeom prst="rect">
            <a:avLst/>
          </a:prstGeom>
          <a:noFill/>
          <a:ln w="12700">
            <a:solidFill>
              <a:prstClr val="black"/>
            </a:solidFill>
          </a:ln>
        </p:spPr>
        <p:txBody>
          <a:bodyPr vert="horz" lIns="93162" tIns="46581" rIns="93162" bIns="46581" rtlCol="0" anchor="ctr"/>
          <a:lstStyle/>
          <a:p>
            <a:endParaRPr/>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2" tIns="46581" rIns="93162" bIns="46581"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1" y="8829967"/>
            <a:ext cx="3037840" cy="464820"/>
          </a:xfrm>
          <a:prstGeom prst="rect">
            <a:avLst/>
          </a:prstGeom>
        </p:spPr>
        <p:txBody>
          <a:bodyPr vert="horz" lIns="93162" tIns="46581" rIns="93162" bIns="46581" rtlCol="0" anchor="b"/>
          <a:lstStyle>
            <a:lvl1pPr algn="l">
              <a:defRPr sz="1200">
                <a:solidFill>
                  <a:schemeClr val="tx2"/>
                </a:solidFill>
              </a:defRPr>
            </a:lvl1pPr>
          </a:lstStyle>
          <a:p>
            <a:endParaRPr/>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62" tIns="46581" rIns="93162" bIns="46581" rtlCol="0" anchor="b"/>
          <a:lstStyle>
            <a:lvl1pPr algn="r">
              <a:defRPr sz="1200">
                <a:solidFill>
                  <a:schemeClr val="tx2"/>
                </a:solidFill>
              </a:defRPr>
            </a:lvl1pPr>
          </a:lstStyle>
          <a:p>
            <a:fld id="{B8796F01-7154-41E0-B48B-A6921757531A}" type="slidenum">
              <a:rPr/>
              <a:pPr/>
              <a:t>‹#›</a:t>
            </a:fld>
            <a:endParaRPr/>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Kylene Beers makes an analogy we can all relate to in her book </a:t>
            </a:r>
            <a:r>
              <a:rPr lang="en-US" altLang="en-US" u="sng" smtClean="0"/>
              <a:t>When Kids Can’t Read, What Teachers Can Do.  </a:t>
            </a:r>
            <a:r>
              <a:rPr lang="en-US" altLang="en-US" smtClean="0"/>
              <a:t>Food!  Here we have the “vocabulary casserole” which combines 20 unknown words, a typical dictionary, a weekly matching test and a quiet, structured, teacher-centered classroom.</a:t>
            </a:r>
          </a:p>
          <a:p>
            <a:pPr eaLnBrk="1" hangingPunct="1">
              <a:spcBef>
                <a:spcPct val="0"/>
              </a:spcBef>
            </a:pPr>
            <a:endParaRPr lang="en-US" altLang="en-US" smtClean="0"/>
          </a:p>
        </p:txBody>
      </p:sp>
      <p:sp>
        <p:nvSpPr>
          <p:cNvPr id="6656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826" indent="-285703" eaLnBrk="0" hangingPunct="0">
              <a:defRPr>
                <a:solidFill>
                  <a:schemeClr val="tx1"/>
                </a:solidFill>
                <a:latin typeface="Arial" panose="020B0604020202020204" pitchFamily="34" charset="0"/>
                <a:cs typeface="Arial" panose="020B0604020202020204" pitchFamily="34" charset="0"/>
              </a:defRPr>
            </a:lvl2pPr>
            <a:lvl3pPr marL="1142809" indent="-228562" eaLnBrk="0" hangingPunct="0">
              <a:defRPr>
                <a:solidFill>
                  <a:schemeClr val="tx1"/>
                </a:solidFill>
                <a:latin typeface="Arial" panose="020B0604020202020204" pitchFamily="34" charset="0"/>
                <a:cs typeface="Arial" panose="020B0604020202020204" pitchFamily="34" charset="0"/>
              </a:defRPr>
            </a:lvl3pPr>
            <a:lvl4pPr marL="1599934" indent="-228562" eaLnBrk="0" hangingPunct="0">
              <a:defRPr>
                <a:solidFill>
                  <a:schemeClr val="tx1"/>
                </a:solidFill>
                <a:latin typeface="Arial" panose="020B0604020202020204" pitchFamily="34" charset="0"/>
                <a:cs typeface="Arial" panose="020B0604020202020204" pitchFamily="34" charset="0"/>
              </a:defRPr>
            </a:lvl4pPr>
            <a:lvl5pPr marL="2057058" indent="-228562" eaLnBrk="0" hangingPunct="0">
              <a:defRPr>
                <a:solidFill>
                  <a:schemeClr val="tx1"/>
                </a:solidFill>
                <a:latin typeface="Arial" panose="020B0604020202020204" pitchFamily="34" charset="0"/>
                <a:cs typeface="Arial" panose="020B0604020202020204" pitchFamily="34" charset="0"/>
              </a:defRPr>
            </a:lvl5pPr>
            <a:lvl6pPr marL="2514181" indent="-22856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306" indent="-22856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8429" indent="-22856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5553" indent="-22856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6676A4C-206B-4703-B665-4868D273D3BF}" type="slidenum">
              <a:rPr lang="en-US" altLang="en-US">
                <a:latin typeface="Calibri" panose="020F0502020204030204" pitchFamily="34" charset="0"/>
              </a:rPr>
              <a:pPr eaLnBrk="1" hangingPunct="1"/>
              <a:t>34</a:t>
            </a:fld>
            <a:endParaRPr lang="en-US" altLang="en-US">
              <a:latin typeface="Calibri" panose="020F0502020204030204" pitchFamily="34" charset="0"/>
            </a:endParaRPr>
          </a:p>
        </p:txBody>
      </p:sp>
    </p:spTree>
    <p:extLst>
      <p:ext uri="{BB962C8B-B14F-4D97-AF65-F5344CB8AC3E}">
        <p14:creationId xmlns:p14="http://schemas.microsoft.com/office/powerpoint/2010/main" val="36320600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62500" lnSpcReduction="20000"/>
          </a:bodyPr>
          <a:lstStyle/>
          <a:p>
            <a:pPr>
              <a:defRPr/>
            </a:pPr>
            <a:r>
              <a:rPr lang="en-US" dirty="0" smtClean="0"/>
              <a:t>You’ve had an opportunity to talk about vocabulary instruction.  Let’s look at these unreliable and research-based practices.</a:t>
            </a:r>
          </a:p>
          <a:p>
            <a:pPr>
              <a:defRPr/>
            </a:pPr>
            <a:endParaRPr lang="en-US" dirty="0" smtClean="0"/>
          </a:p>
          <a:p>
            <a:pPr>
              <a:defRPr/>
            </a:pPr>
            <a:r>
              <a:rPr lang="en-US" dirty="0" smtClean="0"/>
              <a:t>Traditional vocabulary instruction might include an overuse of asking students who knows what a word means.  Typically, some students will respond an confirm or validate their ownership of the word.  What about the other students who don’t know the word?  Will they learn it from this type of activity?  Probably not.  Asking this type of question limits the conversation to those who don’t need the help and denies the students who need it most the opportunities they need.  Too many students are passive by-standers in the vocabulary learning arena.  It is their teachers who spend more time saying and using vocabulary than they do!</a:t>
            </a:r>
          </a:p>
          <a:p>
            <a:pPr>
              <a:defRPr/>
            </a:pPr>
            <a:endParaRPr lang="en-US" dirty="0" smtClean="0"/>
          </a:p>
          <a:p>
            <a:pPr>
              <a:defRPr/>
            </a:pPr>
            <a:r>
              <a:rPr lang="en-US" dirty="0" smtClean="0"/>
              <a:t>Traditional vocabulary instruction has also included a large amount of independent work such as finding words in the dictionary, completing worksheets, using the words in sentences.  These practices do not assist most students in acquiring the words they need to know and use.  Likewise, relying on context is an ineffective strategy.  For example, in content-specific text such as that used in science or history, there are just too many words for guessing.</a:t>
            </a:r>
          </a:p>
          <a:p>
            <a:pPr>
              <a:defRPr/>
            </a:pPr>
            <a:endParaRPr lang="en-US" dirty="0" smtClean="0"/>
          </a:p>
          <a:p>
            <a:pPr>
              <a:defRPr/>
            </a:pPr>
            <a:r>
              <a:rPr lang="en-US" dirty="0" smtClean="0"/>
              <a:t>Now let’s look at some research-based vocabulary practices.  What do we mean by “explicit instruction”?  Some instructional guidelines for teaching a new term include:</a:t>
            </a:r>
          </a:p>
          <a:p>
            <a:pPr marL="228562" indent="-228562">
              <a:buFont typeface="+mj-lt"/>
              <a:buAutoNum type="arabicPeriod"/>
              <a:defRPr/>
            </a:pPr>
            <a:r>
              <a:rPr lang="en-US" dirty="0" smtClean="0"/>
              <a:t>Pronounce the word chorally</a:t>
            </a:r>
          </a:p>
          <a:p>
            <a:pPr marL="228562" indent="-228562">
              <a:buFont typeface="+mj-lt"/>
              <a:buAutoNum type="arabicPeriod"/>
              <a:defRPr/>
            </a:pPr>
            <a:r>
              <a:rPr lang="en-US" dirty="0" smtClean="0"/>
              <a:t>Explain vs. define</a:t>
            </a:r>
          </a:p>
          <a:p>
            <a:pPr marL="228562" indent="-228562">
              <a:buFont typeface="+mj-lt"/>
              <a:buAutoNum type="arabicPeriod"/>
              <a:defRPr/>
            </a:pPr>
            <a:r>
              <a:rPr lang="en-US" dirty="0" smtClean="0"/>
              <a:t>Provide examples</a:t>
            </a:r>
          </a:p>
          <a:p>
            <a:pPr marL="228562" indent="-228562">
              <a:buFont typeface="+mj-lt"/>
              <a:buAutoNum type="arabicPeriod"/>
              <a:defRPr/>
            </a:pPr>
            <a:r>
              <a:rPr lang="en-US" dirty="0" smtClean="0"/>
              <a:t>Deepen understanding</a:t>
            </a:r>
          </a:p>
          <a:p>
            <a:pPr marL="228562" indent="-228562">
              <a:buFont typeface="+mj-lt"/>
              <a:buAutoNum type="arabicPeriod"/>
              <a:defRPr/>
            </a:pPr>
            <a:r>
              <a:rPr lang="en-US" dirty="0" smtClean="0"/>
              <a:t>Review and coach use of the new term</a:t>
            </a:r>
          </a:p>
          <a:p>
            <a:pPr marL="228562" indent="-228562">
              <a:buFont typeface="+mj-lt"/>
              <a:buAutoNum type="arabicPeriod"/>
              <a:defRPr/>
            </a:pPr>
            <a:endParaRPr lang="en-US" dirty="0" smtClean="0"/>
          </a:p>
          <a:p>
            <a:pPr marL="228562" indent="-228562">
              <a:defRPr/>
            </a:pPr>
            <a:r>
              <a:rPr lang="en-US" dirty="0" smtClean="0"/>
              <a:t>It is also very important to teach students how to learn new words independently.  We’ll provide some examples of techniques later in the presentation.</a:t>
            </a:r>
            <a:endParaRPr lang="en-US" dirty="0"/>
          </a:p>
        </p:txBody>
      </p:sp>
      <p:sp>
        <p:nvSpPr>
          <p:cNvPr id="5427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826" indent="-285703" eaLnBrk="0" hangingPunct="0">
              <a:defRPr>
                <a:solidFill>
                  <a:schemeClr val="tx1"/>
                </a:solidFill>
                <a:latin typeface="Arial" panose="020B0604020202020204" pitchFamily="34" charset="0"/>
                <a:cs typeface="Arial" panose="020B0604020202020204" pitchFamily="34" charset="0"/>
              </a:defRPr>
            </a:lvl2pPr>
            <a:lvl3pPr marL="1142809" indent="-228562" eaLnBrk="0" hangingPunct="0">
              <a:defRPr>
                <a:solidFill>
                  <a:schemeClr val="tx1"/>
                </a:solidFill>
                <a:latin typeface="Arial" panose="020B0604020202020204" pitchFamily="34" charset="0"/>
                <a:cs typeface="Arial" panose="020B0604020202020204" pitchFamily="34" charset="0"/>
              </a:defRPr>
            </a:lvl3pPr>
            <a:lvl4pPr marL="1599934" indent="-228562" eaLnBrk="0" hangingPunct="0">
              <a:defRPr>
                <a:solidFill>
                  <a:schemeClr val="tx1"/>
                </a:solidFill>
                <a:latin typeface="Arial" panose="020B0604020202020204" pitchFamily="34" charset="0"/>
                <a:cs typeface="Arial" panose="020B0604020202020204" pitchFamily="34" charset="0"/>
              </a:defRPr>
            </a:lvl4pPr>
            <a:lvl5pPr marL="2057058" indent="-228562" eaLnBrk="0" hangingPunct="0">
              <a:defRPr>
                <a:solidFill>
                  <a:schemeClr val="tx1"/>
                </a:solidFill>
                <a:latin typeface="Arial" panose="020B0604020202020204" pitchFamily="34" charset="0"/>
                <a:cs typeface="Arial" panose="020B0604020202020204" pitchFamily="34" charset="0"/>
              </a:defRPr>
            </a:lvl5pPr>
            <a:lvl6pPr marL="2514181" indent="-22856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306" indent="-22856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8429" indent="-22856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5553" indent="-22856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B5B6841-5A33-4BC9-8BA3-223E37C9795E}" type="slidenum">
              <a:rPr lang="en-US" altLang="en-US">
                <a:latin typeface="Calibri" panose="020F0502020204030204" pitchFamily="34" charset="0"/>
              </a:rPr>
              <a:pPr eaLnBrk="1" hangingPunct="1"/>
              <a:t>35</a:t>
            </a:fld>
            <a:endParaRPr lang="en-US" altLang="en-US">
              <a:latin typeface="Calibri" panose="020F0502020204030204" pitchFamily="34" charset="0"/>
            </a:endParaRPr>
          </a:p>
        </p:txBody>
      </p:sp>
    </p:spTree>
    <p:extLst>
      <p:ext uri="{BB962C8B-B14F-4D97-AF65-F5344CB8AC3E}">
        <p14:creationId xmlns:p14="http://schemas.microsoft.com/office/powerpoint/2010/main" val="36731103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Now let’s have a look at a recipe for a “Vocabulary Treat”.  We are taking a smaller amount of words, an active approach to learning and teaching and incorporating user-friendly resources.  A thesaurus, or dictionary that provides student-friendly explanations are more appropriate than traditional dictionaries for student vocabulary growth.  Actively participating in illustrating the new words involves the use of multiple senses and learning styles which results in greater student learning.</a:t>
            </a:r>
          </a:p>
          <a:p>
            <a:pPr eaLnBrk="1" hangingPunct="1">
              <a:spcBef>
                <a:spcPct val="0"/>
              </a:spcBef>
            </a:pPr>
            <a:endParaRPr lang="en-US" altLang="en-US" smtClean="0"/>
          </a:p>
        </p:txBody>
      </p:sp>
      <p:sp>
        <p:nvSpPr>
          <p:cNvPr id="6758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826" indent="-285703" eaLnBrk="0" hangingPunct="0">
              <a:defRPr>
                <a:solidFill>
                  <a:schemeClr val="tx1"/>
                </a:solidFill>
                <a:latin typeface="Arial" panose="020B0604020202020204" pitchFamily="34" charset="0"/>
                <a:cs typeface="Arial" panose="020B0604020202020204" pitchFamily="34" charset="0"/>
              </a:defRPr>
            </a:lvl2pPr>
            <a:lvl3pPr marL="1142809" indent="-228562" eaLnBrk="0" hangingPunct="0">
              <a:defRPr>
                <a:solidFill>
                  <a:schemeClr val="tx1"/>
                </a:solidFill>
                <a:latin typeface="Arial" panose="020B0604020202020204" pitchFamily="34" charset="0"/>
                <a:cs typeface="Arial" panose="020B0604020202020204" pitchFamily="34" charset="0"/>
              </a:defRPr>
            </a:lvl3pPr>
            <a:lvl4pPr marL="1599934" indent="-228562" eaLnBrk="0" hangingPunct="0">
              <a:defRPr>
                <a:solidFill>
                  <a:schemeClr val="tx1"/>
                </a:solidFill>
                <a:latin typeface="Arial" panose="020B0604020202020204" pitchFamily="34" charset="0"/>
                <a:cs typeface="Arial" panose="020B0604020202020204" pitchFamily="34" charset="0"/>
              </a:defRPr>
            </a:lvl4pPr>
            <a:lvl5pPr marL="2057058" indent="-228562" eaLnBrk="0" hangingPunct="0">
              <a:defRPr>
                <a:solidFill>
                  <a:schemeClr val="tx1"/>
                </a:solidFill>
                <a:latin typeface="Arial" panose="020B0604020202020204" pitchFamily="34" charset="0"/>
                <a:cs typeface="Arial" panose="020B0604020202020204" pitchFamily="34" charset="0"/>
              </a:defRPr>
            </a:lvl5pPr>
            <a:lvl6pPr marL="2514181" indent="-22856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306" indent="-22856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8429" indent="-22856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5553" indent="-22856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42C7C3D-4BDE-4FB4-BA46-D385DA7C86A8}" type="slidenum">
              <a:rPr lang="en-US" altLang="en-US">
                <a:latin typeface="Calibri" panose="020F0502020204030204" pitchFamily="34" charset="0"/>
              </a:rPr>
              <a:pPr eaLnBrk="1" hangingPunct="1"/>
              <a:t>55</a:t>
            </a:fld>
            <a:endParaRPr lang="en-US" altLang="en-US">
              <a:latin typeface="Calibri" panose="020F0502020204030204" pitchFamily="34" charset="0"/>
            </a:endParaRPr>
          </a:p>
        </p:txBody>
      </p:sp>
    </p:spTree>
    <p:extLst>
      <p:ext uri="{BB962C8B-B14F-4D97-AF65-F5344CB8AC3E}">
        <p14:creationId xmlns:p14="http://schemas.microsoft.com/office/powerpoint/2010/main" val="34797532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2383" y="1498601"/>
            <a:ext cx="7008574" cy="3298825"/>
          </a:xfrm>
        </p:spPr>
        <p:txBody>
          <a:bodyPr>
            <a:normAutofit/>
          </a:bodyPr>
          <a:lstStyle>
            <a:lvl1pPr>
              <a:lnSpc>
                <a:spcPct val="90000"/>
              </a:lnSpc>
              <a:defRPr sz="5400" cap="none" baseline="0"/>
            </a:lvl1pPr>
          </a:lstStyle>
          <a:p>
            <a:r>
              <a:rPr lang="en-US" smtClean="0"/>
              <a:t>Click to edit Master title style</a:t>
            </a:r>
            <a:endParaRPr/>
          </a:p>
        </p:txBody>
      </p:sp>
      <p:sp>
        <p:nvSpPr>
          <p:cNvPr id="3" name="Subtitle 2"/>
          <p:cNvSpPr>
            <a:spLocks noGrp="1"/>
          </p:cNvSpPr>
          <p:nvPr>
            <p:ph type="subTitle" idx="1"/>
          </p:nvPr>
        </p:nvSpPr>
        <p:spPr>
          <a:xfrm>
            <a:off x="4672383" y="4927600"/>
            <a:ext cx="7008574" cy="1244600"/>
          </a:xfrm>
        </p:spPr>
        <p:txBody>
          <a:bodyPr>
            <a:normAutofit/>
          </a:bodyPr>
          <a:lstStyle>
            <a:lvl1pPr marL="0" indent="0" algn="l">
              <a:spcBef>
                <a:spcPts val="0"/>
              </a:spcBef>
              <a:buNone/>
              <a:defRPr sz="2800" b="0">
                <a:solidFill>
                  <a:schemeClr val="tx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a:p>
        </p:txBody>
      </p:sp>
    </p:spTree>
    <p:extLst>
      <p:ext uri="{BB962C8B-B14F-4D97-AF65-F5344CB8AC3E}">
        <p14:creationId xmlns:p14="http://schemas.microsoft.com/office/powerpoint/2010/main" val="322277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7AECB6C2-1084-4AED-A74A-DF028B0094EA}" type="datetimeFigureOut">
              <a:rPr lang="en-US"/>
              <a:t>11/30/2017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t>‹#›</a:t>
            </a:fld>
            <a:endParaRPr/>
          </a:p>
        </p:txBody>
      </p:sp>
    </p:spTree>
    <p:extLst>
      <p:ext uri="{BB962C8B-B14F-4D97-AF65-F5344CB8AC3E}">
        <p14:creationId xmlns:p14="http://schemas.microsoft.com/office/powerpoint/2010/main" val="101043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52633" y="274638"/>
            <a:ext cx="1422030" cy="5897561"/>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117309" y="274638"/>
            <a:ext cx="8532178" cy="589756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7AECB6C2-1084-4AED-A74A-DF028B0094EA}" type="datetimeFigureOut">
              <a:rPr lang="en-US"/>
              <a:t>11/30/2017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t>‹#›</a:t>
            </a:fld>
            <a:endParaRPr/>
          </a:p>
        </p:txBody>
      </p:sp>
    </p:spTree>
    <p:extLst>
      <p:ext uri="{BB962C8B-B14F-4D97-AF65-F5344CB8AC3E}">
        <p14:creationId xmlns:p14="http://schemas.microsoft.com/office/powerpoint/2010/main" val="365071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8B5A30F4-0B4E-4E4B-BC36-C30CD13F4E17}" type="datetimeFigureOut">
              <a:rPr lang="en-US"/>
              <a:t>11/30/2017</a:t>
            </a:fld>
            <a:endParaRPr dirty="0"/>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A60BA0E-20D0-4E7C-B286-26C960A6788F}" type="slidenum">
              <a:rPr/>
              <a:t>‹#›</a:t>
            </a:fld>
            <a:endParaRPr/>
          </a:p>
        </p:txBody>
      </p:sp>
    </p:spTree>
    <p:extLst>
      <p:ext uri="{BB962C8B-B14F-4D97-AF65-F5344CB8AC3E}">
        <p14:creationId xmlns:p14="http://schemas.microsoft.com/office/powerpoint/2010/main" val="15635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2589" y="4445000"/>
            <a:ext cx="7008574" cy="1930400"/>
          </a:xfrm>
        </p:spPr>
        <p:txBody>
          <a:bodyPr anchor="t">
            <a:normAutofit/>
          </a:bodyPr>
          <a:lstStyle>
            <a:lvl1pPr algn="l">
              <a:defRPr sz="5400" b="0" cap="none" baseline="0"/>
            </a:lvl1pPr>
          </a:lstStyle>
          <a:p>
            <a:r>
              <a:rPr lang="en-US" smtClean="0"/>
              <a:t>Click to edit Master title style</a:t>
            </a:r>
            <a:endParaRPr dirty="0"/>
          </a:p>
        </p:txBody>
      </p:sp>
      <p:sp>
        <p:nvSpPr>
          <p:cNvPr id="3" name="Text Placeholder 2"/>
          <p:cNvSpPr>
            <a:spLocks noGrp="1"/>
          </p:cNvSpPr>
          <p:nvPr>
            <p:ph type="body" idx="1"/>
          </p:nvPr>
        </p:nvSpPr>
        <p:spPr>
          <a:xfrm>
            <a:off x="812589" y="3124200"/>
            <a:ext cx="7008574" cy="1296987"/>
          </a:xfrm>
        </p:spPr>
        <p:txBody>
          <a:bodyPr anchor="b">
            <a:normAutofit/>
          </a:bodyPr>
          <a:lstStyle>
            <a:lvl1pPr marL="0" indent="0">
              <a:spcBef>
                <a:spcPts val="0"/>
              </a:spcBef>
              <a:buNone/>
              <a:defRPr sz="2800">
                <a:solidFill>
                  <a:schemeClr val="tx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4196340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11730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1706581" indent="0">
              <a:buNone/>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9755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2DD204D1-F9BD-4643-8480-6EA41EB484F1}" type="datetimeFigureOut">
              <a:rPr lang="en-US"/>
              <a:t>11/30/2017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48933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12137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111730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30162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29755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2DD204D1-F9BD-4643-8480-6EA41EB484F1}" type="datetimeFigureOut">
              <a:rPr lang="en-US"/>
              <a:t>11/30/2017</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5528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2DD204D1-F9BD-4643-8480-6EA41EB484F1}" type="datetimeFigureOut">
              <a:rPr lang="en-US"/>
              <a:t>11/30/2017</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51676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D204D1-F9BD-4643-8480-6EA41EB484F1}" type="datetimeFigureOut">
              <a:rPr lang="en-US"/>
              <a:t>11/30/2017</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20687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304721" y="1701800"/>
            <a:ext cx="3351927" cy="2844800"/>
          </a:xfrm>
        </p:spPr>
        <p:txBody>
          <a:bodyPr anchor="b">
            <a:normAutofit/>
          </a:bodyPr>
          <a:lstStyle>
            <a:lvl1pPr algn="l">
              <a:defRPr sz="2000" b="1"/>
            </a:lvl1pPr>
          </a:lstStyle>
          <a:p>
            <a:r>
              <a:rPr lang="en-US" smtClean="0"/>
              <a:t>Click to edit Master title style</a:t>
            </a:r>
            <a:endParaRPr/>
          </a:p>
        </p:txBody>
      </p:sp>
      <p:sp>
        <p:nvSpPr>
          <p:cNvPr id="4" name="Text Placeholder 3"/>
          <p:cNvSpPr>
            <a:spLocks noGrp="1"/>
          </p:cNvSpPr>
          <p:nvPr>
            <p:ph type="body" sz="half" idx="2"/>
          </p:nvPr>
        </p:nvSpPr>
        <p:spPr>
          <a:xfrm>
            <a:off x="304721" y="4648200"/>
            <a:ext cx="3351927" cy="1727200"/>
          </a:xfrm>
        </p:spPr>
        <p:txBody>
          <a:bodyPr>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3" name="Content Placeholder 2"/>
          <p:cNvSpPr>
            <a:spLocks noGrp="1"/>
          </p:cNvSpPr>
          <p:nvPr>
            <p:ph idx="1"/>
          </p:nvPr>
        </p:nvSpPr>
        <p:spPr>
          <a:xfrm>
            <a:off x="4469236" y="482600"/>
            <a:ext cx="6805427" cy="5892800"/>
          </a:xfrm>
        </p:spPr>
        <p:txBody>
          <a:bodyPr>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126BF754-515F-40B9-8D24-D54D5825B3D0}" type="datetimeFigureOut">
              <a:rPr lang="en-US"/>
              <a:t>11/30/2017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t>‹#›</a:t>
            </a:fld>
            <a:endParaRPr/>
          </a:p>
        </p:txBody>
      </p:sp>
    </p:spTree>
    <p:extLst>
      <p:ext uri="{BB962C8B-B14F-4D97-AF65-F5344CB8AC3E}">
        <p14:creationId xmlns:p14="http://schemas.microsoft.com/office/powerpoint/2010/main" val="196807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2437765" y="4800600"/>
            <a:ext cx="7313295" cy="762000"/>
          </a:xfrm>
        </p:spPr>
        <p:txBody>
          <a:bodyPr anchor="b">
            <a:normAutofit/>
          </a:bodyPr>
          <a:lstStyle>
            <a:lvl1pPr algn="l">
              <a:defRPr sz="2000" b="1"/>
            </a:lvl1pPr>
          </a:lstStyle>
          <a:p>
            <a:r>
              <a:rPr lang="en-US" smtClean="0"/>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2437765" y="279401"/>
            <a:ext cx="7313295" cy="4448175"/>
          </a:xfrm>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smtClean="0"/>
              <a:t>Click icon to add picture</a:t>
            </a:r>
            <a:endParaRPr/>
          </a:p>
        </p:txBody>
      </p:sp>
      <p:sp>
        <p:nvSpPr>
          <p:cNvPr id="4" name="Text Placeholder 3"/>
          <p:cNvSpPr>
            <a:spLocks noGrp="1"/>
          </p:cNvSpPr>
          <p:nvPr>
            <p:ph type="body" sz="half" idx="2"/>
          </p:nvPr>
        </p:nvSpPr>
        <p:spPr>
          <a:xfrm>
            <a:off x="2437765" y="5562600"/>
            <a:ext cx="7313295" cy="812800"/>
          </a:xfrm>
        </p:spPr>
        <p:txBody>
          <a:bodyPr>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6BF754-515F-40B9-8D24-D54D5825B3D0}" type="datetimeFigureOut">
              <a:rPr lang="en-US"/>
              <a:t>11/30/2017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t>‹#›</a:t>
            </a:fld>
            <a:endParaRPr/>
          </a:p>
        </p:txBody>
      </p:sp>
    </p:spTree>
    <p:extLst>
      <p:ext uri="{BB962C8B-B14F-4D97-AF65-F5344CB8AC3E}">
        <p14:creationId xmlns:p14="http://schemas.microsoft.com/office/powerpoint/2010/main" val="122133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304721" y="0"/>
            <a:ext cx="11579384"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Placeholder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r>
              <a:rPr lang="en-US" smtClean="0"/>
              <a:t>Click to edit Master title style</a:t>
            </a:r>
            <a:endParaRPr dirty="0"/>
          </a:p>
        </p:txBody>
      </p:sp>
      <p:sp>
        <p:nvSpPr>
          <p:cNvPr id="3" name="Text Placeholder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baseline="0">
                <a:solidFill>
                  <a:schemeClr val="tx2">
                    <a:lumMod val="65000"/>
                    <a:lumOff val="35000"/>
                  </a:schemeClr>
                </a:solidFill>
              </a:defRPr>
            </a:lvl1pPr>
          </a:lstStyle>
          <a:p>
            <a:fld id="{2DD204D1-F9BD-4643-8480-6EA41EB484F1}" type="datetimeFigureOut">
              <a:rPr lang="en-US" smtClean="0"/>
              <a:pPr/>
              <a:t>11/30/2017</a:t>
            </a:fld>
            <a:endParaRPr lang="en-US"/>
          </a:p>
        </p:txBody>
      </p:sp>
      <p:sp>
        <p:nvSpPr>
          <p:cNvPr id="5" name="Footer Placeholder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baseline="0">
                <a:solidFill>
                  <a:schemeClr val="tx2">
                    <a:lumMod val="65000"/>
                    <a:lumOff val="35000"/>
                  </a:schemeClr>
                </a:solidFill>
              </a:defRPr>
            </a:lvl1pPr>
          </a:lstStyle>
          <a:p>
            <a:endParaRPr lang="en-US"/>
          </a:p>
        </p:txBody>
      </p:sp>
      <p:sp>
        <p:nvSpPr>
          <p:cNvPr id="6" name="Slide Number Placeholder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baseline="0">
                <a:solidFill>
                  <a:schemeClr val="tx2">
                    <a:lumMod val="65000"/>
                    <a:lumOff val="35000"/>
                  </a:schemeClr>
                </a:solidFill>
              </a:defRPr>
            </a:lvl1pPr>
          </a:lstStyle>
          <a:p>
            <a:fld id="{EB37DED6-D4C7-42EE-AB49-D2E39E64FDE4}" type="slidenum">
              <a:rPr lang="en-US" smtClean="0"/>
              <a:pPr/>
              <a:t>‹#›</a:t>
            </a:fld>
            <a:endParaRPr lang="en-US"/>
          </a:p>
        </p:txBody>
      </p:sp>
    </p:spTree>
    <p:extLst>
      <p:ext uri="{BB962C8B-B14F-4D97-AF65-F5344CB8AC3E}">
        <p14:creationId xmlns:p14="http://schemas.microsoft.com/office/powerpoint/2010/main" val="154404791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63" r:id="rId3"/>
    <p:sldLayoutId id="2147483664" r:id="rId4"/>
    <p:sldLayoutId id="2147483665" r:id="rId5"/>
    <p:sldLayoutId id="2147483666" r:id="rId6"/>
    <p:sldLayoutId id="2147483667" r:id="rId7"/>
    <p:sldLayoutId id="2147483675" r:id="rId8"/>
    <p:sldLayoutId id="2147483676" r:id="rId9"/>
    <p:sldLayoutId id="2147483677" r:id="rId10"/>
    <p:sldLayoutId id="214748367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p:titleStyle>
    <p:body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5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hyperlink" Target="https://www.youtube.com/watch?v=laT8kiS8RPI" TargetMode="Externa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65612" y="1066800"/>
            <a:ext cx="7262945" cy="3987799"/>
          </a:xfrm>
        </p:spPr>
        <p:txBody>
          <a:bodyPr>
            <a:normAutofit fontScale="90000"/>
          </a:bodyPr>
          <a:lstStyle/>
          <a:p>
            <a:r>
              <a:rPr lang="en-US" dirty="0" smtClean="0"/>
              <a:t/>
            </a:r>
            <a:br>
              <a:rPr lang="en-US" dirty="0" smtClean="0"/>
            </a:br>
            <a:r>
              <a:rPr lang="en-US" dirty="0" smtClean="0"/>
              <a:t/>
            </a:r>
            <a:br>
              <a:rPr lang="en-US" dirty="0" smtClean="0"/>
            </a:br>
            <a:r>
              <a:rPr lang="en-US" dirty="0"/>
              <a:t/>
            </a:r>
            <a:br>
              <a:rPr lang="en-US" dirty="0"/>
            </a:br>
            <a:r>
              <a:rPr lang="en-US" dirty="0" smtClean="0"/>
              <a:t/>
            </a:r>
            <a:br>
              <a:rPr lang="en-US" dirty="0" smtClean="0"/>
            </a:br>
            <a:r>
              <a:rPr lang="en-US" sz="3600" dirty="0" smtClean="0"/>
              <a:t>Session 4</a:t>
            </a:r>
            <a:r>
              <a:rPr lang="en-US" sz="4900" dirty="0" smtClean="0"/>
              <a:t/>
            </a:r>
            <a:br>
              <a:rPr lang="en-US" sz="4900" dirty="0" smtClean="0"/>
            </a:br>
            <a:r>
              <a:rPr lang="en-US" dirty="0" smtClean="0"/>
              <a:t> </a:t>
            </a:r>
            <a:br>
              <a:rPr lang="en-US" dirty="0" smtClean="0"/>
            </a:br>
            <a:r>
              <a:rPr lang="en-US" dirty="0" smtClean="0"/>
              <a:t>Strategies for Supporting Students in Reading and Writing</a:t>
            </a:r>
            <a:endParaRPr lang="en-US" dirty="0"/>
          </a:p>
        </p:txBody>
      </p:sp>
      <p:pic>
        <p:nvPicPr>
          <p:cNvPr id="4" name="Picture 2" descr="Image App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00899" y="5521036"/>
            <a:ext cx="2280058" cy="1208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6401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152400"/>
            <a:ext cx="10157354" cy="1092200"/>
          </a:xfrm>
        </p:spPr>
        <p:txBody>
          <a:bodyPr/>
          <a:lstStyle/>
          <a:p>
            <a:pPr algn="ctr"/>
            <a:r>
              <a:rPr lang="en-US" dirty="0" smtClean="0">
                <a:solidFill>
                  <a:schemeClr val="tx2"/>
                </a:solidFill>
              </a:rPr>
              <a:t>Reading is a Complex Activity</a:t>
            </a:r>
            <a:endParaRPr lang="en-US" dirty="0">
              <a:solidFill>
                <a:schemeClr val="tx2"/>
              </a:solidFill>
            </a:endParaRPr>
          </a:p>
        </p:txBody>
      </p:sp>
      <p:sp>
        <p:nvSpPr>
          <p:cNvPr id="3" name="Content Placeholder 2"/>
          <p:cNvSpPr>
            <a:spLocks noGrp="1"/>
          </p:cNvSpPr>
          <p:nvPr>
            <p:ph idx="1"/>
          </p:nvPr>
        </p:nvSpPr>
        <p:spPr>
          <a:xfrm>
            <a:off x="1065212" y="1600200"/>
            <a:ext cx="10157354" cy="4699000"/>
          </a:xfrm>
        </p:spPr>
        <p:txBody>
          <a:bodyPr>
            <a:normAutofit/>
          </a:bodyPr>
          <a:lstStyle/>
          <a:p>
            <a:pPr marL="0" indent="0">
              <a:buNone/>
            </a:pPr>
            <a:r>
              <a:rPr lang="en-US" dirty="0" smtClean="0">
                <a:solidFill>
                  <a:schemeClr val="tx2"/>
                </a:solidFill>
              </a:rPr>
              <a:t>•  A skilled reader rapidly and accurately </a:t>
            </a:r>
            <a:r>
              <a:rPr lang="en-US" dirty="0" smtClean="0">
                <a:solidFill>
                  <a:srgbClr val="FF0000"/>
                </a:solidFill>
              </a:rPr>
              <a:t>decodes</a:t>
            </a:r>
            <a:r>
              <a:rPr lang="en-US" dirty="0" smtClean="0"/>
              <a:t> </a:t>
            </a:r>
            <a:r>
              <a:rPr lang="en-US" dirty="0" smtClean="0">
                <a:solidFill>
                  <a:schemeClr val="tx2"/>
                </a:solidFill>
              </a:rPr>
              <a:t>the words, </a:t>
            </a:r>
          </a:p>
          <a:p>
            <a:pPr marL="0" indent="0">
              <a:buNone/>
            </a:pPr>
            <a:r>
              <a:rPr lang="en-US" dirty="0" smtClean="0">
                <a:solidFill>
                  <a:srgbClr val="FF0000"/>
                </a:solidFill>
              </a:rPr>
              <a:t>    </a:t>
            </a:r>
            <a:r>
              <a:rPr lang="en-US" dirty="0" smtClean="0">
                <a:solidFill>
                  <a:schemeClr val="tx2"/>
                </a:solidFill>
              </a:rPr>
              <a:t>−</a:t>
            </a:r>
            <a:r>
              <a:rPr lang="en-US" dirty="0" smtClean="0">
                <a:solidFill>
                  <a:srgbClr val="FF0000"/>
                </a:solidFill>
              </a:rPr>
              <a:t> attaches</a:t>
            </a:r>
            <a:r>
              <a:rPr lang="en-US" dirty="0" smtClean="0"/>
              <a:t> </a:t>
            </a:r>
            <a:r>
              <a:rPr lang="en-US" dirty="0" smtClean="0">
                <a:solidFill>
                  <a:schemeClr val="tx2"/>
                </a:solidFill>
              </a:rPr>
              <a:t>the</a:t>
            </a:r>
            <a:r>
              <a:rPr lang="en-US" dirty="0" smtClean="0"/>
              <a:t> </a:t>
            </a:r>
            <a:r>
              <a:rPr lang="en-US" dirty="0" smtClean="0">
                <a:solidFill>
                  <a:srgbClr val="FF0000"/>
                </a:solidFill>
              </a:rPr>
              <a:t>meaning</a:t>
            </a:r>
            <a:r>
              <a:rPr lang="en-US" dirty="0" smtClean="0"/>
              <a:t> </a:t>
            </a:r>
            <a:r>
              <a:rPr lang="en-US" dirty="0" smtClean="0">
                <a:solidFill>
                  <a:schemeClr val="tx2"/>
                </a:solidFill>
              </a:rPr>
              <a:t>to words and sentences, </a:t>
            </a:r>
          </a:p>
          <a:p>
            <a:pPr marL="0" indent="0">
              <a:buNone/>
            </a:pPr>
            <a:r>
              <a:rPr lang="en-US" dirty="0" smtClean="0">
                <a:solidFill>
                  <a:schemeClr val="tx2"/>
                </a:solidFill>
              </a:rPr>
              <a:t>    − </a:t>
            </a:r>
            <a:r>
              <a:rPr lang="en-US" dirty="0" smtClean="0">
                <a:solidFill>
                  <a:srgbClr val="FF0000"/>
                </a:solidFill>
              </a:rPr>
              <a:t>connects</a:t>
            </a:r>
            <a:r>
              <a:rPr lang="en-US" dirty="0" smtClean="0"/>
              <a:t> </a:t>
            </a:r>
            <a:r>
              <a:rPr lang="en-US" dirty="0" smtClean="0">
                <a:solidFill>
                  <a:schemeClr val="tx2"/>
                </a:solidFill>
              </a:rPr>
              <a:t>text information to relevant background knowledge, </a:t>
            </a:r>
          </a:p>
          <a:p>
            <a:pPr marL="0" indent="0">
              <a:buNone/>
            </a:pPr>
            <a:r>
              <a:rPr lang="en-US" dirty="0" smtClean="0">
                <a:solidFill>
                  <a:schemeClr val="tx2"/>
                </a:solidFill>
              </a:rPr>
              <a:t>    − maintains a </a:t>
            </a:r>
            <a:r>
              <a:rPr lang="en-US" dirty="0" smtClean="0">
                <a:solidFill>
                  <a:srgbClr val="FF0000"/>
                </a:solidFill>
              </a:rPr>
              <a:t>mental representation </a:t>
            </a:r>
            <a:r>
              <a:rPr lang="en-US" dirty="0" smtClean="0">
                <a:solidFill>
                  <a:schemeClr val="tx2"/>
                </a:solidFill>
              </a:rPr>
              <a:t>of what he or she has </a:t>
            </a:r>
          </a:p>
          <a:p>
            <a:pPr marL="0" indent="0">
              <a:lnSpc>
                <a:spcPct val="110000"/>
              </a:lnSpc>
              <a:spcBef>
                <a:spcPts val="0"/>
              </a:spcBef>
              <a:buNone/>
            </a:pPr>
            <a:r>
              <a:rPr lang="en-US" dirty="0">
                <a:solidFill>
                  <a:schemeClr val="tx2"/>
                </a:solidFill>
              </a:rPr>
              <a:t> </a:t>
            </a:r>
            <a:r>
              <a:rPr lang="en-US" dirty="0" smtClean="0">
                <a:solidFill>
                  <a:schemeClr val="tx2"/>
                </a:solidFill>
              </a:rPr>
              <a:t>      already read     </a:t>
            </a:r>
          </a:p>
          <a:p>
            <a:pPr marL="0" indent="0">
              <a:buNone/>
            </a:pPr>
            <a:r>
              <a:rPr lang="en-US" dirty="0" smtClean="0">
                <a:solidFill>
                  <a:schemeClr val="tx2"/>
                </a:solidFill>
              </a:rPr>
              <a:t>    − </a:t>
            </a:r>
            <a:r>
              <a:rPr lang="en-US" dirty="0" smtClean="0">
                <a:solidFill>
                  <a:srgbClr val="FF0000"/>
                </a:solidFill>
              </a:rPr>
              <a:t>forms hypotheses </a:t>
            </a:r>
            <a:r>
              <a:rPr lang="en-US" dirty="0" smtClean="0">
                <a:solidFill>
                  <a:schemeClr val="tx2"/>
                </a:solidFill>
              </a:rPr>
              <a:t>about upcoming information and</a:t>
            </a:r>
          </a:p>
          <a:p>
            <a:pPr marL="0" indent="0">
              <a:buNone/>
            </a:pPr>
            <a:r>
              <a:rPr lang="en-US" dirty="0" smtClean="0">
                <a:solidFill>
                  <a:schemeClr val="tx2"/>
                </a:solidFill>
              </a:rPr>
              <a:t>    − </a:t>
            </a:r>
            <a:r>
              <a:rPr lang="en-US" dirty="0" smtClean="0">
                <a:solidFill>
                  <a:srgbClr val="FF0000"/>
                </a:solidFill>
              </a:rPr>
              <a:t>makes decisions </a:t>
            </a:r>
            <a:r>
              <a:rPr lang="en-US" dirty="0" smtClean="0">
                <a:solidFill>
                  <a:schemeClr val="tx2"/>
                </a:solidFill>
              </a:rPr>
              <a:t>based on their </a:t>
            </a:r>
            <a:r>
              <a:rPr lang="en-US" dirty="0" smtClean="0">
                <a:solidFill>
                  <a:srgbClr val="FF0000"/>
                </a:solidFill>
              </a:rPr>
              <a:t>purpose</a:t>
            </a:r>
            <a:r>
              <a:rPr lang="en-US" dirty="0" smtClean="0"/>
              <a:t> </a:t>
            </a:r>
            <a:r>
              <a:rPr lang="en-US" dirty="0" smtClean="0">
                <a:solidFill>
                  <a:schemeClr val="tx2"/>
                </a:solidFill>
              </a:rPr>
              <a:t>for reading </a:t>
            </a:r>
          </a:p>
          <a:p>
            <a:pPr marL="0" indent="0" algn="ctr">
              <a:buNone/>
            </a:pPr>
            <a:r>
              <a:rPr lang="en-US" sz="3600" b="1" u="sng" dirty="0">
                <a:solidFill>
                  <a:schemeClr val="tx2"/>
                </a:solidFill>
              </a:rPr>
              <a:t>a</a:t>
            </a:r>
            <a:r>
              <a:rPr lang="en-US" sz="3600" b="1" u="sng" dirty="0" smtClean="0">
                <a:solidFill>
                  <a:schemeClr val="tx2"/>
                </a:solidFill>
              </a:rPr>
              <a:t>ll at the same time.</a:t>
            </a:r>
            <a:endParaRPr lang="en-US" sz="3600" b="1" u="sng" dirty="0">
              <a:solidFill>
                <a:schemeClr val="tx2"/>
              </a:solidFill>
            </a:endParaRPr>
          </a:p>
        </p:txBody>
      </p:sp>
    </p:spTree>
    <p:extLst>
      <p:ext uri="{BB962C8B-B14F-4D97-AF65-F5344CB8AC3E}">
        <p14:creationId xmlns:p14="http://schemas.microsoft.com/office/powerpoint/2010/main" val="2192595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1012" y="565626"/>
            <a:ext cx="8458200" cy="56007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3534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Essential Components of Reading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96439894"/>
              </p:ext>
            </p:extLst>
          </p:nvPr>
        </p:nvGraphicFramePr>
        <p:xfrm>
          <a:off x="1117600" y="2362199"/>
          <a:ext cx="10156824" cy="2743200"/>
        </p:xfrm>
        <a:graphic>
          <a:graphicData uri="http://schemas.openxmlformats.org/drawingml/2006/table">
            <a:tbl>
              <a:tblPr firstRow="1" bandRow="1">
                <a:tableStyleId>{69012ECD-51FC-41F1-AA8D-1B2483CD663E}</a:tableStyleId>
              </a:tblPr>
              <a:tblGrid>
                <a:gridCol w="3385608">
                  <a:extLst>
                    <a:ext uri="{9D8B030D-6E8A-4147-A177-3AD203B41FA5}">
                      <a16:colId xmlns:a16="http://schemas.microsoft.com/office/drawing/2014/main" val="20000"/>
                    </a:ext>
                  </a:extLst>
                </a:gridCol>
                <a:gridCol w="3385608">
                  <a:extLst>
                    <a:ext uri="{9D8B030D-6E8A-4147-A177-3AD203B41FA5}">
                      <a16:colId xmlns:a16="http://schemas.microsoft.com/office/drawing/2014/main" val="20001"/>
                    </a:ext>
                  </a:extLst>
                </a:gridCol>
                <a:gridCol w="3385608">
                  <a:extLst>
                    <a:ext uri="{9D8B030D-6E8A-4147-A177-3AD203B41FA5}">
                      <a16:colId xmlns:a16="http://schemas.microsoft.com/office/drawing/2014/main" val="20002"/>
                    </a:ext>
                  </a:extLst>
                </a:gridCol>
              </a:tblGrid>
              <a:tr h="137160">
                <a:tc>
                  <a:txBody>
                    <a:bodyPr/>
                    <a:lstStyle/>
                    <a:p>
                      <a:pPr algn="ctr"/>
                      <a:r>
                        <a:rPr lang="en-US" dirty="0" smtClean="0">
                          <a:solidFill>
                            <a:schemeClr val="tx2"/>
                          </a:solidFill>
                        </a:rPr>
                        <a:t>Component</a:t>
                      </a:r>
                      <a:endParaRPr lang="en-US"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a:r>
                        <a:rPr lang="en-US" dirty="0" smtClean="0">
                          <a:solidFill>
                            <a:schemeClr val="tx2"/>
                          </a:solidFill>
                        </a:rPr>
                        <a:t>Elementary</a:t>
                      </a:r>
                      <a:endParaRPr lang="en-US"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a:r>
                        <a:rPr lang="en-US" dirty="0" smtClean="0">
                          <a:solidFill>
                            <a:schemeClr val="tx2"/>
                          </a:solidFill>
                        </a:rPr>
                        <a:t>Secondary </a:t>
                      </a:r>
                      <a:endParaRPr lang="en-US"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extLst>
                  <a:ext uri="{0D108BD9-81ED-4DB2-BD59-A6C34878D82A}">
                    <a16:rowId xmlns:a16="http://schemas.microsoft.com/office/drawing/2014/main" val="10000"/>
                  </a:ext>
                </a:extLst>
              </a:tr>
              <a:tr h="370840">
                <a:tc>
                  <a:txBody>
                    <a:bodyPr/>
                    <a:lstStyle/>
                    <a:p>
                      <a:r>
                        <a:rPr lang="en-US" dirty="0" smtClean="0"/>
                        <a:t>Phonemic Awareness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altLang="en-US" sz="2400" b="0" i="0" u="none" strike="noStrike" cap="none" normalizeH="0" baseline="0" dirty="0" smtClean="0">
                          <a:ln>
                            <a:noFill/>
                          </a:ln>
                          <a:solidFill>
                            <a:schemeClr val="tx1"/>
                          </a:solidFill>
                          <a:effectLst/>
                          <a:latin typeface="Arial" charset="0"/>
                          <a:ea typeface="ＭＳ Ｐゴシック" pitchFamily="16" charset="-128"/>
                          <a:sym typeface="Wingdings 2" pitchFamily="18" charset="2"/>
                        </a:rPr>
                        <a:t></a:t>
                      </a:r>
                      <a:endParaRPr kumimoji="0" lang="en-US" altLang="en-US" sz="2400" b="0" i="0" u="none" strike="noStrike" cap="none" normalizeH="0" baseline="0" dirty="0" smtClean="0">
                        <a:ln>
                          <a:noFill/>
                        </a:ln>
                        <a:solidFill>
                          <a:schemeClr val="tx1"/>
                        </a:solidFill>
                        <a:effectLst/>
                        <a:latin typeface="Arial" charset="0"/>
                        <a:ea typeface="ＭＳ Ｐゴシック" pitchFamily="16"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r>
                        <a:rPr lang="en-US" dirty="0" smtClean="0"/>
                        <a:t>Word Study</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altLang="en-US" sz="2400" b="0" i="0" u="none" strike="noStrike" cap="none" normalizeH="0" baseline="0" dirty="0" smtClean="0">
                          <a:ln>
                            <a:noFill/>
                          </a:ln>
                          <a:solidFill>
                            <a:schemeClr val="tx1"/>
                          </a:solidFill>
                          <a:effectLst/>
                          <a:latin typeface="Arial" charset="0"/>
                          <a:ea typeface="ＭＳ Ｐゴシック" pitchFamily="16" charset="-128"/>
                          <a:sym typeface="Wingdings 2" pitchFamily="18" charset="2"/>
                        </a:rPr>
                        <a:t></a:t>
                      </a:r>
                      <a:endParaRPr kumimoji="0" lang="en-US" altLang="en-US" sz="2400" b="0" i="0" u="none" strike="noStrike" cap="none" normalizeH="0" baseline="0" dirty="0" smtClean="0">
                        <a:ln>
                          <a:noFill/>
                        </a:ln>
                        <a:solidFill>
                          <a:schemeClr val="tx1"/>
                        </a:solidFill>
                        <a:effectLst/>
                        <a:latin typeface="Arial" charset="0"/>
                        <a:ea typeface="ＭＳ Ｐゴシック" pitchFamily="16"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altLang="en-US" sz="2400" b="0" i="0" u="none" strike="noStrike" cap="none" normalizeH="0" baseline="0" dirty="0" smtClean="0">
                          <a:ln>
                            <a:noFill/>
                          </a:ln>
                          <a:solidFill>
                            <a:schemeClr val="tx1"/>
                          </a:solidFill>
                          <a:effectLst/>
                          <a:latin typeface="Arial" charset="0"/>
                          <a:ea typeface="ＭＳ Ｐゴシック" pitchFamily="16" charset="-128"/>
                          <a:sym typeface="Wingdings 2" pitchFamily="18" charset="2"/>
                        </a:rPr>
                        <a:t>               </a:t>
                      </a:r>
                      <a:r>
                        <a:rPr kumimoji="0" lang="en-US" altLang="en-US" sz="2400" b="0" i="0" u="none" strike="noStrike" cap="none" normalizeH="0" baseline="0" dirty="0" smtClean="0">
                          <a:ln>
                            <a:noFill/>
                          </a:ln>
                          <a:solidFill>
                            <a:schemeClr val="tx1"/>
                          </a:solidFill>
                          <a:effectLst/>
                          <a:latin typeface="+mn-lt"/>
                          <a:ea typeface="+mn-ea"/>
                          <a:sym typeface="Wingdings 2" pitchFamily="18" charset="2"/>
                        </a:rPr>
                        <a:t> </a:t>
                      </a:r>
                      <a:r>
                        <a:rPr kumimoji="0" lang="en-US" altLang="en-US" sz="1600" b="0" i="0" u="none" strike="noStrike" cap="none" normalizeH="0" baseline="0" dirty="0" smtClean="0">
                          <a:ln>
                            <a:noFill/>
                          </a:ln>
                          <a:solidFill>
                            <a:schemeClr val="tx1"/>
                          </a:solidFill>
                          <a:effectLst/>
                          <a:latin typeface="+mn-lt"/>
                          <a:ea typeface="+mn-ea"/>
                          <a:sym typeface="Wingdings 2" pitchFamily="18" charset="2"/>
                        </a:rPr>
                        <a:t>(Advanced)</a:t>
                      </a:r>
                      <a:endParaRPr kumimoji="0" lang="en-US" altLang="en-US" sz="1600" b="0" i="0" u="none" strike="noStrike" cap="none" normalizeH="0" baseline="0" dirty="0" smtClean="0">
                        <a:ln>
                          <a:noFill/>
                        </a:ln>
                        <a:solidFill>
                          <a:schemeClr val="tx1"/>
                        </a:solidFill>
                        <a:effectLst/>
                        <a:latin typeface="Arial" charset="0"/>
                        <a:ea typeface="ＭＳ Ｐゴシック" pitchFamily="16"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r>
                        <a:rPr lang="en-US" dirty="0" smtClean="0"/>
                        <a:t>Fluency</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altLang="en-US" sz="2400" b="0" i="0" u="none" strike="noStrike" cap="none" normalizeH="0" baseline="0" dirty="0" smtClean="0">
                          <a:ln>
                            <a:noFill/>
                          </a:ln>
                          <a:solidFill>
                            <a:schemeClr val="tx1"/>
                          </a:solidFill>
                          <a:effectLst/>
                          <a:latin typeface="Arial" charset="0"/>
                          <a:ea typeface="ＭＳ Ｐゴシック" pitchFamily="16" charset="-128"/>
                          <a:sym typeface="Wingdings 2" pitchFamily="18" charset="2"/>
                        </a:rPr>
                        <a:t></a:t>
                      </a:r>
                      <a:endParaRPr kumimoji="0" lang="en-US" altLang="en-US" sz="2400" b="0" i="0" u="none" strike="noStrike" cap="none" normalizeH="0" baseline="0" dirty="0" smtClean="0">
                        <a:ln>
                          <a:noFill/>
                        </a:ln>
                        <a:solidFill>
                          <a:schemeClr val="tx1"/>
                        </a:solidFill>
                        <a:effectLst/>
                        <a:latin typeface="Arial" charset="0"/>
                        <a:ea typeface="ＭＳ Ｐゴシック" pitchFamily="16"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Arial" charset="0"/>
                          <a:ea typeface="ＭＳ Ｐゴシック" pitchFamily="16" charset="-128"/>
                          <a:sym typeface="Wingdings 2" pitchFamily="18" charset="2"/>
                        </a:rPr>
                        <a:t></a:t>
                      </a:r>
                      <a:endParaRPr kumimoji="0" lang="en-US" altLang="en-US" sz="2400" b="0" i="0" u="none" strike="noStrike" cap="none" normalizeH="0" baseline="0" dirty="0" smtClean="0">
                        <a:ln>
                          <a:noFill/>
                        </a:ln>
                        <a:solidFill>
                          <a:schemeClr val="tx1"/>
                        </a:solidFill>
                        <a:effectLst/>
                        <a:latin typeface="Arial" charset="0"/>
                        <a:ea typeface="ＭＳ Ｐゴシック" pitchFamily="16"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r>
                        <a:rPr lang="en-US" dirty="0" smtClean="0"/>
                        <a:t>Vocabulary</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altLang="en-US" sz="2400" b="0" i="0" u="none" strike="noStrike" cap="none" normalizeH="0" baseline="0" dirty="0" smtClean="0">
                          <a:ln>
                            <a:noFill/>
                          </a:ln>
                          <a:solidFill>
                            <a:schemeClr val="tx1"/>
                          </a:solidFill>
                          <a:effectLst/>
                          <a:latin typeface="Arial" charset="0"/>
                          <a:ea typeface="ＭＳ Ｐゴシック" pitchFamily="16" charset="-128"/>
                          <a:sym typeface="Wingdings 2" pitchFamily="18" charset="2"/>
                        </a:rPr>
                        <a:t></a:t>
                      </a:r>
                      <a:endParaRPr kumimoji="0" lang="en-US" altLang="en-US" sz="2400" b="0" i="0" u="none" strike="noStrike" cap="none" normalizeH="0" baseline="0" dirty="0" smtClean="0">
                        <a:ln>
                          <a:noFill/>
                        </a:ln>
                        <a:solidFill>
                          <a:schemeClr val="tx1"/>
                        </a:solidFill>
                        <a:effectLst/>
                        <a:latin typeface="Arial" charset="0"/>
                        <a:ea typeface="ＭＳ Ｐゴシック" pitchFamily="16"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Arial" charset="0"/>
                          <a:ea typeface="ＭＳ Ｐゴシック" pitchFamily="16" charset="-128"/>
                          <a:sym typeface="Wingdings 2" pitchFamily="18" charset="2"/>
                        </a:rPr>
                        <a:t></a:t>
                      </a:r>
                      <a:endParaRPr kumimoji="0" lang="en-US" altLang="en-US" sz="2400" b="0" i="0" u="none" strike="noStrike" cap="none" normalizeH="0" baseline="0" dirty="0" smtClean="0">
                        <a:ln>
                          <a:noFill/>
                        </a:ln>
                        <a:solidFill>
                          <a:schemeClr val="tx1"/>
                        </a:solidFill>
                        <a:effectLst/>
                        <a:latin typeface="Arial" charset="0"/>
                        <a:ea typeface="ＭＳ Ｐゴシック" pitchFamily="16"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70840">
                <a:tc>
                  <a:txBody>
                    <a:bodyPr/>
                    <a:lstStyle/>
                    <a:p>
                      <a:r>
                        <a:rPr lang="en-US" dirty="0" smtClean="0"/>
                        <a:t>Comprehension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altLang="en-US" sz="2400" b="0" i="0" u="none" strike="noStrike" cap="none" normalizeH="0" baseline="0" dirty="0" smtClean="0">
                          <a:ln>
                            <a:noFill/>
                          </a:ln>
                          <a:solidFill>
                            <a:schemeClr val="tx1"/>
                          </a:solidFill>
                          <a:effectLst/>
                          <a:latin typeface="Arial" charset="0"/>
                          <a:ea typeface="ＭＳ Ｐゴシック" pitchFamily="16" charset="-128"/>
                          <a:sym typeface="Wingdings 2" pitchFamily="18" charset="2"/>
                        </a:rPr>
                        <a:t></a:t>
                      </a:r>
                      <a:endParaRPr kumimoji="0" lang="en-US" altLang="en-US" sz="2400" b="0" i="0" u="none" strike="noStrike" cap="none" normalizeH="0" baseline="0" dirty="0" smtClean="0">
                        <a:ln>
                          <a:noFill/>
                        </a:ln>
                        <a:solidFill>
                          <a:schemeClr val="tx1"/>
                        </a:solidFill>
                        <a:effectLst/>
                        <a:latin typeface="Arial" charset="0"/>
                        <a:ea typeface="ＭＳ Ｐゴシック" pitchFamily="16"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Arial" charset="0"/>
                          <a:ea typeface="ＭＳ Ｐゴシック" pitchFamily="16" charset="-128"/>
                          <a:sym typeface="Wingdings 2" pitchFamily="18" charset="2"/>
                        </a:rPr>
                        <a:t></a:t>
                      </a:r>
                      <a:endParaRPr kumimoji="0" lang="en-US" altLang="en-US" sz="2400" b="0" i="0" u="none" strike="noStrike" cap="none" normalizeH="0" baseline="0" dirty="0" smtClean="0">
                        <a:ln>
                          <a:noFill/>
                        </a:ln>
                        <a:solidFill>
                          <a:schemeClr val="tx1"/>
                        </a:solidFill>
                        <a:effectLst/>
                        <a:latin typeface="Arial" charset="0"/>
                        <a:ea typeface="ＭＳ Ｐゴシック" pitchFamily="16"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046923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381000"/>
            <a:ext cx="10157354" cy="1397000"/>
          </a:xfrm>
        </p:spPr>
        <p:txBody>
          <a:bodyPr/>
          <a:lstStyle/>
          <a:p>
            <a:r>
              <a:rPr lang="en-US" b="1" dirty="0"/>
              <a:t>Phonological/Phonemic Awareness</a:t>
            </a:r>
            <a:br>
              <a:rPr lang="en-US" b="1" dirty="0"/>
            </a:br>
            <a:endParaRPr lang="en-US" b="1" dirty="0"/>
          </a:p>
        </p:txBody>
      </p:sp>
      <p:sp>
        <p:nvSpPr>
          <p:cNvPr id="3" name="Content Placeholder 2"/>
          <p:cNvSpPr>
            <a:spLocks noGrp="1"/>
          </p:cNvSpPr>
          <p:nvPr>
            <p:ph idx="1"/>
          </p:nvPr>
        </p:nvSpPr>
        <p:spPr>
          <a:xfrm>
            <a:off x="1117309" y="1371600"/>
            <a:ext cx="10157354" cy="5257800"/>
          </a:xfrm>
        </p:spPr>
        <p:txBody>
          <a:bodyPr>
            <a:normAutofit/>
          </a:bodyPr>
          <a:lstStyle/>
          <a:p>
            <a:pPr lvl="1">
              <a:buFont typeface="Arial" panose="020B0604020202020204" pitchFamily="34" charset="0"/>
              <a:buChar char="•"/>
            </a:pPr>
            <a:r>
              <a:rPr lang="en-US" dirty="0"/>
              <a:t>Understanding of different ways that </a:t>
            </a:r>
            <a:r>
              <a:rPr lang="en-US" b="1" u="sng" dirty="0"/>
              <a:t>oral</a:t>
            </a:r>
            <a:r>
              <a:rPr lang="en-US" dirty="0"/>
              <a:t> language can be divided into smaller components and manipulated </a:t>
            </a:r>
            <a:r>
              <a:rPr lang="en-US" dirty="0" smtClean="0"/>
              <a:t>(an auditory skill)</a:t>
            </a:r>
            <a:endParaRPr lang="en-US" dirty="0"/>
          </a:p>
          <a:p>
            <a:pPr lvl="1">
              <a:buFont typeface="Arial" panose="020B0604020202020204" pitchFamily="34" charset="0"/>
              <a:buChar char="•"/>
            </a:pPr>
            <a:r>
              <a:rPr lang="en-US" dirty="0"/>
              <a:t>Creates understanding of internal structure of </a:t>
            </a:r>
            <a:r>
              <a:rPr lang="en-US" dirty="0" smtClean="0"/>
              <a:t>words</a:t>
            </a:r>
          </a:p>
          <a:p>
            <a:pPr marL="853290" lvl="2" indent="0">
              <a:buNone/>
            </a:pPr>
            <a:r>
              <a:rPr lang="en-US" dirty="0" smtClean="0"/>
              <a:t>    Basic to more complex skills</a:t>
            </a:r>
          </a:p>
          <a:p>
            <a:pPr marL="1279936" lvl="3" indent="0">
              <a:buNone/>
            </a:pPr>
            <a:r>
              <a:rPr lang="en-US" dirty="0" smtClean="0"/>
              <a:t>  Rhyming</a:t>
            </a:r>
          </a:p>
          <a:p>
            <a:pPr marL="1279936" lvl="3" indent="0">
              <a:buNone/>
            </a:pPr>
            <a:r>
              <a:rPr lang="en-US" dirty="0" smtClean="0"/>
              <a:t>  Sentence Segmentation</a:t>
            </a:r>
          </a:p>
          <a:p>
            <a:pPr marL="1279936" lvl="3" indent="0">
              <a:buNone/>
            </a:pPr>
            <a:r>
              <a:rPr lang="en-US" dirty="0" smtClean="0"/>
              <a:t>  Syllable Segmentation/Blending</a:t>
            </a:r>
          </a:p>
          <a:p>
            <a:pPr marL="1279936" lvl="3" indent="0">
              <a:buNone/>
            </a:pPr>
            <a:r>
              <a:rPr lang="en-US" dirty="0" smtClean="0"/>
              <a:t>  Onset-rime blending/Segmentation</a:t>
            </a:r>
          </a:p>
          <a:p>
            <a:pPr marL="1279936" lvl="3" indent="0">
              <a:buNone/>
            </a:pPr>
            <a:r>
              <a:rPr lang="en-US" dirty="0" smtClean="0"/>
              <a:t>  Blending/Segmenting Individual Phonemes</a:t>
            </a:r>
          </a:p>
          <a:p>
            <a:pPr marL="1279936" lvl="3" indent="0">
              <a:buNone/>
            </a:pPr>
            <a:r>
              <a:rPr lang="en-US" dirty="0" smtClean="0"/>
              <a:t>  Phoneme Deletion and Manipulation </a:t>
            </a:r>
          </a:p>
          <a:p>
            <a:pPr lvl="1">
              <a:buFont typeface="Arial" panose="020B0604020202020204" pitchFamily="34" charset="0"/>
              <a:buChar char="•"/>
            </a:pPr>
            <a:r>
              <a:rPr lang="en-US" dirty="0" smtClean="0"/>
              <a:t>Highly predictive of acquisition of beginning reading skills</a:t>
            </a:r>
          </a:p>
          <a:p>
            <a:pPr lvl="1">
              <a:buFont typeface="Arial" panose="020B0604020202020204" pitchFamily="34" charset="0"/>
              <a:buChar char="•"/>
            </a:pPr>
            <a:r>
              <a:rPr lang="en-US" dirty="0" smtClean="0"/>
              <a:t>Related not only to reading but also to spelling </a:t>
            </a:r>
            <a:endParaRPr lang="en-US" dirty="0"/>
          </a:p>
          <a:p>
            <a:endParaRPr lang="en-US" dirty="0"/>
          </a:p>
        </p:txBody>
      </p:sp>
      <p:cxnSp>
        <p:nvCxnSpPr>
          <p:cNvPr id="7" name="Straight Arrow Connector 6"/>
          <p:cNvCxnSpPr/>
          <p:nvPr/>
        </p:nvCxnSpPr>
        <p:spPr>
          <a:xfrm flipH="1">
            <a:off x="2446337" y="2971800"/>
            <a:ext cx="9525" cy="2133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1471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612" y="381000"/>
            <a:ext cx="10157354" cy="914400"/>
          </a:xfrm>
        </p:spPr>
        <p:txBody>
          <a:bodyPr/>
          <a:lstStyle/>
          <a:p>
            <a:pPr algn="ctr"/>
            <a:r>
              <a:rPr lang="en-US" dirty="0" smtClean="0"/>
              <a:t>Phonemic Awareness Strategies</a:t>
            </a:r>
            <a:endParaRPr lang="en-US" dirty="0"/>
          </a:p>
        </p:txBody>
      </p:sp>
      <p:sp>
        <p:nvSpPr>
          <p:cNvPr id="3" name="Content Placeholder 2"/>
          <p:cNvSpPr>
            <a:spLocks noGrp="1"/>
          </p:cNvSpPr>
          <p:nvPr>
            <p:ph idx="1"/>
          </p:nvPr>
        </p:nvSpPr>
        <p:spPr>
          <a:xfrm>
            <a:off x="836612" y="1600200"/>
            <a:ext cx="10309754" cy="5638800"/>
          </a:xfrm>
        </p:spPr>
        <p:txBody>
          <a:bodyPr>
            <a:normAutofit/>
          </a:bodyPr>
          <a:lstStyle/>
          <a:p>
            <a:pPr lvl="1">
              <a:buFont typeface="Arial" panose="020B0604020202020204" pitchFamily="34" charset="0"/>
              <a:buChar char="•"/>
            </a:pPr>
            <a:r>
              <a:rPr lang="en-US" sz="2200" dirty="0" smtClean="0"/>
              <a:t>Use songs, poetry</a:t>
            </a:r>
          </a:p>
          <a:p>
            <a:pPr lvl="2"/>
            <a:r>
              <a:rPr lang="en-US" sz="2200" dirty="0" smtClean="0"/>
              <a:t>	Twinkle</a:t>
            </a:r>
            <a:r>
              <a:rPr lang="en-US" sz="2200" dirty="0"/>
              <a:t>, twinkle little car;   Humpty Dumpty wall on a </a:t>
            </a:r>
            <a:r>
              <a:rPr lang="en-US" sz="2200" dirty="0" smtClean="0"/>
              <a:t>sat</a:t>
            </a:r>
          </a:p>
          <a:p>
            <a:pPr lvl="1">
              <a:buFont typeface="Arial" panose="020B0604020202020204" pitchFamily="34" charset="0"/>
              <a:buChar char="•"/>
            </a:pPr>
            <a:r>
              <a:rPr lang="en-US" sz="2200" dirty="0" smtClean="0"/>
              <a:t>Create rhyming words and silly rhyming phrases </a:t>
            </a:r>
          </a:p>
          <a:p>
            <a:pPr lvl="2"/>
            <a:r>
              <a:rPr lang="en-US" sz="2200" dirty="0"/>
              <a:t>A cat wearing a _____ (hat);  A goat that is sailing a ______ (boat) </a:t>
            </a:r>
          </a:p>
          <a:p>
            <a:pPr lvl="2">
              <a:buFont typeface="Century Gothic" panose="020B0502020202020204" pitchFamily="34" charset="0"/>
              <a:buChar char="−"/>
            </a:pPr>
            <a:r>
              <a:rPr lang="en-US" sz="2200" dirty="0" smtClean="0"/>
              <a:t>“Twinkle</a:t>
            </a:r>
            <a:r>
              <a:rPr lang="en-US" sz="2200" dirty="0"/>
              <a:t>, twinkle little </a:t>
            </a:r>
            <a:r>
              <a:rPr lang="en-US" sz="2200" dirty="0" smtClean="0"/>
              <a:t>car”;   “Humpty </a:t>
            </a:r>
            <a:r>
              <a:rPr lang="en-US" sz="2200" dirty="0"/>
              <a:t>Dumpty wall on a </a:t>
            </a:r>
            <a:r>
              <a:rPr lang="en-US" sz="2200" dirty="0" smtClean="0"/>
              <a:t>sat”</a:t>
            </a:r>
            <a:endParaRPr lang="en-US" sz="2200" dirty="0"/>
          </a:p>
          <a:p>
            <a:pPr lvl="1">
              <a:buFont typeface="Arial" panose="020B0604020202020204" pitchFamily="34" charset="0"/>
              <a:buChar char="•"/>
            </a:pPr>
            <a:r>
              <a:rPr lang="en-US" sz="2200" dirty="0" smtClean="0"/>
              <a:t>Clap the syllables</a:t>
            </a:r>
          </a:p>
          <a:p>
            <a:pPr lvl="1">
              <a:buFont typeface="Arial" panose="020B0604020202020204" pitchFamily="34" charset="0"/>
              <a:buChar char="•"/>
            </a:pPr>
            <a:r>
              <a:rPr lang="en-US" sz="2200" dirty="0" smtClean="0"/>
              <a:t>Develop memory and attention skills</a:t>
            </a:r>
          </a:p>
          <a:p>
            <a:pPr lvl="2"/>
            <a:r>
              <a:rPr lang="en-US" sz="2200" dirty="0" smtClean="0"/>
              <a:t>“Clap, clap, snap, fall”</a:t>
            </a:r>
          </a:p>
          <a:p>
            <a:pPr lvl="2"/>
            <a:r>
              <a:rPr lang="en-US" sz="2200" dirty="0" smtClean="0"/>
              <a:t>I Spy;  I’m Thinking </a:t>
            </a:r>
          </a:p>
          <a:p>
            <a:pPr marL="853290" lvl="2" indent="0">
              <a:buNone/>
            </a:pPr>
            <a:endParaRPr lang="en-US" sz="2000" dirty="0" smtClean="0"/>
          </a:p>
          <a:p>
            <a:pPr marL="426645" lvl="1" indent="0">
              <a:buNone/>
            </a:pPr>
            <a:endParaRPr lang="en-US" dirty="0" smtClean="0"/>
          </a:p>
        </p:txBody>
      </p:sp>
    </p:spTree>
    <p:extLst>
      <p:ext uri="{BB962C8B-B14F-4D97-AF65-F5344CB8AC3E}">
        <p14:creationId xmlns:p14="http://schemas.microsoft.com/office/powerpoint/2010/main" val="899859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Phonemic Awareness Strategies</a:t>
            </a:r>
          </a:p>
        </p:txBody>
      </p:sp>
      <p:sp>
        <p:nvSpPr>
          <p:cNvPr id="3" name="Content Placeholder 2"/>
          <p:cNvSpPr>
            <a:spLocks noGrp="1"/>
          </p:cNvSpPr>
          <p:nvPr>
            <p:ph idx="1"/>
          </p:nvPr>
        </p:nvSpPr>
        <p:spPr>
          <a:xfrm>
            <a:off x="989012" y="1752600"/>
            <a:ext cx="10157354" cy="4699000"/>
          </a:xfrm>
        </p:spPr>
        <p:txBody>
          <a:bodyPr/>
          <a:lstStyle/>
          <a:p>
            <a:pPr lvl="1">
              <a:buFont typeface="Arial" panose="020B0604020202020204" pitchFamily="34" charset="0"/>
              <a:buChar char="•"/>
            </a:pPr>
            <a:r>
              <a:rPr lang="en-US" sz="2200" dirty="0"/>
              <a:t>Use blocks to represent each syllable </a:t>
            </a:r>
          </a:p>
          <a:p>
            <a:pPr lvl="1">
              <a:buFont typeface="Arial" panose="020B0604020202020204" pitchFamily="34" charset="0"/>
              <a:buChar char="•"/>
            </a:pPr>
            <a:r>
              <a:rPr lang="en-US" sz="2200" dirty="0"/>
              <a:t>Read and reread a variety of books with expression, inflection and fluency</a:t>
            </a:r>
          </a:p>
          <a:p>
            <a:pPr lvl="2">
              <a:buFont typeface="Arial" panose="020B0604020202020204" pitchFamily="34" charset="0"/>
              <a:buChar char="•"/>
            </a:pPr>
            <a:r>
              <a:rPr lang="en-US" sz="2200" dirty="0"/>
              <a:t>Include good, rich discussions about story, author’s intent and relation of the story to the children</a:t>
            </a:r>
          </a:p>
          <a:p>
            <a:pPr lvl="1">
              <a:buFont typeface="Arial" panose="020B0604020202020204" pitchFamily="34" charset="0"/>
              <a:buChar char="•"/>
            </a:pPr>
            <a:r>
              <a:rPr lang="en-US" sz="2200" dirty="0"/>
              <a:t>Promote activities that help children to understand that print represents spoken language</a:t>
            </a:r>
          </a:p>
          <a:p>
            <a:pPr lvl="2">
              <a:buFont typeface="Arial" panose="020B0604020202020204" pitchFamily="34" charset="0"/>
              <a:buChar char="•"/>
            </a:pPr>
            <a:r>
              <a:rPr lang="en-US" sz="2200" dirty="0"/>
              <a:t>Calendar</a:t>
            </a:r>
          </a:p>
          <a:p>
            <a:pPr lvl="2">
              <a:buFont typeface="Arial" panose="020B0604020202020204" pitchFamily="34" charset="0"/>
              <a:buChar char="•"/>
            </a:pPr>
            <a:r>
              <a:rPr lang="en-US" sz="2200" dirty="0"/>
              <a:t>Signs/labels/notes/posters in room</a:t>
            </a:r>
          </a:p>
          <a:p>
            <a:pPr lvl="2">
              <a:buFont typeface="Arial" panose="020B0604020202020204" pitchFamily="34" charset="0"/>
              <a:buChar char="•"/>
            </a:pPr>
            <a:r>
              <a:rPr lang="en-US" sz="2200" dirty="0"/>
              <a:t>Directions for activities and locations</a:t>
            </a:r>
          </a:p>
          <a:p>
            <a:endParaRPr lang="en-US" dirty="0"/>
          </a:p>
        </p:txBody>
      </p:sp>
    </p:spTree>
    <p:extLst>
      <p:ext uri="{BB962C8B-B14F-4D97-AF65-F5344CB8AC3E}">
        <p14:creationId xmlns:p14="http://schemas.microsoft.com/office/powerpoint/2010/main" val="3912789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9012" y="-457200"/>
            <a:ext cx="10157354" cy="2362200"/>
          </a:xfrm>
        </p:spPr>
        <p:txBody>
          <a:bodyPr>
            <a:normAutofit fontScale="90000"/>
          </a:bodyPr>
          <a:lstStyle/>
          <a:p>
            <a:pPr algn="ctr"/>
            <a:r>
              <a:rPr lang="en-US" dirty="0" smtClean="0"/>
              <a:t/>
            </a:r>
            <a:br>
              <a:rPr lang="en-US" dirty="0" smtClean="0"/>
            </a:br>
            <a:r>
              <a:rPr lang="en-US" dirty="0"/>
              <a:t/>
            </a:r>
            <a:br>
              <a:rPr lang="en-US" dirty="0"/>
            </a:br>
            <a:r>
              <a:rPr lang="en-US" dirty="0" smtClean="0"/>
              <a:t/>
            </a:r>
            <a:br>
              <a:rPr lang="en-US" dirty="0" smtClean="0"/>
            </a:br>
            <a:r>
              <a:rPr lang="en-US" b="1" dirty="0" smtClean="0"/>
              <a:t>Word Study</a:t>
            </a:r>
            <a:br>
              <a:rPr lang="en-US" b="1" dirty="0" smtClean="0"/>
            </a:br>
            <a:r>
              <a:rPr lang="en-US" b="1" dirty="0" smtClean="0"/>
              <a:t>Phonics/Decoding </a:t>
            </a:r>
            <a:br>
              <a:rPr lang="en-US" b="1" dirty="0" smtClean="0"/>
            </a:br>
            <a:endParaRPr lang="en-US" b="1" dirty="0"/>
          </a:p>
        </p:txBody>
      </p:sp>
      <p:sp>
        <p:nvSpPr>
          <p:cNvPr id="3" name="Content Placeholder 2"/>
          <p:cNvSpPr>
            <a:spLocks noGrp="1"/>
          </p:cNvSpPr>
          <p:nvPr>
            <p:ph idx="1"/>
          </p:nvPr>
        </p:nvSpPr>
        <p:spPr>
          <a:xfrm>
            <a:off x="1141412" y="1524000"/>
            <a:ext cx="10157354" cy="5181600"/>
          </a:xfrm>
        </p:spPr>
        <p:txBody>
          <a:bodyPr>
            <a:normAutofit fontScale="77500" lnSpcReduction="20000"/>
          </a:bodyPr>
          <a:lstStyle/>
          <a:p>
            <a:pPr>
              <a:lnSpc>
                <a:spcPct val="120000"/>
              </a:lnSpc>
              <a:spcBef>
                <a:spcPts val="600"/>
              </a:spcBef>
            </a:pPr>
            <a:r>
              <a:rPr lang="en-US" dirty="0" smtClean="0"/>
              <a:t>Relationship </a:t>
            </a:r>
            <a:r>
              <a:rPr lang="en-US" dirty="0"/>
              <a:t>between phonemes (sounds and graphemes (letters and </a:t>
            </a:r>
            <a:r>
              <a:rPr lang="en-US" dirty="0" smtClean="0"/>
              <a:t>spellings)</a:t>
            </a:r>
          </a:p>
          <a:p>
            <a:pPr marL="426645" lvl="2" indent="0">
              <a:lnSpc>
                <a:spcPct val="120000"/>
              </a:lnSpc>
              <a:spcBef>
                <a:spcPts val="600"/>
              </a:spcBef>
              <a:buNone/>
            </a:pPr>
            <a:r>
              <a:rPr lang="en-US" dirty="0" smtClean="0"/>
              <a:t>Decoding:  Individual letter names and sounds; short &amp; long vowel patterns; blends &amp; digraphs; vowel-consonant-3; r-controlled vowels; vowel teams; prefixes &amp; suffixes; multisyllabic words </a:t>
            </a:r>
          </a:p>
          <a:p>
            <a:r>
              <a:rPr lang="en-US" dirty="0" smtClean="0"/>
              <a:t>Letter-sound association</a:t>
            </a:r>
          </a:p>
          <a:p>
            <a:pPr lvl="1"/>
            <a:r>
              <a:rPr lang="en-US" dirty="0" smtClean="0"/>
              <a:t>Consonant, short and long vowels, r-controlled vowels, blends, digraphs </a:t>
            </a:r>
          </a:p>
          <a:p>
            <a:r>
              <a:rPr lang="en-US" dirty="0" smtClean="0"/>
              <a:t>Single syllable words</a:t>
            </a:r>
          </a:p>
          <a:p>
            <a:r>
              <a:rPr lang="en-US" dirty="0" smtClean="0"/>
              <a:t>Multisyllabic words </a:t>
            </a:r>
            <a:endParaRPr lang="en-US" dirty="0"/>
          </a:p>
          <a:p>
            <a:r>
              <a:rPr lang="en-US" dirty="0" smtClean="0"/>
              <a:t>Structural analysis </a:t>
            </a:r>
          </a:p>
          <a:p>
            <a:pPr lvl="1"/>
            <a:r>
              <a:rPr lang="en-US" dirty="0" smtClean="0"/>
              <a:t>Compound Words</a:t>
            </a:r>
          </a:p>
          <a:p>
            <a:pPr lvl="1"/>
            <a:r>
              <a:rPr lang="en-US" dirty="0" smtClean="0"/>
              <a:t>Contractions</a:t>
            </a:r>
          </a:p>
          <a:p>
            <a:pPr lvl="1"/>
            <a:r>
              <a:rPr lang="en-US" dirty="0" smtClean="0"/>
              <a:t>Structural elements</a:t>
            </a:r>
          </a:p>
          <a:p>
            <a:pPr lvl="2"/>
            <a:r>
              <a:rPr lang="en-US" dirty="0" smtClean="0"/>
              <a:t>Prefixes</a:t>
            </a:r>
            <a:r>
              <a:rPr lang="en-US" dirty="0"/>
              <a:t> </a:t>
            </a:r>
            <a:r>
              <a:rPr lang="en-US" dirty="0" smtClean="0"/>
              <a:t> -  added before root word (happy – </a:t>
            </a:r>
            <a:r>
              <a:rPr lang="en-US" b="1" dirty="0" smtClean="0"/>
              <a:t>un</a:t>
            </a:r>
            <a:r>
              <a:rPr lang="en-US" dirty="0" smtClean="0"/>
              <a:t>happy)</a:t>
            </a:r>
          </a:p>
          <a:p>
            <a:pPr lvl="2"/>
            <a:r>
              <a:rPr lang="en-US" dirty="0" smtClean="0"/>
              <a:t>Suffixes  -  added after root word (amuse – amuse</a:t>
            </a:r>
            <a:r>
              <a:rPr lang="en-US" b="1" dirty="0" smtClean="0"/>
              <a:t>ment</a:t>
            </a:r>
            <a:r>
              <a:rPr lang="en-US" dirty="0" smtClean="0"/>
              <a:t>)</a:t>
            </a:r>
          </a:p>
          <a:p>
            <a:pPr lvl="2"/>
            <a:r>
              <a:rPr lang="en-US" dirty="0" smtClean="0"/>
              <a:t>Inflectional Endings  -  boy-boy</a:t>
            </a:r>
            <a:r>
              <a:rPr lang="en-US" b="1" dirty="0" smtClean="0"/>
              <a:t>s</a:t>
            </a:r>
            <a:r>
              <a:rPr lang="en-US" dirty="0" smtClean="0"/>
              <a:t>; look-look</a:t>
            </a:r>
            <a:r>
              <a:rPr lang="en-US" b="1" dirty="0" smtClean="0"/>
              <a:t>ed</a:t>
            </a:r>
            <a:r>
              <a:rPr lang="en-US" dirty="0" smtClean="0"/>
              <a:t>; mean-mean</a:t>
            </a:r>
            <a:r>
              <a:rPr lang="en-US" b="1" dirty="0" smtClean="0"/>
              <a:t>er</a:t>
            </a:r>
            <a:endParaRPr lang="en-US" dirty="0" smtClean="0"/>
          </a:p>
        </p:txBody>
      </p:sp>
    </p:spTree>
    <p:extLst>
      <p:ext uri="{BB962C8B-B14F-4D97-AF65-F5344CB8AC3E}">
        <p14:creationId xmlns:p14="http://schemas.microsoft.com/office/powerpoint/2010/main" val="2094086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152400"/>
            <a:ext cx="10157354" cy="1066800"/>
          </a:xfrm>
        </p:spPr>
        <p:txBody>
          <a:bodyPr/>
          <a:lstStyle/>
          <a:p>
            <a:pPr algn="ctr"/>
            <a:r>
              <a:rPr lang="en-US" dirty="0" smtClean="0"/>
              <a:t>Decoding – Why?</a:t>
            </a:r>
            <a:endParaRPr lang="en-US" dirty="0"/>
          </a:p>
        </p:txBody>
      </p:sp>
      <p:sp>
        <p:nvSpPr>
          <p:cNvPr id="3" name="Content Placeholder 2"/>
          <p:cNvSpPr>
            <a:spLocks noGrp="1"/>
          </p:cNvSpPr>
          <p:nvPr>
            <p:ph idx="1"/>
          </p:nvPr>
        </p:nvSpPr>
        <p:spPr/>
        <p:txBody>
          <a:bodyPr>
            <a:normAutofit/>
          </a:bodyPr>
          <a:lstStyle/>
          <a:p>
            <a:r>
              <a:rPr lang="en-US" dirty="0" smtClean="0"/>
              <a:t>Decoding is directly related to  comprehension</a:t>
            </a:r>
          </a:p>
          <a:p>
            <a:pPr lvl="1"/>
            <a:r>
              <a:rPr lang="en-US" b="1" dirty="0" smtClean="0"/>
              <a:t>“There is no comprehension strategy powerful enough to compensate for the fact you can’t read the words.”    </a:t>
            </a:r>
            <a:r>
              <a:rPr lang="en-US" dirty="0" smtClean="0"/>
              <a:t>(Anita L. Archer, Ph.D.)</a:t>
            </a:r>
            <a:r>
              <a:rPr lang="en-US" dirty="0"/>
              <a:t> </a:t>
            </a:r>
            <a:r>
              <a:rPr lang="en-US" dirty="0" smtClean="0"/>
              <a:t> </a:t>
            </a:r>
          </a:p>
          <a:p>
            <a:r>
              <a:rPr lang="en-US" dirty="0" smtClean="0"/>
              <a:t>Poor word recognition skills account for major differences between high performing and low performing readers in upper grades </a:t>
            </a:r>
          </a:p>
          <a:p>
            <a:r>
              <a:rPr lang="en-US" dirty="0" smtClean="0"/>
              <a:t>Inability </a:t>
            </a:r>
            <a:r>
              <a:rPr lang="en-US" dirty="0"/>
              <a:t>to decode multisyllabic words is particularly problematic for older struggling </a:t>
            </a:r>
            <a:r>
              <a:rPr lang="en-US" dirty="0" smtClean="0"/>
              <a:t>readers</a:t>
            </a:r>
          </a:p>
          <a:p>
            <a:r>
              <a:rPr lang="en-US" dirty="0" smtClean="0"/>
              <a:t>Carefully teach the decoding strand of core reading programs in primary grades </a:t>
            </a:r>
            <a:endParaRPr lang="en-US" dirty="0"/>
          </a:p>
          <a:p>
            <a:pPr lvl="1"/>
            <a:endParaRPr lang="en-US" dirty="0" smtClean="0"/>
          </a:p>
        </p:txBody>
      </p:sp>
    </p:spTree>
    <p:extLst>
      <p:ext uri="{BB962C8B-B14F-4D97-AF65-F5344CB8AC3E}">
        <p14:creationId xmlns:p14="http://schemas.microsoft.com/office/powerpoint/2010/main" val="1504069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76200"/>
            <a:ext cx="10157354" cy="1066800"/>
          </a:xfrm>
        </p:spPr>
        <p:txBody>
          <a:bodyPr/>
          <a:lstStyle/>
          <a:p>
            <a:pPr algn="ctr"/>
            <a:r>
              <a:rPr lang="en-US" dirty="0" smtClean="0"/>
              <a:t>Decoding Strategies</a:t>
            </a:r>
            <a:endParaRPr lang="en-US" dirty="0"/>
          </a:p>
        </p:txBody>
      </p:sp>
      <p:sp>
        <p:nvSpPr>
          <p:cNvPr id="3" name="Content Placeholder 2"/>
          <p:cNvSpPr>
            <a:spLocks noGrp="1"/>
          </p:cNvSpPr>
          <p:nvPr>
            <p:ph idx="1"/>
          </p:nvPr>
        </p:nvSpPr>
        <p:spPr>
          <a:xfrm>
            <a:off x="1217612" y="1295400"/>
            <a:ext cx="10157354" cy="5410200"/>
          </a:xfrm>
        </p:spPr>
        <p:txBody>
          <a:bodyPr>
            <a:normAutofit/>
          </a:bodyPr>
          <a:lstStyle/>
          <a:p>
            <a:r>
              <a:rPr lang="en-US" dirty="0" smtClean="0"/>
              <a:t>Instructional strategies</a:t>
            </a:r>
          </a:p>
          <a:p>
            <a:pPr lvl="1"/>
            <a:r>
              <a:rPr lang="en-US" sz="2400" dirty="0" smtClean="0"/>
              <a:t>Provide explicit, systematic instruction</a:t>
            </a:r>
          </a:p>
          <a:p>
            <a:pPr lvl="2"/>
            <a:r>
              <a:rPr lang="en-US" sz="2400" dirty="0" smtClean="0"/>
              <a:t>Directly teach letter-sound association and blending of sounds into words</a:t>
            </a:r>
          </a:p>
          <a:p>
            <a:pPr lvl="2"/>
            <a:r>
              <a:rPr lang="en-US" sz="2400" dirty="0" smtClean="0"/>
              <a:t>Provide practice decoding single syllable words in lists and decodable passages </a:t>
            </a:r>
          </a:p>
          <a:p>
            <a:pPr lvl="2"/>
            <a:r>
              <a:rPr lang="en-US" sz="2400" dirty="0" smtClean="0"/>
              <a:t>Directly teach the pronunciation of structural elements including inflectional endings, prefixes, and suffixes </a:t>
            </a:r>
          </a:p>
          <a:p>
            <a:pPr lvl="1"/>
            <a:r>
              <a:rPr lang="en-US" sz="2400" dirty="0" smtClean="0"/>
              <a:t>Give lists of words with similar structure</a:t>
            </a:r>
          </a:p>
          <a:p>
            <a:pPr lvl="1"/>
            <a:r>
              <a:rPr lang="en-US" sz="2400" dirty="0" smtClean="0"/>
              <a:t>Deliver instruction that is meaningful, lively and engaging</a:t>
            </a:r>
          </a:p>
          <a:p>
            <a:pPr lvl="2"/>
            <a:r>
              <a:rPr lang="en-US" sz="2400" dirty="0"/>
              <a:t>NOT repetitious drill or mindless completion of </a:t>
            </a:r>
            <a:r>
              <a:rPr lang="en-US" sz="2400" dirty="0" smtClean="0"/>
              <a:t>worksheets</a:t>
            </a:r>
          </a:p>
        </p:txBody>
      </p:sp>
    </p:spTree>
    <p:extLst>
      <p:ext uri="{BB962C8B-B14F-4D97-AF65-F5344CB8AC3E}">
        <p14:creationId xmlns:p14="http://schemas.microsoft.com/office/powerpoint/2010/main" val="1974148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Decoding Strategies</a:t>
            </a:r>
          </a:p>
        </p:txBody>
      </p:sp>
      <p:sp>
        <p:nvSpPr>
          <p:cNvPr id="3" name="Content Placeholder 2"/>
          <p:cNvSpPr>
            <a:spLocks noGrp="1"/>
          </p:cNvSpPr>
          <p:nvPr>
            <p:ph idx="1"/>
          </p:nvPr>
        </p:nvSpPr>
        <p:spPr>
          <a:xfrm>
            <a:off x="1117309" y="1600200"/>
            <a:ext cx="10157354" cy="4800600"/>
          </a:xfrm>
        </p:spPr>
        <p:txBody>
          <a:bodyPr>
            <a:normAutofit/>
          </a:bodyPr>
          <a:lstStyle/>
          <a:p>
            <a:pPr lvl="1"/>
            <a:r>
              <a:rPr lang="en-US" sz="2400" dirty="0"/>
              <a:t>Provide examples and think-</a:t>
            </a:r>
            <a:r>
              <a:rPr lang="en-US" sz="2400" dirty="0" err="1"/>
              <a:t>alouds</a:t>
            </a:r>
            <a:endParaRPr lang="en-US" sz="2400" dirty="0"/>
          </a:p>
          <a:p>
            <a:pPr lvl="1"/>
            <a:r>
              <a:rPr lang="en-US" sz="2400" dirty="0"/>
              <a:t>Track and analyze reading errors and reteach necessary skills </a:t>
            </a:r>
          </a:p>
          <a:p>
            <a:pPr lvl="1"/>
            <a:r>
              <a:rPr lang="en-US" sz="2400" dirty="0"/>
              <a:t>Teach older students a strategy for unlocking the pronunciation of long words </a:t>
            </a:r>
          </a:p>
          <a:p>
            <a:pPr lvl="1"/>
            <a:r>
              <a:rPr lang="en-US" sz="2400" dirty="0"/>
              <a:t>Provide Feedback</a:t>
            </a:r>
          </a:p>
          <a:p>
            <a:pPr lvl="2"/>
            <a:r>
              <a:rPr lang="en-US" sz="2400" dirty="0"/>
              <a:t>Guidance, verbal correction, modeling, questions, reminders, encouragement </a:t>
            </a:r>
          </a:p>
          <a:p>
            <a:pPr lvl="1"/>
            <a:r>
              <a:rPr lang="en-US" sz="2400" b="1" dirty="0"/>
              <a:t>Model</a:t>
            </a:r>
            <a:r>
              <a:rPr lang="en-US" sz="2400" dirty="0"/>
              <a:t> first (multiple examples), </a:t>
            </a:r>
            <a:r>
              <a:rPr lang="en-US" sz="2400" b="1" dirty="0"/>
              <a:t>Guided</a:t>
            </a:r>
            <a:r>
              <a:rPr lang="en-US" sz="2400" dirty="0"/>
              <a:t> practice, </a:t>
            </a:r>
            <a:r>
              <a:rPr lang="en-US" sz="2400" b="1" dirty="0"/>
              <a:t>Independent</a:t>
            </a:r>
            <a:r>
              <a:rPr lang="en-US" sz="2400" dirty="0"/>
              <a:t> practice</a:t>
            </a:r>
          </a:p>
          <a:p>
            <a:pPr lvl="1"/>
            <a:endParaRPr lang="en-US" sz="2400" dirty="0"/>
          </a:p>
          <a:p>
            <a:endParaRPr lang="en-US" sz="2000" dirty="0"/>
          </a:p>
        </p:txBody>
      </p:sp>
    </p:spTree>
    <p:extLst>
      <p:ext uri="{BB962C8B-B14F-4D97-AF65-F5344CB8AC3E}">
        <p14:creationId xmlns:p14="http://schemas.microsoft.com/office/powerpoint/2010/main" val="162769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9313832" y="111064"/>
            <a:ext cx="2237553" cy="2008953"/>
          </a:xfrm>
          <a:prstGeom prst="rect">
            <a:avLst/>
          </a:prstGeom>
        </p:spPr>
      </p:pic>
      <p:pic>
        <p:nvPicPr>
          <p:cNvPr id="5" name="Picture 4"/>
          <p:cNvPicPr>
            <a:picLocks noChangeAspect="1"/>
          </p:cNvPicPr>
          <p:nvPr/>
        </p:nvPicPr>
        <p:blipFill>
          <a:blip r:embed="rId3"/>
          <a:stretch>
            <a:fillRect/>
          </a:stretch>
        </p:blipFill>
        <p:spPr>
          <a:xfrm>
            <a:off x="6399213" y="4142022"/>
            <a:ext cx="3033816" cy="2434098"/>
          </a:xfrm>
          <a:prstGeom prst="rect">
            <a:avLst/>
          </a:prstGeom>
        </p:spPr>
      </p:pic>
      <p:pic>
        <p:nvPicPr>
          <p:cNvPr id="7" name="Picture 6"/>
          <p:cNvPicPr>
            <a:picLocks noChangeAspect="1"/>
          </p:cNvPicPr>
          <p:nvPr/>
        </p:nvPicPr>
        <p:blipFill>
          <a:blip r:embed="rId4"/>
          <a:stretch>
            <a:fillRect/>
          </a:stretch>
        </p:blipFill>
        <p:spPr>
          <a:xfrm>
            <a:off x="3537622" y="5088723"/>
            <a:ext cx="2993086" cy="1636152"/>
          </a:xfrm>
          <a:prstGeom prst="rect">
            <a:avLst/>
          </a:prstGeom>
        </p:spPr>
      </p:pic>
      <p:pic>
        <p:nvPicPr>
          <p:cNvPr id="8" name="Picture 7"/>
          <p:cNvPicPr>
            <a:picLocks noChangeAspect="1"/>
          </p:cNvPicPr>
          <p:nvPr/>
        </p:nvPicPr>
        <p:blipFill>
          <a:blip r:embed="rId5"/>
          <a:stretch>
            <a:fillRect/>
          </a:stretch>
        </p:blipFill>
        <p:spPr>
          <a:xfrm>
            <a:off x="379412" y="445684"/>
            <a:ext cx="2628900" cy="1743075"/>
          </a:xfrm>
          <a:prstGeom prst="rect">
            <a:avLst/>
          </a:prstGeom>
        </p:spPr>
      </p:pic>
      <p:pic>
        <p:nvPicPr>
          <p:cNvPr id="9" name="Picture 8"/>
          <p:cNvPicPr>
            <a:picLocks noChangeAspect="1"/>
          </p:cNvPicPr>
          <p:nvPr/>
        </p:nvPicPr>
        <p:blipFill>
          <a:blip r:embed="rId6"/>
          <a:stretch>
            <a:fillRect/>
          </a:stretch>
        </p:blipFill>
        <p:spPr>
          <a:xfrm>
            <a:off x="445949" y="4621324"/>
            <a:ext cx="2898169" cy="1921612"/>
          </a:xfrm>
          <a:prstGeom prst="rect">
            <a:avLst/>
          </a:prstGeom>
        </p:spPr>
      </p:pic>
      <p:pic>
        <p:nvPicPr>
          <p:cNvPr id="10" name="Picture 9"/>
          <p:cNvPicPr>
            <a:picLocks noChangeAspect="1"/>
          </p:cNvPicPr>
          <p:nvPr/>
        </p:nvPicPr>
        <p:blipFill>
          <a:blip r:embed="rId7"/>
          <a:stretch>
            <a:fillRect/>
          </a:stretch>
        </p:blipFill>
        <p:spPr>
          <a:xfrm>
            <a:off x="9583693" y="4008489"/>
            <a:ext cx="2161454" cy="2751047"/>
          </a:xfrm>
          <a:prstGeom prst="rect">
            <a:avLst/>
          </a:prstGeom>
        </p:spPr>
      </p:pic>
      <p:pic>
        <p:nvPicPr>
          <p:cNvPr id="12" name="Picture 11"/>
          <p:cNvPicPr>
            <a:picLocks noChangeAspect="1"/>
          </p:cNvPicPr>
          <p:nvPr/>
        </p:nvPicPr>
        <p:blipFill>
          <a:blip r:embed="rId8"/>
          <a:stretch>
            <a:fillRect/>
          </a:stretch>
        </p:blipFill>
        <p:spPr>
          <a:xfrm>
            <a:off x="463849" y="2270406"/>
            <a:ext cx="3183238" cy="2078979"/>
          </a:xfrm>
          <a:prstGeom prst="rect">
            <a:avLst/>
          </a:prstGeom>
        </p:spPr>
      </p:pic>
      <p:pic>
        <p:nvPicPr>
          <p:cNvPr id="18" name="Picture 17"/>
          <p:cNvPicPr>
            <a:picLocks noChangeAspect="1"/>
          </p:cNvPicPr>
          <p:nvPr/>
        </p:nvPicPr>
        <p:blipFill>
          <a:blip r:embed="rId9"/>
          <a:stretch>
            <a:fillRect/>
          </a:stretch>
        </p:blipFill>
        <p:spPr>
          <a:xfrm>
            <a:off x="9539561" y="2197665"/>
            <a:ext cx="2346051" cy="1733177"/>
          </a:xfrm>
          <a:prstGeom prst="rect">
            <a:avLst/>
          </a:prstGeom>
        </p:spPr>
      </p:pic>
      <p:pic>
        <p:nvPicPr>
          <p:cNvPr id="6" name="Picture 5"/>
          <p:cNvPicPr>
            <a:picLocks noChangeAspect="1"/>
          </p:cNvPicPr>
          <p:nvPr/>
        </p:nvPicPr>
        <p:blipFill>
          <a:blip r:embed="rId10"/>
          <a:stretch>
            <a:fillRect/>
          </a:stretch>
        </p:blipFill>
        <p:spPr>
          <a:xfrm>
            <a:off x="8207352" y="1770215"/>
            <a:ext cx="1729656" cy="2570263"/>
          </a:xfrm>
          <a:prstGeom prst="rect">
            <a:avLst/>
          </a:prstGeom>
        </p:spPr>
      </p:pic>
      <p:pic>
        <p:nvPicPr>
          <p:cNvPr id="4" name="Content Placeholder 3"/>
          <p:cNvPicPr>
            <a:picLocks noGrp="1" noChangeAspect="1"/>
          </p:cNvPicPr>
          <p:nvPr>
            <p:ph idx="1"/>
          </p:nvPr>
        </p:nvPicPr>
        <p:blipFill>
          <a:blip r:embed="rId11"/>
          <a:stretch>
            <a:fillRect/>
          </a:stretch>
        </p:blipFill>
        <p:spPr>
          <a:xfrm>
            <a:off x="3400999" y="330341"/>
            <a:ext cx="4849957" cy="2419618"/>
          </a:xfrm>
          <a:prstGeom prst="rect">
            <a:avLst/>
          </a:prstGeom>
        </p:spPr>
      </p:pic>
      <p:pic>
        <p:nvPicPr>
          <p:cNvPr id="16" name="Picture 15"/>
          <p:cNvPicPr>
            <a:picLocks noChangeAspect="1"/>
          </p:cNvPicPr>
          <p:nvPr/>
        </p:nvPicPr>
        <p:blipFill>
          <a:blip r:embed="rId12"/>
          <a:stretch>
            <a:fillRect/>
          </a:stretch>
        </p:blipFill>
        <p:spPr>
          <a:xfrm>
            <a:off x="3400999" y="2590800"/>
            <a:ext cx="4762749" cy="1590434"/>
          </a:xfrm>
          <a:prstGeom prst="rect">
            <a:avLst/>
          </a:prstGeom>
        </p:spPr>
      </p:pic>
      <p:pic>
        <p:nvPicPr>
          <p:cNvPr id="17" name="Picture 16"/>
          <p:cNvPicPr>
            <a:picLocks noChangeAspect="1"/>
          </p:cNvPicPr>
          <p:nvPr/>
        </p:nvPicPr>
        <p:blipFill>
          <a:blip r:embed="rId13"/>
          <a:stretch>
            <a:fillRect/>
          </a:stretch>
        </p:blipFill>
        <p:spPr>
          <a:xfrm>
            <a:off x="2749421" y="3083639"/>
            <a:ext cx="2887792" cy="2009927"/>
          </a:xfrm>
          <a:prstGeom prst="rect">
            <a:avLst/>
          </a:prstGeom>
        </p:spPr>
      </p:pic>
    </p:spTree>
    <p:extLst>
      <p:ext uri="{BB962C8B-B14F-4D97-AF65-F5344CB8AC3E}">
        <p14:creationId xmlns:p14="http://schemas.microsoft.com/office/powerpoint/2010/main" val="166616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013" y="381000"/>
            <a:ext cx="10157354" cy="1371600"/>
          </a:xfrm>
        </p:spPr>
        <p:txBody>
          <a:bodyPr>
            <a:normAutofit/>
          </a:bodyPr>
          <a:lstStyle/>
          <a:p>
            <a:pPr algn="ctr"/>
            <a:r>
              <a:rPr lang="en-US" dirty="0"/>
              <a:t>Reading Instruction </a:t>
            </a:r>
            <a:br>
              <a:rPr lang="en-US" dirty="0"/>
            </a:br>
            <a:endParaRPr lang="en-US" dirty="0"/>
          </a:p>
        </p:txBody>
      </p:sp>
      <p:sp>
        <p:nvSpPr>
          <p:cNvPr id="3" name="Content Placeholder 2"/>
          <p:cNvSpPr>
            <a:spLocks noGrp="1"/>
          </p:cNvSpPr>
          <p:nvPr>
            <p:ph idx="1"/>
          </p:nvPr>
        </p:nvSpPr>
        <p:spPr>
          <a:xfrm>
            <a:off x="597274" y="1676401"/>
            <a:ext cx="10690754" cy="4659792"/>
          </a:xfrm>
        </p:spPr>
        <p:txBody>
          <a:bodyPr>
            <a:normAutofit fontScale="92500" lnSpcReduction="20000"/>
          </a:bodyPr>
          <a:lstStyle/>
          <a:p>
            <a:pPr marL="0" indent="0">
              <a:buNone/>
            </a:pPr>
            <a:r>
              <a:rPr lang="en-US" b="1" dirty="0"/>
              <a:t> </a:t>
            </a:r>
            <a:r>
              <a:rPr lang="en-US" b="1" dirty="0" smtClean="0"/>
              <a:t> </a:t>
            </a:r>
            <a:r>
              <a:rPr lang="en-US" b="1" u="sng" dirty="0" smtClean="0"/>
              <a:t>Model/Demonstrate</a:t>
            </a:r>
          </a:p>
          <a:p>
            <a:pPr marL="0" indent="0">
              <a:lnSpc>
                <a:spcPct val="100000"/>
              </a:lnSpc>
              <a:spcBef>
                <a:spcPts val="0"/>
              </a:spcBef>
              <a:buNone/>
            </a:pPr>
            <a:endParaRPr lang="en-US" sz="1400" dirty="0" smtClean="0"/>
          </a:p>
          <a:p>
            <a:pPr marL="0" indent="0">
              <a:lnSpc>
                <a:spcPct val="100000"/>
              </a:lnSpc>
              <a:spcBef>
                <a:spcPts val="0"/>
              </a:spcBef>
              <a:buNone/>
            </a:pPr>
            <a:r>
              <a:rPr lang="en-US" sz="1400" b="1" dirty="0" smtClean="0"/>
              <a:t>Teacher </a:t>
            </a:r>
            <a:r>
              <a:rPr lang="en-US" sz="1400" b="1" dirty="0"/>
              <a:t>(“I do</a:t>
            </a:r>
            <a:r>
              <a:rPr lang="en-US" sz="1400" b="1" dirty="0" smtClean="0"/>
              <a:t>”)</a:t>
            </a:r>
          </a:p>
          <a:p>
            <a:pPr marL="0" indent="0">
              <a:lnSpc>
                <a:spcPct val="100000"/>
              </a:lnSpc>
              <a:spcBef>
                <a:spcPts val="0"/>
              </a:spcBef>
              <a:buNone/>
            </a:pPr>
            <a:r>
              <a:rPr lang="en-US" sz="1400" dirty="0"/>
              <a:t>			</a:t>
            </a:r>
            <a:endParaRPr lang="en-US" sz="1400" dirty="0" smtClean="0"/>
          </a:p>
          <a:p>
            <a:pPr>
              <a:lnSpc>
                <a:spcPct val="100000"/>
              </a:lnSpc>
              <a:spcBef>
                <a:spcPts val="0"/>
              </a:spcBef>
            </a:pPr>
            <a:r>
              <a:rPr lang="en-US" sz="1400" dirty="0" smtClean="0"/>
              <a:t>Teacher activates and builds		                           v</a:t>
            </a:r>
          </a:p>
          <a:p>
            <a:pPr marL="0" indent="0">
              <a:lnSpc>
                <a:spcPct val="100000"/>
              </a:lnSpc>
              <a:spcBef>
                <a:spcPts val="0"/>
              </a:spcBef>
              <a:buNone/>
            </a:pPr>
            <a:r>
              <a:rPr lang="en-US" sz="1400" dirty="0" smtClean="0"/>
              <a:t>       student </a:t>
            </a:r>
            <a:r>
              <a:rPr lang="en-US" sz="1400" dirty="0"/>
              <a:t>background </a:t>
            </a:r>
            <a:r>
              <a:rPr lang="en-US" sz="1400" dirty="0" smtClean="0"/>
              <a:t>knowledge</a:t>
            </a:r>
          </a:p>
          <a:p>
            <a:pPr marL="0" indent="0">
              <a:lnSpc>
                <a:spcPct val="100000"/>
              </a:lnSpc>
              <a:spcBef>
                <a:spcPts val="0"/>
              </a:spcBef>
              <a:buNone/>
            </a:pPr>
            <a:r>
              <a:rPr lang="en-US" sz="1400" dirty="0" smtClean="0"/>
              <a:t>       and skills</a:t>
            </a:r>
          </a:p>
          <a:p>
            <a:pPr>
              <a:lnSpc>
                <a:spcPct val="100000"/>
              </a:lnSpc>
              <a:spcBef>
                <a:spcPts val="0"/>
              </a:spcBef>
            </a:pPr>
            <a:endParaRPr lang="en-US" sz="1400" dirty="0"/>
          </a:p>
          <a:p>
            <a:pPr>
              <a:lnSpc>
                <a:spcPct val="100000"/>
              </a:lnSpc>
              <a:spcBef>
                <a:spcPts val="0"/>
              </a:spcBef>
            </a:pPr>
            <a:r>
              <a:rPr lang="en-US" sz="1400" dirty="0" smtClean="0"/>
              <a:t>Teacher models new skills</a:t>
            </a:r>
          </a:p>
          <a:p>
            <a:pPr>
              <a:lnSpc>
                <a:spcPct val="100000"/>
              </a:lnSpc>
              <a:spcBef>
                <a:spcPts val="0"/>
              </a:spcBef>
            </a:pPr>
            <a:endParaRPr lang="en-US" sz="1400" dirty="0"/>
          </a:p>
          <a:p>
            <a:pPr>
              <a:lnSpc>
                <a:spcPct val="100000"/>
              </a:lnSpc>
              <a:spcBef>
                <a:spcPts val="0"/>
              </a:spcBef>
            </a:pPr>
            <a:r>
              <a:rPr lang="en-US" sz="1400" dirty="0" smtClean="0"/>
              <a:t>Teacher provides multiple </a:t>
            </a:r>
          </a:p>
          <a:p>
            <a:pPr marL="0" indent="0">
              <a:lnSpc>
                <a:spcPct val="100000"/>
              </a:lnSpc>
              <a:spcBef>
                <a:spcPts val="0"/>
              </a:spcBef>
              <a:buNone/>
            </a:pPr>
            <a:r>
              <a:rPr lang="en-US" sz="1400" dirty="0"/>
              <a:t> </a:t>
            </a:r>
            <a:r>
              <a:rPr lang="en-US" sz="1400" dirty="0" smtClean="0"/>
              <a:t>      examples</a:t>
            </a:r>
          </a:p>
          <a:p>
            <a:pPr>
              <a:lnSpc>
                <a:spcPct val="100000"/>
              </a:lnSpc>
              <a:spcBef>
                <a:spcPts val="0"/>
              </a:spcBef>
            </a:pPr>
            <a:endParaRPr lang="en-US" sz="1400" dirty="0"/>
          </a:p>
          <a:p>
            <a:pPr>
              <a:lnSpc>
                <a:spcPct val="100000"/>
              </a:lnSpc>
              <a:spcBef>
                <a:spcPts val="0"/>
              </a:spcBef>
            </a:pPr>
            <a:r>
              <a:rPr lang="en-US" sz="1400" dirty="0" smtClean="0"/>
              <a:t>Teacher uses think-</a:t>
            </a:r>
            <a:r>
              <a:rPr lang="en-US" sz="1400" dirty="0" err="1" smtClean="0"/>
              <a:t>alouds</a:t>
            </a:r>
            <a:endParaRPr lang="en-US" sz="1400" dirty="0" smtClean="0"/>
          </a:p>
          <a:p>
            <a:pPr lvl="1">
              <a:lnSpc>
                <a:spcPct val="100000"/>
              </a:lnSpc>
              <a:spcBef>
                <a:spcPts val="0"/>
              </a:spcBef>
            </a:pPr>
            <a:r>
              <a:rPr lang="en-US" sz="1500" dirty="0" smtClean="0"/>
              <a:t>Model your thinking and </a:t>
            </a:r>
          </a:p>
          <a:p>
            <a:pPr marL="426645" lvl="1" indent="0">
              <a:lnSpc>
                <a:spcPct val="100000"/>
              </a:lnSpc>
              <a:spcBef>
                <a:spcPts val="0"/>
              </a:spcBef>
              <a:buNone/>
            </a:pPr>
            <a:r>
              <a:rPr lang="en-US" sz="1500" dirty="0"/>
              <a:t> </a:t>
            </a:r>
            <a:r>
              <a:rPr lang="en-US" sz="1500" dirty="0" smtClean="0"/>
              <a:t>     thought processes</a:t>
            </a:r>
          </a:p>
          <a:p>
            <a:pPr>
              <a:lnSpc>
                <a:spcPct val="100000"/>
              </a:lnSpc>
              <a:spcBef>
                <a:spcPts val="0"/>
              </a:spcBef>
            </a:pPr>
            <a:endParaRPr lang="en-US" sz="1400" dirty="0"/>
          </a:p>
          <a:p>
            <a:pPr>
              <a:lnSpc>
                <a:spcPct val="100000"/>
              </a:lnSpc>
              <a:spcBef>
                <a:spcPts val="0"/>
              </a:spcBef>
            </a:pPr>
            <a:r>
              <a:rPr lang="en-US" sz="1400" dirty="0" smtClean="0"/>
              <a:t>Teacher checks for understanding</a:t>
            </a:r>
          </a:p>
          <a:p>
            <a:pPr>
              <a:lnSpc>
                <a:spcPct val="100000"/>
              </a:lnSpc>
              <a:spcBef>
                <a:spcPts val="0"/>
              </a:spcBef>
            </a:pPr>
            <a:endParaRPr lang="en-US" sz="1400" dirty="0"/>
          </a:p>
          <a:p>
            <a:pPr>
              <a:lnSpc>
                <a:spcPct val="100000"/>
              </a:lnSpc>
              <a:spcBef>
                <a:spcPts val="0"/>
              </a:spcBef>
            </a:pPr>
            <a:r>
              <a:rPr lang="en-US" sz="1400" dirty="0" smtClean="0"/>
              <a:t>Teacher reviews/reteaches skills</a:t>
            </a:r>
          </a:p>
          <a:p>
            <a:pPr marL="0" indent="0">
              <a:lnSpc>
                <a:spcPct val="100000"/>
              </a:lnSpc>
              <a:spcBef>
                <a:spcPts val="0"/>
              </a:spcBef>
              <a:buNone/>
            </a:pPr>
            <a:r>
              <a:rPr lang="en-US" sz="1400" dirty="0"/>
              <a:t>						  				        	                         </a:t>
            </a:r>
            <a:r>
              <a:rPr lang="en-US" sz="1400" dirty="0" smtClean="0"/>
              <a:t> </a:t>
            </a:r>
          </a:p>
          <a:p>
            <a:pPr marL="0" indent="0">
              <a:buNone/>
            </a:pPr>
            <a:r>
              <a:rPr lang="en-US" dirty="0" smtClean="0"/>
              <a:t>	</a:t>
            </a:r>
            <a:endParaRPr lang="en-US" dirty="0"/>
          </a:p>
        </p:txBody>
      </p:sp>
      <p:sp>
        <p:nvSpPr>
          <p:cNvPr id="6" name="TextBox 5"/>
          <p:cNvSpPr txBox="1"/>
          <p:nvPr/>
        </p:nvSpPr>
        <p:spPr>
          <a:xfrm>
            <a:off x="4148730" y="1588056"/>
            <a:ext cx="3587842" cy="2831544"/>
          </a:xfrm>
          <a:prstGeom prst="rect">
            <a:avLst/>
          </a:prstGeom>
          <a:noFill/>
        </p:spPr>
        <p:txBody>
          <a:bodyPr wrap="none" rtlCol="0">
            <a:spAutoFit/>
          </a:bodyPr>
          <a:lstStyle/>
          <a:p>
            <a:r>
              <a:rPr lang="en-US" b="1" dirty="0"/>
              <a:t> </a:t>
            </a:r>
            <a:r>
              <a:rPr lang="en-US" b="1" dirty="0" smtClean="0"/>
              <a:t>      </a:t>
            </a:r>
            <a:r>
              <a:rPr lang="en-US" b="1" u="sng" dirty="0" smtClean="0"/>
              <a:t>Guided Practice</a:t>
            </a:r>
          </a:p>
          <a:p>
            <a:endParaRPr lang="en-US" sz="1400" dirty="0" smtClean="0"/>
          </a:p>
          <a:p>
            <a:r>
              <a:rPr lang="en-US" sz="1400" b="1" dirty="0" smtClean="0"/>
              <a:t>Teacher </a:t>
            </a:r>
            <a:r>
              <a:rPr lang="en-US" sz="1400" b="1" dirty="0"/>
              <a:t>and Student(s) (“We do</a:t>
            </a:r>
            <a:r>
              <a:rPr lang="en-US" sz="1400" b="1" dirty="0" smtClean="0"/>
              <a:t>”)</a:t>
            </a:r>
          </a:p>
          <a:p>
            <a:endParaRPr lang="en-US" sz="1400" dirty="0" smtClean="0"/>
          </a:p>
          <a:p>
            <a:pPr marL="285750" indent="-285750">
              <a:buFont typeface="Arial" panose="020B0604020202020204" pitchFamily="34" charset="0"/>
              <a:buChar char="•"/>
            </a:pPr>
            <a:r>
              <a:rPr lang="en-US" sz="1400" dirty="0" smtClean="0"/>
              <a:t>Teacher and students do examples </a:t>
            </a:r>
          </a:p>
          <a:p>
            <a:r>
              <a:rPr lang="en-US" sz="1400" dirty="0" smtClean="0"/>
              <a:t>      together</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smtClean="0"/>
              <a:t>Do multiple examples </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smtClean="0"/>
              <a:t>Continue until instructor feels </a:t>
            </a:r>
          </a:p>
          <a:p>
            <a:r>
              <a:rPr lang="en-US" sz="1400" dirty="0" smtClean="0"/>
              <a:t>      comfortable that students are </a:t>
            </a:r>
          </a:p>
          <a:p>
            <a:r>
              <a:rPr lang="en-US" sz="1400" dirty="0"/>
              <a:t> </a:t>
            </a:r>
            <a:r>
              <a:rPr lang="en-US" sz="1400" dirty="0" smtClean="0"/>
              <a:t>     ready to work independently </a:t>
            </a:r>
            <a:endParaRPr lang="en-US" sz="1400" dirty="0"/>
          </a:p>
        </p:txBody>
      </p:sp>
      <p:sp>
        <p:nvSpPr>
          <p:cNvPr id="7" name="TextBox 6"/>
          <p:cNvSpPr txBox="1"/>
          <p:nvPr/>
        </p:nvSpPr>
        <p:spPr>
          <a:xfrm>
            <a:off x="8120793" y="1599724"/>
            <a:ext cx="3562194" cy="3200876"/>
          </a:xfrm>
          <a:prstGeom prst="rect">
            <a:avLst/>
          </a:prstGeom>
          <a:noFill/>
        </p:spPr>
        <p:txBody>
          <a:bodyPr wrap="none" rtlCol="0">
            <a:spAutoFit/>
          </a:bodyPr>
          <a:lstStyle/>
          <a:p>
            <a:r>
              <a:rPr lang="en-US" dirty="0"/>
              <a:t> </a:t>
            </a:r>
            <a:r>
              <a:rPr lang="en-US" dirty="0" smtClean="0"/>
              <a:t>     </a:t>
            </a:r>
            <a:r>
              <a:rPr lang="en-US" b="1" u="sng" dirty="0" smtClean="0"/>
              <a:t>Independent</a:t>
            </a:r>
          </a:p>
          <a:p>
            <a:endParaRPr lang="en-US" sz="1400" dirty="0" smtClean="0"/>
          </a:p>
          <a:p>
            <a:r>
              <a:rPr lang="en-US" sz="1400" b="1" dirty="0" smtClean="0"/>
              <a:t>Student </a:t>
            </a:r>
            <a:r>
              <a:rPr lang="en-US" sz="1400" b="1" dirty="0"/>
              <a:t>(“I Do</a:t>
            </a:r>
            <a:r>
              <a:rPr lang="en-US" sz="1400" b="1" dirty="0" smtClean="0"/>
              <a:t>”)</a:t>
            </a:r>
          </a:p>
          <a:p>
            <a:endParaRPr lang="en-US" dirty="0" smtClean="0"/>
          </a:p>
          <a:p>
            <a:pPr marL="285750" indent="-285750">
              <a:buFont typeface="Arial" panose="020B0604020202020204" pitchFamily="34" charset="0"/>
              <a:buChar char="•"/>
            </a:pPr>
            <a:r>
              <a:rPr lang="en-US" sz="1400" dirty="0" smtClean="0"/>
              <a:t>Student does skill independently </a:t>
            </a:r>
          </a:p>
          <a:p>
            <a:pPr marL="285750" indent="-285750">
              <a:buFont typeface="Arial" panose="020B0604020202020204" pitchFamily="34" charset="0"/>
              <a:buChar char="•"/>
            </a:pPr>
            <a:endParaRPr lang="en-US" sz="1400" dirty="0" smtClean="0"/>
          </a:p>
          <a:p>
            <a:pPr marL="285750" indent="-285750">
              <a:buFont typeface="Arial" panose="020B0604020202020204" pitchFamily="34" charset="0"/>
              <a:buChar char="•"/>
            </a:pPr>
            <a:r>
              <a:rPr lang="en-US" sz="1400" dirty="0" smtClean="0"/>
              <a:t>Teacher monitors and provides  </a:t>
            </a:r>
          </a:p>
          <a:p>
            <a:r>
              <a:rPr lang="en-US" sz="1400" dirty="0" smtClean="0"/>
              <a:t>      support and encouragement</a:t>
            </a:r>
          </a:p>
          <a:p>
            <a:pPr marL="285750" indent="-285750">
              <a:buFont typeface="Arial" panose="020B0604020202020204" pitchFamily="34" charset="0"/>
              <a:buChar char="•"/>
            </a:pPr>
            <a:endParaRPr lang="en-US" sz="1400" dirty="0" smtClean="0"/>
          </a:p>
          <a:p>
            <a:pPr marL="285750" indent="-285750">
              <a:buFont typeface="Arial" panose="020B0604020202020204" pitchFamily="34" charset="0"/>
              <a:buChar char="•"/>
            </a:pPr>
            <a:r>
              <a:rPr lang="en-US" sz="1400" dirty="0" smtClean="0"/>
              <a:t>Teacher checks for understanding</a:t>
            </a:r>
          </a:p>
          <a:p>
            <a:pPr marL="285750" indent="-285750">
              <a:buFont typeface="Arial" panose="020B0604020202020204" pitchFamily="34" charset="0"/>
              <a:buChar char="•"/>
            </a:pPr>
            <a:endParaRPr lang="en-US" sz="1400" dirty="0" smtClean="0"/>
          </a:p>
          <a:p>
            <a:pPr marL="285750" indent="-285750">
              <a:buFont typeface="Arial" panose="020B0604020202020204" pitchFamily="34" charset="0"/>
              <a:buChar char="•"/>
            </a:pPr>
            <a:r>
              <a:rPr lang="en-US" sz="1400" dirty="0" smtClean="0"/>
              <a:t>Teacher observes and notes skills</a:t>
            </a:r>
          </a:p>
          <a:p>
            <a:r>
              <a:rPr lang="en-US" sz="1400" dirty="0" smtClean="0"/>
              <a:t>      that need review and re-teaching </a:t>
            </a:r>
          </a:p>
        </p:txBody>
      </p:sp>
      <p:sp>
        <p:nvSpPr>
          <p:cNvPr id="4" name="Rectangle 3"/>
          <p:cNvSpPr/>
          <p:nvPr/>
        </p:nvSpPr>
        <p:spPr>
          <a:xfrm>
            <a:off x="6780212" y="2452216"/>
            <a:ext cx="304800" cy="1524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3864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0412" y="76200"/>
            <a:ext cx="10514251" cy="1066800"/>
          </a:xfrm>
        </p:spPr>
        <p:txBody>
          <a:bodyPr>
            <a:normAutofit/>
          </a:bodyPr>
          <a:lstStyle/>
          <a:p>
            <a:pPr algn="ctr"/>
            <a:r>
              <a:rPr lang="en-US" sz="3600" dirty="0" smtClean="0"/>
              <a:t>Decoding Strategies (cont’d)</a:t>
            </a:r>
            <a:endParaRPr lang="en-US" sz="3600" dirty="0"/>
          </a:p>
        </p:txBody>
      </p:sp>
      <p:sp>
        <p:nvSpPr>
          <p:cNvPr id="3" name="Content Placeholder 2"/>
          <p:cNvSpPr>
            <a:spLocks noGrp="1"/>
          </p:cNvSpPr>
          <p:nvPr>
            <p:ph idx="1"/>
          </p:nvPr>
        </p:nvSpPr>
        <p:spPr>
          <a:xfrm>
            <a:off x="1117309" y="1447800"/>
            <a:ext cx="10157354" cy="5257800"/>
          </a:xfrm>
        </p:spPr>
        <p:txBody>
          <a:bodyPr>
            <a:normAutofit/>
          </a:bodyPr>
          <a:lstStyle/>
          <a:p>
            <a:r>
              <a:rPr lang="en-US" dirty="0" smtClean="0"/>
              <a:t>Break assignments into manageable proportions</a:t>
            </a:r>
          </a:p>
          <a:p>
            <a:pPr lvl="1"/>
            <a:r>
              <a:rPr lang="en-US" sz="2400" dirty="0" smtClean="0"/>
              <a:t>Small parts, chunks</a:t>
            </a:r>
          </a:p>
          <a:p>
            <a:pPr lvl="1"/>
            <a:r>
              <a:rPr lang="en-US" sz="2400" dirty="0" smtClean="0"/>
              <a:t>Teach steps in sequence</a:t>
            </a:r>
          </a:p>
          <a:p>
            <a:pPr lvl="1"/>
            <a:r>
              <a:rPr lang="en-US" sz="2400" dirty="0" smtClean="0"/>
              <a:t>Start at student’s level and go forward at his/her own pace</a:t>
            </a:r>
          </a:p>
          <a:p>
            <a:pPr lvl="1"/>
            <a:r>
              <a:rPr lang="en-US" sz="2400" dirty="0" smtClean="0"/>
              <a:t>Reinforce increasingly greater/more advanced skill</a:t>
            </a:r>
          </a:p>
          <a:p>
            <a:r>
              <a:rPr lang="en-US" dirty="0" smtClean="0"/>
              <a:t>Provide content related vocabulary </a:t>
            </a:r>
          </a:p>
          <a:p>
            <a:r>
              <a:rPr lang="en-US" dirty="0" smtClean="0"/>
              <a:t>Highlight features of the textbook </a:t>
            </a:r>
          </a:p>
        </p:txBody>
      </p:sp>
    </p:spTree>
    <p:extLst>
      <p:ext uri="{BB962C8B-B14F-4D97-AF65-F5344CB8AC3E}">
        <p14:creationId xmlns:p14="http://schemas.microsoft.com/office/powerpoint/2010/main" val="4294800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228600"/>
            <a:ext cx="10157354" cy="1066800"/>
          </a:xfrm>
        </p:spPr>
        <p:txBody>
          <a:bodyPr/>
          <a:lstStyle/>
          <a:p>
            <a:pPr algn="ctr"/>
            <a:r>
              <a:rPr lang="en-US" dirty="0"/>
              <a:t>Decoding Strategies (cont’d)</a:t>
            </a:r>
          </a:p>
        </p:txBody>
      </p:sp>
      <p:sp>
        <p:nvSpPr>
          <p:cNvPr id="3" name="Content Placeholder 2"/>
          <p:cNvSpPr>
            <a:spLocks noGrp="1"/>
          </p:cNvSpPr>
          <p:nvPr>
            <p:ph idx="1"/>
          </p:nvPr>
        </p:nvSpPr>
        <p:spPr>
          <a:xfrm>
            <a:off x="1117309" y="1627909"/>
            <a:ext cx="10157354" cy="5225935"/>
          </a:xfrm>
        </p:spPr>
        <p:txBody>
          <a:bodyPr/>
          <a:lstStyle/>
          <a:p>
            <a:r>
              <a:rPr lang="en-US" dirty="0"/>
              <a:t>Build prior knowledge and relevance</a:t>
            </a:r>
          </a:p>
          <a:p>
            <a:r>
              <a:rPr lang="en-US" dirty="0"/>
              <a:t>Demonstrate how to focus on important information</a:t>
            </a:r>
          </a:p>
          <a:p>
            <a:r>
              <a:rPr lang="en-US" dirty="0"/>
              <a:t>Examine the structure of words and use roots and affixes to help comprehend new words </a:t>
            </a:r>
          </a:p>
          <a:p>
            <a:r>
              <a:rPr lang="en-US" dirty="0"/>
              <a:t>Provide a variety of engaging, interesting, student-level independent reading </a:t>
            </a:r>
          </a:p>
          <a:p>
            <a:endParaRPr lang="en-US" dirty="0"/>
          </a:p>
        </p:txBody>
      </p:sp>
    </p:spTree>
    <p:extLst>
      <p:ext uri="{BB962C8B-B14F-4D97-AF65-F5344CB8AC3E}">
        <p14:creationId xmlns:p14="http://schemas.microsoft.com/office/powerpoint/2010/main" val="3217329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76200"/>
            <a:ext cx="10157354" cy="1143000"/>
          </a:xfrm>
        </p:spPr>
        <p:txBody>
          <a:bodyPr/>
          <a:lstStyle/>
          <a:p>
            <a:pPr algn="ctr"/>
            <a:r>
              <a:rPr lang="en-US" b="1" dirty="0" smtClean="0"/>
              <a:t>Fluency</a:t>
            </a:r>
            <a:endParaRPr lang="en-US" b="1" dirty="0"/>
          </a:p>
        </p:txBody>
      </p:sp>
      <p:sp>
        <p:nvSpPr>
          <p:cNvPr id="3" name="Content Placeholder 2"/>
          <p:cNvSpPr>
            <a:spLocks noGrp="1"/>
          </p:cNvSpPr>
          <p:nvPr>
            <p:ph idx="1"/>
          </p:nvPr>
        </p:nvSpPr>
        <p:spPr>
          <a:xfrm>
            <a:off x="1117309" y="1524000"/>
            <a:ext cx="10157354" cy="4953000"/>
          </a:xfrm>
        </p:spPr>
        <p:txBody>
          <a:bodyPr>
            <a:normAutofit lnSpcReduction="10000"/>
          </a:bodyPr>
          <a:lstStyle/>
          <a:p>
            <a:r>
              <a:rPr lang="en-US" dirty="0" smtClean="0"/>
              <a:t>The ability to read connected text accurately with appropriate rate and expression </a:t>
            </a:r>
          </a:p>
          <a:p>
            <a:r>
              <a:rPr lang="en-US" dirty="0" smtClean="0"/>
              <a:t>Fluency is related to reading comprehension</a:t>
            </a:r>
          </a:p>
          <a:p>
            <a:pPr lvl="1"/>
            <a:r>
              <a:rPr lang="en-US" dirty="0" smtClean="0"/>
              <a:t>Fluent readers do not have to concentrate on decoding words, but can focus on content</a:t>
            </a:r>
          </a:p>
          <a:p>
            <a:r>
              <a:rPr lang="en-US" dirty="0" smtClean="0"/>
              <a:t>If reading processes are fast and unconscious, the conscious is free to think about the meaning of the text</a:t>
            </a:r>
          </a:p>
          <a:p>
            <a:pPr lvl="1"/>
            <a:r>
              <a:rPr lang="en-US" dirty="0" smtClean="0"/>
              <a:t>Fluent readers make the connection between the text and their own personal experiences</a:t>
            </a:r>
          </a:p>
          <a:p>
            <a:r>
              <a:rPr lang="en-US" dirty="0" smtClean="0"/>
              <a:t>An accurate, fluent reader will read more</a:t>
            </a:r>
          </a:p>
          <a:p>
            <a:r>
              <a:rPr lang="en-US" dirty="0" smtClean="0"/>
              <a:t>Fluency is the bridge between recognizing words and comprehension </a:t>
            </a:r>
            <a:endParaRPr lang="en-US" dirty="0"/>
          </a:p>
        </p:txBody>
      </p:sp>
    </p:spTree>
    <p:extLst>
      <p:ext uri="{BB962C8B-B14F-4D97-AF65-F5344CB8AC3E}">
        <p14:creationId xmlns:p14="http://schemas.microsoft.com/office/powerpoint/2010/main" val="4154293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76200"/>
            <a:ext cx="10157354" cy="990600"/>
          </a:xfrm>
        </p:spPr>
        <p:txBody>
          <a:bodyPr/>
          <a:lstStyle/>
          <a:p>
            <a:pPr algn="ctr"/>
            <a:r>
              <a:rPr lang="en-US" dirty="0"/>
              <a:t>Take a Deep Breath….</a:t>
            </a:r>
          </a:p>
        </p:txBody>
      </p:sp>
      <p:sp>
        <p:nvSpPr>
          <p:cNvPr id="3" name="Content Placeholder 2"/>
          <p:cNvSpPr>
            <a:spLocks noGrp="1"/>
          </p:cNvSpPr>
          <p:nvPr>
            <p:ph idx="1"/>
          </p:nvPr>
        </p:nvSpPr>
        <p:spPr>
          <a:xfrm>
            <a:off x="1293812" y="1143000"/>
            <a:ext cx="10157354" cy="5334000"/>
          </a:xfrm>
        </p:spPr>
        <p:txBody>
          <a:bodyPr>
            <a:normAutofit/>
          </a:bodyPr>
          <a:lstStyle/>
          <a:p>
            <a:r>
              <a:rPr lang="en-US" dirty="0" smtClean="0"/>
              <a:t>“Is reading comprehension compromised by lack of fluency with decoding?”</a:t>
            </a:r>
          </a:p>
          <a:p>
            <a:pPr marL="0" indent="0">
              <a:buNone/>
            </a:pPr>
            <a:r>
              <a:rPr lang="en-US" sz="2000" dirty="0" smtClean="0"/>
              <a:t>Read this passage on your blue handout starting from the bottom of the passage reading backwards.  Do your best reading. </a:t>
            </a:r>
          </a:p>
          <a:p>
            <a:pPr marL="0" indent="0">
              <a:buNone/>
            </a:pPr>
            <a:r>
              <a:rPr lang="en-US" dirty="0" smtClean="0"/>
              <a:t>      </a:t>
            </a:r>
            <a:r>
              <a:rPr lang="en-US" b="1" dirty="0" smtClean="0"/>
              <a:t>.</a:t>
            </a:r>
            <a:r>
              <a:rPr lang="en-US" b="1" dirty="0" err="1" smtClean="0"/>
              <a:t>nworb</a:t>
            </a:r>
            <a:r>
              <a:rPr lang="en-US" b="1" dirty="0" smtClean="0"/>
              <a:t> </a:t>
            </a:r>
            <a:r>
              <a:rPr lang="en-US" b="1" dirty="0" err="1" smtClean="0"/>
              <a:t>emoceb</a:t>
            </a:r>
            <a:r>
              <a:rPr lang="en-US" b="1" dirty="0" smtClean="0"/>
              <a:t> </a:t>
            </a:r>
            <a:r>
              <a:rPr lang="en-US" b="1" dirty="0" err="1" smtClean="0"/>
              <a:t>seye</a:t>
            </a:r>
            <a:r>
              <a:rPr lang="en-US" b="1" dirty="0" smtClean="0"/>
              <a:t> </a:t>
            </a:r>
            <a:r>
              <a:rPr lang="en-US" b="1" dirty="0" err="1" smtClean="0"/>
              <a:t>eht</a:t>
            </a:r>
            <a:r>
              <a:rPr lang="en-US" b="1" dirty="0"/>
              <a:t> </a:t>
            </a:r>
            <a:r>
              <a:rPr lang="en-US" b="1" dirty="0" smtClean="0"/>
              <a:t>,</a:t>
            </a:r>
            <a:r>
              <a:rPr lang="en-US" b="1" dirty="0" err="1" smtClean="0"/>
              <a:t>detisoped</a:t>
            </a:r>
            <a:r>
              <a:rPr lang="en-US" b="1" dirty="0" smtClean="0"/>
              <a:t> </a:t>
            </a:r>
            <a:r>
              <a:rPr lang="en-US" b="1" dirty="0" err="1" smtClean="0"/>
              <a:t>si</a:t>
            </a:r>
            <a:r>
              <a:rPr lang="en-US" b="1" dirty="0" smtClean="0"/>
              <a:t> </a:t>
            </a:r>
            <a:r>
              <a:rPr lang="en-US" b="1" dirty="0" err="1" smtClean="0"/>
              <a:t>tnemgip</a:t>
            </a:r>
            <a:r>
              <a:rPr lang="en-US" b="1" dirty="0" smtClean="0"/>
              <a:t> </a:t>
            </a:r>
            <a:r>
              <a:rPr lang="en-US" b="1" dirty="0" err="1" smtClean="0"/>
              <a:t>elbaredisnoc</a:t>
            </a:r>
            <a:r>
              <a:rPr lang="en-US" b="1" dirty="0" smtClean="0"/>
              <a:t> </a:t>
            </a:r>
            <a:r>
              <a:rPr lang="en-US" b="1" dirty="0" err="1" smtClean="0"/>
              <a:t>fI</a:t>
            </a:r>
            <a:r>
              <a:rPr lang="en-US" b="1" dirty="0" smtClean="0"/>
              <a:t>  .</a:t>
            </a:r>
            <a:r>
              <a:rPr lang="en-US" b="1" dirty="0" err="1" smtClean="0"/>
              <a:t>roloc</a:t>
            </a:r>
            <a:r>
              <a:rPr lang="en-US" b="1" dirty="0" smtClean="0"/>
              <a:t> </a:t>
            </a:r>
            <a:r>
              <a:rPr lang="en-US" b="1" dirty="0" err="1" smtClean="0"/>
              <a:t>evitinifed</a:t>
            </a:r>
            <a:r>
              <a:rPr lang="en-US" b="1" dirty="0" smtClean="0"/>
              <a:t> </a:t>
            </a:r>
            <a:r>
              <a:rPr lang="en-US" b="1" dirty="0" err="1" smtClean="0"/>
              <a:t>sti</a:t>
            </a:r>
            <a:r>
              <a:rPr lang="en-US" b="1" dirty="0" smtClean="0"/>
              <a:t> </a:t>
            </a:r>
            <a:r>
              <a:rPr lang="en-US" b="1" dirty="0" err="1" smtClean="0"/>
              <a:t>semussa</a:t>
            </a:r>
            <a:r>
              <a:rPr lang="en-US" b="1" dirty="0" smtClean="0"/>
              <a:t> </a:t>
            </a:r>
            <a:r>
              <a:rPr lang="en-US" b="1" dirty="0" err="1" smtClean="0"/>
              <a:t>siri</a:t>
            </a:r>
            <a:r>
              <a:rPr lang="en-US" b="1" dirty="0" smtClean="0"/>
              <a:t> </a:t>
            </a:r>
            <a:r>
              <a:rPr lang="en-US" b="1" dirty="0" err="1" smtClean="0"/>
              <a:t>eht</a:t>
            </a:r>
            <a:r>
              <a:rPr lang="en-US" b="1" dirty="0" smtClean="0"/>
              <a:t>  .</a:t>
            </a:r>
            <a:r>
              <a:rPr lang="en-US" b="1" dirty="0" err="1" smtClean="0"/>
              <a:t>ecafrus</a:t>
            </a:r>
            <a:r>
              <a:rPr lang="en-US" b="1" dirty="0" smtClean="0"/>
              <a:t> </a:t>
            </a:r>
            <a:r>
              <a:rPr lang="en-US" b="1" dirty="0" err="1" smtClean="0"/>
              <a:t>roiretna</a:t>
            </a:r>
            <a:r>
              <a:rPr lang="en-US" b="1" dirty="0" smtClean="0"/>
              <a:t> </a:t>
            </a:r>
            <a:r>
              <a:rPr lang="en-US" b="1" dirty="0" err="1" smtClean="0"/>
              <a:t>eht</a:t>
            </a:r>
            <a:r>
              <a:rPr lang="en-US" b="1" dirty="0" smtClean="0"/>
              <a:t> no </a:t>
            </a:r>
            <a:r>
              <a:rPr lang="en-US" b="1" dirty="0" err="1" smtClean="0"/>
              <a:t>raeppa</a:t>
            </a:r>
            <a:r>
              <a:rPr lang="en-US" b="1" dirty="0" smtClean="0"/>
              <a:t> </a:t>
            </a:r>
            <a:r>
              <a:rPr lang="en-US" b="1" dirty="0" err="1" smtClean="0"/>
              <a:t>ot</a:t>
            </a:r>
            <a:r>
              <a:rPr lang="en-US" b="1" dirty="0" smtClean="0"/>
              <a:t> </a:t>
            </a:r>
            <a:r>
              <a:rPr lang="en-US" b="1" dirty="0" err="1" smtClean="0"/>
              <a:t>snigeb</a:t>
            </a:r>
            <a:r>
              <a:rPr lang="en-US" b="1" dirty="0" smtClean="0"/>
              <a:t>  </a:t>
            </a:r>
            <a:r>
              <a:rPr lang="en-US" b="1" dirty="0" err="1" smtClean="0"/>
              <a:t>tnemgip</a:t>
            </a:r>
            <a:r>
              <a:rPr lang="en-US" b="1" dirty="0" smtClean="0"/>
              <a:t> </a:t>
            </a:r>
            <a:r>
              <a:rPr lang="en-US" b="1" dirty="0" err="1" smtClean="0"/>
              <a:t>eht</a:t>
            </a:r>
            <a:r>
              <a:rPr lang="en-US" b="1" dirty="0" smtClean="0"/>
              <a:t> </a:t>
            </a:r>
            <a:r>
              <a:rPr lang="en-US" b="1" dirty="0" err="1" smtClean="0"/>
              <a:t>sA</a:t>
            </a:r>
            <a:r>
              <a:rPr lang="en-US" b="1" dirty="0" smtClean="0"/>
              <a:t>  .</a:t>
            </a:r>
            <a:r>
              <a:rPr lang="en-US" b="1" dirty="0" err="1" smtClean="0"/>
              <a:t>roloc</a:t>
            </a:r>
            <a:r>
              <a:rPr lang="en-US" b="1" dirty="0" smtClean="0"/>
              <a:t> </a:t>
            </a:r>
            <a:r>
              <a:rPr lang="en-US" b="1" dirty="0" err="1" smtClean="0"/>
              <a:t>yarg-etals</a:t>
            </a:r>
            <a:r>
              <a:rPr lang="en-US" b="1" dirty="0" smtClean="0"/>
              <a:t> </a:t>
            </a:r>
            <a:r>
              <a:rPr lang="en-US" b="1" dirty="0" err="1" smtClean="0"/>
              <a:t>ro</a:t>
            </a:r>
            <a:r>
              <a:rPr lang="en-US" b="1" dirty="0" smtClean="0"/>
              <a:t> </a:t>
            </a:r>
            <a:r>
              <a:rPr lang="en-US" b="1" dirty="0" err="1" smtClean="0"/>
              <a:t>hsiulb</a:t>
            </a:r>
            <a:r>
              <a:rPr lang="en-US" b="1" dirty="0" smtClean="0"/>
              <a:t> a </a:t>
            </a:r>
            <a:r>
              <a:rPr lang="en-US" b="1" dirty="0" err="1" smtClean="0"/>
              <a:t>fo</a:t>
            </a:r>
            <a:r>
              <a:rPr lang="en-US" b="1" dirty="0" smtClean="0"/>
              <a:t> </a:t>
            </a:r>
            <a:r>
              <a:rPr lang="en-US" b="1" dirty="0" err="1" smtClean="0"/>
              <a:t>tceffe</a:t>
            </a:r>
            <a:r>
              <a:rPr lang="en-US" b="1" dirty="0" smtClean="0"/>
              <a:t> </a:t>
            </a:r>
            <a:r>
              <a:rPr lang="en-US" b="1" dirty="0" err="1" smtClean="0"/>
              <a:t>eht</a:t>
            </a:r>
            <a:r>
              <a:rPr lang="en-US" b="1" dirty="0" smtClean="0"/>
              <a:t> </a:t>
            </a:r>
            <a:r>
              <a:rPr lang="en-US" b="1" dirty="0" err="1" smtClean="0"/>
              <a:t>gnivig</a:t>
            </a:r>
            <a:r>
              <a:rPr lang="en-US" b="1" dirty="0" smtClean="0"/>
              <a:t> </a:t>
            </a:r>
            <a:r>
              <a:rPr lang="en-US" b="1" dirty="0" err="1" smtClean="0"/>
              <a:t>yllausu</a:t>
            </a:r>
            <a:r>
              <a:rPr lang="en-US" b="1" dirty="0" smtClean="0"/>
              <a:t> ,</a:t>
            </a:r>
            <a:r>
              <a:rPr lang="en-US" b="1" dirty="0" err="1" smtClean="0"/>
              <a:t>eussit</a:t>
            </a:r>
            <a:r>
              <a:rPr lang="en-US" b="1" dirty="0" smtClean="0"/>
              <a:t> </a:t>
            </a:r>
            <a:r>
              <a:rPr lang="en-US" b="1" dirty="0" err="1" smtClean="0"/>
              <a:t>tneculsnart</a:t>
            </a:r>
            <a:r>
              <a:rPr lang="en-US" b="1" dirty="0" smtClean="0"/>
              <a:t> </a:t>
            </a:r>
            <a:r>
              <a:rPr lang="en-US" b="1" dirty="0" err="1" smtClean="0"/>
              <a:t>eht</a:t>
            </a:r>
            <a:r>
              <a:rPr lang="en-US" b="1" dirty="0" smtClean="0"/>
              <a:t> </a:t>
            </a:r>
            <a:r>
              <a:rPr lang="en-US" b="1" dirty="0" err="1" smtClean="0"/>
              <a:t>hguorht</a:t>
            </a:r>
            <a:r>
              <a:rPr lang="en-US" b="1" dirty="0" smtClean="0"/>
              <a:t> </a:t>
            </a:r>
            <a:r>
              <a:rPr lang="en-US" b="1" dirty="0" err="1" smtClean="0"/>
              <a:t>swohs</a:t>
            </a:r>
            <a:r>
              <a:rPr lang="en-US" b="1" dirty="0" smtClean="0"/>
              <a:t> </a:t>
            </a:r>
            <a:r>
              <a:rPr lang="en-US" b="1" dirty="0" err="1" smtClean="0"/>
              <a:t>reyal</a:t>
            </a:r>
            <a:r>
              <a:rPr lang="en-US" b="1" dirty="0" smtClean="0"/>
              <a:t> </a:t>
            </a:r>
            <a:r>
              <a:rPr lang="en-US" b="1" dirty="0" err="1" smtClean="0"/>
              <a:t>tnemgip</a:t>
            </a:r>
            <a:r>
              <a:rPr lang="en-US" b="1" dirty="0" smtClean="0"/>
              <a:t> </a:t>
            </a:r>
            <a:r>
              <a:rPr lang="en-US" b="1" dirty="0" err="1" smtClean="0"/>
              <a:t>roiretsop</a:t>
            </a:r>
            <a:r>
              <a:rPr lang="en-US" b="1" dirty="0" smtClean="0"/>
              <a:t> </a:t>
            </a:r>
            <a:r>
              <a:rPr lang="en-US" b="1" dirty="0" err="1" smtClean="0"/>
              <a:t>ehT</a:t>
            </a:r>
            <a:r>
              <a:rPr lang="en-US" b="1" dirty="0" smtClean="0"/>
              <a:t>  .</a:t>
            </a:r>
            <a:r>
              <a:rPr lang="en-US" b="1" dirty="0" err="1" smtClean="0"/>
              <a:t>siri</a:t>
            </a:r>
            <a:r>
              <a:rPr lang="en-US" b="1" dirty="0" smtClean="0"/>
              <a:t> </a:t>
            </a:r>
            <a:r>
              <a:rPr lang="en-US" b="1" dirty="0" err="1" smtClean="0"/>
              <a:t>eht</a:t>
            </a:r>
            <a:r>
              <a:rPr lang="en-US" b="1" dirty="0" smtClean="0"/>
              <a:t> </a:t>
            </a:r>
            <a:r>
              <a:rPr lang="en-US" b="1" dirty="0" err="1" smtClean="0"/>
              <a:t>fo</a:t>
            </a:r>
            <a:r>
              <a:rPr lang="en-US" b="1" dirty="0" smtClean="0"/>
              <a:t> </a:t>
            </a:r>
            <a:r>
              <a:rPr lang="en-US" b="1" dirty="0" err="1" smtClean="0"/>
              <a:t>ecafrus</a:t>
            </a:r>
            <a:r>
              <a:rPr lang="en-US" b="1" dirty="0" smtClean="0"/>
              <a:t> </a:t>
            </a:r>
            <a:r>
              <a:rPr lang="en-US" b="1" dirty="0" err="1" smtClean="0"/>
              <a:t>roiretna</a:t>
            </a:r>
            <a:r>
              <a:rPr lang="en-US" b="1" dirty="0" smtClean="0"/>
              <a:t> </a:t>
            </a:r>
            <a:r>
              <a:rPr lang="en-US" b="1" dirty="0" err="1" smtClean="0"/>
              <a:t>eht</a:t>
            </a:r>
            <a:r>
              <a:rPr lang="en-US" b="1" dirty="0" smtClean="0"/>
              <a:t> no </a:t>
            </a:r>
            <a:r>
              <a:rPr lang="en-US" b="1" dirty="0" err="1" smtClean="0"/>
              <a:t>tnemgip</a:t>
            </a:r>
            <a:r>
              <a:rPr lang="en-US" b="1" dirty="0" smtClean="0"/>
              <a:t> on </a:t>
            </a:r>
            <a:r>
              <a:rPr lang="en-US" b="1" dirty="0" err="1" smtClean="0"/>
              <a:t>ro</a:t>
            </a:r>
            <a:r>
              <a:rPr lang="en-US" b="1" dirty="0" smtClean="0"/>
              <a:t> </a:t>
            </a:r>
            <a:r>
              <a:rPr lang="en-US" b="1" dirty="0" err="1" smtClean="0"/>
              <a:t>elttil</a:t>
            </a:r>
            <a:r>
              <a:rPr lang="en-US" b="1" dirty="0" smtClean="0"/>
              <a:t> </a:t>
            </a:r>
            <a:r>
              <a:rPr lang="en-US" b="1" dirty="0" err="1" smtClean="0"/>
              <a:t>si</a:t>
            </a:r>
            <a:r>
              <a:rPr lang="en-US" b="1" dirty="0" smtClean="0"/>
              <a:t> </a:t>
            </a:r>
            <a:r>
              <a:rPr lang="en-US" b="1" dirty="0" err="1" smtClean="0"/>
              <a:t>ereht</a:t>
            </a:r>
            <a:r>
              <a:rPr lang="en-US" b="1" dirty="0" smtClean="0"/>
              <a:t> </a:t>
            </a:r>
            <a:r>
              <a:rPr lang="en-US" b="1" dirty="0" err="1" smtClean="0"/>
              <a:t>htrib</a:t>
            </a:r>
            <a:r>
              <a:rPr lang="en-US" b="1" dirty="0" smtClean="0"/>
              <a:t> </a:t>
            </a:r>
            <a:r>
              <a:rPr lang="en-US" b="1" dirty="0" err="1" smtClean="0"/>
              <a:t>tA</a:t>
            </a:r>
            <a:endParaRPr lang="en-US" b="1" dirty="0" smtClean="0"/>
          </a:p>
          <a:p>
            <a:pPr marL="457200" indent="-457200">
              <a:buAutoNum type="arabicPeriod"/>
            </a:pPr>
            <a:endParaRPr lang="en-US" sz="1600"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37612" y="4953000"/>
            <a:ext cx="1451883" cy="14454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88683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much did you understand?</a:t>
            </a:r>
            <a:endParaRPr lang="en-US" dirty="0"/>
          </a:p>
        </p:txBody>
      </p:sp>
      <p:sp>
        <p:nvSpPr>
          <p:cNvPr id="3" name="Content Placeholder 2"/>
          <p:cNvSpPr>
            <a:spLocks noGrp="1"/>
          </p:cNvSpPr>
          <p:nvPr>
            <p:ph idx="1"/>
          </p:nvPr>
        </p:nvSpPr>
        <p:spPr>
          <a:xfrm>
            <a:off x="1117106" y="1752600"/>
            <a:ext cx="10157354" cy="4470400"/>
          </a:xfrm>
        </p:spPr>
        <p:txBody>
          <a:bodyPr/>
          <a:lstStyle/>
          <a:p>
            <a:pPr marL="457200" indent="-457200">
              <a:buAutoNum type="arabicPeriod"/>
            </a:pPr>
            <a:r>
              <a:rPr lang="en-US" dirty="0"/>
              <a:t>At birth, eye color comes from what layer of the eye?</a:t>
            </a:r>
          </a:p>
          <a:p>
            <a:pPr marL="457200" indent="-457200">
              <a:buAutoNum type="arabicPeriod"/>
            </a:pPr>
            <a:r>
              <a:rPr lang="en-US" dirty="0"/>
              <a:t>When does the eye show its definitive color?</a:t>
            </a:r>
          </a:p>
          <a:p>
            <a:pPr marL="457200" indent="-457200">
              <a:buAutoNum type="arabicPeriod"/>
            </a:pPr>
            <a:r>
              <a:rPr lang="en-US" dirty="0"/>
              <a:t>What needs to be in place for eyes to become brown? </a:t>
            </a:r>
          </a:p>
          <a:p>
            <a:endParaRPr lang="en-US" dirty="0"/>
          </a:p>
        </p:txBody>
      </p:sp>
    </p:spTree>
    <p:extLst>
      <p:ext uri="{BB962C8B-B14F-4D97-AF65-F5344CB8AC3E}">
        <p14:creationId xmlns:p14="http://schemas.microsoft.com/office/powerpoint/2010/main" val="3987760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9012" y="457200"/>
            <a:ext cx="10157354" cy="1066800"/>
          </a:xfrm>
        </p:spPr>
        <p:txBody>
          <a:bodyPr>
            <a:normAutofit/>
          </a:bodyPr>
          <a:lstStyle/>
          <a:p>
            <a:pPr algn="ctr"/>
            <a:r>
              <a:rPr lang="en-US" sz="3200" dirty="0" smtClean="0"/>
              <a:t>Lack of Fluency and Decoding </a:t>
            </a:r>
            <a:r>
              <a:rPr lang="en-US" sz="3200" dirty="0"/>
              <a:t/>
            </a:r>
            <a:br>
              <a:rPr lang="en-US" sz="3200" dirty="0"/>
            </a:br>
            <a:endParaRPr lang="en-US" sz="3200" dirty="0"/>
          </a:p>
        </p:txBody>
      </p:sp>
      <p:sp>
        <p:nvSpPr>
          <p:cNvPr id="3" name="Content Placeholder 2"/>
          <p:cNvSpPr>
            <a:spLocks noGrp="1"/>
          </p:cNvSpPr>
          <p:nvPr>
            <p:ph idx="1"/>
          </p:nvPr>
        </p:nvSpPr>
        <p:spPr>
          <a:xfrm>
            <a:off x="1117309" y="1524000"/>
            <a:ext cx="10157354" cy="4953000"/>
          </a:xfrm>
        </p:spPr>
        <p:txBody>
          <a:bodyPr>
            <a:normAutofit/>
          </a:bodyPr>
          <a:lstStyle/>
          <a:p>
            <a:r>
              <a:rPr lang="en-US" dirty="0" smtClean="0"/>
              <a:t>The purpose of this activity was to experience the effect of low decoding skills in students on the comprehension of text.  </a:t>
            </a:r>
          </a:p>
          <a:p>
            <a:pPr marL="0" indent="0">
              <a:buNone/>
            </a:pPr>
            <a:r>
              <a:rPr lang="en-US" dirty="0" smtClean="0"/>
              <a:t>The Point: </a:t>
            </a:r>
          </a:p>
          <a:p>
            <a:pPr marL="0" indent="0">
              <a:lnSpc>
                <a:spcPct val="120000"/>
              </a:lnSpc>
              <a:spcBef>
                <a:spcPts val="0"/>
              </a:spcBef>
              <a:buNone/>
            </a:pPr>
            <a:r>
              <a:rPr lang="en-US" dirty="0" smtClean="0"/>
              <a:t>Too much concentration on decoding, </a:t>
            </a:r>
          </a:p>
          <a:p>
            <a:pPr marL="0" indent="0">
              <a:lnSpc>
                <a:spcPct val="120000"/>
              </a:lnSpc>
              <a:spcBef>
                <a:spcPts val="0"/>
              </a:spcBef>
              <a:buNone/>
            </a:pPr>
            <a:r>
              <a:rPr lang="en-US" dirty="0" smtClean="0"/>
              <a:t>even when you know the words, </a:t>
            </a:r>
          </a:p>
          <a:p>
            <a:pPr marL="0" indent="0">
              <a:lnSpc>
                <a:spcPct val="120000"/>
              </a:lnSpc>
              <a:spcBef>
                <a:spcPts val="0"/>
              </a:spcBef>
              <a:buNone/>
            </a:pPr>
            <a:r>
              <a:rPr lang="en-US" dirty="0" smtClean="0"/>
              <a:t>takes “brain power” and </a:t>
            </a:r>
          </a:p>
          <a:p>
            <a:pPr marL="0" indent="0">
              <a:lnSpc>
                <a:spcPct val="120000"/>
              </a:lnSpc>
              <a:spcBef>
                <a:spcPts val="0"/>
              </a:spcBef>
              <a:buNone/>
            </a:pPr>
            <a:r>
              <a:rPr lang="en-US" dirty="0" smtClean="0"/>
              <a:t>deters the comprehension of the passage. </a:t>
            </a:r>
          </a:p>
          <a:p>
            <a:pPr marL="0" indent="0">
              <a:lnSpc>
                <a:spcPct val="120000"/>
              </a:lnSpc>
              <a:spcBef>
                <a:spcPts val="0"/>
              </a:spcBef>
              <a:buNone/>
            </a:pPr>
            <a:endParaRPr lang="en-US" dirty="0"/>
          </a:p>
          <a:p>
            <a:pPr marL="0" indent="0">
              <a:lnSpc>
                <a:spcPct val="120000"/>
              </a:lnSpc>
              <a:spcBef>
                <a:spcPts val="0"/>
              </a:spcBef>
              <a:buNone/>
            </a:pPr>
            <a:r>
              <a:rPr lang="en-US" b="1" dirty="0" smtClean="0"/>
              <a:t>Therefore, fluency and automatic recognition of words is critical to comprehension</a:t>
            </a:r>
            <a:r>
              <a:rPr lang="en-US" dirty="0" smtClean="0"/>
              <a:t>.  </a:t>
            </a:r>
            <a:endParaRPr lang="en-US" dirty="0"/>
          </a:p>
        </p:txBody>
      </p:sp>
    </p:spTree>
    <p:extLst>
      <p:ext uri="{BB962C8B-B14F-4D97-AF65-F5344CB8AC3E}">
        <p14:creationId xmlns:p14="http://schemas.microsoft.com/office/powerpoint/2010/main" val="4122294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76200"/>
            <a:ext cx="10157354" cy="1066800"/>
          </a:xfrm>
        </p:spPr>
        <p:txBody>
          <a:bodyPr/>
          <a:lstStyle/>
          <a:p>
            <a:pPr algn="ctr"/>
            <a:r>
              <a:rPr lang="en-US" dirty="0" smtClean="0"/>
              <a:t>Fluency Strategies</a:t>
            </a:r>
            <a:endParaRPr lang="en-US" dirty="0"/>
          </a:p>
        </p:txBody>
      </p:sp>
      <p:sp>
        <p:nvSpPr>
          <p:cNvPr id="3" name="Content Placeholder 2"/>
          <p:cNvSpPr>
            <a:spLocks noGrp="1"/>
          </p:cNvSpPr>
          <p:nvPr>
            <p:ph idx="1"/>
          </p:nvPr>
        </p:nvSpPr>
        <p:spPr>
          <a:xfrm>
            <a:off x="1117309" y="1371600"/>
            <a:ext cx="10309754" cy="5384800"/>
          </a:xfrm>
        </p:spPr>
        <p:txBody>
          <a:bodyPr>
            <a:normAutofit/>
          </a:bodyPr>
          <a:lstStyle/>
          <a:p>
            <a:r>
              <a:rPr lang="en-US" sz="2600" dirty="0" smtClean="0"/>
              <a:t>Explicitly teach decoding skills for reading single syllable and multi-syllabic words</a:t>
            </a:r>
          </a:p>
          <a:p>
            <a:r>
              <a:rPr lang="en-US" sz="2600" dirty="0" smtClean="0"/>
              <a:t>Increase the number of words that students recognize immediately (sight vocabulary)</a:t>
            </a:r>
          </a:p>
          <a:p>
            <a:r>
              <a:rPr lang="en-US" sz="2600" dirty="0" smtClean="0"/>
              <a:t>Prepare students for passage reading</a:t>
            </a:r>
          </a:p>
          <a:p>
            <a:pPr lvl="1"/>
            <a:r>
              <a:rPr lang="en-US" sz="2600" dirty="0"/>
              <a:t>Introduce the pronunciation of difficult words</a:t>
            </a:r>
          </a:p>
          <a:p>
            <a:pPr lvl="1"/>
            <a:r>
              <a:rPr lang="en-US" sz="2600" dirty="0"/>
              <a:t>Explicitly teach vocabulary</a:t>
            </a:r>
          </a:p>
          <a:p>
            <a:pPr lvl="1"/>
            <a:r>
              <a:rPr lang="en-US" sz="2600" dirty="0"/>
              <a:t>Introduce  background knowledge </a:t>
            </a:r>
            <a:endParaRPr lang="en-US" sz="2600" dirty="0" smtClean="0"/>
          </a:p>
        </p:txBody>
      </p:sp>
    </p:spTree>
    <p:extLst>
      <p:ext uri="{BB962C8B-B14F-4D97-AF65-F5344CB8AC3E}">
        <p14:creationId xmlns:p14="http://schemas.microsoft.com/office/powerpoint/2010/main" val="424234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76200"/>
            <a:ext cx="10157354" cy="1219200"/>
          </a:xfrm>
        </p:spPr>
        <p:txBody>
          <a:bodyPr/>
          <a:lstStyle/>
          <a:p>
            <a:pPr algn="ctr"/>
            <a:r>
              <a:rPr lang="en-US" dirty="0"/>
              <a:t>Fluency Strategies</a:t>
            </a:r>
          </a:p>
        </p:txBody>
      </p:sp>
      <p:sp>
        <p:nvSpPr>
          <p:cNvPr id="3" name="Content Placeholder 2"/>
          <p:cNvSpPr>
            <a:spLocks noGrp="1"/>
          </p:cNvSpPr>
          <p:nvPr>
            <p:ph idx="1"/>
          </p:nvPr>
        </p:nvSpPr>
        <p:spPr>
          <a:xfrm>
            <a:off x="1119877" y="1524000"/>
            <a:ext cx="10157354" cy="4953000"/>
          </a:xfrm>
        </p:spPr>
        <p:txBody>
          <a:bodyPr>
            <a:normAutofit/>
          </a:bodyPr>
          <a:lstStyle/>
          <a:p>
            <a:pPr marL="304747" lvl="1">
              <a:spcBef>
                <a:spcPts val="1866"/>
              </a:spcBef>
              <a:buFont typeface="Arial" pitchFamily="34" charset="0"/>
              <a:buChar char="•"/>
            </a:pPr>
            <a:r>
              <a:rPr lang="en-US" sz="2300" dirty="0"/>
              <a:t>Utilize reading procedures that promote reading practice</a:t>
            </a:r>
          </a:p>
          <a:p>
            <a:pPr marL="712395" lvl="2" indent="-285750">
              <a:spcBef>
                <a:spcPts val="1866"/>
              </a:spcBef>
              <a:buFont typeface="Century Gothic" panose="020B0502020202020204" pitchFamily="34" charset="0"/>
              <a:buChar char="−"/>
            </a:pPr>
            <a:r>
              <a:rPr lang="en-US" sz="2300" dirty="0"/>
              <a:t>Choral reading</a:t>
            </a:r>
          </a:p>
          <a:p>
            <a:pPr marL="1139041" lvl="3" indent="-285750">
              <a:spcBef>
                <a:spcPts val="1866"/>
              </a:spcBef>
              <a:buFont typeface="Century Gothic" panose="020B0502020202020204" pitchFamily="34" charset="0"/>
              <a:buChar char="−"/>
            </a:pPr>
            <a:r>
              <a:rPr lang="en-US" sz="2300" dirty="0"/>
              <a:t>Group reading where everyone reads the same words at the same time	</a:t>
            </a:r>
          </a:p>
          <a:p>
            <a:pPr marL="712395" lvl="2" indent="-285750">
              <a:spcBef>
                <a:spcPts val="1866"/>
              </a:spcBef>
              <a:buFont typeface="Century Gothic" panose="020B0502020202020204" pitchFamily="34" charset="0"/>
              <a:buChar char="−"/>
            </a:pPr>
            <a:r>
              <a:rPr lang="en-US" sz="2300" dirty="0"/>
              <a:t>Partner reading</a:t>
            </a:r>
          </a:p>
          <a:p>
            <a:pPr marL="1139041" lvl="3" indent="-285750">
              <a:spcBef>
                <a:spcPts val="1866"/>
              </a:spcBef>
              <a:buFont typeface="Century Gothic" panose="020B0502020202020204" pitchFamily="34" charset="0"/>
              <a:buChar char="−"/>
            </a:pPr>
            <a:r>
              <a:rPr lang="en-US" sz="2300" dirty="0"/>
              <a:t>Partner a higher level reader with a struggling reader (Caution: do not have the gap between levels too wide)</a:t>
            </a:r>
          </a:p>
          <a:p>
            <a:pPr lvl="3"/>
            <a:r>
              <a:rPr lang="en-US" sz="2300" dirty="0"/>
              <a:t>The higher level reads the passage first modeling appropriate reading, the lower level reader follows along and then reads the same passage</a:t>
            </a:r>
          </a:p>
          <a:p>
            <a:pPr lvl="3"/>
            <a:endParaRPr lang="en-US" sz="2300" dirty="0"/>
          </a:p>
          <a:p>
            <a:endParaRPr lang="en-US" dirty="0"/>
          </a:p>
        </p:txBody>
      </p:sp>
    </p:spTree>
    <p:extLst>
      <p:ext uri="{BB962C8B-B14F-4D97-AF65-F5344CB8AC3E}">
        <p14:creationId xmlns:p14="http://schemas.microsoft.com/office/powerpoint/2010/main" val="1812805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8" y="76200"/>
            <a:ext cx="10539703" cy="762000"/>
          </a:xfrm>
        </p:spPr>
        <p:txBody>
          <a:bodyPr>
            <a:normAutofit/>
          </a:bodyPr>
          <a:lstStyle/>
          <a:p>
            <a:pPr algn="ctr"/>
            <a:r>
              <a:rPr lang="en-US" sz="3600" dirty="0" smtClean="0"/>
              <a:t>Fluency Strategies  (cont’d)</a:t>
            </a:r>
            <a:endParaRPr lang="en-US" sz="3600" dirty="0"/>
          </a:p>
        </p:txBody>
      </p:sp>
      <p:sp>
        <p:nvSpPr>
          <p:cNvPr id="3" name="Content Placeholder 2"/>
          <p:cNvSpPr>
            <a:spLocks noGrp="1"/>
          </p:cNvSpPr>
          <p:nvPr>
            <p:ph idx="1"/>
          </p:nvPr>
        </p:nvSpPr>
        <p:spPr>
          <a:xfrm>
            <a:off x="1118491" y="914400"/>
            <a:ext cx="10157354" cy="5715000"/>
          </a:xfrm>
        </p:spPr>
        <p:txBody>
          <a:bodyPr>
            <a:normAutofit fontScale="92500" lnSpcReduction="10000"/>
          </a:bodyPr>
          <a:lstStyle/>
          <a:p>
            <a:pPr marL="342900" lvl="1" indent="-342900">
              <a:spcBef>
                <a:spcPts val="1866"/>
              </a:spcBef>
              <a:buFont typeface="Arial" panose="020B0604020202020204" pitchFamily="34" charset="0"/>
              <a:buChar char="•"/>
            </a:pPr>
            <a:r>
              <a:rPr lang="en-US" dirty="0"/>
              <a:t>Utilize reading procedures that promote reading </a:t>
            </a:r>
            <a:r>
              <a:rPr lang="en-US" dirty="0" smtClean="0"/>
              <a:t>practice</a:t>
            </a:r>
          </a:p>
          <a:p>
            <a:pPr marL="712395" lvl="2" indent="-285750">
              <a:spcBef>
                <a:spcPts val="1866"/>
              </a:spcBef>
              <a:buFont typeface="Century Gothic" panose="020B0502020202020204" pitchFamily="34" charset="0"/>
              <a:buChar char="−"/>
            </a:pPr>
            <a:r>
              <a:rPr lang="en-US" sz="2000" dirty="0" smtClean="0"/>
              <a:t>Guided oral reading (with support and feedback)</a:t>
            </a:r>
          </a:p>
          <a:p>
            <a:pPr marL="712395" lvl="2" indent="-285750">
              <a:spcBef>
                <a:spcPts val="1866"/>
              </a:spcBef>
              <a:buFont typeface="Century Gothic" panose="020B0502020202020204" pitchFamily="34" charset="0"/>
              <a:buChar char="−"/>
            </a:pPr>
            <a:r>
              <a:rPr lang="en-US" sz="2000" dirty="0" smtClean="0"/>
              <a:t>Read Aloud (with teacher modeling)</a:t>
            </a:r>
          </a:p>
          <a:p>
            <a:pPr marL="712395" lvl="2" indent="-285750">
              <a:spcBef>
                <a:spcPts val="1866"/>
              </a:spcBef>
              <a:buFont typeface="Century Gothic" panose="020B0502020202020204" pitchFamily="34" charset="0"/>
              <a:buChar char="−"/>
            </a:pPr>
            <a:r>
              <a:rPr lang="en-US" sz="2000" dirty="0" smtClean="0"/>
              <a:t>Reader’s Theater</a:t>
            </a:r>
          </a:p>
          <a:p>
            <a:pPr marL="1139041" lvl="3" indent="-285750">
              <a:spcBef>
                <a:spcPts val="1866"/>
              </a:spcBef>
              <a:buFont typeface="Century Gothic" panose="020B0502020202020204" pitchFamily="34" charset="0"/>
              <a:buChar char="−"/>
            </a:pPr>
            <a:r>
              <a:rPr lang="en-US" sz="2000" dirty="0" smtClean="0"/>
              <a:t>Use of scripts</a:t>
            </a:r>
          </a:p>
          <a:p>
            <a:pPr marL="1139041" lvl="3" indent="-285750">
              <a:spcBef>
                <a:spcPts val="1866"/>
              </a:spcBef>
              <a:buFont typeface="Century Gothic" panose="020B0502020202020204" pitchFamily="34" charset="0"/>
              <a:buChar char="−"/>
            </a:pPr>
            <a:r>
              <a:rPr lang="en-US" sz="2000" dirty="0" smtClean="0"/>
              <a:t>No costumes, props, or scenery</a:t>
            </a:r>
          </a:p>
          <a:p>
            <a:pPr marL="1139041" lvl="3" indent="-285750">
              <a:spcBef>
                <a:spcPts val="1866"/>
              </a:spcBef>
              <a:buFont typeface="Century Gothic" panose="020B0502020202020204" pitchFamily="34" charset="0"/>
              <a:buChar char="−"/>
            </a:pPr>
            <a:r>
              <a:rPr lang="en-US" sz="2000" dirty="0" smtClean="0"/>
              <a:t>Multiple opportunities for </a:t>
            </a:r>
            <a:r>
              <a:rPr lang="en-US" sz="2000" b="1" dirty="0" smtClean="0"/>
              <a:t>meaningful</a:t>
            </a:r>
            <a:r>
              <a:rPr lang="en-US" sz="2000" dirty="0" smtClean="0"/>
              <a:t> practice </a:t>
            </a:r>
          </a:p>
          <a:p>
            <a:pPr marL="712395" lvl="2" indent="-285750">
              <a:spcBef>
                <a:spcPts val="1866"/>
              </a:spcBef>
              <a:buFont typeface="Century Gothic" panose="020B0502020202020204" pitchFamily="34" charset="0"/>
              <a:buChar char="−"/>
            </a:pPr>
            <a:r>
              <a:rPr lang="en-US" sz="2000" dirty="0" smtClean="0"/>
              <a:t>Repeated Reading </a:t>
            </a:r>
          </a:p>
          <a:p>
            <a:pPr marL="712395" lvl="2" indent="-285750">
              <a:spcBef>
                <a:spcPts val="1866"/>
              </a:spcBef>
              <a:buFont typeface="Century Gothic" panose="020B0502020202020204" pitchFamily="34" charset="0"/>
              <a:buChar char="−"/>
            </a:pPr>
            <a:r>
              <a:rPr lang="en-US" sz="2000" dirty="0" smtClean="0"/>
              <a:t>Taped Reading</a:t>
            </a:r>
          </a:p>
          <a:p>
            <a:pPr marL="0" lvl="1" indent="0">
              <a:spcBef>
                <a:spcPts val="1866"/>
              </a:spcBef>
              <a:buNone/>
            </a:pPr>
            <a:r>
              <a:rPr lang="en-US" dirty="0" smtClean="0"/>
              <a:t>	-  Listening and following along with the text </a:t>
            </a:r>
          </a:p>
          <a:p>
            <a:pPr marL="0" lvl="1" indent="0">
              <a:lnSpc>
                <a:spcPct val="120000"/>
              </a:lnSpc>
              <a:spcBef>
                <a:spcPts val="0"/>
              </a:spcBef>
              <a:buNone/>
            </a:pPr>
            <a:r>
              <a:rPr lang="en-US" dirty="0"/>
              <a:t> </a:t>
            </a:r>
            <a:r>
              <a:rPr lang="en-US" dirty="0" smtClean="0"/>
              <a:t>                -   Provides students support and a sense of the proper phrasing and</a:t>
            </a:r>
          </a:p>
          <a:p>
            <a:pPr marL="0" lvl="1" indent="0">
              <a:lnSpc>
                <a:spcPct val="120000"/>
              </a:lnSpc>
              <a:spcBef>
                <a:spcPts val="0"/>
              </a:spcBef>
              <a:buNone/>
            </a:pPr>
            <a:r>
              <a:rPr lang="en-US" dirty="0"/>
              <a:t> </a:t>
            </a:r>
            <a:r>
              <a:rPr lang="en-US" dirty="0" smtClean="0"/>
              <a:t>                    speed of fluent reading</a:t>
            </a:r>
          </a:p>
          <a:p>
            <a:pPr marL="0" lvl="1" indent="0">
              <a:lnSpc>
                <a:spcPct val="120000"/>
              </a:lnSpc>
              <a:spcBef>
                <a:spcPts val="600"/>
              </a:spcBef>
              <a:buNone/>
            </a:pPr>
            <a:endParaRPr lang="en-US" dirty="0"/>
          </a:p>
          <a:p>
            <a:pPr marL="0" indent="0">
              <a:buNone/>
            </a:pPr>
            <a:endParaRPr lang="en-US" sz="2000" dirty="0"/>
          </a:p>
        </p:txBody>
      </p:sp>
    </p:spTree>
    <p:extLst>
      <p:ext uri="{BB962C8B-B14F-4D97-AF65-F5344CB8AC3E}">
        <p14:creationId xmlns:p14="http://schemas.microsoft.com/office/powerpoint/2010/main" val="94361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4037012" y="381000"/>
            <a:ext cx="1142999" cy="1184610"/>
          </a:xfrm>
          <a:prstGeom prst="rect">
            <a:avLst/>
          </a:prstGeom>
        </p:spPr>
      </p:pic>
      <p:pic>
        <p:nvPicPr>
          <p:cNvPr id="6" name="Picture 5"/>
          <p:cNvPicPr>
            <a:picLocks noChangeAspect="1"/>
          </p:cNvPicPr>
          <p:nvPr/>
        </p:nvPicPr>
        <p:blipFill>
          <a:blip r:embed="rId3"/>
          <a:stretch>
            <a:fillRect/>
          </a:stretch>
        </p:blipFill>
        <p:spPr>
          <a:xfrm>
            <a:off x="4037012" y="2011772"/>
            <a:ext cx="1164964" cy="1155470"/>
          </a:xfrm>
          <a:prstGeom prst="rect">
            <a:avLst/>
          </a:prstGeom>
        </p:spPr>
      </p:pic>
      <p:pic>
        <p:nvPicPr>
          <p:cNvPr id="7" name="Picture 6"/>
          <p:cNvPicPr>
            <a:picLocks noChangeAspect="1"/>
          </p:cNvPicPr>
          <p:nvPr/>
        </p:nvPicPr>
        <p:blipFill>
          <a:blip r:embed="rId4"/>
          <a:stretch>
            <a:fillRect/>
          </a:stretch>
        </p:blipFill>
        <p:spPr>
          <a:xfrm>
            <a:off x="4039580" y="3726333"/>
            <a:ext cx="1186929" cy="1190199"/>
          </a:xfrm>
          <a:prstGeom prst="rect">
            <a:avLst/>
          </a:prstGeom>
        </p:spPr>
      </p:pic>
      <p:pic>
        <p:nvPicPr>
          <p:cNvPr id="9" name="Picture 8"/>
          <p:cNvPicPr>
            <a:picLocks noChangeAspect="1"/>
          </p:cNvPicPr>
          <p:nvPr/>
        </p:nvPicPr>
        <p:blipFill>
          <a:blip r:embed="rId5"/>
          <a:stretch>
            <a:fillRect/>
          </a:stretch>
        </p:blipFill>
        <p:spPr>
          <a:xfrm>
            <a:off x="4054517" y="5334000"/>
            <a:ext cx="1175946" cy="1190199"/>
          </a:xfrm>
          <a:prstGeom prst="rect">
            <a:avLst/>
          </a:prstGeom>
        </p:spPr>
      </p:pic>
      <p:sp>
        <p:nvSpPr>
          <p:cNvPr id="10" name="TextBox 9"/>
          <p:cNvSpPr txBox="1"/>
          <p:nvPr/>
        </p:nvSpPr>
        <p:spPr>
          <a:xfrm>
            <a:off x="6475412" y="709661"/>
            <a:ext cx="1905000" cy="461665"/>
          </a:xfrm>
          <a:prstGeom prst="rect">
            <a:avLst/>
          </a:prstGeom>
          <a:noFill/>
        </p:spPr>
        <p:txBody>
          <a:bodyPr wrap="square" rtlCol="0">
            <a:spAutoFit/>
          </a:bodyPr>
          <a:lstStyle/>
          <a:p>
            <a:pPr algn="ctr"/>
            <a:r>
              <a:rPr lang="en-US" dirty="0" smtClean="0">
                <a:latin typeface="Wingdings" panose="05000000000000000000" pitchFamily="2" charset="2"/>
              </a:rPr>
              <a:t>cat</a:t>
            </a:r>
            <a:endParaRPr lang="en-US" dirty="0">
              <a:latin typeface="Wingdings" panose="05000000000000000000" pitchFamily="2" charset="2"/>
            </a:endParaRPr>
          </a:p>
        </p:txBody>
      </p:sp>
      <p:sp>
        <p:nvSpPr>
          <p:cNvPr id="11" name="TextBox 10"/>
          <p:cNvSpPr txBox="1"/>
          <p:nvPr/>
        </p:nvSpPr>
        <p:spPr>
          <a:xfrm>
            <a:off x="6556951" y="3962400"/>
            <a:ext cx="1905000" cy="461665"/>
          </a:xfrm>
          <a:prstGeom prst="rect">
            <a:avLst/>
          </a:prstGeom>
          <a:noFill/>
        </p:spPr>
        <p:txBody>
          <a:bodyPr wrap="square" rtlCol="0">
            <a:spAutoFit/>
          </a:bodyPr>
          <a:lstStyle/>
          <a:p>
            <a:pPr algn="ctr"/>
            <a:r>
              <a:rPr lang="en-US" dirty="0" smtClean="0">
                <a:latin typeface="Wingdings" panose="05000000000000000000" pitchFamily="2" charset="2"/>
              </a:rPr>
              <a:t>horse</a:t>
            </a:r>
            <a:endParaRPr lang="en-US" dirty="0">
              <a:latin typeface="Wingdings" panose="05000000000000000000" pitchFamily="2" charset="2"/>
            </a:endParaRPr>
          </a:p>
        </p:txBody>
      </p:sp>
      <p:sp>
        <p:nvSpPr>
          <p:cNvPr id="12" name="TextBox 11"/>
          <p:cNvSpPr txBox="1"/>
          <p:nvPr/>
        </p:nvSpPr>
        <p:spPr>
          <a:xfrm>
            <a:off x="6551612" y="2127842"/>
            <a:ext cx="1905000" cy="461665"/>
          </a:xfrm>
          <a:prstGeom prst="rect">
            <a:avLst/>
          </a:prstGeom>
          <a:noFill/>
        </p:spPr>
        <p:txBody>
          <a:bodyPr wrap="square" rtlCol="0">
            <a:spAutoFit/>
          </a:bodyPr>
          <a:lstStyle/>
          <a:p>
            <a:pPr algn="ctr"/>
            <a:r>
              <a:rPr lang="en-US" dirty="0" smtClean="0">
                <a:latin typeface="Wingdings" panose="05000000000000000000" pitchFamily="2" charset="2"/>
              </a:rPr>
              <a:t>pig</a:t>
            </a:r>
            <a:endParaRPr lang="en-US" dirty="0">
              <a:latin typeface="Wingdings" panose="05000000000000000000" pitchFamily="2" charset="2"/>
            </a:endParaRPr>
          </a:p>
        </p:txBody>
      </p:sp>
      <p:sp>
        <p:nvSpPr>
          <p:cNvPr id="13" name="TextBox 12"/>
          <p:cNvSpPr txBox="1"/>
          <p:nvPr/>
        </p:nvSpPr>
        <p:spPr>
          <a:xfrm>
            <a:off x="6627812" y="5467434"/>
            <a:ext cx="1905000" cy="461665"/>
          </a:xfrm>
          <a:prstGeom prst="rect">
            <a:avLst/>
          </a:prstGeom>
          <a:noFill/>
        </p:spPr>
        <p:txBody>
          <a:bodyPr wrap="square" rtlCol="0">
            <a:spAutoFit/>
          </a:bodyPr>
          <a:lstStyle/>
          <a:p>
            <a:pPr algn="ctr"/>
            <a:r>
              <a:rPr lang="en-US" dirty="0" smtClean="0">
                <a:latin typeface="Wingdings" panose="05000000000000000000" pitchFamily="2" charset="2"/>
              </a:rPr>
              <a:t>cows</a:t>
            </a:r>
            <a:endParaRPr lang="en-US" dirty="0">
              <a:latin typeface="Wingdings" panose="05000000000000000000" pitchFamily="2" charset="2"/>
            </a:endParaRPr>
          </a:p>
        </p:txBody>
      </p:sp>
    </p:spTree>
    <p:extLst>
      <p:ext uri="{BB962C8B-B14F-4D97-AF65-F5344CB8AC3E}">
        <p14:creationId xmlns:p14="http://schemas.microsoft.com/office/powerpoint/2010/main" val="476319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98612" y="457200"/>
            <a:ext cx="8915400" cy="5824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8117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76200"/>
            <a:ext cx="10157354" cy="1066800"/>
          </a:xfrm>
        </p:spPr>
        <p:txBody>
          <a:bodyPr/>
          <a:lstStyle/>
          <a:p>
            <a:pPr algn="ctr"/>
            <a:r>
              <a:rPr lang="en-US" dirty="0" smtClean="0"/>
              <a:t>Vocabulary</a:t>
            </a:r>
            <a:endParaRPr lang="en-US" dirty="0"/>
          </a:p>
        </p:txBody>
      </p:sp>
      <p:sp>
        <p:nvSpPr>
          <p:cNvPr id="3" name="Content Placeholder 2"/>
          <p:cNvSpPr>
            <a:spLocks noGrp="1"/>
          </p:cNvSpPr>
          <p:nvPr>
            <p:ph idx="1"/>
          </p:nvPr>
        </p:nvSpPr>
        <p:spPr>
          <a:xfrm>
            <a:off x="1065213" y="1295400"/>
            <a:ext cx="10210800" cy="4876800"/>
          </a:xfrm>
        </p:spPr>
        <p:txBody>
          <a:bodyPr>
            <a:normAutofit/>
          </a:bodyPr>
          <a:lstStyle/>
          <a:p>
            <a:r>
              <a:rPr lang="en-US" dirty="0" smtClean="0"/>
              <a:t>Ability to understand and use a word effectively and appropriately to foster comprehension </a:t>
            </a:r>
          </a:p>
          <a:p>
            <a:r>
              <a:rPr lang="en-US" dirty="0" smtClean="0"/>
              <a:t>Vocabulary is related to </a:t>
            </a:r>
          </a:p>
          <a:p>
            <a:pPr lvl="1"/>
            <a:r>
              <a:rPr lang="en-US" sz="2400" dirty="0" smtClean="0"/>
              <a:t>Reading comprehension</a:t>
            </a:r>
          </a:p>
          <a:p>
            <a:pPr lvl="1"/>
            <a:r>
              <a:rPr lang="en-US" sz="2400" dirty="0" smtClean="0"/>
              <a:t>Overall academic success</a:t>
            </a:r>
          </a:p>
          <a:p>
            <a:pPr lvl="1"/>
            <a:r>
              <a:rPr lang="en-US" sz="2400" dirty="0" smtClean="0"/>
              <a:t>Ability to learn more vocabulary</a:t>
            </a:r>
          </a:p>
          <a:p>
            <a:r>
              <a:rPr lang="en-US" dirty="0" smtClean="0"/>
              <a:t>Adequate reading comprehension depends on a person knowing between 90 to 95% of  the meanings of words in the text </a:t>
            </a:r>
          </a:p>
        </p:txBody>
      </p:sp>
    </p:spTree>
    <p:extLst>
      <p:ext uri="{BB962C8B-B14F-4D97-AF65-F5344CB8AC3E}">
        <p14:creationId xmlns:p14="http://schemas.microsoft.com/office/powerpoint/2010/main" val="1753450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Vocabulary Gap</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12607136"/>
              </p:ext>
            </p:extLst>
          </p:nvPr>
        </p:nvGraphicFramePr>
        <p:xfrm>
          <a:off x="1117600" y="1701800"/>
          <a:ext cx="10156825" cy="4023360"/>
        </p:xfrm>
        <a:graphic>
          <a:graphicData uri="http://schemas.openxmlformats.org/drawingml/2006/table">
            <a:tbl>
              <a:tblPr firstRow="1" bandRow="1">
                <a:tableStyleId>{69012ECD-51FC-41F1-AA8D-1B2483CD663E}</a:tableStyleId>
              </a:tblPr>
              <a:tblGrid>
                <a:gridCol w="2031365">
                  <a:extLst>
                    <a:ext uri="{9D8B030D-6E8A-4147-A177-3AD203B41FA5}">
                      <a16:colId xmlns:a16="http://schemas.microsoft.com/office/drawing/2014/main" val="20000"/>
                    </a:ext>
                  </a:extLst>
                </a:gridCol>
                <a:gridCol w="2031365">
                  <a:extLst>
                    <a:ext uri="{9D8B030D-6E8A-4147-A177-3AD203B41FA5}">
                      <a16:colId xmlns:a16="http://schemas.microsoft.com/office/drawing/2014/main" val="20001"/>
                    </a:ext>
                  </a:extLst>
                </a:gridCol>
                <a:gridCol w="2031365">
                  <a:extLst>
                    <a:ext uri="{9D8B030D-6E8A-4147-A177-3AD203B41FA5}">
                      <a16:colId xmlns:a16="http://schemas.microsoft.com/office/drawing/2014/main" val="20002"/>
                    </a:ext>
                  </a:extLst>
                </a:gridCol>
                <a:gridCol w="2031365">
                  <a:extLst>
                    <a:ext uri="{9D8B030D-6E8A-4147-A177-3AD203B41FA5}">
                      <a16:colId xmlns:a16="http://schemas.microsoft.com/office/drawing/2014/main" val="20003"/>
                    </a:ext>
                  </a:extLst>
                </a:gridCol>
                <a:gridCol w="2031365">
                  <a:extLst>
                    <a:ext uri="{9D8B030D-6E8A-4147-A177-3AD203B41FA5}">
                      <a16:colId xmlns:a16="http://schemas.microsoft.com/office/drawing/2014/main" val="20004"/>
                    </a:ext>
                  </a:extLst>
                </a:gridCol>
              </a:tblGrid>
              <a:tr h="370840">
                <a:tc>
                  <a:txBody>
                    <a:bodyPr/>
                    <a:lstStyle/>
                    <a:p>
                      <a:endParaRPr lang="en-US" dirty="0"/>
                    </a:p>
                  </a:txBody>
                  <a:tcPr/>
                </a:tc>
                <a:tc>
                  <a:txBody>
                    <a:bodyPr/>
                    <a:lstStyle/>
                    <a:p>
                      <a:r>
                        <a:rPr lang="en-US" dirty="0" smtClean="0"/>
                        <a:t>Words heard</a:t>
                      </a:r>
                      <a:r>
                        <a:rPr lang="en-US" baseline="0" dirty="0" smtClean="0"/>
                        <a:t> per hour</a:t>
                      </a:r>
                      <a:endParaRPr lang="en-US" dirty="0"/>
                    </a:p>
                  </a:txBody>
                  <a:tcPr/>
                </a:tc>
                <a:tc>
                  <a:txBody>
                    <a:bodyPr/>
                    <a:lstStyle/>
                    <a:p>
                      <a:r>
                        <a:rPr lang="en-US" dirty="0" smtClean="0"/>
                        <a:t>Words heard in a 100-hour week</a:t>
                      </a:r>
                      <a:endParaRPr lang="en-US" dirty="0"/>
                    </a:p>
                  </a:txBody>
                  <a:tcPr/>
                </a:tc>
                <a:tc>
                  <a:txBody>
                    <a:bodyPr/>
                    <a:lstStyle/>
                    <a:p>
                      <a:r>
                        <a:rPr lang="en-US" dirty="0" smtClean="0"/>
                        <a:t>Words heard in a 5,200 hour year</a:t>
                      </a:r>
                      <a:endParaRPr lang="en-US" dirty="0"/>
                    </a:p>
                  </a:txBody>
                  <a:tcPr/>
                </a:tc>
                <a:tc>
                  <a:txBody>
                    <a:bodyPr/>
                    <a:lstStyle/>
                    <a:p>
                      <a:r>
                        <a:rPr lang="en-US" dirty="0" smtClean="0"/>
                        <a:t>3 years </a:t>
                      </a:r>
                      <a:endParaRPr lang="en-US" dirty="0"/>
                    </a:p>
                  </a:txBody>
                  <a:tcPr/>
                </a:tc>
                <a:extLst>
                  <a:ext uri="{0D108BD9-81ED-4DB2-BD59-A6C34878D82A}">
                    <a16:rowId xmlns:a16="http://schemas.microsoft.com/office/drawing/2014/main" val="10000"/>
                  </a:ext>
                </a:extLst>
              </a:tr>
              <a:tr h="370840">
                <a:tc>
                  <a:txBody>
                    <a:bodyPr/>
                    <a:lstStyle/>
                    <a:p>
                      <a:endParaRPr lang="en-US" dirty="0" smtClean="0"/>
                    </a:p>
                    <a:p>
                      <a:r>
                        <a:rPr lang="en-US" dirty="0" smtClean="0"/>
                        <a:t>Welfare</a:t>
                      </a:r>
                    </a:p>
                  </a:txBody>
                  <a:tcPr/>
                </a:tc>
                <a:tc>
                  <a:txBody>
                    <a:bodyPr/>
                    <a:lstStyle/>
                    <a:p>
                      <a:endParaRPr lang="en-US" dirty="0" smtClean="0"/>
                    </a:p>
                    <a:p>
                      <a:r>
                        <a:rPr lang="en-US" dirty="0" smtClean="0"/>
                        <a:t>620</a:t>
                      </a:r>
                      <a:endParaRPr lang="en-US" dirty="0"/>
                    </a:p>
                  </a:txBody>
                  <a:tcPr/>
                </a:tc>
                <a:tc>
                  <a:txBody>
                    <a:bodyPr/>
                    <a:lstStyle/>
                    <a:p>
                      <a:endParaRPr lang="en-US" dirty="0" smtClean="0"/>
                    </a:p>
                    <a:p>
                      <a:r>
                        <a:rPr lang="en-US" dirty="0" smtClean="0"/>
                        <a:t>62,000</a:t>
                      </a:r>
                      <a:endParaRPr lang="en-US" dirty="0"/>
                    </a:p>
                  </a:txBody>
                  <a:tcPr/>
                </a:tc>
                <a:tc>
                  <a:txBody>
                    <a:bodyPr/>
                    <a:lstStyle/>
                    <a:p>
                      <a:endParaRPr lang="en-US" dirty="0" smtClean="0"/>
                    </a:p>
                    <a:p>
                      <a:r>
                        <a:rPr lang="en-US" dirty="0" smtClean="0"/>
                        <a:t>3</a:t>
                      </a:r>
                      <a:r>
                        <a:rPr lang="en-US" baseline="0" dirty="0" smtClean="0"/>
                        <a:t> </a:t>
                      </a:r>
                      <a:r>
                        <a:rPr lang="en-US" dirty="0" smtClean="0"/>
                        <a:t>million</a:t>
                      </a:r>
                      <a:endParaRPr lang="en-US" dirty="0"/>
                    </a:p>
                  </a:txBody>
                  <a:tcPr/>
                </a:tc>
                <a:tc>
                  <a:txBody>
                    <a:bodyPr/>
                    <a:lstStyle/>
                    <a:p>
                      <a:endParaRPr lang="en-US" dirty="0" smtClean="0"/>
                    </a:p>
                    <a:p>
                      <a:r>
                        <a:rPr lang="en-US" dirty="0" smtClean="0"/>
                        <a:t>10 million</a:t>
                      </a:r>
                      <a:endParaRPr lang="en-US" dirty="0"/>
                    </a:p>
                  </a:txBody>
                  <a:tcPr/>
                </a:tc>
                <a:extLst>
                  <a:ext uri="{0D108BD9-81ED-4DB2-BD59-A6C34878D82A}">
                    <a16:rowId xmlns:a16="http://schemas.microsoft.com/office/drawing/2014/main" val="10001"/>
                  </a:ext>
                </a:extLst>
              </a:tr>
              <a:tr h="370840">
                <a:tc>
                  <a:txBody>
                    <a:bodyPr/>
                    <a:lstStyle/>
                    <a:p>
                      <a:r>
                        <a:rPr lang="en-US" dirty="0" smtClean="0"/>
                        <a:t>Working Class</a:t>
                      </a:r>
                      <a:endParaRPr lang="en-US" dirty="0"/>
                    </a:p>
                  </a:txBody>
                  <a:tcPr/>
                </a:tc>
                <a:tc>
                  <a:txBody>
                    <a:bodyPr/>
                    <a:lstStyle/>
                    <a:p>
                      <a:endParaRPr lang="en-US" dirty="0" smtClean="0"/>
                    </a:p>
                    <a:p>
                      <a:r>
                        <a:rPr lang="en-US" dirty="0" smtClean="0"/>
                        <a:t>1,250</a:t>
                      </a:r>
                      <a:endParaRPr lang="en-US" dirty="0"/>
                    </a:p>
                  </a:txBody>
                  <a:tcPr/>
                </a:tc>
                <a:tc>
                  <a:txBody>
                    <a:bodyPr/>
                    <a:lstStyle/>
                    <a:p>
                      <a:endParaRPr lang="en-US" dirty="0" smtClean="0"/>
                    </a:p>
                    <a:p>
                      <a:r>
                        <a:rPr lang="en-US" dirty="0" smtClean="0"/>
                        <a:t>125,000</a:t>
                      </a:r>
                      <a:endParaRPr lang="en-US" dirty="0"/>
                    </a:p>
                  </a:txBody>
                  <a:tcPr/>
                </a:tc>
                <a:tc>
                  <a:txBody>
                    <a:bodyPr/>
                    <a:lstStyle/>
                    <a:p>
                      <a:endParaRPr lang="en-US" dirty="0" smtClean="0"/>
                    </a:p>
                    <a:p>
                      <a:r>
                        <a:rPr lang="en-US" dirty="0" smtClean="0"/>
                        <a:t>6 million</a:t>
                      </a:r>
                      <a:endParaRPr lang="en-US" dirty="0"/>
                    </a:p>
                  </a:txBody>
                  <a:tcPr/>
                </a:tc>
                <a:tc>
                  <a:txBody>
                    <a:bodyPr/>
                    <a:lstStyle/>
                    <a:p>
                      <a:endParaRPr lang="en-US" dirty="0" smtClean="0"/>
                    </a:p>
                    <a:p>
                      <a:r>
                        <a:rPr lang="en-US" dirty="0" smtClean="0"/>
                        <a:t>20 million</a:t>
                      </a:r>
                      <a:endParaRPr lang="en-US" dirty="0"/>
                    </a:p>
                  </a:txBody>
                  <a:tcPr/>
                </a:tc>
                <a:extLst>
                  <a:ext uri="{0D108BD9-81ED-4DB2-BD59-A6C34878D82A}">
                    <a16:rowId xmlns:a16="http://schemas.microsoft.com/office/drawing/2014/main" val="10002"/>
                  </a:ext>
                </a:extLst>
              </a:tr>
              <a:tr h="370840">
                <a:tc>
                  <a:txBody>
                    <a:bodyPr/>
                    <a:lstStyle/>
                    <a:p>
                      <a:endParaRPr lang="en-US" dirty="0" smtClean="0"/>
                    </a:p>
                    <a:p>
                      <a:r>
                        <a:rPr lang="en-US" dirty="0" smtClean="0"/>
                        <a:t>Professional</a:t>
                      </a:r>
                      <a:endParaRPr lang="en-US" dirty="0"/>
                    </a:p>
                  </a:txBody>
                  <a:tcPr/>
                </a:tc>
                <a:tc>
                  <a:txBody>
                    <a:bodyPr/>
                    <a:lstStyle/>
                    <a:p>
                      <a:endParaRPr lang="en-US" dirty="0" smtClean="0"/>
                    </a:p>
                    <a:p>
                      <a:r>
                        <a:rPr lang="en-US" dirty="0" smtClean="0"/>
                        <a:t>2,150</a:t>
                      </a:r>
                      <a:endParaRPr lang="en-US" dirty="0"/>
                    </a:p>
                  </a:txBody>
                  <a:tcPr/>
                </a:tc>
                <a:tc>
                  <a:txBody>
                    <a:bodyPr/>
                    <a:lstStyle/>
                    <a:p>
                      <a:endParaRPr lang="en-US" dirty="0" smtClean="0"/>
                    </a:p>
                    <a:p>
                      <a:r>
                        <a:rPr lang="en-US" dirty="0" smtClean="0"/>
                        <a:t>215,000</a:t>
                      </a:r>
                      <a:endParaRPr lang="en-US" dirty="0"/>
                    </a:p>
                  </a:txBody>
                  <a:tcPr/>
                </a:tc>
                <a:tc>
                  <a:txBody>
                    <a:bodyPr/>
                    <a:lstStyle/>
                    <a:p>
                      <a:endParaRPr lang="en-US" dirty="0" smtClean="0"/>
                    </a:p>
                    <a:p>
                      <a:r>
                        <a:rPr lang="en-US" dirty="0" smtClean="0"/>
                        <a:t>11 million</a:t>
                      </a:r>
                      <a:endParaRPr lang="en-US" dirty="0"/>
                    </a:p>
                  </a:txBody>
                  <a:tcPr/>
                </a:tc>
                <a:tc>
                  <a:txBody>
                    <a:bodyPr/>
                    <a:lstStyle/>
                    <a:p>
                      <a:endParaRPr lang="en-US" dirty="0" smtClean="0"/>
                    </a:p>
                    <a:p>
                      <a:r>
                        <a:rPr lang="en-US" dirty="0" smtClean="0"/>
                        <a:t>30 million </a:t>
                      </a:r>
                      <a:endParaRPr lang="en-US" dirty="0"/>
                    </a:p>
                  </a:txBody>
                  <a:tcPr/>
                </a:tc>
                <a:extLst>
                  <a:ext uri="{0D108BD9-81ED-4DB2-BD59-A6C34878D82A}">
                    <a16:rowId xmlns:a16="http://schemas.microsoft.com/office/drawing/2014/main" val="10003"/>
                  </a:ext>
                </a:extLst>
              </a:tr>
            </a:tbl>
          </a:graphicData>
        </a:graphic>
      </p:graphicFrame>
      <p:sp>
        <p:nvSpPr>
          <p:cNvPr id="6" name="TextBox 5"/>
          <p:cNvSpPr txBox="1"/>
          <p:nvPr/>
        </p:nvSpPr>
        <p:spPr>
          <a:xfrm>
            <a:off x="8837612" y="5943600"/>
            <a:ext cx="2209800" cy="646331"/>
          </a:xfrm>
          <a:prstGeom prst="rect">
            <a:avLst/>
          </a:prstGeom>
          <a:noFill/>
          <a:ln>
            <a:noFill/>
          </a:ln>
        </p:spPr>
        <p:txBody>
          <a:bodyPr wrap="square" rtlCol="0">
            <a:spAutoFit/>
          </a:bodyPr>
          <a:lstStyle/>
          <a:p>
            <a:r>
              <a:rPr lang="en-US" sz="1200" dirty="0" smtClean="0"/>
              <a:t>Hart &amp; </a:t>
            </a:r>
            <a:r>
              <a:rPr lang="en-US" sz="1200" dirty="0" err="1" smtClean="0"/>
              <a:t>Risley</a:t>
            </a:r>
            <a:r>
              <a:rPr lang="en-US" sz="1200" dirty="0" smtClean="0"/>
              <a:t>, Meaningful Differences in </a:t>
            </a:r>
            <a:r>
              <a:rPr lang="en-US" sz="1200" dirty="0" err="1" smtClean="0"/>
              <a:t>Cummulative</a:t>
            </a:r>
            <a:r>
              <a:rPr lang="en-US" sz="1200" dirty="0" smtClean="0"/>
              <a:t> Experiences </a:t>
            </a:r>
            <a:endParaRPr lang="en-US" sz="1200" dirty="0"/>
          </a:p>
        </p:txBody>
      </p:sp>
    </p:spTree>
    <p:extLst>
      <p:ext uri="{BB962C8B-B14F-4D97-AF65-F5344CB8AC3E}">
        <p14:creationId xmlns:p14="http://schemas.microsoft.com/office/powerpoint/2010/main" val="416889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7612" y="381000"/>
            <a:ext cx="10157354" cy="1397000"/>
          </a:xfrm>
        </p:spPr>
        <p:txBody>
          <a:bodyPr/>
          <a:lstStyle/>
          <a:p>
            <a:pPr algn="ctr"/>
            <a:r>
              <a:rPr lang="en-US" dirty="0" smtClean="0"/>
              <a:t>Reasons for Vocabulary Difficulties </a:t>
            </a:r>
            <a:endParaRPr lang="en-US" dirty="0"/>
          </a:p>
        </p:txBody>
      </p:sp>
      <p:sp>
        <p:nvSpPr>
          <p:cNvPr id="3" name="Content Placeholder 2"/>
          <p:cNvSpPr>
            <a:spLocks noGrp="1"/>
          </p:cNvSpPr>
          <p:nvPr>
            <p:ph idx="1"/>
          </p:nvPr>
        </p:nvSpPr>
        <p:spPr>
          <a:xfrm>
            <a:off x="1141412" y="2209800"/>
            <a:ext cx="10157354" cy="4470400"/>
          </a:xfrm>
        </p:spPr>
        <p:txBody>
          <a:bodyPr/>
          <a:lstStyle/>
          <a:p>
            <a:r>
              <a:rPr lang="en-US" dirty="0" smtClean="0"/>
              <a:t>Lack of exposure to words (through reading, speaking and listening)</a:t>
            </a:r>
          </a:p>
          <a:p>
            <a:r>
              <a:rPr lang="en-US" dirty="0" smtClean="0"/>
              <a:t>Lack of background knowledge related to words</a:t>
            </a:r>
          </a:p>
          <a:p>
            <a:r>
              <a:rPr lang="en-US" dirty="0" smtClean="0"/>
              <a:t>Lack of direct vocabulary instruction </a:t>
            </a:r>
            <a:endParaRPr lang="en-US" dirty="0"/>
          </a:p>
        </p:txBody>
      </p:sp>
    </p:spTree>
    <p:extLst>
      <p:ext uri="{BB962C8B-B14F-4D97-AF65-F5344CB8AC3E}">
        <p14:creationId xmlns:p14="http://schemas.microsoft.com/office/powerpoint/2010/main" val="1185777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76200"/>
            <a:ext cx="10157354" cy="1066800"/>
          </a:xfrm>
        </p:spPr>
        <p:txBody>
          <a:bodyPr>
            <a:normAutofit/>
          </a:bodyPr>
          <a:lstStyle/>
          <a:p>
            <a:pPr>
              <a:defRPr/>
            </a:pPr>
            <a:r>
              <a:rPr lang="en-US" dirty="0" smtClean="0"/>
              <a:t>    Vocabulary Casserole</a:t>
            </a:r>
            <a:endParaRPr lang="en-US" dirty="0"/>
          </a:p>
        </p:txBody>
      </p:sp>
      <p:sp>
        <p:nvSpPr>
          <p:cNvPr id="3" name="Content Placeholder 2"/>
          <p:cNvSpPr>
            <a:spLocks noGrp="1"/>
          </p:cNvSpPr>
          <p:nvPr>
            <p:ph sz="quarter" idx="1"/>
          </p:nvPr>
        </p:nvSpPr>
        <p:spPr/>
        <p:txBody>
          <a:bodyPr>
            <a:normAutofit fontScale="92500" lnSpcReduction="20000"/>
          </a:bodyPr>
          <a:lstStyle/>
          <a:p>
            <a:pPr marL="274320" indent="-274320">
              <a:spcBef>
                <a:spcPts val="580"/>
              </a:spcBef>
              <a:buNone/>
              <a:defRPr/>
            </a:pPr>
            <a:r>
              <a:rPr lang="en-US" b="1" dirty="0" smtClean="0">
                <a:latin typeface="Comic Sans MS" pitchFamily="66" charset="0"/>
              </a:rPr>
              <a:t>Ingredients Needed:</a:t>
            </a:r>
          </a:p>
          <a:p>
            <a:pPr marL="548640" lvl="1">
              <a:spcBef>
                <a:spcPts val="370"/>
              </a:spcBef>
              <a:buNone/>
              <a:defRPr/>
            </a:pPr>
            <a:r>
              <a:rPr lang="en-US" dirty="0" smtClean="0">
                <a:latin typeface="Comic Sans MS" pitchFamily="66" charset="0"/>
              </a:rPr>
              <a:t>20 words no one has ever heard before in his life</a:t>
            </a:r>
          </a:p>
          <a:p>
            <a:pPr marL="548640" lvl="1">
              <a:spcBef>
                <a:spcPts val="370"/>
              </a:spcBef>
              <a:buNone/>
              <a:defRPr/>
            </a:pPr>
            <a:r>
              <a:rPr lang="en-US" dirty="0" smtClean="0">
                <a:latin typeface="Comic Sans MS" pitchFamily="66" charset="0"/>
              </a:rPr>
              <a:t>1 dictionary with very confusing definitions</a:t>
            </a:r>
          </a:p>
          <a:p>
            <a:pPr marL="548640" lvl="1">
              <a:spcBef>
                <a:spcPts val="370"/>
              </a:spcBef>
              <a:buNone/>
              <a:defRPr/>
            </a:pPr>
            <a:r>
              <a:rPr lang="en-US" dirty="0" smtClean="0">
                <a:latin typeface="Comic Sans MS" pitchFamily="66" charset="0"/>
              </a:rPr>
              <a:t>1 matching test to be distributed by Friday</a:t>
            </a:r>
          </a:p>
          <a:p>
            <a:pPr marL="548640" lvl="1">
              <a:spcBef>
                <a:spcPts val="370"/>
              </a:spcBef>
              <a:buNone/>
              <a:defRPr/>
            </a:pPr>
            <a:r>
              <a:rPr lang="en-US" dirty="0" smtClean="0">
                <a:latin typeface="Comic Sans MS" pitchFamily="66" charset="0"/>
              </a:rPr>
              <a:t>1 teacher who wants students to be quiet on Mondays copying words</a:t>
            </a:r>
          </a:p>
          <a:p>
            <a:pPr marL="274320" indent="-274320">
              <a:spcBef>
                <a:spcPts val="580"/>
              </a:spcBef>
              <a:buNone/>
              <a:defRPr/>
            </a:pPr>
            <a:endParaRPr lang="en-US" dirty="0" smtClean="0">
              <a:latin typeface="Comic Sans MS" pitchFamily="66" charset="0"/>
            </a:endParaRPr>
          </a:p>
          <a:p>
            <a:pPr marL="274320" indent="-274320">
              <a:spcBef>
                <a:spcPts val="580"/>
              </a:spcBef>
              <a:buNone/>
              <a:defRPr/>
            </a:pPr>
            <a:r>
              <a:rPr lang="en-US" dirty="0" smtClean="0">
                <a:latin typeface="Comic Sans MS" pitchFamily="66" charset="0"/>
              </a:rPr>
              <a:t>Put 20 words on chalkboard.  Have students copy then look up in dictionary.  Make students write all the definitions.  For a little spice, require that students write words in sentences.  Leave alone all week.  Top with a boring test on Friday.</a:t>
            </a:r>
          </a:p>
          <a:p>
            <a:pPr marL="274320" indent="-274320">
              <a:spcBef>
                <a:spcPts val="580"/>
              </a:spcBef>
              <a:buNone/>
              <a:defRPr/>
            </a:pPr>
            <a:r>
              <a:rPr lang="en-US" dirty="0" smtClean="0">
                <a:latin typeface="Comic Sans MS" pitchFamily="66" charset="0"/>
              </a:rPr>
              <a:t>	</a:t>
            </a:r>
          </a:p>
          <a:p>
            <a:pPr marL="274320" indent="-274320">
              <a:spcBef>
                <a:spcPts val="580"/>
              </a:spcBef>
              <a:buNone/>
              <a:defRPr/>
            </a:pPr>
            <a:r>
              <a:rPr lang="en-US" dirty="0" smtClean="0">
                <a:latin typeface="Comic Sans MS" pitchFamily="66" charset="0"/>
              </a:rPr>
              <a:t>Perishable.  This casserole will be forgotten by Saturday afternoon.</a:t>
            </a:r>
          </a:p>
          <a:p>
            <a:pPr marL="274320" indent="-274320">
              <a:spcBef>
                <a:spcPts val="580"/>
              </a:spcBef>
              <a:buNone/>
              <a:defRPr/>
            </a:pPr>
            <a:endParaRPr lang="en-US" dirty="0" smtClean="0">
              <a:latin typeface="Comic Sans MS" pitchFamily="66" charset="0"/>
            </a:endParaRPr>
          </a:p>
          <a:p>
            <a:pPr marL="274320" indent="-274320">
              <a:spcBef>
                <a:spcPts val="580"/>
              </a:spcBef>
              <a:buNone/>
              <a:defRPr/>
            </a:pPr>
            <a:r>
              <a:rPr lang="en-US" dirty="0" smtClean="0">
                <a:latin typeface="Comic Sans MS" pitchFamily="66" charset="0"/>
              </a:rPr>
              <a:t>Serves: No one.</a:t>
            </a:r>
            <a:endParaRPr lang="en-US" dirty="0">
              <a:latin typeface="Comic Sans MS" pitchFamily="66" charset="0"/>
            </a:endParaRPr>
          </a:p>
        </p:txBody>
      </p:sp>
      <p:sp>
        <p:nvSpPr>
          <p:cNvPr id="21508" name="TextBox 3"/>
          <p:cNvSpPr txBox="1">
            <a:spLocks noChangeArrowheads="1"/>
          </p:cNvSpPr>
          <p:nvPr/>
        </p:nvSpPr>
        <p:spPr bwMode="auto">
          <a:xfrm>
            <a:off x="5713412" y="6027003"/>
            <a:ext cx="5943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dirty="0">
                <a:latin typeface="Perpetua" panose="02020502060401020303" pitchFamily="18" charset="0"/>
              </a:rPr>
              <a:t>Adapted from </a:t>
            </a:r>
            <a:r>
              <a:rPr lang="en-US" altLang="en-US" b="1" i="1" dirty="0">
                <a:latin typeface="Perpetua" panose="02020502060401020303" pitchFamily="18" charset="0"/>
              </a:rPr>
              <a:t>When Kids Can’t Read, What Teachers Can Do </a:t>
            </a:r>
            <a:r>
              <a:rPr lang="en-US" altLang="en-US" dirty="0">
                <a:latin typeface="Perpetua" panose="02020502060401020303" pitchFamily="18" charset="0"/>
              </a:rPr>
              <a:t>by </a:t>
            </a:r>
            <a:r>
              <a:rPr lang="en-US" altLang="en-US" dirty="0" err="1">
                <a:latin typeface="Perpetua" panose="02020502060401020303" pitchFamily="18" charset="0"/>
              </a:rPr>
              <a:t>Kylene</a:t>
            </a:r>
            <a:r>
              <a:rPr lang="en-US" altLang="en-US" dirty="0">
                <a:latin typeface="Perpetua" panose="02020502060401020303" pitchFamily="18" charset="0"/>
              </a:rPr>
              <a:t> Beers</a:t>
            </a:r>
          </a:p>
        </p:txBody>
      </p:sp>
      <p:pic>
        <p:nvPicPr>
          <p:cNvPr id="2150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6612" y="305593"/>
            <a:ext cx="1295400" cy="167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5089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defRPr/>
            </a:pPr>
            <a:r>
              <a:rPr lang="en-US" b="1" dirty="0" smtClean="0">
                <a:solidFill>
                  <a:schemeClr val="accent1">
                    <a:lumMod val="75000"/>
                  </a:schemeClr>
                </a:solidFill>
              </a:rPr>
              <a:t>Some vocabulary practices…</a:t>
            </a:r>
            <a:endParaRPr lang="en-US" b="1" dirty="0">
              <a:solidFill>
                <a:schemeClr val="accent1">
                  <a:lumMod val="75000"/>
                </a:schemeClr>
              </a:solidFill>
            </a:endParaRPr>
          </a:p>
        </p:txBody>
      </p:sp>
      <p:sp>
        <p:nvSpPr>
          <p:cNvPr id="5" name="Text Placeholder 4"/>
          <p:cNvSpPr>
            <a:spLocks noGrp="1"/>
          </p:cNvSpPr>
          <p:nvPr>
            <p:ph type="body" idx="1"/>
          </p:nvPr>
        </p:nvSpPr>
        <p:spPr/>
        <p:txBody>
          <a:bodyPr/>
          <a:lstStyle/>
          <a:p>
            <a:pPr>
              <a:spcBef>
                <a:spcPts val="580"/>
              </a:spcBef>
              <a:defRPr/>
            </a:pPr>
            <a:r>
              <a:rPr lang="en-US" dirty="0" smtClean="0"/>
              <a:t>Unreliable Practices</a:t>
            </a:r>
            <a:endParaRPr lang="en-US" dirty="0"/>
          </a:p>
        </p:txBody>
      </p:sp>
      <p:sp>
        <p:nvSpPr>
          <p:cNvPr id="7" name="Text Placeholder 6"/>
          <p:cNvSpPr>
            <a:spLocks noGrp="1"/>
          </p:cNvSpPr>
          <p:nvPr>
            <p:ph type="body" sz="half" idx="3"/>
          </p:nvPr>
        </p:nvSpPr>
        <p:spPr/>
        <p:txBody>
          <a:bodyPr/>
          <a:lstStyle/>
          <a:p>
            <a:pPr>
              <a:spcBef>
                <a:spcPts val="580"/>
              </a:spcBef>
              <a:defRPr/>
            </a:pPr>
            <a:r>
              <a:rPr lang="en-US" dirty="0" smtClean="0"/>
              <a:t>Research-based Practices</a:t>
            </a:r>
            <a:endParaRPr lang="en-US" dirty="0"/>
          </a:p>
        </p:txBody>
      </p:sp>
      <p:sp>
        <p:nvSpPr>
          <p:cNvPr id="6" name="Content Placeholder 5"/>
          <p:cNvSpPr>
            <a:spLocks noGrp="1"/>
          </p:cNvSpPr>
          <p:nvPr>
            <p:ph sz="half" idx="2"/>
          </p:nvPr>
        </p:nvSpPr>
        <p:spPr/>
        <p:txBody>
          <a:bodyPr>
            <a:normAutofit/>
          </a:bodyPr>
          <a:lstStyle/>
          <a:p>
            <a:pPr marL="274320" indent="-274320">
              <a:spcBef>
                <a:spcPts val="580"/>
              </a:spcBef>
              <a:buFont typeface="Wingdings 2"/>
              <a:buChar char=""/>
              <a:defRPr/>
            </a:pPr>
            <a:r>
              <a:rPr lang="en-US" dirty="0" smtClean="0"/>
              <a:t>Asking students, “Does anyone know what  _____ means?”</a:t>
            </a:r>
          </a:p>
          <a:p>
            <a:pPr marL="274320" indent="-274320">
              <a:spcBef>
                <a:spcPts val="580"/>
              </a:spcBef>
              <a:buFont typeface="Wingdings 2"/>
              <a:buChar char=""/>
              <a:defRPr/>
            </a:pPr>
            <a:r>
              <a:rPr lang="en-US" dirty="0" smtClean="0"/>
              <a:t>Numerous independent activities without guidance or immediate feedback</a:t>
            </a:r>
          </a:p>
          <a:p>
            <a:pPr marL="274320" indent="-274320">
              <a:spcBef>
                <a:spcPts val="580"/>
              </a:spcBef>
              <a:buFont typeface="Wingdings 2"/>
              <a:buChar char=""/>
              <a:defRPr/>
            </a:pPr>
            <a:r>
              <a:rPr lang="en-US" dirty="0" smtClean="0"/>
              <a:t>Directing students to “look it up” then use it in a sentence</a:t>
            </a:r>
          </a:p>
          <a:p>
            <a:pPr marL="274320" indent="-274320">
              <a:spcBef>
                <a:spcPts val="580"/>
              </a:spcBef>
              <a:buFont typeface="Wingdings 2"/>
              <a:buChar char=""/>
              <a:defRPr/>
            </a:pPr>
            <a:r>
              <a:rPr lang="en-US" dirty="0" smtClean="0"/>
              <a:t>Relying on context based guessing as a primary strategy </a:t>
            </a:r>
          </a:p>
          <a:p>
            <a:pPr marL="274320" indent="-274320">
              <a:spcBef>
                <a:spcPts val="580"/>
              </a:spcBef>
              <a:buFont typeface="Wingdings 2"/>
              <a:buChar char=""/>
              <a:defRPr/>
            </a:pPr>
            <a:endParaRPr lang="en-US" dirty="0" smtClean="0"/>
          </a:p>
          <a:p>
            <a:pPr marL="274320" indent="-274320">
              <a:spcBef>
                <a:spcPts val="580"/>
              </a:spcBef>
              <a:buFont typeface="Wingdings 2"/>
              <a:buChar char=""/>
              <a:defRPr/>
            </a:pPr>
            <a:endParaRPr lang="en-US" dirty="0" smtClean="0"/>
          </a:p>
          <a:p>
            <a:pPr marL="274320" indent="-274320">
              <a:spcBef>
                <a:spcPts val="580"/>
              </a:spcBef>
              <a:buFont typeface="Wingdings 2"/>
              <a:buChar char=""/>
              <a:defRPr/>
            </a:pPr>
            <a:endParaRPr lang="en-US" dirty="0" smtClean="0"/>
          </a:p>
          <a:p>
            <a:pPr marL="274320" indent="-274320">
              <a:spcBef>
                <a:spcPts val="580"/>
              </a:spcBef>
              <a:buFont typeface="Wingdings 2"/>
              <a:buChar char=""/>
              <a:defRPr/>
            </a:pPr>
            <a:endParaRPr lang="en-US" dirty="0"/>
          </a:p>
        </p:txBody>
      </p:sp>
      <p:sp>
        <p:nvSpPr>
          <p:cNvPr id="8" name="Content Placeholder 7"/>
          <p:cNvSpPr>
            <a:spLocks noGrp="1"/>
          </p:cNvSpPr>
          <p:nvPr>
            <p:ph sz="half" idx="4"/>
          </p:nvPr>
        </p:nvSpPr>
        <p:spPr/>
        <p:txBody>
          <a:bodyPr>
            <a:normAutofit/>
          </a:bodyPr>
          <a:lstStyle/>
          <a:p>
            <a:pPr marL="274320" indent="-274320">
              <a:spcBef>
                <a:spcPts val="580"/>
              </a:spcBef>
              <a:buFont typeface="Wingdings 2"/>
              <a:buChar char=""/>
              <a:defRPr/>
            </a:pPr>
            <a:r>
              <a:rPr lang="en-US" dirty="0" smtClean="0"/>
              <a:t>Teacher directed, explicit instruction</a:t>
            </a:r>
          </a:p>
          <a:p>
            <a:pPr marL="274320" indent="-274320">
              <a:spcBef>
                <a:spcPts val="580"/>
              </a:spcBef>
              <a:buFont typeface="Wingdings 2"/>
              <a:buChar char=""/>
              <a:defRPr/>
            </a:pPr>
            <a:r>
              <a:rPr lang="en-US" dirty="0" smtClean="0"/>
              <a:t>Provide opportunities to practice using words</a:t>
            </a:r>
          </a:p>
          <a:p>
            <a:pPr marL="274320" indent="-274320">
              <a:spcBef>
                <a:spcPts val="580"/>
              </a:spcBef>
              <a:buFont typeface="Wingdings 2"/>
              <a:buChar char=""/>
              <a:defRPr/>
            </a:pPr>
            <a:r>
              <a:rPr lang="en-US" dirty="0" smtClean="0"/>
              <a:t>Teach word meanings explicitly and systematically</a:t>
            </a:r>
          </a:p>
          <a:p>
            <a:pPr marL="274320" indent="-274320">
              <a:spcBef>
                <a:spcPts val="580"/>
              </a:spcBef>
              <a:buFont typeface="Wingdings 2"/>
              <a:buChar char=""/>
              <a:defRPr/>
            </a:pPr>
            <a:r>
              <a:rPr lang="en-US" dirty="0" smtClean="0"/>
              <a:t>Teach independent word learning strategies (i.e., contextual strategies &amp; morphemic analysis</a:t>
            </a:r>
          </a:p>
          <a:p>
            <a:pPr marL="274320" indent="-274320">
              <a:spcBef>
                <a:spcPts val="580"/>
              </a:spcBef>
              <a:buFont typeface="Wingdings 2"/>
              <a:buChar char=""/>
              <a:defRPr/>
            </a:pPr>
            <a:endParaRPr lang="en-US" dirty="0" smtClean="0"/>
          </a:p>
          <a:p>
            <a:pPr marL="274320" indent="-274320">
              <a:spcBef>
                <a:spcPts val="580"/>
              </a:spcBef>
              <a:buFont typeface="Wingdings 2"/>
              <a:buChar char=""/>
              <a:defRPr/>
            </a:pPr>
            <a:endParaRPr lang="en-US" dirty="0" smtClean="0"/>
          </a:p>
          <a:p>
            <a:pPr marL="274320" indent="-274320">
              <a:spcBef>
                <a:spcPts val="580"/>
              </a:spcBef>
              <a:buFont typeface="Wingdings 2"/>
              <a:buChar char=""/>
              <a:defRPr/>
            </a:pPr>
            <a:endParaRPr lang="en-US" dirty="0"/>
          </a:p>
        </p:txBody>
      </p:sp>
    </p:spTree>
    <p:extLst>
      <p:ext uri="{BB962C8B-B14F-4D97-AF65-F5344CB8AC3E}">
        <p14:creationId xmlns:p14="http://schemas.microsoft.com/office/powerpoint/2010/main" val="3528856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2000"/>
                                        <p:tgtEl>
                                          <p:spTgt spid="6">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2000"/>
                                        <p:tgtEl>
                                          <p:spTgt spid="6">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fade">
                                      <p:cBhvr>
                                        <p:cTn id="16" dur="2000"/>
                                        <p:tgtEl>
                                          <p:spTgt spid="6">
                                            <p:txEl>
                                              <p:pRg st="3" end="3"/>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fade">
                                      <p:cBhvr>
                                        <p:cTn id="21" dur="2000"/>
                                        <p:tgtEl>
                                          <p:spTgt spid="8">
                                            <p:txEl>
                                              <p:pRg st="0" end="0"/>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
                                            <p:txEl>
                                              <p:pRg st="1" end="1"/>
                                            </p:txEl>
                                          </p:spTgt>
                                        </p:tgtEl>
                                        <p:attrNameLst>
                                          <p:attrName>style.visibility</p:attrName>
                                        </p:attrNameLst>
                                      </p:cBhvr>
                                      <p:to>
                                        <p:strVal val="visible"/>
                                      </p:to>
                                    </p:set>
                                    <p:animEffect transition="in" filter="fade">
                                      <p:cBhvr>
                                        <p:cTn id="24" dur="2000"/>
                                        <p:tgtEl>
                                          <p:spTgt spid="8">
                                            <p:txEl>
                                              <p:pRg st="1" end="1"/>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animEffect transition="in" filter="fade">
                                      <p:cBhvr>
                                        <p:cTn id="27" dur="2000"/>
                                        <p:tgtEl>
                                          <p:spTgt spid="8">
                                            <p:txEl>
                                              <p:pRg st="2" end="2"/>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8">
                                            <p:txEl>
                                              <p:pRg st="3" end="3"/>
                                            </p:txEl>
                                          </p:spTgt>
                                        </p:tgtEl>
                                        <p:attrNameLst>
                                          <p:attrName>style.visibility</p:attrName>
                                        </p:attrNameLst>
                                      </p:cBhvr>
                                      <p:to>
                                        <p:strVal val="visible"/>
                                      </p:to>
                                    </p:set>
                                    <p:animEffect transition="in" filter="fade">
                                      <p:cBhvr>
                                        <p:cTn id="30" dur="20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P spid="8" grpId="0" build="allAtOnce"/>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76200"/>
            <a:ext cx="10157354" cy="762000"/>
          </a:xfrm>
        </p:spPr>
        <p:txBody>
          <a:bodyPr>
            <a:normAutofit/>
          </a:bodyPr>
          <a:lstStyle/>
          <a:p>
            <a:pPr algn="ctr"/>
            <a:r>
              <a:rPr lang="en-US" sz="3600" dirty="0" smtClean="0"/>
              <a:t>Vocabulary Strategies</a:t>
            </a:r>
            <a:endParaRPr lang="en-US" sz="3600" dirty="0"/>
          </a:p>
        </p:txBody>
      </p:sp>
      <p:sp>
        <p:nvSpPr>
          <p:cNvPr id="3" name="Content Placeholder 2"/>
          <p:cNvSpPr>
            <a:spLocks noGrp="1"/>
          </p:cNvSpPr>
          <p:nvPr>
            <p:ph sz="half" idx="1"/>
          </p:nvPr>
        </p:nvSpPr>
        <p:spPr>
          <a:xfrm>
            <a:off x="1117308" y="914400"/>
            <a:ext cx="9244303" cy="5943600"/>
          </a:xfrm>
        </p:spPr>
        <p:txBody>
          <a:bodyPr>
            <a:normAutofit fontScale="70000" lnSpcReduction="20000"/>
          </a:bodyPr>
          <a:lstStyle/>
          <a:p>
            <a:r>
              <a:rPr lang="en-US" dirty="0" smtClean="0"/>
              <a:t>Select books rich in text</a:t>
            </a:r>
          </a:p>
          <a:p>
            <a:pPr lvl="1"/>
            <a:r>
              <a:rPr lang="en-US" dirty="0" smtClean="0"/>
              <a:t>Pre-read text</a:t>
            </a:r>
          </a:p>
          <a:p>
            <a:r>
              <a:rPr lang="en-US" dirty="0" smtClean="0"/>
              <a:t>Choose words for vocabulary instruction carefully</a:t>
            </a:r>
          </a:p>
          <a:p>
            <a:pPr lvl="1"/>
            <a:r>
              <a:rPr lang="en-US" dirty="0" smtClean="0"/>
              <a:t>Know your students</a:t>
            </a:r>
          </a:p>
          <a:p>
            <a:pPr lvl="1"/>
            <a:r>
              <a:rPr lang="en-US" dirty="0" smtClean="0"/>
              <a:t>Choose words that will be used repeatedly</a:t>
            </a:r>
          </a:p>
          <a:p>
            <a:pPr lvl="1"/>
            <a:r>
              <a:rPr lang="en-US" dirty="0"/>
              <a:t>Pre-teach the chosen words </a:t>
            </a:r>
            <a:endParaRPr lang="en-US" b="1" dirty="0" smtClean="0"/>
          </a:p>
          <a:p>
            <a:r>
              <a:rPr lang="en-US" dirty="0"/>
              <a:t>Pre-teach the chosen words </a:t>
            </a:r>
            <a:endParaRPr lang="en-US" dirty="0" smtClean="0"/>
          </a:p>
          <a:p>
            <a:r>
              <a:rPr lang="en-US" dirty="0"/>
              <a:t>Use, direct explicit instruction </a:t>
            </a:r>
          </a:p>
          <a:p>
            <a:pPr lvl="1"/>
            <a:r>
              <a:rPr lang="en-US" dirty="0"/>
              <a:t>Develop child friendly definitions</a:t>
            </a:r>
          </a:p>
          <a:p>
            <a:pPr lvl="1"/>
            <a:r>
              <a:rPr lang="en-US" dirty="0"/>
              <a:t>Analyze word relationships</a:t>
            </a:r>
          </a:p>
          <a:p>
            <a:pPr lvl="2"/>
            <a:r>
              <a:rPr lang="en-US" dirty="0"/>
              <a:t>Divisible/division</a:t>
            </a:r>
          </a:p>
          <a:p>
            <a:pPr lvl="1"/>
            <a:r>
              <a:rPr lang="en-US" dirty="0"/>
              <a:t>Compare and contrast words </a:t>
            </a:r>
          </a:p>
          <a:p>
            <a:pPr lvl="2"/>
            <a:r>
              <a:rPr lang="en-US" dirty="0"/>
              <a:t>Antonyms, synonyms</a:t>
            </a:r>
          </a:p>
          <a:p>
            <a:r>
              <a:rPr lang="en-US" dirty="0"/>
              <a:t>Engage students in active learning with multiple methods</a:t>
            </a:r>
          </a:p>
          <a:p>
            <a:pPr lvl="1"/>
            <a:r>
              <a:rPr lang="en-US" dirty="0"/>
              <a:t>Interesting</a:t>
            </a:r>
          </a:p>
          <a:p>
            <a:pPr lvl="1"/>
            <a:r>
              <a:rPr lang="en-US" dirty="0"/>
              <a:t>Challenging</a:t>
            </a:r>
          </a:p>
          <a:p>
            <a:pPr lvl="1"/>
            <a:r>
              <a:rPr lang="en-US" dirty="0"/>
              <a:t>Playful activities </a:t>
            </a:r>
          </a:p>
          <a:p>
            <a:endParaRPr lang="en-US" dirty="0"/>
          </a:p>
          <a:p>
            <a:endParaRPr lang="en-US" dirty="0" smtClean="0"/>
          </a:p>
        </p:txBody>
      </p:sp>
    </p:spTree>
    <p:extLst>
      <p:ext uri="{BB962C8B-B14F-4D97-AF65-F5344CB8AC3E}">
        <p14:creationId xmlns:p14="http://schemas.microsoft.com/office/powerpoint/2010/main" val="1604382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Vocabulary Strategies (cont’d)</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Use repeated multiple exposures and multiple examples in context (spoken and written)</a:t>
            </a:r>
          </a:p>
          <a:p>
            <a:pPr lvl="1"/>
            <a:r>
              <a:rPr lang="en-US" dirty="0" smtClean="0"/>
              <a:t>Direct, explicit instruction </a:t>
            </a:r>
          </a:p>
          <a:p>
            <a:pPr lvl="1"/>
            <a:r>
              <a:rPr lang="en-US" dirty="0" smtClean="0"/>
              <a:t>Semantic Feature Analysis</a:t>
            </a:r>
          </a:p>
          <a:p>
            <a:pPr lvl="1"/>
            <a:r>
              <a:rPr lang="en-US" dirty="0" smtClean="0"/>
              <a:t>Vocabulary Cluster</a:t>
            </a:r>
          </a:p>
          <a:p>
            <a:pPr lvl="1"/>
            <a:r>
              <a:rPr lang="en-US" dirty="0" smtClean="0"/>
              <a:t>Definition Mapping </a:t>
            </a:r>
          </a:p>
          <a:p>
            <a:pPr lvl="1"/>
            <a:r>
              <a:rPr lang="en-US" dirty="0" err="1" smtClean="0"/>
              <a:t>Frayer</a:t>
            </a:r>
            <a:r>
              <a:rPr lang="en-US" dirty="0" smtClean="0"/>
              <a:t> Model</a:t>
            </a:r>
          </a:p>
          <a:p>
            <a:pPr lvl="1"/>
            <a:r>
              <a:rPr lang="en-US" dirty="0" smtClean="0"/>
              <a:t>Drawing</a:t>
            </a:r>
          </a:p>
          <a:p>
            <a:pPr lvl="1"/>
            <a:r>
              <a:rPr lang="en-US" dirty="0" smtClean="0"/>
              <a:t>Acting out</a:t>
            </a:r>
          </a:p>
          <a:p>
            <a:pPr lvl="1"/>
            <a:r>
              <a:rPr lang="en-US" dirty="0" smtClean="0"/>
              <a:t>Games</a:t>
            </a:r>
          </a:p>
          <a:p>
            <a:pPr lvl="1"/>
            <a:r>
              <a:rPr lang="en-US" dirty="0" err="1" smtClean="0"/>
              <a:t>Foldables</a:t>
            </a:r>
            <a:endParaRPr lang="en-US" dirty="0" smtClean="0"/>
          </a:p>
          <a:p>
            <a:pPr lvl="1"/>
            <a:r>
              <a:rPr lang="en-US" dirty="0" smtClean="0"/>
              <a:t>Thinking Maps</a:t>
            </a:r>
            <a:endParaRPr lang="en-US" dirty="0"/>
          </a:p>
        </p:txBody>
      </p:sp>
    </p:spTree>
    <p:extLst>
      <p:ext uri="{BB962C8B-B14F-4D97-AF65-F5344CB8AC3E}">
        <p14:creationId xmlns:p14="http://schemas.microsoft.com/office/powerpoint/2010/main" val="3106082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76200"/>
            <a:ext cx="10157354" cy="990600"/>
          </a:xfrm>
        </p:spPr>
        <p:txBody>
          <a:bodyPr/>
          <a:lstStyle/>
          <a:p>
            <a:pPr algn="ctr"/>
            <a:r>
              <a:rPr lang="en-US" dirty="0" smtClean="0"/>
              <a:t>Direct, </a:t>
            </a:r>
            <a:r>
              <a:rPr lang="en-US" dirty="0"/>
              <a:t>E</a:t>
            </a:r>
            <a:r>
              <a:rPr lang="en-US" dirty="0" smtClean="0"/>
              <a:t>xplicit Instruction </a:t>
            </a:r>
            <a:endParaRPr lang="en-US" dirty="0"/>
          </a:p>
        </p:txBody>
      </p:sp>
      <p:sp>
        <p:nvSpPr>
          <p:cNvPr id="3" name="Content Placeholder 2"/>
          <p:cNvSpPr>
            <a:spLocks noGrp="1"/>
          </p:cNvSpPr>
          <p:nvPr>
            <p:ph idx="1"/>
          </p:nvPr>
        </p:nvSpPr>
        <p:spPr>
          <a:xfrm>
            <a:off x="1217612" y="1219200"/>
            <a:ext cx="10157354" cy="5562600"/>
          </a:xfrm>
        </p:spPr>
        <p:txBody>
          <a:bodyPr>
            <a:normAutofit/>
          </a:bodyPr>
          <a:lstStyle/>
          <a:p>
            <a:pPr marL="0" indent="0">
              <a:buNone/>
            </a:pPr>
            <a:r>
              <a:rPr lang="en-US" sz="2900" dirty="0" smtClean="0"/>
              <a:t>Teach the meaning of critical, unknown vocabulary words</a:t>
            </a:r>
            <a:endParaRPr lang="en-US" sz="2900" dirty="0"/>
          </a:p>
          <a:p>
            <a:r>
              <a:rPr lang="en-US" dirty="0" smtClean="0"/>
              <a:t>Step 1  Introduce the word</a:t>
            </a:r>
          </a:p>
          <a:p>
            <a:pPr lvl="1"/>
            <a:r>
              <a:rPr lang="en-US" dirty="0" smtClean="0"/>
              <a:t>Write the word on the board</a:t>
            </a:r>
          </a:p>
          <a:p>
            <a:pPr lvl="1"/>
            <a:r>
              <a:rPr lang="en-US" dirty="0" smtClean="0"/>
              <a:t>Read the word and have the students repeat the word</a:t>
            </a:r>
          </a:p>
          <a:p>
            <a:pPr lvl="2"/>
            <a:r>
              <a:rPr lang="en-US" b="1" dirty="0" smtClean="0"/>
              <a:t>“This word is </a:t>
            </a:r>
            <a:r>
              <a:rPr lang="en-US" b="1" u="sng" dirty="0" smtClean="0"/>
              <a:t>relieved</a:t>
            </a:r>
            <a:r>
              <a:rPr lang="en-US" b="1" dirty="0" smtClean="0"/>
              <a:t>.  What word?”</a:t>
            </a:r>
            <a:endParaRPr lang="en-US" b="1" dirty="0"/>
          </a:p>
          <a:p>
            <a:r>
              <a:rPr lang="en-US" dirty="0"/>
              <a:t>Step 2  Present </a:t>
            </a:r>
            <a:r>
              <a:rPr lang="en-US" dirty="0" smtClean="0"/>
              <a:t>multiple </a:t>
            </a:r>
            <a:r>
              <a:rPr lang="en-US" dirty="0"/>
              <a:t>student-friendly </a:t>
            </a:r>
            <a:r>
              <a:rPr lang="en-US" dirty="0" smtClean="0"/>
              <a:t>explanations</a:t>
            </a:r>
            <a:r>
              <a:rPr lang="en-US" dirty="0"/>
              <a:t>	</a:t>
            </a:r>
            <a:endParaRPr lang="en-US" dirty="0" smtClean="0"/>
          </a:p>
          <a:p>
            <a:pPr lvl="2"/>
            <a:r>
              <a:rPr lang="en-US" dirty="0" smtClean="0"/>
              <a:t>Tell the students the explanation</a:t>
            </a:r>
          </a:p>
          <a:p>
            <a:pPr lvl="3"/>
            <a:r>
              <a:rPr lang="en-US" b="1" dirty="0" smtClean="0"/>
              <a:t>”When something that is difficult is over or never happened at all, you feel relieved.”</a:t>
            </a:r>
          </a:p>
          <a:p>
            <a:pPr lvl="3"/>
            <a:r>
              <a:rPr lang="en-US" b="1" dirty="0" smtClean="0"/>
              <a:t>“So if something that is difficult is over, you would feel _________________.” </a:t>
            </a:r>
          </a:p>
        </p:txBody>
      </p:sp>
    </p:spTree>
    <p:extLst>
      <p:ext uri="{BB962C8B-B14F-4D97-AF65-F5344CB8AC3E}">
        <p14:creationId xmlns:p14="http://schemas.microsoft.com/office/powerpoint/2010/main" val="4189597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304800"/>
            <a:ext cx="10157354" cy="990600"/>
          </a:xfrm>
        </p:spPr>
        <p:txBody>
          <a:bodyPr/>
          <a:lstStyle/>
          <a:p>
            <a:pPr algn="ctr"/>
            <a:r>
              <a:rPr lang="en-US" dirty="0"/>
              <a:t>Direct, Explicit Instruction </a:t>
            </a:r>
          </a:p>
        </p:txBody>
      </p:sp>
      <p:sp>
        <p:nvSpPr>
          <p:cNvPr id="3" name="Content Placeholder 2"/>
          <p:cNvSpPr>
            <a:spLocks noGrp="1"/>
          </p:cNvSpPr>
          <p:nvPr>
            <p:ph idx="1"/>
          </p:nvPr>
        </p:nvSpPr>
        <p:spPr>
          <a:xfrm>
            <a:off x="1117309" y="1447800"/>
            <a:ext cx="10157354" cy="4953000"/>
          </a:xfrm>
        </p:spPr>
        <p:txBody>
          <a:bodyPr>
            <a:normAutofit lnSpcReduction="10000"/>
          </a:bodyPr>
          <a:lstStyle/>
          <a:p>
            <a:r>
              <a:rPr lang="en-US" dirty="0"/>
              <a:t>Step 3  Illustrate the word with examples</a:t>
            </a:r>
          </a:p>
          <a:p>
            <a:pPr lvl="1"/>
            <a:r>
              <a:rPr lang="en-US" dirty="0"/>
              <a:t>Concrete examples</a:t>
            </a:r>
          </a:p>
          <a:p>
            <a:pPr lvl="1"/>
            <a:r>
              <a:rPr lang="en-US" dirty="0"/>
              <a:t>Visual representations</a:t>
            </a:r>
          </a:p>
          <a:p>
            <a:pPr lvl="1"/>
            <a:r>
              <a:rPr lang="en-US" dirty="0"/>
              <a:t>Verbal examples</a:t>
            </a:r>
          </a:p>
          <a:p>
            <a:pPr lvl="2"/>
            <a:r>
              <a:rPr lang="en-US" b="1" dirty="0"/>
              <a:t>“When the spelling test is over, you feel </a:t>
            </a:r>
            <a:r>
              <a:rPr lang="en-US" b="1" u="sng" dirty="0"/>
              <a:t>relieved</a:t>
            </a:r>
            <a:r>
              <a:rPr lang="en-US" b="1" dirty="0"/>
              <a:t>.”</a:t>
            </a:r>
          </a:p>
          <a:p>
            <a:pPr lvl="2"/>
            <a:r>
              <a:rPr lang="en-US" b="1" dirty="0"/>
              <a:t>“When you have finished giving the speech that you dreaded, you feel </a:t>
            </a:r>
            <a:r>
              <a:rPr lang="en-US" b="1" u="sng" dirty="0"/>
              <a:t>relieved</a:t>
            </a:r>
            <a:r>
              <a:rPr lang="en-US" b="1" u="sng" dirty="0" smtClean="0"/>
              <a:t>.”</a:t>
            </a:r>
            <a:endParaRPr lang="en-US" b="1" dirty="0" smtClean="0"/>
          </a:p>
          <a:p>
            <a:pPr marL="0" indent="0">
              <a:buNone/>
            </a:pPr>
            <a:r>
              <a:rPr lang="en-US" dirty="0" smtClean="0"/>
              <a:t>Step 4   Check students’ understanding</a:t>
            </a:r>
          </a:p>
          <a:p>
            <a:pPr lvl="1"/>
            <a:r>
              <a:rPr lang="en-US" dirty="0" smtClean="0"/>
              <a:t>Ask deep processing questions</a:t>
            </a:r>
          </a:p>
          <a:p>
            <a:pPr lvl="2"/>
            <a:r>
              <a:rPr lang="en-US" b="1" dirty="0" smtClean="0"/>
              <a:t>“When students are lined up for morning recess, Jason said, “I am so relieved that this morning is over.”  Why might Jason be relieved?</a:t>
            </a:r>
          </a:p>
          <a:p>
            <a:pPr lvl="2"/>
            <a:r>
              <a:rPr lang="en-US" b="1" dirty="0" smtClean="0"/>
              <a:t>“When Maria was told that the soccer game had been cancelled, she said, “I am relieved.”  Why might Maria be relieved?”</a:t>
            </a:r>
            <a:r>
              <a:rPr lang="en-US" dirty="0" smtClean="0"/>
              <a:t> </a:t>
            </a:r>
          </a:p>
          <a:p>
            <a:endParaRPr lang="en-US" dirty="0"/>
          </a:p>
        </p:txBody>
      </p:sp>
      <p:pic>
        <p:nvPicPr>
          <p:cNvPr id="4" name="Picture 3"/>
          <p:cNvPicPr>
            <a:picLocks noChangeAspect="1"/>
          </p:cNvPicPr>
          <p:nvPr/>
        </p:nvPicPr>
        <p:blipFill>
          <a:blip r:embed="rId2"/>
          <a:stretch>
            <a:fillRect/>
          </a:stretch>
        </p:blipFill>
        <p:spPr>
          <a:xfrm>
            <a:off x="5103812" y="1905000"/>
            <a:ext cx="1344318" cy="1130557"/>
          </a:xfrm>
          <a:prstGeom prst="rect">
            <a:avLst/>
          </a:prstGeom>
        </p:spPr>
      </p:pic>
    </p:spTree>
    <p:extLst>
      <p:ext uri="{BB962C8B-B14F-4D97-AF65-F5344CB8AC3E}">
        <p14:creationId xmlns:p14="http://schemas.microsoft.com/office/powerpoint/2010/main" val="502349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8345" y="76200"/>
            <a:ext cx="10590451" cy="7010400"/>
          </a:xfrm>
        </p:spPr>
        <p:txBody>
          <a:bodyPr>
            <a:normAutofit/>
          </a:bodyPr>
          <a:lstStyle/>
          <a:p>
            <a:pPr marL="0" indent="0">
              <a:buNone/>
            </a:pPr>
            <a:r>
              <a:rPr lang="en-US" sz="1600" dirty="0" smtClean="0">
                <a:latin typeface="Wingdings" panose="05000000000000000000" pitchFamily="2" charset="2"/>
              </a:rPr>
              <a:t>					    </a:t>
            </a:r>
            <a:r>
              <a:rPr lang="en-US" sz="1800" dirty="0" smtClean="0">
                <a:latin typeface="Wingdings" panose="05000000000000000000" pitchFamily="2" charset="2"/>
              </a:rPr>
              <a:t>name</a:t>
            </a:r>
            <a:r>
              <a:rPr lang="en-US" sz="1800" dirty="0" smtClean="0">
                <a:latin typeface="+mj-lt"/>
              </a:rPr>
              <a:t> ___________________</a:t>
            </a:r>
            <a:endParaRPr lang="en-US" sz="1800" dirty="0" smtClean="0">
              <a:latin typeface="Wingdings" panose="05000000000000000000" pitchFamily="2" charset="2"/>
            </a:endParaRPr>
          </a:p>
          <a:p>
            <a:pPr marL="0" indent="0">
              <a:buNone/>
            </a:pPr>
            <a:r>
              <a:rPr lang="en-US" sz="1800" dirty="0" smtClean="0">
                <a:latin typeface="Wingdings" panose="05000000000000000000" pitchFamily="2" charset="2"/>
              </a:rPr>
              <a:t>					    date</a:t>
            </a:r>
            <a:r>
              <a:rPr lang="en-US" sz="1800" dirty="0" smtClean="0">
                <a:latin typeface="+mj-lt"/>
              </a:rPr>
              <a:t>  __________________</a:t>
            </a:r>
            <a:endParaRPr lang="en-US" sz="1800" dirty="0" smtClean="0">
              <a:latin typeface="Wingdings" panose="05000000000000000000" pitchFamily="2" charset="2"/>
            </a:endParaRPr>
          </a:p>
          <a:p>
            <a:pPr marL="0" indent="0">
              <a:buNone/>
            </a:pPr>
            <a:endParaRPr lang="en-US" sz="1800" dirty="0" smtClean="0">
              <a:latin typeface="Wingdings" panose="05000000000000000000" pitchFamily="2" charset="2"/>
            </a:endParaRPr>
          </a:p>
          <a:p>
            <a:pPr marL="0" indent="0">
              <a:buNone/>
            </a:pPr>
            <a:r>
              <a:rPr lang="en-US" dirty="0" smtClean="0">
                <a:latin typeface="Wingdings" panose="05000000000000000000" pitchFamily="2" charset="2"/>
              </a:rPr>
              <a:t>1  pat the cat .</a:t>
            </a:r>
          </a:p>
          <a:p>
            <a:pPr marL="0" indent="0">
              <a:buNone/>
            </a:pPr>
            <a:endParaRPr lang="en-US" dirty="0">
              <a:latin typeface="Wingdings" panose="05000000000000000000" pitchFamily="2" charset="2"/>
            </a:endParaRPr>
          </a:p>
          <a:p>
            <a:pPr marL="0" indent="0">
              <a:buNone/>
            </a:pPr>
            <a:r>
              <a:rPr lang="en-US" dirty="0" smtClean="0">
                <a:latin typeface="Wingdings" panose="05000000000000000000" pitchFamily="2" charset="2"/>
              </a:rPr>
              <a:t>2   pat the pig .</a:t>
            </a:r>
          </a:p>
          <a:p>
            <a:pPr marL="457200" indent="-457200">
              <a:buAutoNum type="arabicPlain"/>
            </a:pPr>
            <a:endParaRPr lang="en-US" dirty="0">
              <a:latin typeface="Wingdings" panose="05000000000000000000" pitchFamily="2" charset="2"/>
            </a:endParaRPr>
          </a:p>
          <a:p>
            <a:pPr marL="0" indent="0">
              <a:buNone/>
            </a:pPr>
            <a:r>
              <a:rPr lang="en-US" dirty="0" smtClean="0">
                <a:latin typeface="Wingdings" panose="05000000000000000000" pitchFamily="2" charset="2"/>
              </a:rPr>
              <a:t>3   pat the horse . </a:t>
            </a:r>
          </a:p>
          <a:p>
            <a:pPr marL="457200" indent="-457200">
              <a:buAutoNum type="arabicPlain"/>
            </a:pPr>
            <a:endParaRPr lang="en-US" dirty="0">
              <a:latin typeface="Wingdings" panose="05000000000000000000" pitchFamily="2" charset="2"/>
            </a:endParaRPr>
          </a:p>
          <a:p>
            <a:pPr marL="0" indent="0">
              <a:buNone/>
            </a:pPr>
            <a:r>
              <a:rPr lang="en-US" dirty="0" smtClean="0">
                <a:latin typeface="Wingdings" panose="05000000000000000000" pitchFamily="2" charset="2"/>
              </a:rPr>
              <a:t>4   pat </a:t>
            </a:r>
            <a:r>
              <a:rPr lang="en-US" dirty="0">
                <a:latin typeface="Wingdings" panose="05000000000000000000" pitchFamily="2" charset="2"/>
              </a:rPr>
              <a:t>the </a:t>
            </a:r>
            <a:r>
              <a:rPr lang="en-US" dirty="0" smtClean="0">
                <a:latin typeface="Wingdings" panose="05000000000000000000" pitchFamily="2" charset="2"/>
              </a:rPr>
              <a:t>cat .</a:t>
            </a:r>
            <a:endParaRPr lang="en-US" dirty="0">
              <a:latin typeface="Wingdings" panose="05000000000000000000" pitchFamily="2" charset="2"/>
            </a:endParaRPr>
          </a:p>
          <a:p>
            <a:pPr marL="457200" indent="-457200">
              <a:buAutoNum type="arabicPlain"/>
            </a:pPr>
            <a:endParaRPr lang="en-US" dirty="0">
              <a:latin typeface="Wingdings" panose="05000000000000000000" pitchFamily="2" charset="2"/>
            </a:endParaRPr>
          </a:p>
          <a:p>
            <a:pPr marL="0" indent="0">
              <a:buNone/>
            </a:pPr>
            <a:endParaRPr lang="en-US" dirty="0">
              <a:latin typeface="Wingdings" panose="05000000000000000000" pitchFamily="2" charset="2"/>
            </a:endParaRPr>
          </a:p>
        </p:txBody>
      </p:sp>
    </p:spTree>
    <p:extLst>
      <p:ext uri="{BB962C8B-B14F-4D97-AF65-F5344CB8AC3E}">
        <p14:creationId xmlns:p14="http://schemas.microsoft.com/office/powerpoint/2010/main" val="3400292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Direct, Explicit Instruction </a:t>
            </a:r>
          </a:p>
        </p:txBody>
      </p:sp>
      <p:sp>
        <p:nvSpPr>
          <p:cNvPr id="3" name="Content Placeholder 2"/>
          <p:cNvSpPr>
            <a:spLocks noGrp="1"/>
          </p:cNvSpPr>
          <p:nvPr>
            <p:ph idx="1"/>
          </p:nvPr>
        </p:nvSpPr>
        <p:spPr>
          <a:xfrm>
            <a:off x="1117309" y="1701800"/>
            <a:ext cx="10157354" cy="4775200"/>
          </a:xfrm>
        </p:spPr>
        <p:txBody>
          <a:bodyPr>
            <a:normAutofit/>
          </a:bodyPr>
          <a:lstStyle/>
          <a:p>
            <a:r>
              <a:rPr lang="en-US" dirty="0" smtClean="0"/>
              <a:t>Step 4 (continued)  Check students’ understanding</a:t>
            </a:r>
          </a:p>
          <a:p>
            <a:pPr lvl="1"/>
            <a:r>
              <a:rPr lang="en-US" dirty="0"/>
              <a:t>Have students discern between examples and non-examples</a:t>
            </a:r>
          </a:p>
          <a:p>
            <a:pPr lvl="2"/>
            <a:r>
              <a:rPr lang="en-US" b="1" dirty="0"/>
              <a:t>“If you were nervous singing in front of others, would you feel relieved when the concert was over?  Why?”</a:t>
            </a:r>
          </a:p>
          <a:p>
            <a:pPr lvl="2"/>
            <a:r>
              <a:rPr lang="en-US" b="1" dirty="0"/>
              <a:t>“If you loved singing to audiences, would you feel relieved when the concert was over?  Why or why not?”  </a:t>
            </a:r>
            <a:endParaRPr lang="en-US" dirty="0" smtClean="0"/>
          </a:p>
          <a:p>
            <a:pPr lvl="1"/>
            <a:r>
              <a:rPr lang="en-US" dirty="0"/>
              <a:t>Have students generate their own </a:t>
            </a:r>
            <a:r>
              <a:rPr lang="en-US" dirty="0" smtClean="0"/>
              <a:t>examples</a:t>
            </a:r>
          </a:p>
          <a:p>
            <a:pPr lvl="2"/>
            <a:r>
              <a:rPr lang="en-US" b="1" dirty="0" smtClean="0"/>
              <a:t>“Tell your partner a time when you were relieved.”</a:t>
            </a:r>
            <a:endParaRPr lang="en-US" b="1" dirty="0"/>
          </a:p>
          <a:p>
            <a:pPr lvl="1"/>
            <a:r>
              <a:rPr lang="en-US" dirty="0"/>
              <a:t>Provide students with a “sentence starter”.  Have them say the complete sentence. </a:t>
            </a:r>
            <a:endParaRPr lang="en-US" dirty="0" smtClean="0"/>
          </a:p>
          <a:p>
            <a:pPr lvl="2"/>
            <a:r>
              <a:rPr lang="en-US" b="1" dirty="0" smtClean="0"/>
              <a:t>“Sometimes your mother is relieved.  Tell your partner when your mother is relieved.  Start your sentence by saying, My mother is relieved when ______________.”</a:t>
            </a:r>
            <a:r>
              <a:rPr lang="en-US" dirty="0" smtClean="0"/>
              <a:t> </a:t>
            </a:r>
            <a:endParaRPr lang="en-US" dirty="0"/>
          </a:p>
          <a:p>
            <a:endParaRPr lang="en-US" dirty="0"/>
          </a:p>
        </p:txBody>
      </p:sp>
    </p:spTree>
    <p:extLst>
      <p:ext uri="{BB962C8B-B14F-4D97-AF65-F5344CB8AC3E}">
        <p14:creationId xmlns:p14="http://schemas.microsoft.com/office/powerpoint/2010/main" val="3049115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228600"/>
            <a:ext cx="10157354" cy="990600"/>
          </a:xfrm>
        </p:spPr>
        <p:txBody>
          <a:bodyPr>
            <a:normAutofit/>
          </a:bodyPr>
          <a:lstStyle/>
          <a:p>
            <a:pPr algn="ctr"/>
            <a:r>
              <a:rPr lang="en-US" sz="3600" dirty="0" smtClean="0"/>
              <a:t>Direct, </a:t>
            </a:r>
            <a:r>
              <a:rPr lang="en-US" sz="3600" dirty="0"/>
              <a:t>E</a:t>
            </a:r>
            <a:r>
              <a:rPr lang="en-US" sz="3600" dirty="0" smtClean="0"/>
              <a:t>xplicit </a:t>
            </a:r>
            <a:r>
              <a:rPr lang="en-US" sz="3600" dirty="0"/>
              <a:t>I</a:t>
            </a:r>
            <a:r>
              <a:rPr lang="en-US" sz="3600" dirty="0" smtClean="0"/>
              <a:t>nstruction </a:t>
            </a:r>
            <a:br>
              <a:rPr lang="en-US" sz="3600" dirty="0" smtClean="0"/>
            </a:br>
            <a:r>
              <a:rPr lang="en-US" sz="2200" dirty="0" smtClean="0"/>
              <a:t>Example #2</a:t>
            </a:r>
            <a:endParaRPr lang="en-US" sz="2200" dirty="0"/>
          </a:p>
        </p:txBody>
      </p:sp>
      <p:sp>
        <p:nvSpPr>
          <p:cNvPr id="3" name="Content Placeholder 2"/>
          <p:cNvSpPr>
            <a:spLocks noGrp="1"/>
          </p:cNvSpPr>
          <p:nvPr>
            <p:ph idx="1"/>
          </p:nvPr>
        </p:nvSpPr>
        <p:spPr>
          <a:xfrm>
            <a:off x="1117309" y="1295400"/>
            <a:ext cx="10157354" cy="5486400"/>
          </a:xfrm>
        </p:spPr>
        <p:txBody>
          <a:bodyPr>
            <a:normAutofit/>
          </a:bodyPr>
          <a:lstStyle/>
          <a:p>
            <a:r>
              <a:rPr lang="en-US" dirty="0" smtClean="0"/>
              <a:t>Book:   </a:t>
            </a:r>
            <a:r>
              <a:rPr lang="en-US" i="1" dirty="0" smtClean="0"/>
              <a:t>Doctor </a:t>
            </a:r>
            <a:r>
              <a:rPr lang="en-US" i="1" dirty="0" err="1" smtClean="0"/>
              <a:t>DeSoto</a:t>
            </a:r>
            <a:r>
              <a:rPr lang="en-US" i="1" dirty="0" smtClean="0"/>
              <a:t> </a:t>
            </a:r>
            <a:r>
              <a:rPr lang="en-US" dirty="0" smtClean="0"/>
              <a:t>(</a:t>
            </a:r>
            <a:r>
              <a:rPr lang="en-US" dirty="0" err="1" smtClean="0"/>
              <a:t>Steig</a:t>
            </a:r>
            <a:r>
              <a:rPr lang="en-US" dirty="0" smtClean="0"/>
              <a:t>, 1982)</a:t>
            </a:r>
          </a:p>
          <a:p>
            <a:r>
              <a:rPr lang="en-US" dirty="0" smtClean="0"/>
              <a:t>Teacher:  “In the story, it said that the </a:t>
            </a:r>
            <a:r>
              <a:rPr lang="en-US" dirty="0" err="1" smtClean="0"/>
              <a:t>DeSotos</a:t>
            </a:r>
            <a:r>
              <a:rPr lang="en-US" dirty="0" smtClean="0"/>
              <a:t> wouldn’t even treat a </a:t>
            </a:r>
            <a:r>
              <a:rPr lang="en-US" i="1" u="sng" dirty="0" smtClean="0"/>
              <a:t>timid</a:t>
            </a:r>
            <a:r>
              <a:rPr lang="en-US" dirty="0" smtClean="0"/>
              <a:t> cat.  </a:t>
            </a:r>
            <a:r>
              <a:rPr lang="en-US" i="1" u="sng" dirty="0" smtClean="0"/>
              <a:t>Timid</a:t>
            </a:r>
            <a:r>
              <a:rPr lang="en-US" dirty="0" smtClean="0"/>
              <a:t> means “shy, maybe a little scared”.  Let’s say the word together.”  --  </a:t>
            </a:r>
            <a:r>
              <a:rPr lang="en-US" i="1" dirty="0" smtClean="0"/>
              <a:t>timid</a:t>
            </a:r>
            <a:endParaRPr lang="en-US" dirty="0" smtClean="0"/>
          </a:p>
          <a:p>
            <a:r>
              <a:rPr lang="en-US" dirty="0" smtClean="0"/>
              <a:t>“People can be timid, too.  For example, if you walked into a big room full of people you didn’t now you might feel a little timid.”</a:t>
            </a:r>
          </a:p>
          <a:p>
            <a:r>
              <a:rPr lang="en-US" dirty="0" smtClean="0"/>
              <a:t>“Show how you would look if you felt timid.”</a:t>
            </a:r>
          </a:p>
          <a:p>
            <a:r>
              <a:rPr lang="en-US" dirty="0" smtClean="0"/>
              <a:t>“Show how a timid cat might act.”</a:t>
            </a:r>
          </a:p>
          <a:p>
            <a:r>
              <a:rPr lang="en-US" dirty="0" smtClean="0"/>
              <a:t>“Let’s say the word together.”  --  </a:t>
            </a:r>
            <a:r>
              <a:rPr lang="en-US" i="1" dirty="0" smtClean="0"/>
              <a:t>timid</a:t>
            </a:r>
            <a:endParaRPr lang="en-US" dirty="0" smtClean="0"/>
          </a:p>
        </p:txBody>
      </p:sp>
      <p:pic>
        <p:nvPicPr>
          <p:cNvPr id="4" name="Picture 3"/>
          <p:cNvPicPr>
            <a:picLocks noChangeAspect="1"/>
          </p:cNvPicPr>
          <p:nvPr/>
        </p:nvPicPr>
        <p:blipFill>
          <a:blip r:embed="rId2"/>
          <a:stretch>
            <a:fillRect/>
          </a:stretch>
        </p:blipFill>
        <p:spPr>
          <a:xfrm>
            <a:off x="8913812" y="4343400"/>
            <a:ext cx="1834055" cy="2133600"/>
          </a:xfrm>
          <a:prstGeom prst="rect">
            <a:avLst/>
          </a:prstGeom>
        </p:spPr>
      </p:pic>
    </p:spTree>
    <p:extLst>
      <p:ext uri="{BB962C8B-B14F-4D97-AF65-F5344CB8AC3E}">
        <p14:creationId xmlns:p14="http://schemas.microsoft.com/office/powerpoint/2010/main" val="3112318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76200"/>
            <a:ext cx="10157354" cy="1066800"/>
          </a:xfrm>
        </p:spPr>
        <p:txBody>
          <a:bodyPr/>
          <a:lstStyle/>
          <a:p>
            <a:pPr algn="ctr"/>
            <a:r>
              <a:rPr lang="en-US" dirty="0"/>
              <a:t>Direct, Explicit Instruction </a:t>
            </a:r>
          </a:p>
        </p:txBody>
      </p:sp>
      <p:sp>
        <p:nvSpPr>
          <p:cNvPr id="5" name="Content Placeholder 4"/>
          <p:cNvSpPr>
            <a:spLocks noGrp="1"/>
          </p:cNvSpPr>
          <p:nvPr>
            <p:ph idx="1"/>
          </p:nvPr>
        </p:nvSpPr>
        <p:spPr>
          <a:xfrm>
            <a:off x="1117309" y="1219200"/>
            <a:ext cx="10157354" cy="5334000"/>
          </a:xfrm>
        </p:spPr>
        <p:txBody>
          <a:bodyPr>
            <a:normAutofit fontScale="92500" lnSpcReduction="10000"/>
          </a:bodyPr>
          <a:lstStyle/>
          <a:p>
            <a:r>
              <a:rPr lang="en-US" dirty="0"/>
              <a:t>Teacher:  “In the story, the fox thought of Dr. </a:t>
            </a:r>
            <a:r>
              <a:rPr lang="en-US" dirty="0" err="1"/>
              <a:t>DeSoto</a:t>
            </a:r>
            <a:r>
              <a:rPr lang="en-US" dirty="0"/>
              <a:t> as a tasty </a:t>
            </a:r>
            <a:r>
              <a:rPr lang="en-US" i="1" u="sng" dirty="0"/>
              <a:t>morsel</a:t>
            </a:r>
            <a:r>
              <a:rPr lang="en-US" dirty="0"/>
              <a:t>.   A </a:t>
            </a:r>
            <a:r>
              <a:rPr lang="en-US" i="1" u="sng" dirty="0"/>
              <a:t>morsel</a:t>
            </a:r>
            <a:r>
              <a:rPr lang="en-US" dirty="0"/>
              <a:t> is a very small piece of food.  Let’s say the word together</a:t>
            </a:r>
            <a:r>
              <a:rPr lang="en-US" dirty="0" smtClean="0"/>
              <a:t>.”  -- </a:t>
            </a:r>
            <a:r>
              <a:rPr lang="en-US" i="1" dirty="0" smtClean="0"/>
              <a:t>morsel</a:t>
            </a:r>
            <a:endParaRPr lang="en-US" dirty="0"/>
          </a:p>
          <a:p>
            <a:r>
              <a:rPr lang="en-US" dirty="0"/>
              <a:t>“The fox thought of Dr. </a:t>
            </a:r>
            <a:r>
              <a:rPr lang="en-US" dirty="0" err="1"/>
              <a:t>DeSoto</a:t>
            </a:r>
            <a:r>
              <a:rPr lang="en-US" dirty="0"/>
              <a:t> as a morsel of food because in comparison to a fox a mouse is very tiny</a:t>
            </a:r>
            <a:r>
              <a:rPr lang="en-US" dirty="0" smtClean="0"/>
              <a:t>.”</a:t>
            </a:r>
            <a:endParaRPr lang="en-US" dirty="0"/>
          </a:p>
          <a:p>
            <a:r>
              <a:rPr lang="en-US" dirty="0"/>
              <a:t>“If the food that I name is a very small piece of food, say m</a:t>
            </a:r>
            <a:r>
              <a:rPr lang="en-US" dirty="0" smtClean="0"/>
              <a:t>orsel.  </a:t>
            </a:r>
            <a:r>
              <a:rPr lang="en-US" dirty="0"/>
              <a:t>If it isn’t a morsel, don’t say anything.”</a:t>
            </a:r>
          </a:p>
          <a:p>
            <a:pPr lvl="1"/>
            <a:r>
              <a:rPr lang="en-US" dirty="0"/>
              <a:t>One Cheerio</a:t>
            </a:r>
          </a:p>
          <a:p>
            <a:pPr lvl="1"/>
            <a:r>
              <a:rPr lang="en-US" dirty="0"/>
              <a:t>A whole pie</a:t>
            </a:r>
          </a:p>
          <a:p>
            <a:pPr lvl="1"/>
            <a:r>
              <a:rPr lang="en-US" dirty="0"/>
              <a:t>A raisin</a:t>
            </a:r>
          </a:p>
          <a:p>
            <a:pPr lvl="1"/>
            <a:r>
              <a:rPr lang="en-US" dirty="0"/>
              <a:t>A turkey dinner</a:t>
            </a:r>
          </a:p>
          <a:p>
            <a:pPr lvl="1"/>
            <a:r>
              <a:rPr lang="en-US" dirty="0"/>
              <a:t>A cake </a:t>
            </a:r>
            <a:r>
              <a:rPr lang="en-US" dirty="0" smtClean="0"/>
              <a:t>crumb</a:t>
            </a:r>
          </a:p>
          <a:p>
            <a:r>
              <a:rPr lang="en-US" dirty="0" smtClean="0"/>
              <a:t>“Let’s say the word together”  --  </a:t>
            </a:r>
            <a:r>
              <a:rPr lang="en-US" i="1" dirty="0" smtClean="0"/>
              <a:t>morsel</a:t>
            </a:r>
            <a:endParaRPr lang="en-US" dirty="0"/>
          </a:p>
        </p:txBody>
      </p:sp>
      <p:pic>
        <p:nvPicPr>
          <p:cNvPr id="6" name="Picture 5"/>
          <p:cNvPicPr>
            <a:picLocks noChangeAspect="1"/>
          </p:cNvPicPr>
          <p:nvPr/>
        </p:nvPicPr>
        <p:blipFill>
          <a:blip r:embed="rId2"/>
          <a:stretch>
            <a:fillRect/>
          </a:stretch>
        </p:blipFill>
        <p:spPr>
          <a:xfrm>
            <a:off x="8609012" y="4038600"/>
            <a:ext cx="1834055" cy="2133600"/>
          </a:xfrm>
          <a:prstGeom prst="rect">
            <a:avLst/>
          </a:prstGeom>
        </p:spPr>
      </p:pic>
    </p:spTree>
    <p:extLst>
      <p:ext uri="{BB962C8B-B14F-4D97-AF65-F5344CB8AC3E}">
        <p14:creationId xmlns:p14="http://schemas.microsoft.com/office/powerpoint/2010/main" val="1384962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76200"/>
            <a:ext cx="10157354" cy="990600"/>
          </a:xfrm>
        </p:spPr>
        <p:txBody>
          <a:bodyPr/>
          <a:lstStyle/>
          <a:p>
            <a:pPr algn="ctr"/>
            <a:r>
              <a:rPr lang="en-US" dirty="0"/>
              <a:t>Direct, Explicit Instruction </a:t>
            </a:r>
          </a:p>
        </p:txBody>
      </p:sp>
      <p:sp>
        <p:nvSpPr>
          <p:cNvPr id="3" name="Content Placeholder 2"/>
          <p:cNvSpPr>
            <a:spLocks noGrp="1"/>
          </p:cNvSpPr>
          <p:nvPr>
            <p:ph idx="1"/>
          </p:nvPr>
        </p:nvSpPr>
        <p:spPr>
          <a:xfrm>
            <a:off x="1117309" y="1143000"/>
            <a:ext cx="10157354" cy="5410200"/>
          </a:xfrm>
        </p:spPr>
        <p:txBody>
          <a:bodyPr>
            <a:normAutofit/>
          </a:bodyPr>
          <a:lstStyle/>
          <a:p>
            <a:r>
              <a:rPr lang="en-US" dirty="0" smtClean="0"/>
              <a:t>Teacher:  “In the story, Dr. and Mrs. </a:t>
            </a:r>
            <a:r>
              <a:rPr lang="en-US" dirty="0" err="1" smtClean="0"/>
              <a:t>DeSoto</a:t>
            </a:r>
            <a:r>
              <a:rPr lang="en-US" dirty="0" smtClean="0"/>
              <a:t> had to come up with a plan to </a:t>
            </a:r>
            <a:r>
              <a:rPr lang="en-US" i="1" u="sng" dirty="0" smtClean="0"/>
              <a:t>protect</a:t>
            </a:r>
            <a:r>
              <a:rPr lang="en-US" dirty="0" smtClean="0"/>
              <a:t> themselves.  </a:t>
            </a:r>
            <a:r>
              <a:rPr lang="en-US" i="1" u="sng" dirty="0" smtClean="0"/>
              <a:t>Protect</a:t>
            </a:r>
            <a:r>
              <a:rPr lang="en-US" dirty="0" smtClean="0"/>
              <a:t> means “to keep something safe.”  Let’s say the word together.”  --  </a:t>
            </a:r>
            <a:r>
              <a:rPr lang="en-US" i="1" dirty="0"/>
              <a:t>p</a:t>
            </a:r>
            <a:r>
              <a:rPr lang="en-US" i="1" dirty="0" smtClean="0"/>
              <a:t>rotect</a:t>
            </a:r>
          </a:p>
          <a:p>
            <a:r>
              <a:rPr lang="en-US" dirty="0" smtClean="0"/>
              <a:t>You protect your feet from getting wet by wearing boots.  A mother cat protects her kittens by keeping them close to her. </a:t>
            </a:r>
          </a:p>
          <a:p>
            <a:r>
              <a:rPr lang="en-US" dirty="0" smtClean="0"/>
              <a:t>“I’ll say some things, and you tell me how they could protect you.”</a:t>
            </a:r>
          </a:p>
          <a:p>
            <a:pPr lvl="1"/>
            <a:r>
              <a:rPr lang="en-US" dirty="0"/>
              <a:t>A pot holder</a:t>
            </a:r>
          </a:p>
          <a:p>
            <a:pPr lvl="1"/>
            <a:r>
              <a:rPr lang="en-US" dirty="0"/>
              <a:t>A smoke alarm</a:t>
            </a:r>
          </a:p>
          <a:p>
            <a:pPr lvl="1"/>
            <a:r>
              <a:rPr lang="en-US" dirty="0"/>
              <a:t>Mittens</a:t>
            </a:r>
          </a:p>
          <a:p>
            <a:pPr lvl="1"/>
            <a:r>
              <a:rPr lang="en-US" dirty="0"/>
              <a:t>Seat </a:t>
            </a:r>
            <a:r>
              <a:rPr lang="en-US" dirty="0" smtClean="0"/>
              <a:t>belts</a:t>
            </a:r>
            <a:endParaRPr lang="en-US" b="1" dirty="0" smtClean="0"/>
          </a:p>
          <a:p>
            <a:r>
              <a:rPr lang="en-US" dirty="0" smtClean="0"/>
              <a:t>“What word are we learning?”  -- </a:t>
            </a:r>
            <a:r>
              <a:rPr lang="en-US" i="1" dirty="0" smtClean="0"/>
              <a:t> protect </a:t>
            </a:r>
          </a:p>
          <a:p>
            <a:endParaRPr lang="en-US" dirty="0"/>
          </a:p>
        </p:txBody>
      </p:sp>
      <p:pic>
        <p:nvPicPr>
          <p:cNvPr id="4" name="Picture 3"/>
          <p:cNvPicPr>
            <a:picLocks noChangeAspect="1"/>
          </p:cNvPicPr>
          <p:nvPr/>
        </p:nvPicPr>
        <p:blipFill>
          <a:blip r:embed="rId2"/>
          <a:stretch>
            <a:fillRect/>
          </a:stretch>
        </p:blipFill>
        <p:spPr>
          <a:xfrm>
            <a:off x="8304212" y="4166109"/>
            <a:ext cx="1757855" cy="2044955"/>
          </a:xfrm>
          <a:prstGeom prst="rect">
            <a:avLst/>
          </a:prstGeom>
        </p:spPr>
      </p:pic>
    </p:spTree>
    <p:extLst>
      <p:ext uri="{BB962C8B-B14F-4D97-AF65-F5344CB8AC3E}">
        <p14:creationId xmlns:p14="http://schemas.microsoft.com/office/powerpoint/2010/main" val="1570176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76200"/>
            <a:ext cx="10157354" cy="990600"/>
          </a:xfrm>
        </p:spPr>
        <p:txBody>
          <a:bodyPr/>
          <a:lstStyle/>
          <a:p>
            <a:pPr algn="ctr"/>
            <a:r>
              <a:rPr lang="en-US" dirty="0"/>
              <a:t>Direct, Explicit Instruction </a:t>
            </a:r>
          </a:p>
        </p:txBody>
      </p:sp>
      <p:sp>
        <p:nvSpPr>
          <p:cNvPr id="3" name="Content Placeholder 2"/>
          <p:cNvSpPr>
            <a:spLocks noGrp="1"/>
          </p:cNvSpPr>
          <p:nvPr>
            <p:ph idx="1"/>
          </p:nvPr>
        </p:nvSpPr>
        <p:spPr>
          <a:xfrm>
            <a:off x="1117309" y="1447800"/>
            <a:ext cx="10157354" cy="4953000"/>
          </a:xfrm>
        </p:spPr>
        <p:txBody>
          <a:bodyPr>
            <a:normAutofit/>
          </a:bodyPr>
          <a:lstStyle/>
          <a:p>
            <a:r>
              <a:rPr lang="en-US" dirty="0" smtClean="0"/>
              <a:t>Teacher:  “Let’s think about all three words:</a:t>
            </a:r>
            <a:r>
              <a:rPr lang="en-US" i="1" dirty="0" smtClean="0"/>
              <a:t>  timid, morsel </a:t>
            </a:r>
            <a:r>
              <a:rPr lang="en-US" dirty="0" smtClean="0"/>
              <a:t> and </a:t>
            </a:r>
            <a:r>
              <a:rPr lang="en-US" i="1" dirty="0" smtClean="0"/>
              <a:t>protect</a:t>
            </a:r>
            <a:r>
              <a:rPr lang="en-US" dirty="0" smtClean="0"/>
              <a:t>.”</a:t>
            </a:r>
          </a:p>
          <a:p>
            <a:pPr lvl="1"/>
            <a:r>
              <a:rPr lang="en-US" dirty="0" smtClean="0"/>
              <a:t>“If a little boy walked out on a stage and saw a lot of people in the audience, would he feel </a:t>
            </a:r>
            <a:r>
              <a:rPr lang="en-US" i="1" dirty="0" smtClean="0"/>
              <a:t>timid </a:t>
            </a:r>
            <a:r>
              <a:rPr lang="en-US" dirty="0" smtClean="0"/>
              <a:t>or </a:t>
            </a:r>
            <a:r>
              <a:rPr lang="en-US" i="1" dirty="0" smtClean="0"/>
              <a:t>morsel?”</a:t>
            </a:r>
          </a:p>
          <a:p>
            <a:pPr lvl="1"/>
            <a:r>
              <a:rPr lang="en-US" dirty="0" smtClean="0"/>
              <a:t>“Would someone wrap a baby in a warm blanket</a:t>
            </a:r>
            <a:r>
              <a:rPr lang="en-US" i="1" dirty="0" smtClean="0"/>
              <a:t> </a:t>
            </a:r>
            <a:r>
              <a:rPr lang="en-US" dirty="0" smtClean="0"/>
              <a:t>to</a:t>
            </a:r>
            <a:r>
              <a:rPr lang="en-US" i="1" dirty="0" smtClean="0"/>
              <a:t> protect</a:t>
            </a:r>
            <a:r>
              <a:rPr lang="en-US" dirty="0" smtClean="0"/>
              <a:t> him or </a:t>
            </a:r>
            <a:r>
              <a:rPr lang="en-US" i="1" dirty="0" smtClean="0"/>
              <a:t>timid</a:t>
            </a:r>
            <a:r>
              <a:rPr lang="en-US" dirty="0" smtClean="0"/>
              <a:t> him?”</a:t>
            </a:r>
          </a:p>
          <a:p>
            <a:pPr lvl="1"/>
            <a:r>
              <a:rPr lang="en-US" dirty="0" smtClean="0"/>
              <a:t>“Is a </a:t>
            </a:r>
            <a:r>
              <a:rPr lang="en-US" i="1" dirty="0" smtClean="0"/>
              <a:t>morsel</a:t>
            </a:r>
            <a:r>
              <a:rPr lang="en-US" dirty="0" smtClean="0"/>
              <a:t> more like a slice of cake or a crumb of cake?”</a:t>
            </a:r>
          </a:p>
          <a:p>
            <a:pPr lvl="1"/>
            <a:endParaRPr lang="en-US" dirty="0"/>
          </a:p>
          <a:p>
            <a:pPr lvl="1"/>
            <a:endParaRPr lang="en-US" dirty="0" smtClean="0"/>
          </a:p>
          <a:p>
            <a:pPr lvl="1"/>
            <a:endParaRPr lang="en-US" dirty="0"/>
          </a:p>
          <a:p>
            <a:pPr marL="426645" lvl="1" indent="0">
              <a:buNone/>
            </a:pPr>
            <a:endParaRPr lang="en-US" dirty="0" smtClean="0"/>
          </a:p>
          <a:p>
            <a:pPr marL="426645" lvl="1" indent="0">
              <a:lnSpc>
                <a:spcPct val="110000"/>
              </a:lnSpc>
              <a:spcBef>
                <a:spcPts val="0"/>
              </a:spcBef>
              <a:buNone/>
            </a:pPr>
            <a:r>
              <a:rPr lang="en-US" sz="1400" dirty="0" smtClean="0"/>
              <a:t>-</a:t>
            </a:r>
            <a:r>
              <a:rPr lang="en-US" sz="1400" i="1" dirty="0" smtClean="0"/>
              <a:t>Bringing Words to Life:  Robust Vocabulary Instruction </a:t>
            </a:r>
            <a:r>
              <a:rPr lang="en-US" sz="1400" dirty="0" smtClean="0"/>
              <a:t> </a:t>
            </a:r>
          </a:p>
          <a:p>
            <a:pPr marL="426645" lvl="1" indent="0">
              <a:lnSpc>
                <a:spcPct val="110000"/>
              </a:lnSpc>
              <a:spcBef>
                <a:spcPts val="0"/>
              </a:spcBef>
              <a:buNone/>
            </a:pPr>
            <a:r>
              <a:rPr lang="en-US" sz="1400" dirty="0" smtClean="0"/>
              <a:t>Isabel L. Beck, Margaret G. </a:t>
            </a:r>
            <a:r>
              <a:rPr lang="en-US" sz="1400" dirty="0" err="1" smtClean="0"/>
              <a:t>McKeown</a:t>
            </a:r>
            <a:r>
              <a:rPr lang="en-US" sz="1400" dirty="0" smtClean="0"/>
              <a:t>, Linda </a:t>
            </a:r>
            <a:r>
              <a:rPr lang="en-US" sz="1400" dirty="0" err="1" smtClean="0"/>
              <a:t>Kucan</a:t>
            </a:r>
            <a:endParaRPr lang="en-US" sz="1400" dirty="0"/>
          </a:p>
        </p:txBody>
      </p:sp>
      <p:pic>
        <p:nvPicPr>
          <p:cNvPr id="5" name="Picture 4"/>
          <p:cNvPicPr>
            <a:picLocks noChangeAspect="1"/>
          </p:cNvPicPr>
          <p:nvPr/>
        </p:nvPicPr>
        <p:blipFill>
          <a:blip r:embed="rId2"/>
          <a:stretch>
            <a:fillRect/>
          </a:stretch>
        </p:blipFill>
        <p:spPr>
          <a:xfrm>
            <a:off x="8837612" y="4372495"/>
            <a:ext cx="1768553" cy="2057400"/>
          </a:xfrm>
          <a:prstGeom prst="rect">
            <a:avLst/>
          </a:prstGeom>
        </p:spPr>
      </p:pic>
    </p:spTree>
    <p:extLst>
      <p:ext uri="{BB962C8B-B14F-4D97-AF65-F5344CB8AC3E}">
        <p14:creationId xmlns:p14="http://schemas.microsoft.com/office/powerpoint/2010/main" val="3673258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76200"/>
            <a:ext cx="10157354" cy="990600"/>
          </a:xfrm>
        </p:spPr>
        <p:txBody>
          <a:bodyPr/>
          <a:lstStyle/>
          <a:p>
            <a:pPr algn="ctr"/>
            <a:r>
              <a:rPr lang="en-US" dirty="0" smtClean="0"/>
              <a:t>Semantic Feature Analysis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73212038"/>
              </p:ext>
            </p:extLst>
          </p:nvPr>
        </p:nvGraphicFramePr>
        <p:xfrm>
          <a:off x="1674812" y="1371600"/>
          <a:ext cx="8839200" cy="2034540"/>
        </p:xfrm>
        <a:graphic>
          <a:graphicData uri="http://schemas.openxmlformats.org/drawingml/2006/table">
            <a:tbl>
              <a:tblPr firstRow="1" bandRow="1">
                <a:tableStyleId>{69012ECD-51FC-41F1-AA8D-1B2483CD663E}</a:tableStyleId>
              </a:tblPr>
              <a:tblGrid>
                <a:gridCol w="2209800">
                  <a:extLst>
                    <a:ext uri="{9D8B030D-6E8A-4147-A177-3AD203B41FA5}">
                      <a16:colId xmlns:a16="http://schemas.microsoft.com/office/drawing/2014/main" val="15737505"/>
                    </a:ext>
                  </a:extLst>
                </a:gridCol>
                <a:gridCol w="2209800">
                  <a:extLst>
                    <a:ext uri="{9D8B030D-6E8A-4147-A177-3AD203B41FA5}">
                      <a16:colId xmlns:a16="http://schemas.microsoft.com/office/drawing/2014/main" val="3090310204"/>
                    </a:ext>
                  </a:extLst>
                </a:gridCol>
                <a:gridCol w="2209800">
                  <a:extLst>
                    <a:ext uri="{9D8B030D-6E8A-4147-A177-3AD203B41FA5}">
                      <a16:colId xmlns:a16="http://schemas.microsoft.com/office/drawing/2014/main" val="1084972836"/>
                    </a:ext>
                  </a:extLst>
                </a:gridCol>
                <a:gridCol w="2209800">
                  <a:extLst>
                    <a:ext uri="{9D8B030D-6E8A-4147-A177-3AD203B41FA5}">
                      <a16:colId xmlns:a16="http://schemas.microsoft.com/office/drawing/2014/main" val="2771406277"/>
                    </a:ext>
                  </a:extLst>
                </a:gridCol>
              </a:tblGrid>
              <a:tr h="220980">
                <a:tc>
                  <a:txBody>
                    <a:bodyPr/>
                    <a:lstStyle/>
                    <a:p>
                      <a:pPr algn="ctr"/>
                      <a:r>
                        <a:rPr lang="en-US" u="sng" dirty="0" smtClean="0">
                          <a:solidFill>
                            <a:sysClr val="windowText" lastClr="000000"/>
                          </a:solidFill>
                        </a:rPr>
                        <a:t>Term</a:t>
                      </a:r>
                      <a:endParaRPr lang="en-US" u="sng"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dirty="0" smtClean="0">
                          <a:solidFill>
                            <a:schemeClr val="tx1"/>
                          </a:solidFill>
                        </a:rPr>
                        <a:t>animal</a:t>
                      </a:r>
                      <a:endParaRPr lang="en-US"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dirty="0" smtClean="0">
                          <a:solidFill>
                            <a:schemeClr val="tx1"/>
                          </a:solidFill>
                        </a:rPr>
                        <a:t>mammal</a:t>
                      </a:r>
                      <a:endParaRPr lang="en-US"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dirty="0" smtClean="0">
                          <a:solidFill>
                            <a:schemeClr val="tx1"/>
                          </a:solidFill>
                        </a:rPr>
                        <a:t>fur</a:t>
                      </a:r>
                      <a:endParaRPr lang="en-US"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730082738"/>
                  </a:ext>
                </a:extLst>
              </a:tr>
              <a:tr h="525780">
                <a:tc>
                  <a:txBody>
                    <a:bodyPr/>
                    <a:lstStyle/>
                    <a:p>
                      <a:pPr algn="ctr"/>
                      <a:r>
                        <a:rPr lang="en-US" dirty="0" smtClean="0"/>
                        <a:t>dog</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dirty="0" smtClean="0"/>
                        <a: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dirty="0" smtClean="0"/>
                        <a: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dirty="0" smtClean="0"/>
                        <a: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170753154"/>
                  </a:ext>
                </a:extLst>
              </a:tr>
              <a:tr h="525780">
                <a:tc>
                  <a:txBody>
                    <a:bodyPr/>
                    <a:lstStyle/>
                    <a:p>
                      <a:pPr algn="ctr"/>
                      <a:r>
                        <a:rPr lang="en-US" dirty="0" smtClean="0"/>
                        <a:t>cat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dirty="0" smtClean="0"/>
                        <a: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dirty="0" smtClean="0"/>
                        <a: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dirty="0" smtClean="0"/>
                        <a: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982104876"/>
                  </a:ext>
                </a:extLst>
              </a:tr>
              <a:tr h="525780">
                <a:tc>
                  <a:txBody>
                    <a:bodyPr/>
                    <a:lstStyle/>
                    <a:p>
                      <a:pPr algn="ctr"/>
                      <a:r>
                        <a:rPr lang="en-US" dirty="0" smtClean="0"/>
                        <a:t>snake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dirty="0" smtClean="0"/>
                        <a: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dirty="0" smtClean="0"/>
                        <a: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dirty="0" smtClean="0"/>
                        <a: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926793553"/>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10332429"/>
              </p:ext>
            </p:extLst>
          </p:nvPr>
        </p:nvGraphicFramePr>
        <p:xfrm>
          <a:off x="1103313" y="3657600"/>
          <a:ext cx="10171350" cy="2987040"/>
        </p:xfrm>
        <a:graphic>
          <a:graphicData uri="http://schemas.openxmlformats.org/drawingml/2006/table">
            <a:tbl>
              <a:tblPr firstRow="1" bandRow="1">
                <a:tableStyleId>{69012ECD-51FC-41F1-AA8D-1B2483CD663E}</a:tableStyleId>
              </a:tblPr>
              <a:tblGrid>
                <a:gridCol w="1695225">
                  <a:extLst>
                    <a:ext uri="{9D8B030D-6E8A-4147-A177-3AD203B41FA5}">
                      <a16:colId xmlns:a16="http://schemas.microsoft.com/office/drawing/2014/main" val="2128367354"/>
                    </a:ext>
                  </a:extLst>
                </a:gridCol>
                <a:gridCol w="1695225">
                  <a:extLst>
                    <a:ext uri="{9D8B030D-6E8A-4147-A177-3AD203B41FA5}">
                      <a16:colId xmlns:a16="http://schemas.microsoft.com/office/drawing/2014/main" val="763527769"/>
                    </a:ext>
                  </a:extLst>
                </a:gridCol>
                <a:gridCol w="1695225">
                  <a:extLst>
                    <a:ext uri="{9D8B030D-6E8A-4147-A177-3AD203B41FA5}">
                      <a16:colId xmlns:a16="http://schemas.microsoft.com/office/drawing/2014/main" val="3881154220"/>
                    </a:ext>
                  </a:extLst>
                </a:gridCol>
                <a:gridCol w="1695225">
                  <a:extLst>
                    <a:ext uri="{9D8B030D-6E8A-4147-A177-3AD203B41FA5}">
                      <a16:colId xmlns:a16="http://schemas.microsoft.com/office/drawing/2014/main" val="4180402245"/>
                    </a:ext>
                  </a:extLst>
                </a:gridCol>
                <a:gridCol w="1695225">
                  <a:extLst>
                    <a:ext uri="{9D8B030D-6E8A-4147-A177-3AD203B41FA5}">
                      <a16:colId xmlns:a16="http://schemas.microsoft.com/office/drawing/2014/main" val="125781217"/>
                    </a:ext>
                  </a:extLst>
                </a:gridCol>
                <a:gridCol w="1695225">
                  <a:extLst>
                    <a:ext uri="{9D8B030D-6E8A-4147-A177-3AD203B41FA5}">
                      <a16:colId xmlns:a16="http://schemas.microsoft.com/office/drawing/2014/main" val="420328476"/>
                    </a:ext>
                  </a:extLst>
                </a:gridCol>
              </a:tblGrid>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40000"/>
                        <a:lumOff val="60000"/>
                      </a:schemeClr>
                    </a:solidFill>
                  </a:tcPr>
                </a:tc>
                <a:tc>
                  <a:txBody>
                    <a:bodyPr/>
                    <a:lstStyle/>
                    <a:p>
                      <a:pPr algn="ctr"/>
                      <a:r>
                        <a:rPr lang="en-US" dirty="0" smtClean="0">
                          <a:solidFill>
                            <a:schemeClr val="tx1"/>
                          </a:solidFill>
                        </a:rPr>
                        <a:t>FDR</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40000"/>
                        <a:lumOff val="60000"/>
                      </a:schemeClr>
                    </a:solidFill>
                  </a:tcPr>
                </a:tc>
                <a:tc>
                  <a:txBody>
                    <a:bodyPr/>
                    <a:lstStyle/>
                    <a:p>
                      <a:pPr algn="ctr"/>
                      <a:r>
                        <a:rPr lang="en-US" dirty="0" smtClean="0">
                          <a:solidFill>
                            <a:schemeClr val="tx1"/>
                          </a:solidFill>
                        </a:rPr>
                        <a:t>JFK</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40000"/>
                        <a:lumOff val="60000"/>
                      </a:schemeClr>
                    </a:solidFill>
                  </a:tcPr>
                </a:tc>
                <a:tc>
                  <a:txBody>
                    <a:bodyPr/>
                    <a:lstStyle/>
                    <a:p>
                      <a:pPr algn="ctr"/>
                      <a:r>
                        <a:rPr lang="en-US" dirty="0" smtClean="0">
                          <a:solidFill>
                            <a:schemeClr val="tx1"/>
                          </a:solidFill>
                        </a:rPr>
                        <a:t>Nixon</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40000"/>
                        <a:lumOff val="60000"/>
                      </a:schemeClr>
                    </a:solidFill>
                  </a:tcPr>
                </a:tc>
                <a:tc>
                  <a:txBody>
                    <a:bodyPr/>
                    <a:lstStyle/>
                    <a:p>
                      <a:pPr algn="ctr"/>
                      <a:r>
                        <a:rPr lang="en-US" dirty="0" smtClean="0">
                          <a:solidFill>
                            <a:schemeClr val="tx1"/>
                          </a:solidFill>
                        </a:rPr>
                        <a:t>Reagan</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40000"/>
                        <a:lumOff val="60000"/>
                      </a:schemeClr>
                    </a:solidFill>
                  </a:tcPr>
                </a:tc>
                <a:tc>
                  <a:txBody>
                    <a:bodyPr/>
                    <a:lstStyle/>
                    <a:p>
                      <a:pPr algn="ctr"/>
                      <a:r>
                        <a:rPr lang="en-US" dirty="0" smtClean="0">
                          <a:solidFill>
                            <a:schemeClr val="tx1"/>
                          </a:solidFill>
                        </a:rPr>
                        <a:t>Clinton</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40000"/>
                        <a:lumOff val="60000"/>
                      </a:schemeClr>
                    </a:solidFill>
                  </a:tcPr>
                </a:tc>
                <a:extLst>
                  <a:ext uri="{0D108BD9-81ED-4DB2-BD59-A6C34878D82A}">
                    <a16:rowId xmlns:a16="http://schemas.microsoft.com/office/drawing/2014/main" val="1428512065"/>
                  </a:ext>
                </a:extLst>
              </a:tr>
              <a:tr h="370840">
                <a:tc>
                  <a:txBody>
                    <a:bodyPr/>
                    <a:lstStyle/>
                    <a:p>
                      <a:r>
                        <a:rPr lang="en-US" sz="1600" dirty="0" smtClean="0"/>
                        <a:t>Democrat</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72756302"/>
                  </a:ext>
                </a:extLst>
              </a:tr>
              <a:tr h="370840">
                <a:tc>
                  <a:txBody>
                    <a:bodyPr/>
                    <a:lstStyle/>
                    <a:p>
                      <a:r>
                        <a:rPr lang="en-US" sz="1600" dirty="0" smtClean="0"/>
                        <a:t>Wartime </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668452"/>
                  </a:ext>
                </a:extLst>
              </a:tr>
              <a:tr h="370840">
                <a:tc>
                  <a:txBody>
                    <a:bodyPr/>
                    <a:lstStyle/>
                    <a:p>
                      <a:pPr marL="0" marR="0" indent="0" algn="l" defTabSz="1218987" rtl="0" eaLnBrk="1" fontAlgn="auto" latinLnBrk="0" hangingPunct="1">
                        <a:lnSpc>
                          <a:spcPct val="100000"/>
                        </a:lnSpc>
                        <a:spcBef>
                          <a:spcPts val="0"/>
                        </a:spcBef>
                        <a:spcAft>
                          <a:spcPts val="0"/>
                        </a:spcAft>
                        <a:buClrTx/>
                        <a:buSzTx/>
                        <a:buFontTx/>
                        <a:buNone/>
                        <a:tabLst/>
                        <a:defRPr/>
                      </a:pPr>
                      <a:r>
                        <a:rPr lang="en-US" sz="1600" dirty="0" smtClean="0"/>
                        <a:t>Majority</a:t>
                      </a:r>
                      <a:r>
                        <a:rPr lang="en-US" sz="1600" baseline="0" dirty="0" smtClean="0"/>
                        <a:t> of popular vote</a:t>
                      </a:r>
                      <a:endParaRPr lang="en-US" sz="16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77118252"/>
                  </a:ext>
                </a:extLst>
              </a:tr>
              <a:tr h="370840">
                <a:tc>
                  <a:txBody>
                    <a:bodyPr/>
                    <a:lstStyle/>
                    <a:p>
                      <a:pPr marL="0" marR="0" indent="0" algn="l" defTabSz="1218987" rtl="0" eaLnBrk="1" fontAlgn="auto" latinLnBrk="0" hangingPunct="1">
                        <a:lnSpc>
                          <a:spcPct val="100000"/>
                        </a:lnSpc>
                        <a:spcBef>
                          <a:spcPts val="0"/>
                        </a:spcBef>
                        <a:spcAft>
                          <a:spcPts val="0"/>
                        </a:spcAft>
                        <a:buClrTx/>
                        <a:buSzTx/>
                        <a:buFontTx/>
                        <a:buNone/>
                        <a:tabLst/>
                        <a:defRPr/>
                      </a:pPr>
                      <a:r>
                        <a:rPr lang="en-US" sz="1600" dirty="0" smtClean="0"/>
                        <a:t>Re-elected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40321805"/>
                  </a:ext>
                </a:extLst>
              </a:tr>
              <a:tr h="370840">
                <a:tc>
                  <a:txBody>
                    <a:bodyPr/>
                    <a:lstStyle/>
                    <a:p>
                      <a:r>
                        <a:rPr lang="en-US" sz="1600" dirty="0" smtClean="0"/>
                        <a:t>Served in Congress</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56469694"/>
                  </a:ext>
                </a:extLst>
              </a:tr>
            </a:tbl>
          </a:graphicData>
        </a:graphic>
      </p:graphicFrame>
    </p:spTree>
    <p:extLst>
      <p:ext uri="{BB962C8B-B14F-4D97-AF65-F5344CB8AC3E}">
        <p14:creationId xmlns:p14="http://schemas.microsoft.com/office/powerpoint/2010/main" val="3444503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76200"/>
            <a:ext cx="10157354" cy="990600"/>
          </a:xfrm>
        </p:spPr>
        <p:txBody>
          <a:bodyPr/>
          <a:lstStyle/>
          <a:p>
            <a:pPr algn="ctr"/>
            <a:r>
              <a:rPr lang="en-US" dirty="0" smtClean="0"/>
              <a:t>Vocabulary Cluster</a:t>
            </a:r>
            <a:endParaRPr lang="en-US" dirty="0"/>
          </a:p>
        </p:txBody>
      </p:sp>
      <p:sp>
        <p:nvSpPr>
          <p:cNvPr id="4" name="Rectangle 3"/>
          <p:cNvSpPr/>
          <p:nvPr/>
        </p:nvSpPr>
        <p:spPr>
          <a:xfrm>
            <a:off x="1838093" y="1295400"/>
            <a:ext cx="1828800" cy="9144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solidFill>
                  <a:schemeClr val="tx1"/>
                </a:solidFill>
              </a:rPr>
              <a:t>ridiculous</a:t>
            </a:r>
            <a:endParaRPr lang="en-US" sz="1800" dirty="0">
              <a:solidFill>
                <a:schemeClr val="tx1"/>
              </a:solidFill>
            </a:endParaRPr>
          </a:p>
        </p:txBody>
      </p:sp>
      <p:sp>
        <p:nvSpPr>
          <p:cNvPr id="5" name="Rectangle 4"/>
          <p:cNvSpPr/>
          <p:nvPr/>
        </p:nvSpPr>
        <p:spPr>
          <a:xfrm rot="2823712">
            <a:off x="5466147" y="2312791"/>
            <a:ext cx="1459676" cy="1396984"/>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8575239" y="2477885"/>
            <a:ext cx="1828800" cy="1066800"/>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solidFill>
                  <a:schemeClr val="tx1"/>
                </a:solidFill>
              </a:rPr>
              <a:t>usual</a:t>
            </a:r>
            <a:endParaRPr lang="en-US" sz="1800" dirty="0">
              <a:solidFill>
                <a:schemeClr val="tx1"/>
              </a:solidFill>
            </a:endParaRPr>
          </a:p>
        </p:txBody>
      </p:sp>
      <p:sp>
        <p:nvSpPr>
          <p:cNvPr id="8" name="Rectangle 7"/>
          <p:cNvSpPr/>
          <p:nvPr/>
        </p:nvSpPr>
        <p:spPr>
          <a:xfrm>
            <a:off x="1838093" y="2552700"/>
            <a:ext cx="1828800" cy="9144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solidFill>
                  <a:schemeClr val="tx1"/>
                </a:solidFill>
              </a:rPr>
              <a:t>silly</a:t>
            </a:r>
            <a:endParaRPr lang="en-US" sz="1800" dirty="0">
              <a:solidFill>
                <a:schemeClr val="tx1"/>
              </a:solidFill>
            </a:endParaRPr>
          </a:p>
        </p:txBody>
      </p:sp>
      <p:sp>
        <p:nvSpPr>
          <p:cNvPr id="9" name="Rectangle 8"/>
          <p:cNvSpPr/>
          <p:nvPr/>
        </p:nvSpPr>
        <p:spPr>
          <a:xfrm>
            <a:off x="1838093" y="3810000"/>
            <a:ext cx="1828800" cy="9144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solidFill>
                  <a:schemeClr val="tx1"/>
                </a:solidFill>
              </a:rPr>
              <a:t>outrageous</a:t>
            </a:r>
            <a:endParaRPr lang="en-US" sz="1800" dirty="0">
              <a:solidFill>
                <a:schemeClr val="tx1"/>
              </a:solidFill>
            </a:endParaRPr>
          </a:p>
        </p:txBody>
      </p:sp>
      <p:sp>
        <p:nvSpPr>
          <p:cNvPr id="10" name="Oval 9"/>
          <p:cNvSpPr/>
          <p:nvPr/>
        </p:nvSpPr>
        <p:spPr>
          <a:xfrm>
            <a:off x="8583349" y="3708861"/>
            <a:ext cx="1828800" cy="1066800"/>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solidFill>
                  <a:schemeClr val="tx1"/>
                </a:solidFill>
              </a:rPr>
              <a:t>average</a:t>
            </a:r>
            <a:endParaRPr lang="en-US" sz="1800" dirty="0">
              <a:solidFill>
                <a:schemeClr val="tx1"/>
              </a:solidFill>
            </a:endParaRPr>
          </a:p>
        </p:txBody>
      </p:sp>
      <p:sp>
        <p:nvSpPr>
          <p:cNvPr id="11" name="Oval 10"/>
          <p:cNvSpPr/>
          <p:nvPr/>
        </p:nvSpPr>
        <p:spPr>
          <a:xfrm>
            <a:off x="8575239" y="1219200"/>
            <a:ext cx="1828800" cy="1066800"/>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solidFill>
                  <a:schemeClr val="tx1"/>
                </a:solidFill>
              </a:rPr>
              <a:t>ordinary</a:t>
            </a:r>
            <a:endParaRPr lang="en-US" sz="1800" dirty="0">
              <a:solidFill>
                <a:schemeClr val="tx1"/>
              </a:solidFill>
            </a:endParaRPr>
          </a:p>
        </p:txBody>
      </p:sp>
      <p:graphicFrame>
        <p:nvGraphicFramePr>
          <p:cNvPr id="12" name="Table 11"/>
          <p:cNvGraphicFramePr>
            <a:graphicFrameLocks noGrp="1"/>
          </p:cNvGraphicFramePr>
          <p:nvPr>
            <p:extLst>
              <p:ext uri="{D42A27DB-BD31-4B8C-83A1-F6EECF244321}">
                <p14:modId xmlns:p14="http://schemas.microsoft.com/office/powerpoint/2010/main" val="4180323577"/>
              </p:ext>
            </p:extLst>
          </p:nvPr>
        </p:nvGraphicFramePr>
        <p:xfrm>
          <a:off x="2208212" y="5334000"/>
          <a:ext cx="8125884" cy="1329470"/>
        </p:xfrm>
        <a:graphic>
          <a:graphicData uri="http://schemas.openxmlformats.org/drawingml/2006/table">
            <a:tbl>
              <a:tblPr firstRow="1" bandRow="1">
                <a:tableStyleId>{69012ECD-51FC-41F1-AA8D-1B2483CD663E}</a:tableStyleId>
              </a:tblPr>
              <a:tblGrid>
                <a:gridCol w="2708628">
                  <a:extLst>
                    <a:ext uri="{9D8B030D-6E8A-4147-A177-3AD203B41FA5}">
                      <a16:colId xmlns:a16="http://schemas.microsoft.com/office/drawing/2014/main" val="3732669113"/>
                    </a:ext>
                  </a:extLst>
                </a:gridCol>
                <a:gridCol w="2708628">
                  <a:extLst>
                    <a:ext uri="{9D8B030D-6E8A-4147-A177-3AD203B41FA5}">
                      <a16:colId xmlns:a16="http://schemas.microsoft.com/office/drawing/2014/main" val="2436510308"/>
                    </a:ext>
                  </a:extLst>
                </a:gridCol>
                <a:gridCol w="2708628">
                  <a:extLst>
                    <a:ext uri="{9D8B030D-6E8A-4147-A177-3AD203B41FA5}">
                      <a16:colId xmlns:a16="http://schemas.microsoft.com/office/drawing/2014/main" val="1788891394"/>
                    </a:ext>
                  </a:extLst>
                </a:gridCol>
              </a:tblGrid>
              <a:tr h="664735">
                <a:tc>
                  <a:txBody>
                    <a:bodyPr/>
                    <a:lstStyle/>
                    <a:p>
                      <a:pPr algn="ctr"/>
                      <a:r>
                        <a:rPr lang="en-US" dirty="0" smtClean="0">
                          <a:solidFill>
                            <a:schemeClr val="tx1"/>
                          </a:solidFill>
                        </a:rPr>
                        <a:t>Person</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n-US" dirty="0" smtClean="0">
                          <a:solidFill>
                            <a:schemeClr val="tx1"/>
                          </a:solidFill>
                        </a:rPr>
                        <a:t>Thing</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n-US" dirty="0" smtClean="0">
                          <a:solidFill>
                            <a:schemeClr val="tx1"/>
                          </a:solidFill>
                        </a:rPr>
                        <a:t>Animal </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2590376028"/>
                  </a:ext>
                </a:extLst>
              </a:tr>
              <a:tr h="664735">
                <a:tc>
                  <a:txBody>
                    <a:bodyPr/>
                    <a:lstStyle/>
                    <a:p>
                      <a:pPr algn="ctr"/>
                      <a:r>
                        <a:rPr lang="en-US" dirty="0" smtClean="0"/>
                        <a:t>clown</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US" dirty="0" smtClean="0"/>
                        <a:t>eggbeater</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US" dirty="0" smtClean="0"/>
                        <a:t>platypus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4236188579"/>
                  </a:ext>
                </a:extLst>
              </a:tr>
            </a:tbl>
          </a:graphicData>
        </a:graphic>
      </p:graphicFrame>
      <p:sp>
        <p:nvSpPr>
          <p:cNvPr id="15" name="TextBox 14"/>
          <p:cNvSpPr txBox="1"/>
          <p:nvPr/>
        </p:nvSpPr>
        <p:spPr>
          <a:xfrm>
            <a:off x="5367856" y="2764423"/>
            <a:ext cx="1640956" cy="369332"/>
          </a:xfrm>
          <a:prstGeom prst="rect">
            <a:avLst/>
          </a:prstGeom>
          <a:noFill/>
          <a:ln>
            <a:noFill/>
          </a:ln>
        </p:spPr>
        <p:txBody>
          <a:bodyPr wrap="square" rtlCol="0">
            <a:spAutoFit/>
          </a:bodyPr>
          <a:lstStyle/>
          <a:p>
            <a:r>
              <a:rPr lang="en-US" sz="1800" dirty="0" smtClean="0"/>
              <a:t>preposterous</a:t>
            </a:r>
            <a:endParaRPr lang="en-US" sz="1800" dirty="0"/>
          </a:p>
        </p:txBody>
      </p:sp>
      <p:cxnSp>
        <p:nvCxnSpPr>
          <p:cNvPr id="17" name="Straight Arrow Connector 16"/>
          <p:cNvCxnSpPr/>
          <p:nvPr/>
        </p:nvCxnSpPr>
        <p:spPr>
          <a:xfrm flipH="1" flipV="1">
            <a:off x="3884612" y="1752600"/>
            <a:ext cx="1676400" cy="609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4037012" y="2971800"/>
            <a:ext cx="9906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3922712" y="3674791"/>
            <a:ext cx="1562977" cy="6818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6856412" y="1905000"/>
            <a:ext cx="1447800" cy="5728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7313612" y="3048000"/>
            <a:ext cx="10668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6856412" y="3683922"/>
            <a:ext cx="1524000" cy="5583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3424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76200"/>
            <a:ext cx="10157354" cy="1143000"/>
          </a:xfrm>
        </p:spPr>
        <p:txBody>
          <a:bodyPr/>
          <a:lstStyle/>
          <a:p>
            <a:pPr algn="ctr"/>
            <a:r>
              <a:rPr lang="en-US" dirty="0" smtClean="0"/>
              <a:t>Definition Mapping</a:t>
            </a:r>
            <a:endParaRPr lang="en-US" dirty="0"/>
          </a:p>
        </p:txBody>
      </p:sp>
      <p:pic>
        <p:nvPicPr>
          <p:cNvPr id="4" name="Content Placeholder 3"/>
          <p:cNvPicPr>
            <a:picLocks noGrp="1" noChangeAspect="1"/>
          </p:cNvPicPr>
          <p:nvPr>
            <p:ph idx="1"/>
          </p:nvPr>
        </p:nvPicPr>
        <p:blipFill>
          <a:blip r:embed="rId2"/>
          <a:stretch>
            <a:fillRect/>
          </a:stretch>
        </p:blipFill>
        <p:spPr>
          <a:xfrm>
            <a:off x="912812" y="1219200"/>
            <a:ext cx="10567697" cy="5334000"/>
          </a:xfrm>
          <a:prstGeom prst="rect">
            <a:avLst/>
          </a:prstGeom>
        </p:spPr>
      </p:pic>
      <p:sp>
        <p:nvSpPr>
          <p:cNvPr id="6" name="TextBox 5"/>
          <p:cNvSpPr txBox="1"/>
          <p:nvPr/>
        </p:nvSpPr>
        <p:spPr>
          <a:xfrm>
            <a:off x="4570412" y="1219200"/>
            <a:ext cx="3467100" cy="461665"/>
          </a:xfrm>
          <a:prstGeom prst="rect">
            <a:avLst/>
          </a:prstGeom>
          <a:solidFill>
            <a:schemeClr val="bg1"/>
          </a:solidFill>
          <a:ln>
            <a:noFill/>
          </a:ln>
        </p:spPr>
        <p:txBody>
          <a:bodyPr wrap="square" rtlCol="0">
            <a:spAutoFit/>
          </a:bodyPr>
          <a:lstStyle/>
          <a:p>
            <a:endParaRPr lang="en-US" dirty="0"/>
          </a:p>
        </p:txBody>
      </p:sp>
      <p:sp>
        <p:nvSpPr>
          <p:cNvPr id="7" name="TextBox 6"/>
          <p:cNvSpPr txBox="1"/>
          <p:nvPr/>
        </p:nvSpPr>
        <p:spPr>
          <a:xfrm>
            <a:off x="1484312" y="3116610"/>
            <a:ext cx="1295400" cy="338554"/>
          </a:xfrm>
          <a:prstGeom prst="rect">
            <a:avLst/>
          </a:prstGeom>
          <a:noFill/>
        </p:spPr>
        <p:txBody>
          <a:bodyPr wrap="square" rtlCol="0">
            <a:spAutoFit/>
          </a:bodyPr>
          <a:lstStyle/>
          <a:p>
            <a:r>
              <a:rPr lang="en-US" sz="1600" dirty="0" smtClean="0"/>
              <a:t>definition</a:t>
            </a:r>
            <a:endParaRPr lang="en-US" sz="1600" dirty="0"/>
          </a:p>
        </p:txBody>
      </p:sp>
      <p:sp>
        <p:nvSpPr>
          <p:cNvPr id="10" name="TextBox 9"/>
          <p:cNvSpPr txBox="1"/>
          <p:nvPr/>
        </p:nvSpPr>
        <p:spPr>
          <a:xfrm>
            <a:off x="1507649" y="4428887"/>
            <a:ext cx="1219200" cy="338554"/>
          </a:xfrm>
          <a:prstGeom prst="rect">
            <a:avLst/>
          </a:prstGeom>
          <a:noFill/>
        </p:spPr>
        <p:txBody>
          <a:bodyPr wrap="square" rtlCol="0">
            <a:spAutoFit/>
          </a:bodyPr>
          <a:lstStyle/>
          <a:p>
            <a:r>
              <a:rPr lang="en-US" sz="1600" dirty="0"/>
              <a:t>t</a:t>
            </a:r>
            <a:r>
              <a:rPr lang="en-US" sz="1600" dirty="0" smtClean="0"/>
              <a:t>he word</a:t>
            </a:r>
            <a:endParaRPr lang="en-US" sz="1600" dirty="0"/>
          </a:p>
        </p:txBody>
      </p:sp>
      <p:sp>
        <p:nvSpPr>
          <p:cNvPr id="11" name="TextBox 10"/>
          <p:cNvSpPr txBox="1"/>
          <p:nvPr/>
        </p:nvSpPr>
        <p:spPr>
          <a:xfrm>
            <a:off x="6551612" y="5943600"/>
            <a:ext cx="1676400" cy="338554"/>
          </a:xfrm>
          <a:prstGeom prst="rect">
            <a:avLst/>
          </a:prstGeom>
          <a:noFill/>
          <a:ln>
            <a:noFill/>
          </a:ln>
        </p:spPr>
        <p:txBody>
          <a:bodyPr wrap="square" rtlCol="0">
            <a:spAutoFit/>
          </a:bodyPr>
          <a:lstStyle/>
          <a:p>
            <a:r>
              <a:rPr lang="en-US" sz="1600" dirty="0" smtClean="0"/>
              <a:t>examples</a:t>
            </a:r>
            <a:endParaRPr lang="en-US" sz="1600" dirty="0"/>
          </a:p>
        </p:txBody>
      </p:sp>
      <p:sp>
        <p:nvSpPr>
          <p:cNvPr id="12" name="TextBox 11"/>
          <p:cNvSpPr txBox="1"/>
          <p:nvPr/>
        </p:nvSpPr>
        <p:spPr>
          <a:xfrm>
            <a:off x="2894012" y="2916555"/>
            <a:ext cx="2209800" cy="738664"/>
          </a:xfrm>
          <a:prstGeom prst="rect">
            <a:avLst/>
          </a:prstGeom>
          <a:solidFill>
            <a:schemeClr val="bg1"/>
          </a:solidFill>
          <a:ln w="28575">
            <a:solidFill>
              <a:schemeClr val="tx1"/>
            </a:solidFill>
          </a:ln>
        </p:spPr>
        <p:txBody>
          <a:bodyPr wrap="square" rtlCol="0">
            <a:spAutoFit/>
          </a:bodyPr>
          <a:lstStyle/>
          <a:p>
            <a:r>
              <a:rPr lang="en-US" sz="1400" dirty="0" smtClean="0"/>
              <a:t>Mammal used for riding, racing, pulling heavy loads</a:t>
            </a:r>
            <a:endParaRPr lang="en-US" sz="1400" dirty="0"/>
          </a:p>
        </p:txBody>
      </p:sp>
      <p:sp>
        <p:nvSpPr>
          <p:cNvPr id="14" name="Rectangle 13"/>
          <p:cNvSpPr/>
          <p:nvPr/>
        </p:nvSpPr>
        <p:spPr>
          <a:xfrm>
            <a:off x="2894012" y="4231396"/>
            <a:ext cx="2209800" cy="738664"/>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hohrshhoe</a:t>
            </a:r>
            <a:endParaRPr lang="en-US" dirty="0"/>
          </a:p>
        </p:txBody>
      </p:sp>
      <p:sp>
        <p:nvSpPr>
          <p:cNvPr id="13" name="TextBox 12"/>
          <p:cNvSpPr txBox="1"/>
          <p:nvPr/>
        </p:nvSpPr>
        <p:spPr>
          <a:xfrm>
            <a:off x="3122612" y="4311348"/>
            <a:ext cx="1752600" cy="523220"/>
          </a:xfrm>
          <a:prstGeom prst="rect">
            <a:avLst/>
          </a:prstGeom>
          <a:solidFill>
            <a:schemeClr val="bg1"/>
          </a:solidFill>
          <a:ln w="28575">
            <a:noFill/>
          </a:ln>
        </p:spPr>
        <p:txBody>
          <a:bodyPr wrap="square" rtlCol="0">
            <a:spAutoFit/>
          </a:bodyPr>
          <a:lstStyle/>
          <a:p>
            <a:pPr algn="ctr"/>
            <a:r>
              <a:rPr lang="en-US" sz="2800" b="1" dirty="0" smtClean="0"/>
              <a:t>horse</a:t>
            </a:r>
            <a:endParaRPr lang="en-US" sz="2800" b="1" dirty="0"/>
          </a:p>
        </p:txBody>
      </p:sp>
    </p:spTree>
    <p:extLst>
      <p:ext uri="{BB962C8B-B14F-4D97-AF65-F5344CB8AC3E}">
        <p14:creationId xmlns:p14="http://schemas.microsoft.com/office/powerpoint/2010/main" val="2149016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76200"/>
            <a:ext cx="10157354" cy="990600"/>
          </a:xfrm>
        </p:spPr>
        <p:txBody>
          <a:bodyPr/>
          <a:lstStyle/>
          <a:p>
            <a:pPr algn="ctr"/>
            <a:r>
              <a:rPr lang="en-US" dirty="0" err="1" smtClean="0"/>
              <a:t>Frayer</a:t>
            </a:r>
            <a:r>
              <a:rPr lang="en-US" dirty="0" smtClean="0"/>
              <a:t> Model</a:t>
            </a:r>
            <a:endParaRPr lang="en-US" dirty="0"/>
          </a:p>
        </p:txBody>
      </p:sp>
      <p:sp>
        <p:nvSpPr>
          <p:cNvPr id="4" name="Rectangle 3"/>
          <p:cNvSpPr/>
          <p:nvPr/>
        </p:nvSpPr>
        <p:spPr>
          <a:xfrm>
            <a:off x="1429506" y="4071003"/>
            <a:ext cx="3335420" cy="2177397"/>
          </a:xfrm>
          <a:prstGeom prst="rect">
            <a:avLst/>
          </a:prstGeom>
          <a:solidFill>
            <a:schemeClr val="tx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Examples</a:t>
            </a:r>
          </a:p>
          <a:p>
            <a:pPr algn="ctr"/>
            <a:endParaRPr lang="en-US" sz="2000" dirty="0">
              <a:solidFill>
                <a:schemeClr val="tx1"/>
              </a:solidFill>
            </a:endParaRPr>
          </a:p>
          <a:p>
            <a:pPr algn="ctr"/>
            <a:r>
              <a:rPr lang="en-US" sz="2000" b="1" dirty="0">
                <a:solidFill>
                  <a:schemeClr val="tx1"/>
                </a:solidFill>
              </a:rPr>
              <a:t>h</a:t>
            </a:r>
            <a:r>
              <a:rPr lang="en-US" sz="2000" b="1" dirty="0" smtClean="0">
                <a:solidFill>
                  <a:schemeClr val="tx1"/>
                </a:solidFill>
              </a:rPr>
              <a:t>exagon</a:t>
            </a:r>
          </a:p>
          <a:p>
            <a:pPr algn="ctr"/>
            <a:r>
              <a:rPr lang="en-US" sz="2000" b="1" dirty="0" smtClean="0">
                <a:solidFill>
                  <a:schemeClr val="tx1"/>
                </a:solidFill>
              </a:rPr>
              <a:t>square</a:t>
            </a:r>
          </a:p>
          <a:p>
            <a:pPr algn="ctr"/>
            <a:r>
              <a:rPr lang="en-US" sz="2000" b="1" dirty="0" smtClean="0">
                <a:solidFill>
                  <a:schemeClr val="tx1"/>
                </a:solidFill>
              </a:rPr>
              <a:t>trapezoid</a:t>
            </a:r>
          </a:p>
          <a:p>
            <a:pPr algn="ctr"/>
            <a:r>
              <a:rPr lang="en-US" sz="2000" b="1" dirty="0" smtClean="0">
                <a:solidFill>
                  <a:schemeClr val="tx1"/>
                </a:solidFill>
              </a:rPr>
              <a:t>rhombus</a:t>
            </a:r>
            <a:endParaRPr lang="en-US" sz="2000" b="1" dirty="0">
              <a:solidFill>
                <a:schemeClr val="tx1"/>
              </a:solidFill>
            </a:endParaRPr>
          </a:p>
        </p:txBody>
      </p:sp>
      <p:sp>
        <p:nvSpPr>
          <p:cNvPr id="6" name="Rectangle 5"/>
          <p:cNvSpPr/>
          <p:nvPr/>
        </p:nvSpPr>
        <p:spPr>
          <a:xfrm>
            <a:off x="7524681" y="3908098"/>
            <a:ext cx="3339017" cy="2177397"/>
          </a:xfrm>
          <a:prstGeom prst="rect">
            <a:avLst/>
          </a:prstGeom>
          <a:solidFill>
            <a:schemeClr val="tx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solidFill>
                  <a:schemeClr val="tx1"/>
                </a:solidFill>
              </a:rPr>
              <a:t>Non-examples</a:t>
            </a:r>
          </a:p>
          <a:p>
            <a:pPr algn="ctr"/>
            <a:endParaRPr lang="en-US" sz="1800" b="1" dirty="0">
              <a:solidFill>
                <a:schemeClr val="tx1"/>
              </a:solidFill>
            </a:endParaRPr>
          </a:p>
          <a:p>
            <a:pPr algn="ctr"/>
            <a:r>
              <a:rPr lang="en-US" sz="1800" b="1" dirty="0">
                <a:solidFill>
                  <a:schemeClr val="tx1"/>
                </a:solidFill>
              </a:rPr>
              <a:t>c</a:t>
            </a:r>
            <a:r>
              <a:rPr lang="en-US" sz="1800" b="1" dirty="0" smtClean="0">
                <a:solidFill>
                  <a:schemeClr val="tx1"/>
                </a:solidFill>
              </a:rPr>
              <a:t>ircle</a:t>
            </a:r>
          </a:p>
          <a:p>
            <a:pPr algn="ctr"/>
            <a:r>
              <a:rPr lang="en-US" sz="1800" b="1" dirty="0">
                <a:solidFill>
                  <a:schemeClr val="tx1"/>
                </a:solidFill>
              </a:rPr>
              <a:t>c</a:t>
            </a:r>
            <a:r>
              <a:rPr lang="en-US" sz="1800" b="1" dirty="0" smtClean="0">
                <a:solidFill>
                  <a:schemeClr val="tx1"/>
                </a:solidFill>
              </a:rPr>
              <a:t>ube</a:t>
            </a:r>
          </a:p>
          <a:p>
            <a:pPr algn="ctr"/>
            <a:r>
              <a:rPr lang="en-US" sz="1800" b="1" dirty="0" smtClean="0">
                <a:solidFill>
                  <a:schemeClr val="tx1"/>
                </a:solidFill>
              </a:rPr>
              <a:t>Sphere</a:t>
            </a:r>
          </a:p>
          <a:p>
            <a:pPr algn="ctr"/>
            <a:r>
              <a:rPr lang="en-US" sz="1800" b="1" dirty="0">
                <a:solidFill>
                  <a:schemeClr val="tx1"/>
                </a:solidFill>
              </a:rPr>
              <a:t>c</a:t>
            </a:r>
            <a:r>
              <a:rPr lang="en-US" sz="1800" b="1" dirty="0" smtClean="0">
                <a:solidFill>
                  <a:schemeClr val="tx1"/>
                </a:solidFill>
              </a:rPr>
              <a:t>ylinder</a:t>
            </a:r>
          </a:p>
          <a:p>
            <a:pPr algn="ctr"/>
            <a:r>
              <a:rPr lang="en-US" sz="1800" b="1" dirty="0" smtClean="0">
                <a:solidFill>
                  <a:schemeClr val="tx1"/>
                </a:solidFill>
              </a:rPr>
              <a:t>cone</a:t>
            </a:r>
            <a:endParaRPr lang="en-US" sz="1800" b="1" dirty="0">
              <a:solidFill>
                <a:schemeClr val="tx1"/>
              </a:solidFill>
            </a:endParaRPr>
          </a:p>
        </p:txBody>
      </p:sp>
      <p:sp>
        <p:nvSpPr>
          <p:cNvPr id="7" name="Rectangle 6"/>
          <p:cNvSpPr/>
          <p:nvPr/>
        </p:nvSpPr>
        <p:spPr>
          <a:xfrm>
            <a:off x="7508391" y="1219200"/>
            <a:ext cx="3333046" cy="2177397"/>
          </a:xfrm>
          <a:prstGeom prst="rect">
            <a:avLst/>
          </a:prstGeom>
          <a:solidFill>
            <a:schemeClr val="tx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solidFill>
                  <a:schemeClr val="tx1"/>
                </a:solidFill>
              </a:rPr>
              <a:t>Characteristics</a:t>
            </a:r>
          </a:p>
          <a:p>
            <a:pPr algn="ctr"/>
            <a:endParaRPr lang="en-US" sz="1800" dirty="0">
              <a:solidFill>
                <a:schemeClr val="tx1"/>
              </a:solidFill>
            </a:endParaRPr>
          </a:p>
          <a:p>
            <a:pPr algn="ctr"/>
            <a:r>
              <a:rPr lang="en-US" sz="1800" b="1" dirty="0" smtClean="0">
                <a:solidFill>
                  <a:schemeClr val="tx1"/>
                </a:solidFill>
              </a:rPr>
              <a:t>Closed</a:t>
            </a:r>
          </a:p>
          <a:p>
            <a:pPr algn="ctr"/>
            <a:r>
              <a:rPr lang="en-US" sz="1800" b="1" dirty="0" smtClean="0">
                <a:solidFill>
                  <a:schemeClr val="tx1"/>
                </a:solidFill>
              </a:rPr>
              <a:t>Plane figure</a:t>
            </a:r>
          </a:p>
          <a:p>
            <a:pPr algn="ctr"/>
            <a:r>
              <a:rPr lang="en-US" sz="1800" b="1" dirty="0" smtClean="0">
                <a:solidFill>
                  <a:schemeClr val="tx1"/>
                </a:solidFill>
              </a:rPr>
              <a:t>More than 2 straight sides</a:t>
            </a:r>
          </a:p>
          <a:p>
            <a:pPr algn="ctr"/>
            <a:r>
              <a:rPr lang="en-US" sz="1800" b="1" dirty="0" smtClean="0">
                <a:solidFill>
                  <a:schemeClr val="tx1"/>
                </a:solidFill>
              </a:rPr>
              <a:t>2-dimensional</a:t>
            </a:r>
          </a:p>
          <a:p>
            <a:pPr algn="ctr"/>
            <a:r>
              <a:rPr lang="en-US" sz="1800" b="1" dirty="0" smtClean="0">
                <a:solidFill>
                  <a:schemeClr val="tx1"/>
                </a:solidFill>
              </a:rPr>
              <a:t>Made of line segments</a:t>
            </a:r>
            <a:endParaRPr lang="en-US" sz="1800" b="1" dirty="0">
              <a:solidFill>
                <a:schemeClr val="tx1"/>
              </a:solidFill>
            </a:endParaRPr>
          </a:p>
        </p:txBody>
      </p:sp>
      <p:sp>
        <p:nvSpPr>
          <p:cNvPr id="8" name="Rectangle 7"/>
          <p:cNvSpPr/>
          <p:nvPr/>
        </p:nvSpPr>
        <p:spPr>
          <a:xfrm>
            <a:off x="1522412" y="1305904"/>
            <a:ext cx="3335420" cy="2177397"/>
          </a:xfrm>
          <a:prstGeom prst="rect">
            <a:avLst/>
          </a:prstGeom>
          <a:solidFill>
            <a:schemeClr val="tx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solidFill>
                  <a:schemeClr val="tx1"/>
                </a:solidFill>
              </a:rPr>
              <a:t>Definition</a:t>
            </a:r>
          </a:p>
          <a:p>
            <a:pPr algn="ctr"/>
            <a:endParaRPr lang="en-US" sz="1800" b="1" dirty="0" smtClean="0">
              <a:solidFill>
                <a:schemeClr val="tx1"/>
              </a:solidFill>
            </a:endParaRPr>
          </a:p>
          <a:p>
            <a:pPr algn="ctr"/>
            <a:r>
              <a:rPr lang="en-US" sz="1800" b="1" dirty="0" smtClean="0">
                <a:solidFill>
                  <a:schemeClr val="tx1"/>
                </a:solidFill>
              </a:rPr>
              <a:t>A mathematical shape that is closed plane figure bounded by 3 of more line segments</a:t>
            </a:r>
          </a:p>
          <a:p>
            <a:pPr algn="ctr"/>
            <a:r>
              <a:rPr lang="en-US" sz="1800" b="1" dirty="0" smtClean="0">
                <a:solidFill>
                  <a:schemeClr val="tx1"/>
                </a:solidFill>
              </a:rPr>
              <a:t> </a:t>
            </a:r>
            <a:endParaRPr lang="en-US" sz="1800" b="1" dirty="0">
              <a:solidFill>
                <a:schemeClr val="tx1"/>
              </a:solidFill>
            </a:endParaRPr>
          </a:p>
        </p:txBody>
      </p:sp>
      <p:sp>
        <p:nvSpPr>
          <p:cNvPr id="9" name="Oval 8"/>
          <p:cNvSpPr/>
          <p:nvPr/>
        </p:nvSpPr>
        <p:spPr>
          <a:xfrm>
            <a:off x="4507205" y="2819400"/>
            <a:ext cx="3377561" cy="20574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Word</a:t>
            </a:r>
          </a:p>
          <a:p>
            <a:pPr algn="ctr"/>
            <a:endParaRPr lang="en-US" dirty="0">
              <a:solidFill>
                <a:schemeClr val="tx1"/>
              </a:solidFill>
            </a:endParaRPr>
          </a:p>
          <a:p>
            <a:pPr algn="ctr"/>
            <a:r>
              <a:rPr lang="en-US" sz="3200" b="1" dirty="0" smtClean="0">
                <a:solidFill>
                  <a:schemeClr val="tx1"/>
                </a:solidFill>
              </a:rPr>
              <a:t>Polygon</a:t>
            </a:r>
          </a:p>
          <a:p>
            <a:pPr algn="ctr"/>
            <a:endParaRPr lang="en-US" dirty="0">
              <a:solidFill>
                <a:schemeClr val="tx1"/>
              </a:solidFill>
            </a:endParaRPr>
          </a:p>
          <a:p>
            <a:pPr algn="ctr"/>
            <a:endParaRPr lang="en-US" dirty="0">
              <a:solidFill>
                <a:schemeClr val="tx1"/>
              </a:solidFill>
            </a:endParaRPr>
          </a:p>
        </p:txBody>
      </p:sp>
    </p:spTree>
    <p:extLst>
      <p:ext uri="{BB962C8B-B14F-4D97-AF65-F5344CB8AC3E}">
        <p14:creationId xmlns:p14="http://schemas.microsoft.com/office/powerpoint/2010/main" val="2819844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76200"/>
            <a:ext cx="10157354" cy="1295400"/>
          </a:xfrm>
        </p:spPr>
        <p:txBody>
          <a:bodyPr>
            <a:normAutofit/>
          </a:bodyPr>
          <a:lstStyle/>
          <a:p>
            <a:pPr algn="ctr"/>
            <a:r>
              <a:rPr lang="en-US" sz="7200" dirty="0" smtClean="0"/>
              <a:t>TIP</a:t>
            </a:r>
            <a:endParaRPr lang="en-US" sz="7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65144490"/>
              </p:ext>
            </p:extLst>
          </p:nvPr>
        </p:nvGraphicFramePr>
        <p:xfrm>
          <a:off x="836612" y="1371600"/>
          <a:ext cx="10156824" cy="5196840"/>
        </p:xfrm>
        <a:graphic>
          <a:graphicData uri="http://schemas.openxmlformats.org/drawingml/2006/table">
            <a:tbl>
              <a:tblPr firstRow="1" bandRow="1">
                <a:tableStyleId>{69012ECD-51FC-41F1-AA8D-1B2483CD663E}</a:tableStyleId>
              </a:tblPr>
              <a:tblGrid>
                <a:gridCol w="3385608">
                  <a:extLst>
                    <a:ext uri="{9D8B030D-6E8A-4147-A177-3AD203B41FA5}">
                      <a16:colId xmlns:a16="http://schemas.microsoft.com/office/drawing/2014/main" val="2832055534"/>
                    </a:ext>
                  </a:extLst>
                </a:gridCol>
                <a:gridCol w="3385608">
                  <a:extLst>
                    <a:ext uri="{9D8B030D-6E8A-4147-A177-3AD203B41FA5}">
                      <a16:colId xmlns:a16="http://schemas.microsoft.com/office/drawing/2014/main" val="2177159940"/>
                    </a:ext>
                  </a:extLst>
                </a:gridCol>
                <a:gridCol w="3385608">
                  <a:extLst>
                    <a:ext uri="{9D8B030D-6E8A-4147-A177-3AD203B41FA5}">
                      <a16:colId xmlns:a16="http://schemas.microsoft.com/office/drawing/2014/main" val="3693753659"/>
                    </a:ext>
                  </a:extLst>
                </a:gridCol>
              </a:tblGrid>
              <a:tr h="575631">
                <a:tc>
                  <a:txBody>
                    <a:bodyPr/>
                    <a:lstStyle/>
                    <a:p>
                      <a:pPr algn="ctr"/>
                      <a:r>
                        <a:rPr lang="en-US" sz="3200" dirty="0" smtClean="0">
                          <a:solidFill>
                            <a:schemeClr val="tx1"/>
                          </a:solidFill>
                        </a:rPr>
                        <a:t>T</a:t>
                      </a:r>
                      <a:endParaRPr lang="en-US" sz="3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40000"/>
                        <a:lumOff val="60000"/>
                      </a:schemeClr>
                    </a:solidFill>
                  </a:tcPr>
                </a:tc>
                <a:tc>
                  <a:txBody>
                    <a:bodyPr/>
                    <a:lstStyle/>
                    <a:p>
                      <a:pPr algn="ctr"/>
                      <a:r>
                        <a:rPr lang="en-US" sz="3200" dirty="0" smtClean="0">
                          <a:solidFill>
                            <a:schemeClr val="tx1"/>
                          </a:solidFill>
                        </a:rPr>
                        <a: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40000"/>
                        <a:lumOff val="60000"/>
                      </a:schemeClr>
                    </a:solidFill>
                  </a:tcPr>
                </a:tc>
                <a:tc>
                  <a:txBody>
                    <a:bodyPr/>
                    <a:lstStyle/>
                    <a:p>
                      <a:pPr algn="ctr"/>
                      <a:r>
                        <a:rPr lang="en-US" sz="3200" dirty="0" smtClean="0">
                          <a:solidFill>
                            <a:schemeClr val="tx1"/>
                          </a:solidFill>
                        </a:rPr>
                        <a:t>P</a:t>
                      </a:r>
                      <a:endParaRPr lang="en-US" sz="3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40000"/>
                        <a:lumOff val="60000"/>
                      </a:schemeClr>
                    </a:solidFill>
                  </a:tcPr>
                </a:tc>
                <a:extLst>
                  <a:ext uri="{0D108BD9-81ED-4DB2-BD59-A6C34878D82A}">
                    <a16:rowId xmlns:a16="http://schemas.microsoft.com/office/drawing/2014/main" val="3355691706"/>
                  </a:ext>
                </a:extLst>
              </a:tr>
              <a:tr h="716280">
                <a:tc>
                  <a:txBody>
                    <a:bodyPr/>
                    <a:lstStyle/>
                    <a:p>
                      <a:pPr algn="ctr"/>
                      <a:r>
                        <a:rPr lang="en-US" dirty="0" smtClean="0"/>
                        <a:t>Term</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a:r>
                        <a:rPr lang="en-US" dirty="0" smtClean="0"/>
                        <a:t>Information</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a:r>
                        <a:rPr lang="en-US" dirty="0" smtClean="0"/>
                        <a:t>Picture</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extLst>
                  <a:ext uri="{0D108BD9-81ED-4DB2-BD59-A6C34878D82A}">
                    <a16:rowId xmlns:a16="http://schemas.microsoft.com/office/drawing/2014/main" val="3313697406"/>
                  </a:ext>
                </a:extLst>
              </a:tr>
              <a:tr h="818002">
                <a:tc>
                  <a:txBody>
                    <a:bodyPr/>
                    <a:lstStyle/>
                    <a:p>
                      <a:pPr algn="ctr"/>
                      <a:r>
                        <a:rPr lang="en-US" dirty="0" smtClean="0"/>
                        <a:t>volcano</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r>
                        <a:rPr lang="en-US" sz="1600" b="0" i="0" kern="1200" dirty="0" smtClean="0">
                          <a:solidFill>
                            <a:schemeClr val="tx1"/>
                          </a:solidFill>
                          <a:effectLst/>
                          <a:latin typeface="+mn-lt"/>
                          <a:ea typeface="+mn-ea"/>
                          <a:cs typeface="+mn-cs"/>
                        </a:rPr>
                        <a:t>rupture in the Earth's crust where molten lava and gases from escape into the air.</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extLst>
                  <a:ext uri="{0D108BD9-81ED-4DB2-BD59-A6C34878D82A}">
                    <a16:rowId xmlns:a16="http://schemas.microsoft.com/office/drawing/2014/main" val="3627027082"/>
                  </a:ext>
                </a:extLst>
              </a:tr>
              <a:tr h="818002">
                <a:tc>
                  <a:txBody>
                    <a:bodyPr/>
                    <a:lstStyle/>
                    <a:p>
                      <a:pPr algn="ctr"/>
                      <a:r>
                        <a:rPr lang="en-US" dirty="0" smtClean="0"/>
                        <a:t>tornado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r>
                        <a:rPr lang="en-US" sz="1600" b="0" i="0" kern="1200" dirty="0" smtClean="0">
                          <a:solidFill>
                            <a:schemeClr val="tx1"/>
                          </a:solidFill>
                          <a:effectLst/>
                          <a:latin typeface="+mn-lt"/>
                          <a:ea typeface="+mn-ea"/>
                          <a:cs typeface="+mn-cs"/>
                        </a:rPr>
                        <a:t>a twirling, narrow funnel of wind with speeds of 100 to 300 miles per hour that can damage anything in its path</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extLst>
                  <a:ext uri="{0D108BD9-81ED-4DB2-BD59-A6C34878D82A}">
                    <a16:rowId xmlns:a16="http://schemas.microsoft.com/office/drawing/2014/main" val="1855571430"/>
                  </a:ext>
                </a:extLst>
              </a:tr>
              <a:tr h="818002">
                <a:tc>
                  <a:txBody>
                    <a:bodyPr/>
                    <a:lstStyle/>
                    <a:p>
                      <a:pPr algn="ctr"/>
                      <a:r>
                        <a:rPr lang="en-US" dirty="0" smtClean="0"/>
                        <a:t>hurricane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r>
                        <a:rPr lang="en-US" sz="1600" b="0" i="0" kern="1200" dirty="0" smtClean="0">
                          <a:solidFill>
                            <a:schemeClr val="tx1"/>
                          </a:solidFill>
                          <a:effectLst/>
                          <a:latin typeface="+mn-lt"/>
                          <a:ea typeface="+mn-ea"/>
                          <a:cs typeface="+mn-cs"/>
                        </a:rPr>
                        <a:t>a storm with a violent wind, in particular a tropical cyclone in the Caribbean</a:t>
                      </a:r>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extLst>
                  <a:ext uri="{0D108BD9-81ED-4DB2-BD59-A6C34878D82A}">
                    <a16:rowId xmlns:a16="http://schemas.microsoft.com/office/drawing/2014/main" val="608965978"/>
                  </a:ext>
                </a:extLst>
              </a:tr>
              <a:tr h="818002">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endParaRPr lang="en-US" dirty="0" smtClean="0"/>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extLst>
                  <a:ext uri="{0D108BD9-81ED-4DB2-BD59-A6C34878D82A}">
                    <a16:rowId xmlns:a16="http://schemas.microsoft.com/office/drawing/2014/main" val="3982174587"/>
                  </a:ext>
                </a:extLst>
              </a:tr>
            </a:tbl>
          </a:graphicData>
        </a:graphic>
      </p:graphicFrame>
      <p:pic>
        <p:nvPicPr>
          <p:cNvPr id="6" name="Picture 5"/>
          <p:cNvPicPr>
            <a:picLocks noChangeAspect="1"/>
          </p:cNvPicPr>
          <p:nvPr/>
        </p:nvPicPr>
        <p:blipFill>
          <a:blip r:embed="rId2"/>
          <a:stretch>
            <a:fillRect/>
          </a:stretch>
        </p:blipFill>
        <p:spPr>
          <a:xfrm>
            <a:off x="8380412" y="2743200"/>
            <a:ext cx="1719121" cy="649292"/>
          </a:xfrm>
          <a:prstGeom prst="rect">
            <a:avLst/>
          </a:prstGeom>
        </p:spPr>
      </p:pic>
      <p:pic>
        <p:nvPicPr>
          <p:cNvPr id="7" name="Picture 6"/>
          <p:cNvPicPr>
            <a:picLocks noChangeAspect="1"/>
          </p:cNvPicPr>
          <p:nvPr/>
        </p:nvPicPr>
        <p:blipFill>
          <a:blip r:embed="rId3"/>
          <a:stretch>
            <a:fillRect/>
          </a:stretch>
        </p:blipFill>
        <p:spPr>
          <a:xfrm>
            <a:off x="8075612" y="3581400"/>
            <a:ext cx="2340840" cy="915919"/>
          </a:xfrm>
          <a:prstGeom prst="rect">
            <a:avLst/>
          </a:prstGeom>
        </p:spPr>
      </p:pic>
      <p:pic>
        <p:nvPicPr>
          <p:cNvPr id="8" name="Picture 7"/>
          <p:cNvPicPr>
            <a:picLocks noChangeAspect="1"/>
          </p:cNvPicPr>
          <p:nvPr/>
        </p:nvPicPr>
        <p:blipFill>
          <a:blip r:embed="rId4"/>
          <a:stretch>
            <a:fillRect/>
          </a:stretch>
        </p:blipFill>
        <p:spPr>
          <a:xfrm>
            <a:off x="7770812" y="4615943"/>
            <a:ext cx="3146424" cy="986349"/>
          </a:xfrm>
          <a:prstGeom prst="rect">
            <a:avLst/>
          </a:prstGeom>
        </p:spPr>
      </p:pic>
    </p:spTree>
    <p:extLst>
      <p:ext uri="{BB962C8B-B14F-4D97-AF65-F5344CB8AC3E}">
        <p14:creationId xmlns:p14="http://schemas.microsoft.com/office/powerpoint/2010/main" val="180884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7309" y="381000"/>
            <a:ext cx="10157354" cy="6019800"/>
          </a:xfrm>
        </p:spPr>
        <p:txBody>
          <a:bodyPr/>
          <a:lstStyle/>
          <a:p>
            <a:pPr marL="0" indent="0">
              <a:buNone/>
            </a:pPr>
            <a:r>
              <a:rPr lang="en-US" dirty="0" smtClean="0"/>
              <a:t>                                                                     Name __________________</a:t>
            </a:r>
          </a:p>
          <a:p>
            <a:pPr marL="0" indent="0">
              <a:buNone/>
            </a:pPr>
            <a:r>
              <a:rPr lang="en-US" dirty="0" smtClean="0"/>
              <a:t>                                                                     Date ___________________</a:t>
            </a:r>
          </a:p>
          <a:p>
            <a:pPr marL="0" indent="0">
              <a:buNone/>
            </a:pPr>
            <a:endParaRPr lang="en-US" dirty="0"/>
          </a:p>
          <a:p>
            <a:pPr marL="457200" indent="-457200">
              <a:lnSpc>
                <a:spcPct val="100000"/>
              </a:lnSpc>
              <a:spcBef>
                <a:spcPts val="0"/>
              </a:spcBef>
              <a:buAutoNum type="arabicPeriod"/>
            </a:pPr>
            <a:r>
              <a:rPr lang="en-US" sz="2800" dirty="0" smtClean="0"/>
              <a:t> Pat the cat.</a:t>
            </a:r>
          </a:p>
          <a:p>
            <a:pPr marL="0" indent="0">
              <a:lnSpc>
                <a:spcPct val="100000"/>
              </a:lnSpc>
              <a:spcBef>
                <a:spcPts val="0"/>
              </a:spcBef>
              <a:buNone/>
            </a:pPr>
            <a:endParaRPr lang="en-US" sz="2800" dirty="0" smtClean="0"/>
          </a:p>
          <a:p>
            <a:pPr marL="457200" indent="-457200">
              <a:lnSpc>
                <a:spcPct val="100000"/>
              </a:lnSpc>
              <a:spcBef>
                <a:spcPts val="0"/>
              </a:spcBef>
              <a:buAutoNum type="arabicPeriod"/>
            </a:pPr>
            <a:endParaRPr lang="en-US" dirty="0"/>
          </a:p>
        </p:txBody>
      </p:sp>
    </p:spTree>
    <p:extLst>
      <p:ext uri="{BB962C8B-B14F-4D97-AF65-F5344CB8AC3E}">
        <p14:creationId xmlns:p14="http://schemas.microsoft.com/office/powerpoint/2010/main" val="3999825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76200"/>
            <a:ext cx="10157354" cy="1143000"/>
          </a:xfrm>
        </p:spPr>
        <p:txBody>
          <a:bodyPr/>
          <a:lstStyle/>
          <a:p>
            <a:pPr algn="ctr"/>
            <a:r>
              <a:rPr lang="en-US" dirty="0" smtClean="0"/>
              <a:t>Acting Out</a:t>
            </a:r>
            <a:endParaRPr lang="en-US" dirty="0"/>
          </a:p>
        </p:txBody>
      </p:sp>
      <p:sp>
        <p:nvSpPr>
          <p:cNvPr id="3" name="Content Placeholder 2"/>
          <p:cNvSpPr>
            <a:spLocks noGrp="1"/>
          </p:cNvSpPr>
          <p:nvPr>
            <p:ph idx="1"/>
          </p:nvPr>
        </p:nvSpPr>
        <p:spPr>
          <a:xfrm>
            <a:off x="1117309" y="1295400"/>
            <a:ext cx="10157354" cy="5410200"/>
          </a:xfrm>
        </p:spPr>
        <p:txBody>
          <a:bodyPr>
            <a:normAutofit/>
          </a:bodyPr>
          <a:lstStyle/>
          <a:p>
            <a:r>
              <a:rPr lang="en-US" b="1" dirty="0" smtClean="0"/>
              <a:t>Taboo</a:t>
            </a:r>
          </a:p>
          <a:p>
            <a:pPr lvl="1"/>
            <a:r>
              <a:rPr lang="en-US" dirty="0" smtClean="0"/>
              <a:t>Procedure</a:t>
            </a:r>
          </a:p>
          <a:p>
            <a:pPr lvl="2"/>
            <a:r>
              <a:rPr lang="en-US" dirty="0" smtClean="0"/>
              <a:t>Concept/words are written on cards</a:t>
            </a:r>
          </a:p>
          <a:p>
            <a:pPr lvl="2"/>
            <a:r>
              <a:rPr lang="en-US" dirty="0" smtClean="0"/>
              <a:t>Pair students </a:t>
            </a:r>
          </a:p>
          <a:p>
            <a:pPr lvl="3"/>
            <a:r>
              <a:rPr lang="en-US" dirty="0"/>
              <a:t>One student is Clue detective</a:t>
            </a:r>
          </a:p>
          <a:p>
            <a:pPr lvl="3"/>
            <a:r>
              <a:rPr lang="en-US" dirty="0"/>
              <a:t>One student is Clue giver</a:t>
            </a:r>
          </a:p>
          <a:p>
            <a:pPr lvl="3"/>
            <a:r>
              <a:rPr lang="en-US" dirty="0"/>
              <a:t>Students sit face-to-face</a:t>
            </a:r>
          </a:p>
          <a:p>
            <a:pPr lvl="3"/>
            <a:r>
              <a:rPr lang="en-US" dirty="0"/>
              <a:t>Cards are placed between </a:t>
            </a:r>
            <a:r>
              <a:rPr lang="en-US" dirty="0" smtClean="0"/>
              <a:t>them</a:t>
            </a:r>
            <a:endParaRPr lang="en-US" dirty="0"/>
          </a:p>
          <a:p>
            <a:pPr lvl="2"/>
            <a:r>
              <a:rPr lang="en-US" dirty="0" smtClean="0"/>
              <a:t>Clue </a:t>
            </a:r>
            <a:r>
              <a:rPr lang="en-US" dirty="0"/>
              <a:t>detective places card on forehead so they cannot see it, but clue giver can see it </a:t>
            </a:r>
          </a:p>
          <a:p>
            <a:pPr lvl="2"/>
            <a:r>
              <a:rPr lang="en-US" dirty="0"/>
              <a:t>Clue giver provides clues to clue detective for word</a:t>
            </a:r>
          </a:p>
          <a:p>
            <a:pPr lvl="2"/>
            <a:r>
              <a:rPr lang="en-US" dirty="0"/>
              <a:t>Pairs switch roles</a:t>
            </a:r>
          </a:p>
          <a:p>
            <a:pPr lvl="2"/>
            <a:endParaRPr lang="en-US" dirty="0" smtClean="0"/>
          </a:p>
        </p:txBody>
      </p:sp>
      <p:pic>
        <p:nvPicPr>
          <p:cNvPr id="4" name="Picture 3"/>
          <p:cNvPicPr>
            <a:picLocks noChangeAspect="1"/>
          </p:cNvPicPr>
          <p:nvPr/>
        </p:nvPicPr>
        <p:blipFill>
          <a:blip r:embed="rId2"/>
          <a:stretch>
            <a:fillRect/>
          </a:stretch>
        </p:blipFill>
        <p:spPr>
          <a:xfrm>
            <a:off x="8609012" y="5181600"/>
            <a:ext cx="2400300" cy="1344168"/>
          </a:xfrm>
          <a:prstGeom prst="rect">
            <a:avLst/>
          </a:prstGeom>
        </p:spPr>
      </p:pic>
    </p:spTree>
    <p:extLst>
      <p:ext uri="{BB962C8B-B14F-4D97-AF65-F5344CB8AC3E}">
        <p14:creationId xmlns:p14="http://schemas.microsoft.com/office/powerpoint/2010/main" val="1435382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76200"/>
            <a:ext cx="10157354" cy="990600"/>
          </a:xfrm>
        </p:spPr>
        <p:txBody>
          <a:bodyPr/>
          <a:lstStyle/>
          <a:p>
            <a:pPr algn="ctr"/>
            <a:r>
              <a:rPr lang="en-US" dirty="0" smtClean="0"/>
              <a:t>Games</a:t>
            </a:r>
            <a:endParaRPr lang="en-US" dirty="0"/>
          </a:p>
        </p:txBody>
      </p:sp>
      <p:sp>
        <p:nvSpPr>
          <p:cNvPr id="3" name="Content Placeholder 2"/>
          <p:cNvSpPr>
            <a:spLocks noGrp="1"/>
          </p:cNvSpPr>
          <p:nvPr>
            <p:ph idx="1"/>
          </p:nvPr>
        </p:nvSpPr>
        <p:spPr>
          <a:xfrm>
            <a:off x="1117309" y="1219200"/>
            <a:ext cx="10157354" cy="5410200"/>
          </a:xfrm>
        </p:spPr>
        <p:txBody>
          <a:bodyPr/>
          <a:lstStyle/>
          <a:p>
            <a:r>
              <a:rPr lang="en-US" dirty="0" smtClean="0"/>
              <a:t>Cubing</a:t>
            </a:r>
          </a:p>
          <a:p>
            <a:pPr lvl="1"/>
            <a:r>
              <a:rPr lang="en-US" dirty="0" smtClean="0"/>
              <a:t>Tape a vocabulary word on each side of cube</a:t>
            </a:r>
          </a:p>
          <a:p>
            <a:pPr lvl="1"/>
            <a:r>
              <a:rPr lang="en-US" dirty="0" smtClean="0"/>
              <a:t>In groups, roll cube</a:t>
            </a:r>
          </a:p>
          <a:p>
            <a:pPr lvl="1"/>
            <a:r>
              <a:rPr lang="en-US" dirty="0" smtClean="0"/>
              <a:t>Give definition for word</a:t>
            </a:r>
          </a:p>
          <a:p>
            <a:pPr lvl="1"/>
            <a:r>
              <a:rPr lang="en-US" dirty="0" smtClean="0"/>
              <a:t>Option:  Create sentence from word</a:t>
            </a:r>
          </a:p>
          <a:p>
            <a:pPr lvl="1"/>
            <a:r>
              <a:rPr lang="en-US" dirty="0" smtClean="0"/>
              <a:t>Option:  Draw pictures of words </a:t>
            </a:r>
          </a:p>
        </p:txBody>
      </p:sp>
      <p:pic>
        <p:nvPicPr>
          <p:cNvPr id="4" name="Picture 3"/>
          <p:cNvPicPr>
            <a:picLocks noChangeAspect="1"/>
          </p:cNvPicPr>
          <p:nvPr/>
        </p:nvPicPr>
        <p:blipFill>
          <a:blip r:embed="rId2"/>
          <a:stretch>
            <a:fillRect/>
          </a:stretch>
        </p:blipFill>
        <p:spPr>
          <a:xfrm rot="16200000">
            <a:off x="1638125" y="3694287"/>
            <a:ext cx="1597376" cy="3048002"/>
          </a:xfrm>
          <a:prstGeom prst="rect">
            <a:avLst/>
          </a:prstGeom>
        </p:spPr>
      </p:pic>
      <p:pic>
        <p:nvPicPr>
          <p:cNvPr id="5" name="Picture 4"/>
          <p:cNvPicPr>
            <a:picLocks noChangeAspect="1"/>
          </p:cNvPicPr>
          <p:nvPr/>
        </p:nvPicPr>
        <p:blipFill>
          <a:blip r:embed="rId3"/>
          <a:stretch>
            <a:fillRect/>
          </a:stretch>
        </p:blipFill>
        <p:spPr>
          <a:xfrm>
            <a:off x="8380412" y="1040450"/>
            <a:ext cx="2143125" cy="2143125"/>
          </a:xfrm>
          <a:prstGeom prst="rect">
            <a:avLst/>
          </a:prstGeom>
          <a:solidFill>
            <a:schemeClr val="accent2">
              <a:lumMod val="20000"/>
              <a:lumOff val="80000"/>
            </a:schemeClr>
          </a:solidFill>
        </p:spPr>
      </p:pic>
    </p:spTree>
    <p:extLst>
      <p:ext uri="{BB962C8B-B14F-4D97-AF65-F5344CB8AC3E}">
        <p14:creationId xmlns:p14="http://schemas.microsoft.com/office/powerpoint/2010/main" val="3755774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76200"/>
            <a:ext cx="10157354" cy="1066800"/>
          </a:xfrm>
        </p:spPr>
        <p:txBody>
          <a:bodyPr/>
          <a:lstStyle/>
          <a:p>
            <a:pPr algn="ctr"/>
            <a:r>
              <a:rPr lang="en-US" dirty="0" smtClean="0"/>
              <a:t>Games</a:t>
            </a:r>
            <a:endParaRPr lang="en-US" dirty="0"/>
          </a:p>
        </p:txBody>
      </p:sp>
      <p:sp>
        <p:nvSpPr>
          <p:cNvPr id="3" name="Content Placeholder 2"/>
          <p:cNvSpPr>
            <a:spLocks noGrp="1"/>
          </p:cNvSpPr>
          <p:nvPr>
            <p:ph idx="1"/>
          </p:nvPr>
        </p:nvSpPr>
        <p:spPr>
          <a:xfrm>
            <a:off x="1117309" y="1219200"/>
            <a:ext cx="10157354" cy="5334000"/>
          </a:xfrm>
        </p:spPr>
        <p:txBody>
          <a:bodyPr>
            <a:normAutofit fontScale="92500" lnSpcReduction="10000"/>
          </a:bodyPr>
          <a:lstStyle/>
          <a:p>
            <a:r>
              <a:rPr lang="en-US" dirty="0"/>
              <a:t>Vocabulary Cubes </a:t>
            </a:r>
            <a:r>
              <a:rPr lang="en-US" dirty="0" smtClean="0"/>
              <a:t>with Dice</a:t>
            </a:r>
          </a:p>
          <a:p>
            <a:pPr lvl="1"/>
            <a:r>
              <a:rPr lang="en-US" dirty="0" smtClean="0"/>
              <a:t>Both </a:t>
            </a:r>
            <a:r>
              <a:rPr lang="en-US" dirty="0"/>
              <a:t>partners choose the same 6 words to practice, then write a word on each </a:t>
            </a:r>
            <a:r>
              <a:rPr lang="en-US" dirty="0" smtClean="0"/>
              <a:t>line of your paper </a:t>
            </a:r>
          </a:p>
          <a:p>
            <a:pPr lvl="1"/>
            <a:r>
              <a:rPr lang="en-US" dirty="0" smtClean="0"/>
              <a:t>Do </a:t>
            </a:r>
            <a:r>
              <a:rPr lang="en-US" dirty="0"/>
              <a:t>not let your partner see the order of your words. </a:t>
            </a:r>
            <a:endParaRPr lang="en-US" dirty="0" smtClean="0"/>
          </a:p>
          <a:p>
            <a:pPr lvl="1"/>
            <a:r>
              <a:rPr lang="en-US" dirty="0" smtClean="0"/>
              <a:t>Your </a:t>
            </a:r>
            <a:r>
              <a:rPr lang="en-US" dirty="0"/>
              <a:t>partner should figure out your word from the strategy you use. </a:t>
            </a:r>
          </a:p>
          <a:p>
            <a:pPr marL="304747" lvl="1">
              <a:spcBef>
                <a:spcPts val="1866"/>
              </a:spcBef>
              <a:buFont typeface="Arial" pitchFamily="34" charset="0"/>
              <a:buChar char="•"/>
            </a:pPr>
            <a:r>
              <a:rPr lang="en-US" dirty="0" smtClean="0"/>
              <a:t>Optional </a:t>
            </a:r>
            <a:r>
              <a:rPr lang="en-US" dirty="0"/>
              <a:t>Dice Strategies </a:t>
            </a:r>
            <a:endParaRPr lang="en-US" dirty="0" smtClean="0"/>
          </a:p>
          <a:p>
            <a:pPr marL="731392" lvl="2">
              <a:spcBef>
                <a:spcPts val="1866"/>
              </a:spcBef>
            </a:pPr>
            <a:r>
              <a:rPr lang="en-US" dirty="0" smtClean="0"/>
              <a:t>1   Make </a:t>
            </a:r>
            <a:r>
              <a:rPr lang="en-US" dirty="0"/>
              <a:t>a connection to another word </a:t>
            </a:r>
            <a:endParaRPr lang="en-US" dirty="0" smtClean="0"/>
          </a:p>
          <a:p>
            <a:pPr marL="731392" lvl="2">
              <a:spcBef>
                <a:spcPts val="1866"/>
              </a:spcBef>
            </a:pPr>
            <a:r>
              <a:rPr lang="en-US" dirty="0" smtClean="0"/>
              <a:t>2   Give </a:t>
            </a:r>
            <a:r>
              <a:rPr lang="en-US" dirty="0"/>
              <a:t>your definition of the word </a:t>
            </a:r>
            <a:r>
              <a:rPr lang="en-US" dirty="0" smtClean="0"/>
              <a:t>3</a:t>
            </a:r>
          </a:p>
          <a:p>
            <a:pPr marL="731392" lvl="2">
              <a:spcBef>
                <a:spcPts val="1866"/>
              </a:spcBef>
            </a:pPr>
            <a:r>
              <a:rPr lang="en-US" dirty="0" smtClean="0"/>
              <a:t>3   Draw </a:t>
            </a:r>
            <a:r>
              <a:rPr lang="en-US" dirty="0"/>
              <a:t>the word </a:t>
            </a:r>
            <a:endParaRPr lang="en-US" dirty="0" smtClean="0"/>
          </a:p>
          <a:p>
            <a:pPr marL="731392" lvl="2">
              <a:spcBef>
                <a:spcPts val="1866"/>
              </a:spcBef>
            </a:pPr>
            <a:r>
              <a:rPr lang="en-US" dirty="0" smtClean="0"/>
              <a:t>4   Act </a:t>
            </a:r>
            <a:r>
              <a:rPr lang="en-US" dirty="0"/>
              <a:t>it out </a:t>
            </a:r>
            <a:endParaRPr lang="en-US" dirty="0" smtClean="0"/>
          </a:p>
          <a:p>
            <a:pPr marL="731392" lvl="2">
              <a:spcBef>
                <a:spcPts val="1866"/>
              </a:spcBef>
            </a:pPr>
            <a:r>
              <a:rPr lang="en-US" dirty="0" smtClean="0"/>
              <a:t>5   Give </a:t>
            </a:r>
            <a:r>
              <a:rPr lang="en-US" dirty="0"/>
              <a:t>a synonym or antonym </a:t>
            </a:r>
            <a:endParaRPr lang="en-US" dirty="0" smtClean="0"/>
          </a:p>
          <a:p>
            <a:pPr marL="731392" lvl="2">
              <a:spcBef>
                <a:spcPts val="1866"/>
              </a:spcBef>
            </a:pPr>
            <a:r>
              <a:rPr lang="en-US" dirty="0" smtClean="0"/>
              <a:t>6   Use </a:t>
            </a:r>
            <a:r>
              <a:rPr lang="en-US" dirty="0"/>
              <a:t>the word in a sentence</a:t>
            </a:r>
          </a:p>
          <a:p>
            <a:endParaRPr lang="en-US" dirty="0"/>
          </a:p>
        </p:txBody>
      </p:sp>
      <p:pic>
        <p:nvPicPr>
          <p:cNvPr id="5" name="Picture 4"/>
          <p:cNvPicPr>
            <a:picLocks noChangeAspect="1"/>
          </p:cNvPicPr>
          <p:nvPr/>
        </p:nvPicPr>
        <p:blipFill>
          <a:blip r:embed="rId2"/>
          <a:stretch>
            <a:fillRect/>
          </a:stretch>
        </p:blipFill>
        <p:spPr>
          <a:xfrm>
            <a:off x="7313612" y="4419600"/>
            <a:ext cx="2857500" cy="1971675"/>
          </a:xfrm>
          <a:prstGeom prst="rect">
            <a:avLst/>
          </a:prstGeom>
        </p:spPr>
      </p:pic>
    </p:spTree>
    <p:extLst>
      <p:ext uri="{BB962C8B-B14F-4D97-AF65-F5344CB8AC3E}">
        <p14:creationId xmlns:p14="http://schemas.microsoft.com/office/powerpoint/2010/main" val="209473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76200"/>
            <a:ext cx="10157354" cy="1143000"/>
          </a:xfrm>
        </p:spPr>
        <p:txBody>
          <a:bodyPr/>
          <a:lstStyle/>
          <a:p>
            <a:pPr algn="ctr"/>
            <a:r>
              <a:rPr lang="en-US" dirty="0" err="1" smtClean="0"/>
              <a:t>Foldables</a:t>
            </a:r>
            <a:r>
              <a:rPr lang="en-US" dirty="0" smtClean="0"/>
              <a:t> </a:t>
            </a:r>
            <a:endParaRPr lang="en-US" dirty="0"/>
          </a:p>
        </p:txBody>
      </p:sp>
      <p:pic>
        <p:nvPicPr>
          <p:cNvPr id="4" name="Content Placeholder 3"/>
          <p:cNvPicPr>
            <a:picLocks noGrp="1" noChangeAspect="1"/>
          </p:cNvPicPr>
          <p:nvPr>
            <p:ph idx="1"/>
          </p:nvPr>
        </p:nvPicPr>
        <p:blipFill>
          <a:blip r:embed="rId2"/>
          <a:stretch>
            <a:fillRect/>
          </a:stretch>
        </p:blipFill>
        <p:spPr>
          <a:xfrm>
            <a:off x="1522411" y="1676400"/>
            <a:ext cx="4547897" cy="4927600"/>
          </a:xfrm>
          <a:prstGeom prst="rect">
            <a:avLst/>
          </a:prstGeom>
        </p:spPr>
      </p:pic>
      <p:pic>
        <p:nvPicPr>
          <p:cNvPr id="5" name="Picture 4"/>
          <p:cNvPicPr>
            <a:picLocks noChangeAspect="1"/>
          </p:cNvPicPr>
          <p:nvPr/>
        </p:nvPicPr>
        <p:blipFill>
          <a:blip r:embed="rId3"/>
          <a:stretch>
            <a:fillRect/>
          </a:stretch>
        </p:blipFill>
        <p:spPr>
          <a:xfrm>
            <a:off x="7161212" y="1679960"/>
            <a:ext cx="3733800" cy="4873239"/>
          </a:xfrm>
          <a:prstGeom prst="rect">
            <a:avLst/>
          </a:prstGeom>
        </p:spPr>
      </p:pic>
    </p:spTree>
    <p:extLst>
      <p:ext uri="{BB962C8B-B14F-4D97-AF65-F5344CB8AC3E}">
        <p14:creationId xmlns:p14="http://schemas.microsoft.com/office/powerpoint/2010/main" val="4034869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76200"/>
            <a:ext cx="10157354" cy="1066800"/>
          </a:xfrm>
        </p:spPr>
        <p:txBody>
          <a:bodyPr/>
          <a:lstStyle/>
          <a:p>
            <a:pPr algn="ctr"/>
            <a:r>
              <a:rPr lang="en-US" dirty="0" smtClean="0"/>
              <a:t>Thinking Maps</a:t>
            </a:r>
            <a:endParaRPr lang="en-US" dirty="0"/>
          </a:p>
        </p:txBody>
      </p:sp>
      <p:pic>
        <p:nvPicPr>
          <p:cNvPr id="6" name="Content Placeholder 5"/>
          <p:cNvPicPr>
            <a:picLocks noGrp="1" noChangeAspect="1"/>
          </p:cNvPicPr>
          <p:nvPr>
            <p:ph idx="1"/>
          </p:nvPr>
        </p:nvPicPr>
        <p:blipFill>
          <a:blip r:embed="rId2"/>
          <a:stretch>
            <a:fillRect/>
          </a:stretch>
        </p:blipFill>
        <p:spPr>
          <a:xfrm>
            <a:off x="1827212" y="1245794"/>
            <a:ext cx="2971800" cy="2633662"/>
          </a:xfrm>
          <a:prstGeom prst="rect">
            <a:avLst/>
          </a:prstGeom>
        </p:spPr>
      </p:pic>
      <p:pic>
        <p:nvPicPr>
          <p:cNvPr id="8" name="Picture 7"/>
          <p:cNvPicPr>
            <a:picLocks noChangeAspect="1"/>
          </p:cNvPicPr>
          <p:nvPr/>
        </p:nvPicPr>
        <p:blipFill>
          <a:blip r:embed="rId3"/>
          <a:stretch>
            <a:fillRect/>
          </a:stretch>
        </p:blipFill>
        <p:spPr>
          <a:xfrm>
            <a:off x="6093063" y="3686175"/>
            <a:ext cx="5181600" cy="3171825"/>
          </a:xfrm>
          <a:prstGeom prst="rect">
            <a:avLst/>
          </a:prstGeom>
        </p:spPr>
      </p:pic>
      <p:pic>
        <p:nvPicPr>
          <p:cNvPr id="9" name="Picture 8"/>
          <p:cNvPicPr>
            <a:picLocks noChangeAspect="1"/>
          </p:cNvPicPr>
          <p:nvPr/>
        </p:nvPicPr>
        <p:blipFill>
          <a:blip r:embed="rId4"/>
          <a:stretch>
            <a:fillRect/>
          </a:stretch>
        </p:blipFill>
        <p:spPr>
          <a:xfrm>
            <a:off x="1117309" y="4123300"/>
            <a:ext cx="4114800" cy="2545223"/>
          </a:xfrm>
          <a:prstGeom prst="rect">
            <a:avLst/>
          </a:prstGeom>
        </p:spPr>
      </p:pic>
      <p:pic>
        <p:nvPicPr>
          <p:cNvPr id="11" name="Picture 10"/>
          <p:cNvPicPr>
            <a:picLocks noChangeAspect="1"/>
          </p:cNvPicPr>
          <p:nvPr/>
        </p:nvPicPr>
        <p:blipFill>
          <a:blip r:embed="rId5"/>
          <a:stretch>
            <a:fillRect/>
          </a:stretch>
        </p:blipFill>
        <p:spPr>
          <a:xfrm>
            <a:off x="7313612" y="1143000"/>
            <a:ext cx="3373904" cy="2483443"/>
          </a:xfrm>
          <a:prstGeom prst="rect">
            <a:avLst/>
          </a:prstGeom>
        </p:spPr>
      </p:pic>
    </p:spTree>
    <p:extLst>
      <p:ext uri="{BB962C8B-B14F-4D97-AF65-F5344CB8AC3E}">
        <p14:creationId xmlns:p14="http://schemas.microsoft.com/office/powerpoint/2010/main" val="756073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76200"/>
            <a:ext cx="10157354" cy="1143000"/>
          </a:xfrm>
        </p:spPr>
        <p:txBody>
          <a:bodyPr anchor="ctr">
            <a:normAutofit/>
          </a:bodyPr>
          <a:lstStyle/>
          <a:p>
            <a:pPr>
              <a:defRPr/>
            </a:pPr>
            <a:r>
              <a:rPr lang="en-US" dirty="0" smtClean="0"/>
              <a:t>       Vocabulary Treat</a:t>
            </a:r>
            <a:endParaRPr lang="en-US" dirty="0"/>
          </a:p>
        </p:txBody>
      </p:sp>
      <p:sp>
        <p:nvSpPr>
          <p:cNvPr id="3" name="Content Placeholder 2"/>
          <p:cNvSpPr>
            <a:spLocks noGrp="1"/>
          </p:cNvSpPr>
          <p:nvPr>
            <p:ph sz="quarter" idx="1"/>
          </p:nvPr>
        </p:nvSpPr>
        <p:spPr>
          <a:xfrm>
            <a:off x="1117309" y="1219200"/>
            <a:ext cx="10157354" cy="4953000"/>
          </a:xfrm>
        </p:spPr>
        <p:txBody>
          <a:bodyPr>
            <a:normAutofit fontScale="85000" lnSpcReduction="20000"/>
          </a:bodyPr>
          <a:lstStyle/>
          <a:p>
            <a:pPr marL="274320" indent="-274320">
              <a:spcBef>
                <a:spcPts val="580"/>
              </a:spcBef>
              <a:buNone/>
              <a:defRPr/>
            </a:pPr>
            <a:r>
              <a:rPr lang="en-US" b="1" dirty="0" smtClean="0">
                <a:latin typeface="Comic Sans MS" pitchFamily="66" charset="0"/>
              </a:rPr>
              <a:t>Ingredients Needed:</a:t>
            </a:r>
          </a:p>
          <a:p>
            <a:pPr marL="548640" lvl="1">
              <a:spcBef>
                <a:spcPts val="370"/>
              </a:spcBef>
              <a:buNone/>
              <a:defRPr/>
            </a:pPr>
            <a:r>
              <a:rPr lang="en-US" dirty="0" smtClean="0">
                <a:latin typeface="Comic Sans MS" pitchFamily="66" charset="0"/>
              </a:rPr>
              <a:t>5-10 great words that you really could use </a:t>
            </a:r>
          </a:p>
          <a:p>
            <a:pPr marL="548640" lvl="1">
              <a:spcBef>
                <a:spcPts val="370"/>
              </a:spcBef>
              <a:buNone/>
              <a:defRPr/>
            </a:pPr>
            <a:r>
              <a:rPr lang="en-US" dirty="0" smtClean="0">
                <a:latin typeface="Comic Sans MS" pitchFamily="66" charset="0"/>
              </a:rPr>
              <a:t>1 thesaurus</a:t>
            </a:r>
          </a:p>
          <a:p>
            <a:pPr marL="548640" lvl="1">
              <a:spcBef>
                <a:spcPts val="370"/>
              </a:spcBef>
              <a:buNone/>
              <a:defRPr/>
            </a:pPr>
            <a:r>
              <a:rPr lang="en-US" dirty="0" smtClean="0">
                <a:latin typeface="Comic Sans MS" pitchFamily="66" charset="0"/>
              </a:rPr>
              <a:t>Markers and chart paper</a:t>
            </a:r>
          </a:p>
          <a:p>
            <a:pPr marL="548640" lvl="1">
              <a:spcBef>
                <a:spcPts val="370"/>
              </a:spcBef>
              <a:buNone/>
              <a:defRPr/>
            </a:pPr>
            <a:r>
              <a:rPr lang="en-US" dirty="0" smtClean="0">
                <a:latin typeface="Comic Sans MS" pitchFamily="66" charset="0"/>
              </a:rPr>
              <a:t>1 game like Jeopardy or BINGO</a:t>
            </a:r>
          </a:p>
          <a:p>
            <a:pPr marL="548640" lvl="1">
              <a:spcBef>
                <a:spcPts val="370"/>
              </a:spcBef>
              <a:buNone/>
              <a:defRPr/>
            </a:pPr>
            <a:r>
              <a:rPr lang="en-US" dirty="0" smtClean="0">
                <a:latin typeface="Comic Sans MS" pitchFamily="66" charset="0"/>
              </a:rPr>
              <a:t>1 teacher who thinks learning is supposed to be fun</a:t>
            </a:r>
          </a:p>
          <a:p>
            <a:pPr marL="274320" indent="-274320">
              <a:spcBef>
                <a:spcPts val="580"/>
              </a:spcBef>
              <a:buNone/>
              <a:defRPr/>
            </a:pPr>
            <a:endParaRPr lang="en-US" dirty="0" smtClean="0">
              <a:latin typeface="Comic Sans MS" pitchFamily="66" charset="0"/>
            </a:endParaRPr>
          </a:p>
          <a:p>
            <a:pPr marL="274320" indent="-274320">
              <a:spcBef>
                <a:spcPts val="580"/>
              </a:spcBef>
              <a:buNone/>
              <a:defRPr/>
            </a:pPr>
            <a:r>
              <a:rPr lang="en-US" dirty="0" smtClean="0">
                <a:latin typeface="Comic Sans MS" pitchFamily="66" charset="0"/>
              </a:rPr>
              <a:t>Mix 5 to 10 words into the classroom.  </a:t>
            </a:r>
          </a:p>
          <a:p>
            <a:pPr marL="274320" indent="-274320">
              <a:spcBef>
                <a:spcPts val="580"/>
              </a:spcBef>
              <a:buNone/>
              <a:defRPr/>
            </a:pPr>
            <a:r>
              <a:rPr lang="en-US" dirty="0" smtClean="0">
                <a:latin typeface="Comic Sans MS" pitchFamily="66" charset="0"/>
              </a:rPr>
              <a:t>Have students test each word for flavor.  </a:t>
            </a:r>
          </a:p>
          <a:p>
            <a:pPr marL="274320" indent="-274320">
              <a:spcBef>
                <a:spcPts val="580"/>
              </a:spcBef>
              <a:buNone/>
              <a:defRPr/>
            </a:pPr>
            <a:r>
              <a:rPr lang="en-US" dirty="0" smtClean="0">
                <a:latin typeface="Comic Sans MS" pitchFamily="66" charset="0"/>
              </a:rPr>
              <a:t>Toss with a thesaurus to find other words that mean the same.  </a:t>
            </a:r>
          </a:p>
          <a:p>
            <a:pPr marL="274320" indent="-274320">
              <a:spcBef>
                <a:spcPts val="580"/>
              </a:spcBef>
              <a:buNone/>
              <a:defRPr/>
            </a:pPr>
            <a:r>
              <a:rPr lang="en-US" dirty="0" smtClean="0">
                <a:latin typeface="Comic Sans MS" pitchFamily="66" charset="0"/>
              </a:rPr>
              <a:t>Write definitions on chart paper and let us draw pictures of words to remind us what they mean.  </a:t>
            </a:r>
          </a:p>
          <a:p>
            <a:pPr marL="274320" indent="-274320">
              <a:spcBef>
                <a:spcPts val="580"/>
              </a:spcBef>
              <a:buNone/>
              <a:defRPr/>
            </a:pPr>
            <a:r>
              <a:rPr lang="en-US" dirty="0" smtClean="0">
                <a:latin typeface="Comic Sans MS" pitchFamily="66" charset="0"/>
              </a:rPr>
              <a:t>Stir all week by a teacher who thinks learning is supposed to be fun.  </a:t>
            </a:r>
          </a:p>
          <a:p>
            <a:pPr marL="274320" indent="-274320">
              <a:spcBef>
                <a:spcPts val="580"/>
              </a:spcBef>
              <a:buNone/>
              <a:defRPr/>
            </a:pPr>
            <a:r>
              <a:rPr lang="en-US" dirty="0" smtClean="0">
                <a:latin typeface="Comic Sans MS" pitchFamily="66" charset="0"/>
              </a:rPr>
              <a:t>Top with a cool game on Fridays like jeopardy or BINGO to see who remembers the most.</a:t>
            </a:r>
          </a:p>
          <a:p>
            <a:pPr marL="274320" indent="-274320">
              <a:spcBef>
                <a:spcPts val="580"/>
              </a:spcBef>
              <a:buNone/>
              <a:defRPr/>
            </a:pPr>
            <a:endParaRPr lang="en-US" dirty="0" smtClean="0">
              <a:latin typeface="Comic Sans MS" pitchFamily="66" charset="0"/>
            </a:endParaRPr>
          </a:p>
          <a:p>
            <a:pPr marL="274320" indent="-274320">
              <a:spcBef>
                <a:spcPts val="580"/>
              </a:spcBef>
              <a:buNone/>
              <a:defRPr/>
            </a:pPr>
            <a:r>
              <a:rPr lang="en-US" dirty="0" smtClean="0">
                <a:latin typeface="Comic Sans MS" pitchFamily="66" charset="0"/>
              </a:rPr>
              <a:t>Serves: Many</a:t>
            </a:r>
          </a:p>
          <a:p>
            <a:pPr marL="274320" indent="-274320">
              <a:spcBef>
                <a:spcPts val="580"/>
              </a:spcBef>
              <a:buNone/>
              <a:defRPr/>
            </a:pPr>
            <a:endParaRPr lang="en-US" dirty="0" smtClean="0">
              <a:latin typeface="Comic Sans MS" pitchFamily="66" charset="0"/>
            </a:endParaRPr>
          </a:p>
          <a:p>
            <a:pPr marL="274320" indent="-274320">
              <a:spcBef>
                <a:spcPts val="580"/>
              </a:spcBef>
              <a:buNone/>
              <a:defRPr/>
            </a:pPr>
            <a:endParaRPr lang="en-US" dirty="0">
              <a:latin typeface="Comic Sans MS" pitchFamily="66" charset="0"/>
            </a:endParaRPr>
          </a:p>
        </p:txBody>
      </p:sp>
      <p:pic>
        <p:nvPicPr>
          <p:cNvPr id="2253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1812" y="152400"/>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TextBox 4"/>
          <p:cNvSpPr txBox="1">
            <a:spLocks noChangeArrowheads="1"/>
          </p:cNvSpPr>
          <p:nvPr/>
        </p:nvSpPr>
        <p:spPr bwMode="auto">
          <a:xfrm>
            <a:off x="5713412" y="6400800"/>
            <a:ext cx="6324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dirty="0">
                <a:latin typeface="Perpetua" panose="02020502060401020303" pitchFamily="18" charset="0"/>
              </a:rPr>
              <a:t>Adapted from </a:t>
            </a:r>
            <a:r>
              <a:rPr lang="en-US" altLang="en-US" sz="1400" b="1" i="1" dirty="0">
                <a:latin typeface="Perpetua" panose="02020502060401020303" pitchFamily="18" charset="0"/>
              </a:rPr>
              <a:t>When Kids Can’t Read, What Teachers Can Do </a:t>
            </a:r>
            <a:r>
              <a:rPr lang="en-US" altLang="en-US" sz="1400" dirty="0">
                <a:latin typeface="Perpetua" panose="02020502060401020303" pitchFamily="18" charset="0"/>
              </a:rPr>
              <a:t>by </a:t>
            </a:r>
            <a:r>
              <a:rPr lang="en-US" altLang="en-US" sz="1400" dirty="0" err="1">
                <a:latin typeface="Perpetua" panose="02020502060401020303" pitchFamily="18" charset="0"/>
              </a:rPr>
              <a:t>Kylene</a:t>
            </a:r>
            <a:r>
              <a:rPr lang="en-US" altLang="en-US" sz="1400" dirty="0">
                <a:latin typeface="Perpetua" panose="02020502060401020303" pitchFamily="18" charset="0"/>
              </a:rPr>
              <a:t> Beers</a:t>
            </a:r>
          </a:p>
        </p:txBody>
      </p:sp>
    </p:spTree>
    <p:extLst>
      <p:ext uri="{BB962C8B-B14F-4D97-AF65-F5344CB8AC3E}">
        <p14:creationId xmlns:p14="http://schemas.microsoft.com/office/powerpoint/2010/main" val="1876136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76200"/>
            <a:ext cx="10157354" cy="990600"/>
          </a:xfrm>
        </p:spPr>
        <p:txBody>
          <a:bodyPr/>
          <a:lstStyle/>
          <a:p>
            <a:pPr algn="ctr"/>
            <a:r>
              <a:rPr lang="en-US" dirty="0" smtClean="0"/>
              <a:t>Comprehension </a:t>
            </a:r>
            <a:endParaRPr lang="en-US" dirty="0"/>
          </a:p>
        </p:txBody>
      </p:sp>
      <p:sp>
        <p:nvSpPr>
          <p:cNvPr id="3" name="Content Placeholder 2"/>
          <p:cNvSpPr>
            <a:spLocks noGrp="1"/>
          </p:cNvSpPr>
          <p:nvPr>
            <p:ph idx="1"/>
          </p:nvPr>
        </p:nvSpPr>
        <p:spPr>
          <a:xfrm>
            <a:off x="836612" y="1066800"/>
            <a:ext cx="10820399" cy="5638800"/>
          </a:xfrm>
        </p:spPr>
        <p:txBody>
          <a:bodyPr>
            <a:normAutofit lnSpcReduction="10000"/>
          </a:bodyPr>
          <a:lstStyle/>
          <a:p>
            <a:r>
              <a:rPr lang="en-US" dirty="0" smtClean="0"/>
              <a:t>The process of constructing meaning from written texts using a variety of applied strategies</a:t>
            </a:r>
          </a:p>
          <a:p>
            <a:r>
              <a:rPr lang="en-US" dirty="0" smtClean="0"/>
              <a:t>The ultimate purpose of reading </a:t>
            </a:r>
          </a:p>
          <a:p>
            <a:pPr marL="0" indent="0">
              <a:lnSpc>
                <a:spcPct val="100000"/>
              </a:lnSpc>
              <a:spcBef>
                <a:spcPts val="0"/>
              </a:spcBef>
              <a:buNone/>
            </a:pPr>
            <a:endParaRPr lang="en-US" dirty="0" smtClean="0"/>
          </a:p>
          <a:p>
            <a:pPr marL="0" indent="0">
              <a:lnSpc>
                <a:spcPct val="100000"/>
              </a:lnSpc>
              <a:spcBef>
                <a:spcPts val="0"/>
              </a:spcBef>
              <a:buNone/>
            </a:pPr>
            <a:r>
              <a:rPr lang="en-US" dirty="0" smtClean="0"/>
              <a:t>         Old, Incorrect                                                   New Thinking</a:t>
            </a:r>
          </a:p>
          <a:p>
            <a:pPr marL="0" indent="0">
              <a:lnSpc>
                <a:spcPct val="100000"/>
              </a:lnSpc>
              <a:spcBef>
                <a:spcPts val="0"/>
              </a:spcBef>
              <a:buNone/>
            </a:pPr>
            <a:r>
              <a:rPr lang="en-US" dirty="0"/>
              <a:t> </a:t>
            </a:r>
            <a:r>
              <a:rPr lang="en-US" dirty="0" smtClean="0"/>
              <a:t>       </a:t>
            </a:r>
            <a:r>
              <a:rPr lang="en-US" u="sng" dirty="0" smtClean="0"/>
              <a:t>      Thinking                                                    Based on Research</a:t>
            </a:r>
            <a:r>
              <a:rPr lang="en-US" i="1" dirty="0" smtClean="0"/>
              <a:t>          </a:t>
            </a:r>
            <a:r>
              <a:rPr lang="en-US" u="sng" dirty="0" smtClean="0"/>
              <a:t>  </a:t>
            </a:r>
          </a:p>
          <a:p>
            <a:pPr marL="0" indent="0">
              <a:lnSpc>
                <a:spcPct val="100000"/>
              </a:lnSpc>
              <a:spcBef>
                <a:spcPts val="0"/>
              </a:spcBef>
              <a:buNone/>
            </a:pPr>
            <a:endParaRPr lang="en-US" u="sng" dirty="0"/>
          </a:p>
          <a:p>
            <a:pPr>
              <a:lnSpc>
                <a:spcPct val="100000"/>
              </a:lnSpc>
              <a:spcBef>
                <a:spcPts val="0"/>
              </a:spcBef>
            </a:pPr>
            <a:r>
              <a:rPr lang="en-US" sz="1600" dirty="0" smtClean="0"/>
              <a:t>Comprehension occurs naturally                                             •  Students must be taught to flexibly</a:t>
            </a:r>
          </a:p>
          <a:p>
            <a:pPr marL="0" indent="0">
              <a:lnSpc>
                <a:spcPct val="100000"/>
              </a:lnSpc>
              <a:spcBef>
                <a:spcPts val="0"/>
              </a:spcBef>
              <a:buNone/>
            </a:pPr>
            <a:r>
              <a:rPr lang="en-US" sz="1600" dirty="0" smtClean="0"/>
              <a:t>      after a student learns to decode,                                                use a repertoire of strategies for </a:t>
            </a:r>
          </a:p>
          <a:p>
            <a:pPr marL="0" indent="0">
              <a:lnSpc>
                <a:spcPct val="100000"/>
              </a:lnSpc>
              <a:spcBef>
                <a:spcPts val="0"/>
              </a:spcBef>
              <a:buNone/>
            </a:pPr>
            <a:r>
              <a:rPr lang="en-US" sz="1600" dirty="0" smtClean="0"/>
              <a:t>      thus comprehension just needs to                                               text comprehension </a:t>
            </a:r>
          </a:p>
          <a:p>
            <a:pPr marL="0" indent="0">
              <a:lnSpc>
                <a:spcPct val="100000"/>
              </a:lnSpc>
              <a:spcBef>
                <a:spcPts val="0"/>
              </a:spcBef>
              <a:buNone/>
            </a:pPr>
            <a:r>
              <a:rPr lang="en-US" sz="1600" dirty="0" smtClean="0"/>
              <a:t>      be tested</a:t>
            </a:r>
          </a:p>
          <a:p>
            <a:pPr marL="0" indent="0">
              <a:lnSpc>
                <a:spcPct val="100000"/>
              </a:lnSpc>
              <a:spcBef>
                <a:spcPts val="0"/>
              </a:spcBef>
              <a:buNone/>
            </a:pPr>
            <a:endParaRPr lang="en-US" sz="1600" dirty="0"/>
          </a:p>
          <a:p>
            <a:pPr>
              <a:lnSpc>
                <a:spcPct val="100000"/>
              </a:lnSpc>
              <a:spcBef>
                <a:spcPts val="0"/>
              </a:spcBef>
            </a:pPr>
            <a:r>
              <a:rPr lang="en-US" sz="1600" dirty="0" smtClean="0"/>
              <a:t>Comprehension will improve through</a:t>
            </a:r>
          </a:p>
          <a:p>
            <a:pPr marL="0" indent="0">
              <a:lnSpc>
                <a:spcPct val="100000"/>
              </a:lnSpc>
              <a:spcBef>
                <a:spcPts val="0"/>
              </a:spcBef>
              <a:buNone/>
            </a:pPr>
            <a:r>
              <a:rPr lang="en-US" sz="1600" dirty="0" smtClean="0"/>
              <a:t>      isolated teaching of specific </a:t>
            </a:r>
          </a:p>
          <a:p>
            <a:pPr marL="0" indent="0">
              <a:lnSpc>
                <a:spcPct val="100000"/>
              </a:lnSpc>
              <a:spcBef>
                <a:spcPts val="0"/>
              </a:spcBef>
              <a:buNone/>
            </a:pPr>
            <a:r>
              <a:rPr lang="en-US" sz="1600" dirty="0" smtClean="0"/>
              <a:t>      comprehension skills (e.g. sequence, </a:t>
            </a:r>
          </a:p>
          <a:p>
            <a:pPr marL="0" indent="0">
              <a:lnSpc>
                <a:spcPct val="100000"/>
              </a:lnSpc>
              <a:spcBef>
                <a:spcPts val="0"/>
              </a:spcBef>
              <a:buNone/>
            </a:pPr>
            <a:r>
              <a:rPr lang="en-US" sz="1600" dirty="0"/>
              <a:t> </a:t>
            </a:r>
            <a:r>
              <a:rPr lang="en-US" sz="1600" dirty="0" smtClean="0"/>
              <a:t>     cause and effect, main idea)   </a:t>
            </a:r>
          </a:p>
          <a:p>
            <a:pPr marL="0" indent="0">
              <a:lnSpc>
                <a:spcPct val="100000"/>
              </a:lnSpc>
              <a:spcBef>
                <a:spcPts val="0"/>
              </a:spcBef>
              <a:buNone/>
            </a:pPr>
            <a:r>
              <a:rPr lang="en-US" sz="1300" dirty="0"/>
              <a:t> </a:t>
            </a:r>
            <a:r>
              <a:rPr lang="en-US" sz="1300" dirty="0" smtClean="0"/>
              <a:t>                                                                                                                                                         </a:t>
            </a:r>
          </a:p>
          <a:p>
            <a:pPr marL="0" indent="0">
              <a:lnSpc>
                <a:spcPct val="100000"/>
              </a:lnSpc>
              <a:spcBef>
                <a:spcPts val="0"/>
              </a:spcBef>
              <a:buNone/>
            </a:pPr>
            <a:r>
              <a:rPr lang="en-US" sz="1300" dirty="0"/>
              <a:t> </a:t>
            </a:r>
            <a:r>
              <a:rPr lang="en-US" sz="1300" dirty="0" smtClean="0"/>
              <a:t>                                                                                                                                                         </a:t>
            </a:r>
          </a:p>
          <a:p>
            <a:pPr marL="0" indent="0">
              <a:lnSpc>
                <a:spcPct val="100000"/>
              </a:lnSpc>
              <a:spcBef>
                <a:spcPts val="0"/>
              </a:spcBef>
              <a:buNone/>
            </a:pPr>
            <a:r>
              <a:rPr lang="en-US" sz="1300" dirty="0"/>
              <a:t> </a:t>
            </a:r>
            <a:r>
              <a:rPr lang="en-US" sz="1300" dirty="0" smtClean="0"/>
              <a:t>                                                                                                                                                         Adapted from </a:t>
            </a:r>
            <a:r>
              <a:rPr lang="en-US" sz="1300" dirty="0" err="1" smtClean="0"/>
              <a:t>Armbruster</a:t>
            </a:r>
            <a:r>
              <a:rPr lang="en-US" sz="1300" dirty="0" smtClean="0"/>
              <a:t>, Lehr &amp; Osborn,</a:t>
            </a:r>
          </a:p>
          <a:p>
            <a:pPr marL="0" indent="0">
              <a:lnSpc>
                <a:spcPct val="100000"/>
              </a:lnSpc>
              <a:spcBef>
                <a:spcPts val="0"/>
              </a:spcBef>
              <a:buNone/>
            </a:pPr>
            <a:r>
              <a:rPr lang="en-US" sz="1300" dirty="0"/>
              <a:t> </a:t>
            </a:r>
            <a:r>
              <a:rPr lang="en-US" sz="1300" dirty="0" smtClean="0"/>
              <a:t>                                                                                                                                                         Carlisle &amp; Rice</a:t>
            </a:r>
            <a:endParaRPr lang="en-US" sz="1300" dirty="0"/>
          </a:p>
        </p:txBody>
      </p:sp>
    </p:spTree>
    <p:extLst>
      <p:ext uri="{BB962C8B-B14F-4D97-AF65-F5344CB8AC3E}">
        <p14:creationId xmlns:p14="http://schemas.microsoft.com/office/powerpoint/2010/main" val="494025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012" y="247268"/>
            <a:ext cx="10614554" cy="1821525"/>
          </a:xfrm>
        </p:spPr>
        <p:txBody>
          <a:bodyPr>
            <a:normAutofit fontScale="90000"/>
          </a:bodyPr>
          <a:lstStyle/>
          <a:p>
            <a:r>
              <a:rPr lang="en-US" dirty="0" smtClean="0"/>
              <a:t>        </a:t>
            </a:r>
            <a:r>
              <a:rPr lang="en-US" sz="4000" dirty="0" smtClean="0"/>
              <a:t>Teaching              vs                  Testing </a:t>
            </a:r>
            <a:br>
              <a:rPr lang="en-US" sz="4000" dirty="0" smtClean="0"/>
            </a:br>
            <a:r>
              <a:rPr lang="en-US" sz="4000" u="sng" dirty="0"/>
              <a:t> </a:t>
            </a:r>
            <a:r>
              <a:rPr lang="en-US" sz="4000" u="sng" dirty="0" smtClean="0"/>
              <a:t>   Comprehension                    </a:t>
            </a:r>
            <a:r>
              <a:rPr lang="en-US" sz="4000" u="sng" dirty="0" err="1" smtClean="0"/>
              <a:t>Comprehension</a:t>
            </a:r>
            <a:r>
              <a:rPr lang="en-US" u="sng" dirty="0" smtClean="0"/>
              <a:t/>
            </a:r>
            <a:br>
              <a:rPr lang="en-US" u="sng" dirty="0" smtClean="0"/>
            </a:br>
            <a:r>
              <a:rPr lang="en-US" u="sng" dirty="0" smtClean="0"/>
              <a:t> </a:t>
            </a:r>
            <a:endParaRPr lang="en-US" u="sng" dirty="0"/>
          </a:p>
        </p:txBody>
      </p:sp>
      <p:sp>
        <p:nvSpPr>
          <p:cNvPr id="4" name="TextBox 3"/>
          <p:cNvSpPr txBox="1"/>
          <p:nvPr/>
        </p:nvSpPr>
        <p:spPr>
          <a:xfrm>
            <a:off x="1370012" y="1905000"/>
            <a:ext cx="2819400" cy="4524315"/>
          </a:xfrm>
          <a:prstGeom prst="rect">
            <a:avLst/>
          </a:prstGeom>
          <a:noFill/>
        </p:spPr>
        <p:txBody>
          <a:bodyPr wrap="square" rtlCol="0">
            <a:spAutoFit/>
          </a:bodyPr>
          <a:lstStyle/>
          <a:p>
            <a:pPr algn="ctr"/>
            <a:r>
              <a:rPr lang="en-US" sz="1600" b="1" dirty="0" smtClean="0"/>
              <a:t>Developing</a:t>
            </a:r>
          </a:p>
          <a:p>
            <a:pPr algn="ctr"/>
            <a:r>
              <a:rPr lang="en-US" sz="1600" b="1" dirty="0" smtClean="0"/>
              <a:t>Comprehension</a:t>
            </a:r>
          </a:p>
          <a:p>
            <a:pPr algn="ctr"/>
            <a:endParaRPr lang="en-US" sz="1600" b="1" dirty="0"/>
          </a:p>
          <a:p>
            <a:pPr algn="ctr"/>
            <a:endParaRPr lang="en-US" sz="1600" b="1" dirty="0"/>
          </a:p>
          <a:p>
            <a:pPr algn="ctr"/>
            <a:endParaRPr lang="en-US" sz="1600" b="1" dirty="0" smtClean="0"/>
          </a:p>
          <a:p>
            <a:pPr algn="ctr"/>
            <a:r>
              <a:rPr lang="en-US" sz="1600" b="1" dirty="0" smtClean="0"/>
              <a:t>Process-Oriented</a:t>
            </a:r>
          </a:p>
          <a:p>
            <a:pPr algn="ctr"/>
            <a:endParaRPr lang="en-US" sz="1600" b="1" dirty="0"/>
          </a:p>
          <a:p>
            <a:pPr algn="ctr"/>
            <a:endParaRPr lang="en-US" sz="1600" b="1" dirty="0" smtClean="0"/>
          </a:p>
          <a:p>
            <a:pPr algn="ctr"/>
            <a:endParaRPr lang="en-US" sz="1600" b="1" dirty="0"/>
          </a:p>
          <a:p>
            <a:pPr algn="ctr"/>
            <a:r>
              <a:rPr lang="en-US" sz="1600" b="1" dirty="0" smtClean="0"/>
              <a:t>Modeling</a:t>
            </a:r>
          </a:p>
          <a:p>
            <a:pPr algn="ctr"/>
            <a:endParaRPr lang="en-US" sz="1600" b="1" dirty="0"/>
          </a:p>
          <a:p>
            <a:pPr algn="ctr"/>
            <a:endParaRPr lang="en-US" sz="1600" b="1" dirty="0" smtClean="0"/>
          </a:p>
          <a:p>
            <a:pPr algn="ctr"/>
            <a:endParaRPr lang="en-US" sz="1600" b="1" dirty="0" smtClean="0"/>
          </a:p>
          <a:p>
            <a:pPr algn="ctr"/>
            <a:r>
              <a:rPr lang="en-US" sz="1600" b="1" dirty="0" smtClean="0"/>
              <a:t>Guided Practice</a:t>
            </a:r>
          </a:p>
          <a:p>
            <a:pPr algn="ctr"/>
            <a:endParaRPr lang="en-US" sz="1600" b="1" dirty="0"/>
          </a:p>
          <a:p>
            <a:pPr algn="ctr"/>
            <a:endParaRPr lang="en-US" sz="1600" b="1" dirty="0" smtClean="0"/>
          </a:p>
          <a:p>
            <a:pPr algn="ctr"/>
            <a:endParaRPr lang="en-US" sz="1600" b="1" dirty="0" smtClean="0"/>
          </a:p>
          <a:p>
            <a:pPr algn="ctr"/>
            <a:r>
              <a:rPr lang="en-US" sz="1600" b="1" dirty="0" smtClean="0"/>
              <a:t>Independence</a:t>
            </a:r>
            <a:endParaRPr lang="en-US" sz="1600" b="1" dirty="0"/>
          </a:p>
        </p:txBody>
      </p:sp>
      <p:sp>
        <p:nvSpPr>
          <p:cNvPr id="7" name="TextBox 6"/>
          <p:cNvSpPr txBox="1"/>
          <p:nvPr/>
        </p:nvSpPr>
        <p:spPr>
          <a:xfrm>
            <a:off x="7161212" y="1908363"/>
            <a:ext cx="3810000" cy="4278094"/>
          </a:xfrm>
          <a:prstGeom prst="rect">
            <a:avLst/>
          </a:prstGeom>
          <a:noFill/>
        </p:spPr>
        <p:txBody>
          <a:bodyPr wrap="square" rtlCol="0">
            <a:spAutoFit/>
          </a:bodyPr>
          <a:lstStyle/>
          <a:p>
            <a:pPr algn="ctr"/>
            <a:r>
              <a:rPr lang="en-US" sz="1600" b="1" dirty="0" smtClean="0"/>
              <a:t>Determining </a:t>
            </a:r>
          </a:p>
          <a:p>
            <a:pPr algn="ctr"/>
            <a:r>
              <a:rPr lang="en-US" sz="1600" b="1" dirty="0"/>
              <a:t>C</a:t>
            </a:r>
            <a:r>
              <a:rPr lang="en-US" sz="1600" b="1" dirty="0" smtClean="0"/>
              <a:t>omprehension</a:t>
            </a:r>
          </a:p>
          <a:p>
            <a:pPr algn="ctr"/>
            <a:endParaRPr lang="en-US" sz="1600" b="1" dirty="0"/>
          </a:p>
          <a:p>
            <a:pPr algn="ctr"/>
            <a:endParaRPr lang="en-US" sz="1600" b="1" dirty="0" smtClean="0"/>
          </a:p>
          <a:p>
            <a:pPr algn="ctr"/>
            <a:endParaRPr lang="en-US" sz="1600" b="1" dirty="0" smtClean="0"/>
          </a:p>
          <a:p>
            <a:pPr algn="ctr"/>
            <a:endParaRPr lang="en-US" sz="1600" b="1" dirty="0"/>
          </a:p>
          <a:p>
            <a:pPr algn="ctr"/>
            <a:r>
              <a:rPr lang="en-US" sz="1600" b="1" dirty="0" smtClean="0"/>
              <a:t>Product – Oriented</a:t>
            </a:r>
          </a:p>
          <a:p>
            <a:pPr algn="ctr"/>
            <a:endParaRPr lang="en-US" sz="1600" b="1" dirty="0"/>
          </a:p>
          <a:p>
            <a:pPr algn="ctr"/>
            <a:endParaRPr lang="en-US" sz="1600" b="1" dirty="0" smtClean="0"/>
          </a:p>
          <a:p>
            <a:pPr algn="ctr"/>
            <a:endParaRPr lang="en-US" sz="1600" b="1" dirty="0"/>
          </a:p>
          <a:p>
            <a:pPr algn="ctr"/>
            <a:endParaRPr lang="en-US" sz="1600" b="1" dirty="0" smtClean="0"/>
          </a:p>
          <a:p>
            <a:pPr algn="ctr"/>
            <a:r>
              <a:rPr lang="en-US" sz="1600" b="1" dirty="0" smtClean="0"/>
              <a:t>Testing                           Grading</a:t>
            </a:r>
          </a:p>
          <a:p>
            <a:pPr algn="ctr"/>
            <a:endParaRPr lang="en-US" sz="1600" b="1" dirty="0"/>
          </a:p>
          <a:p>
            <a:pPr algn="ctr"/>
            <a:endParaRPr lang="en-US" sz="1600" b="1" dirty="0" smtClean="0"/>
          </a:p>
          <a:p>
            <a:pPr algn="ctr"/>
            <a:endParaRPr lang="en-US" sz="1600" b="1" dirty="0"/>
          </a:p>
          <a:p>
            <a:pPr algn="ctr"/>
            <a:endParaRPr lang="en-US" sz="1600" b="1" dirty="0" smtClean="0"/>
          </a:p>
          <a:p>
            <a:pPr algn="ctr"/>
            <a:r>
              <a:rPr lang="en-US" sz="1600" b="1" dirty="0"/>
              <a:t>E</a:t>
            </a:r>
            <a:r>
              <a:rPr lang="en-US" sz="1600" b="1" dirty="0" smtClean="0"/>
              <a:t>valuating</a:t>
            </a:r>
            <a:endParaRPr lang="en-US" sz="1600" b="1" dirty="0"/>
          </a:p>
        </p:txBody>
      </p:sp>
      <p:cxnSp>
        <p:nvCxnSpPr>
          <p:cNvPr id="9" name="Straight Arrow Connector 8"/>
          <p:cNvCxnSpPr/>
          <p:nvPr/>
        </p:nvCxnSpPr>
        <p:spPr>
          <a:xfrm>
            <a:off x="2703512" y="2514600"/>
            <a:ext cx="1" cy="5447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2703512" y="3505200"/>
            <a:ext cx="0" cy="6619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2703512" y="4495800"/>
            <a:ext cx="0" cy="533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2703512" y="5410200"/>
            <a:ext cx="0" cy="685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9066212" y="2514600"/>
            <a:ext cx="14079" cy="838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9066212" y="3733800"/>
            <a:ext cx="0" cy="2133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a:off x="8075612" y="3733800"/>
            <a:ext cx="762000" cy="838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9371012" y="3733800"/>
            <a:ext cx="685800"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8805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76200"/>
            <a:ext cx="10157354" cy="990600"/>
          </a:xfrm>
        </p:spPr>
        <p:txBody>
          <a:bodyPr/>
          <a:lstStyle/>
          <a:p>
            <a:pPr algn="ctr"/>
            <a:r>
              <a:rPr lang="en-US" dirty="0" smtClean="0"/>
              <a:t>What Do Good Readers Do?</a:t>
            </a:r>
            <a:endParaRPr lang="en-US" dirty="0"/>
          </a:p>
        </p:txBody>
      </p:sp>
      <p:sp>
        <p:nvSpPr>
          <p:cNvPr id="3" name="Content Placeholder 2"/>
          <p:cNvSpPr>
            <a:spLocks noGrp="1"/>
          </p:cNvSpPr>
          <p:nvPr>
            <p:ph idx="1"/>
          </p:nvPr>
        </p:nvSpPr>
        <p:spPr>
          <a:xfrm>
            <a:off x="1117309" y="1447800"/>
            <a:ext cx="10157354" cy="5410200"/>
          </a:xfrm>
        </p:spPr>
        <p:txBody>
          <a:bodyPr/>
          <a:lstStyle/>
          <a:p>
            <a:r>
              <a:rPr lang="en-US" dirty="0" smtClean="0"/>
              <a:t>Make predictions based on background knowledge</a:t>
            </a:r>
          </a:p>
          <a:p>
            <a:r>
              <a:rPr lang="en-US" dirty="0" smtClean="0"/>
              <a:t>Identify key ideas from text they are reading</a:t>
            </a:r>
          </a:p>
          <a:p>
            <a:r>
              <a:rPr lang="en-US" dirty="0" smtClean="0"/>
              <a:t>Are aware of text structures</a:t>
            </a:r>
          </a:p>
          <a:p>
            <a:r>
              <a:rPr lang="en-US" dirty="0" smtClean="0"/>
              <a:t>Monitor their comprehension and know how to employ fix-up strategies</a:t>
            </a:r>
          </a:p>
          <a:p>
            <a:r>
              <a:rPr lang="en-US" dirty="0" smtClean="0"/>
              <a:t>Have a knowledge of and use a variety of reading strategies effectively</a:t>
            </a:r>
          </a:p>
          <a:p>
            <a:r>
              <a:rPr lang="en-US" dirty="0" smtClean="0"/>
              <a:t>Paraphrase, explain and summarize information and construct conclusions </a:t>
            </a:r>
            <a:endParaRPr lang="en-US" dirty="0"/>
          </a:p>
        </p:txBody>
      </p:sp>
    </p:spTree>
    <p:extLst>
      <p:ext uri="{BB962C8B-B14F-4D97-AF65-F5344CB8AC3E}">
        <p14:creationId xmlns:p14="http://schemas.microsoft.com/office/powerpoint/2010/main" val="869539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76200"/>
            <a:ext cx="10972800" cy="1143000"/>
          </a:xfrm>
        </p:spPr>
        <p:txBody>
          <a:bodyPr/>
          <a:lstStyle/>
          <a:p>
            <a:r>
              <a:rPr lang="en-US" dirty="0" smtClean="0"/>
              <a:t>Sources of Comprehension Difficulties </a:t>
            </a:r>
            <a:endParaRPr lang="en-US" dirty="0"/>
          </a:p>
        </p:txBody>
      </p:sp>
      <p:sp>
        <p:nvSpPr>
          <p:cNvPr id="5" name="TextBox 4"/>
          <p:cNvSpPr txBox="1"/>
          <p:nvPr/>
        </p:nvSpPr>
        <p:spPr>
          <a:xfrm>
            <a:off x="2055812" y="1752600"/>
            <a:ext cx="2895600" cy="4524315"/>
          </a:xfrm>
          <a:prstGeom prst="rect">
            <a:avLst/>
          </a:prstGeom>
          <a:noFill/>
        </p:spPr>
        <p:txBody>
          <a:bodyPr wrap="square" rtlCol="0">
            <a:spAutoFit/>
          </a:bodyPr>
          <a:lstStyle/>
          <a:p>
            <a:pPr algn="ctr"/>
            <a:r>
              <a:rPr lang="en-US" sz="1600" b="1" u="sng" dirty="0" smtClean="0"/>
              <a:t>PROCESSES</a:t>
            </a:r>
          </a:p>
          <a:p>
            <a:endParaRPr lang="en-US" sz="1600" dirty="0"/>
          </a:p>
          <a:p>
            <a:pPr algn="ctr"/>
            <a:r>
              <a:rPr lang="en-US" sz="1600" dirty="0" smtClean="0"/>
              <a:t>Decoding (accuracy)</a:t>
            </a:r>
          </a:p>
          <a:p>
            <a:pPr algn="ctr"/>
            <a:endParaRPr lang="en-US" sz="1600" dirty="0"/>
          </a:p>
          <a:p>
            <a:pPr algn="ctr"/>
            <a:r>
              <a:rPr lang="en-US" sz="1600" dirty="0" smtClean="0"/>
              <a:t>Word Naming Speed</a:t>
            </a:r>
          </a:p>
          <a:p>
            <a:pPr algn="ctr"/>
            <a:r>
              <a:rPr lang="en-US" sz="1600" dirty="0" smtClean="0"/>
              <a:t>(automaticity and </a:t>
            </a:r>
          </a:p>
          <a:p>
            <a:pPr algn="ctr"/>
            <a:r>
              <a:rPr lang="en-US" sz="1600" dirty="0" smtClean="0"/>
              <a:t>fluency)</a:t>
            </a:r>
          </a:p>
          <a:p>
            <a:pPr algn="ctr"/>
            <a:endParaRPr lang="en-US" sz="1600" dirty="0"/>
          </a:p>
          <a:p>
            <a:pPr algn="ctr"/>
            <a:r>
              <a:rPr lang="en-US" sz="1600" dirty="0" smtClean="0"/>
              <a:t>Working Memory </a:t>
            </a:r>
          </a:p>
          <a:p>
            <a:pPr algn="ctr"/>
            <a:r>
              <a:rPr lang="en-US" sz="1600" dirty="0" smtClean="0"/>
              <a:t>(attention)</a:t>
            </a:r>
          </a:p>
          <a:p>
            <a:pPr algn="ctr"/>
            <a:endParaRPr lang="en-US" sz="1600" dirty="0"/>
          </a:p>
          <a:p>
            <a:pPr algn="ctr"/>
            <a:r>
              <a:rPr lang="en-US" sz="1600" dirty="0" smtClean="0"/>
              <a:t>Inference Making </a:t>
            </a:r>
          </a:p>
          <a:p>
            <a:pPr algn="ctr"/>
            <a:r>
              <a:rPr lang="en-US" sz="1600" dirty="0" smtClean="0"/>
              <a:t>(abstract thinking)</a:t>
            </a:r>
          </a:p>
          <a:p>
            <a:pPr algn="ctr"/>
            <a:endParaRPr lang="en-US" sz="1600" dirty="0"/>
          </a:p>
          <a:p>
            <a:pPr algn="ctr"/>
            <a:r>
              <a:rPr lang="en-US" sz="1600" dirty="0" smtClean="0"/>
              <a:t>Visualization </a:t>
            </a:r>
          </a:p>
          <a:p>
            <a:pPr algn="ctr"/>
            <a:endParaRPr lang="en-US" sz="1600" dirty="0"/>
          </a:p>
          <a:p>
            <a:pPr algn="ctr"/>
            <a:r>
              <a:rPr lang="en-US" sz="1600" dirty="0" smtClean="0"/>
              <a:t>Comprehension</a:t>
            </a:r>
          </a:p>
          <a:p>
            <a:pPr algn="ctr"/>
            <a:r>
              <a:rPr lang="en-US" sz="1600" dirty="0" smtClean="0"/>
              <a:t>Monitoring </a:t>
            </a:r>
            <a:endParaRPr lang="en-US" sz="1600" dirty="0"/>
          </a:p>
        </p:txBody>
      </p:sp>
      <p:sp>
        <p:nvSpPr>
          <p:cNvPr id="11" name="Content Placeholder 10"/>
          <p:cNvSpPr txBox="1">
            <a:spLocks noGrp="1"/>
          </p:cNvSpPr>
          <p:nvPr>
            <p:ph idx="1"/>
          </p:nvPr>
        </p:nvSpPr>
        <p:spPr>
          <a:xfrm>
            <a:off x="6551612" y="1828801"/>
            <a:ext cx="3581400" cy="5527645"/>
          </a:xfrm>
          <a:prstGeom prst="rect">
            <a:avLst/>
          </a:prstGeom>
          <a:noFill/>
        </p:spPr>
        <p:txBody>
          <a:bodyPr wrap="square" rtlCol="0">
            <a:spAutoFit/>
          </a:bodyPr>
          <a:lstStyle/>
          <a:p>
            <a:pPr marL="0" indent="0" algn="ctr">
              <a:buNone/>
            </a:pPr>
            <a:r>
              <a:rPr lang="en-US" sz="1600" b="1" u="sng" dirty="0" smtClean="0"/>
              <a:t>KNOWLEDGE</a:t>
            </a:r>
            <a:r>
              <a:rPr lang="en-US" sz="1600" dirty="0" smtClean="0"/>
              <a:t> </a:t>
            </a:r>
          </a:p>
          <a:p>
            <a:pPr marL="0" indent="0" algn="ctr">
              <a:lnSpc>
                <a:spcPct val="100000"/>
              </a:lnSpc>
              <a:spcBef>
                <a:spcPts val="0"/>
              </a:spcBef>
              <a:buNone/>
            </a:pPr>
            <a:endParaRPr lang="en-US" sz="1600" dirty="0" smtClean="0"/>
          </a:p>
          <a:p>
            <a:pPr marL="0" indent="0" algn="ctr">
              <a:lnSpc>
                <a:spcPct val="100000"/>
              </a:lnSpc>
              <a:spcBef>
                <a:spcPts val="0"/>
              </a:spcBef>
              <a:buNone/>
            </a:pPr>
            <a:r>
              <a:rPr lang="en-US" sz="1600" dirty="0" smtClean="0"/>
              <a:t>Vocabulary</a:t>
            </a:r>
          </a:p>
          <a:p>
            <a:pPr marL="0" indent="0" algn="ctr">
              <a:lnSpc>
                <a:spcPct val="100000"/>
              </a:lnSpc>
              <a:spcBef>
                <a:spcPts val="0"/>
              </a:spcBef>
              <a:buNone/>
            </a:pPr>
            <a:r>
              <a:rPr lang="en-US" sz="1600" dirty="0" smtClean="0"/>
              <a:t>(word meaning)</a:t>
            </a:r>
          </a:p>
          <a:p>
            <a:pPr marL="0" indent="0" algn="ctr">
              <a:lnSpc>
                <a:spcPct val="100000"/>
              </a:lnSpc>
              <a:spcBef>
                <a:spcPts val="0"/>
              </a:spcBef>
              <a:buNone/>
            </a:pPr>
            <a:endParaRPr lang="en-US" sz="1600" dirty="0" smtClean="0"/>
          </a:p>
          <a:p>
            <a:pPr marL="0" indent="0" algn="ctr">
              <a:lnSpc>
                <a:spcPct val="100000"/>
              </a:lnSpc>
              <a:spcBef>
                <a:spcPts val="0"/>
              </a:spcBef>
              <a:buNone/>
            </a:pPr>
            <a:r>
              <a:rPr lang="en-US" sz="1600" dirty="0" smtClean="0"/>
              <a:t>Oral Language</a:t>
            </a:r>
          </a:p>
          <a:p>
            <a:pPr marL="0" indent="0" algn="ctr">
              <a:lnSpc>
                <a:spcPct val="100000"/>
              </a:lnSpc>
              <a:spcBef>
                <a:spcPts val="0"/>
              </a:spcBef>
              <a:buNone/>
            </a:pPr>
            <a:endParaRPr lang="en-US" sz="1600" dirty="0"/>
          </a:p>
          <a:p>
            <a:pPr marL="0" indent="0" algn="ctr">
              <a:lnSpc>
                <a:spcPct val="100000"/>
              </a:lnSpc>
              <a:spcBef>
                <a:spcPts val="0"/>
              </a:spcBef>
              <a:buNone/>
            </a:pPr>
            <a:r>
              <a:rPr lang="en-US" sz="1600" dirty="0" smtClean="0"/>
              <a:t>Prior Knowledge </a:t>
            </a:r>
          </a:p>
          <a:p>
            <a:pPr marL="0" indent="0" algn="ctr">
              <a:lnSpc>
                <a:spcPct val="100000"/>
              </a:lnSpc>
              <a:spcBef>
                <a:spcPts val="0"/>
              </a:spcBef>
              <a:buNone/>
            </a:pPr>
            <a:endParaRPr lang="en-US" sz="1600" dirty="0"/>
          </a:p>
          <a:p>
            <a:pPr marL="0" indent="0" algn="ctr">
              <a:lnSpc>
                <a:spcPct val="100000"/>
              </a:lnSpc>
              <a:spcBef>
                <a:spcPts val="0"/>
              </a:spcBef>
              <a:buNone/>
            </a:pPr>
            <a:r>
              <a:rPr lang="en-US" sz="1600" dirty="0" smtClean="0"/>
              <a:t>Comprehension Strategies</a:t>
            </a:r>
          </a:p>
          <a:p>
            <a:pPr marL="0" indent="0" algn="ctr">
              <a:lnSpc>
                <a:spcPct val="100000"/>
              </a:lnSpc>
              <a:spcBef>
                <a:spcPts val="0"/>
              </a:spcBef>
              <a:buNone/>
            </a:pPr>
            <a:r>
              <a:rPr lang="en-US" sz="1600" dirty="0"/>
              <a:t/>
            </a:r>
            <a:br>
              <a:rPr lang="en-US" sz="1600" dirty="0"/>
            </a:br>
            <a:endParaRPr lang="en-US" sz="1600" dirty="0" smtClean="0"/>
          </a:p>
          <a:p>
            <a:pPr marL="0" indent="0" algn="ctr">
              <a:lnSpc>
                <a:spcPct val="100000"/>
              </a:lnSpc>
              <a:spcBef>
                <a:spcPts val="0"/>
              </a:spcBef>
              <a:buNone/>
            </a:pPr>
            <a:endParaRPr lang="en-US" sz="1600" dirty="0"/>
          </a:p>
          <a:p>
            <a:pPr marL="0" indent="0" algn="ctr">
              <a:lnSpc>
                <a:spcPct val="100000"/>
              </a:lnSpc>
              <a:spcBef>
                <a:spcPts val="0"/>
              </a:spcBef>
              <a:buNone/>
            </a:pPr>
            <a:endParaRPr lang="en-US" sz="1600" dirty="0"/>
          </a:p>
          <a:p>
            <a:pPr marL="0" indent="0" algn="ctr">
              <a:lnSpc>
                <a:spcPct val="100000"/>
              </a:lnSpc>
              <a:spcBef>
                <a:spcPts val="0"/>
              </a:spcBef>
              <a:buNone/>
            </a:pPr>
            <a:endParaRPr lang="en-US" sz="1600" dirty="0" smtClean="0"/>
          </a:p>
          <a:p>
            <a:pPr marL="0" indent="0" algn="ctr">
              <a:lnSpc>
                <a:spcPct val="100000"/>
              </a:lnSpc>
              <a:spcBef>
                <a:spcPts val="0"/>
              </a:spcBef>
              <a:buNone/>
            </a:pPr>
            <a:endParaRPr lang="en-US" sz="1600" dirty="0"/>
          </a:p>
          <a:p>
            <a:pPr marL="0" indent="0" algn="ctr">
              <a:lnSpc>
                <a:spcPct val="100000"/>
              </a:lnSpc>
              <a:spcBef>
                <a:spcPts val="0"/>
              </a:spcBef>
              <a:buNone/>
            </a:pPr>
            <a:endParaRPr lang="en-US" sz="1600" dirty="0" smtClean="0"/>
          </a:p>
          <a:p>
            <a:pPr marL="0" indent="0" algn="ctr">
              <a:lnSpc>
                <a:spcPct val="100000"/>
              </a:lnSpc>
              <a:spcBef>
                <a:spcPts val="0"/>
              </a:spcBef>
              <a:buNone/>
            </a:pPr>
            <a:endParaRPr lang="en-US" sz="1600" dirty="0"/>
          </a:p>
          <a:p>
            <a:pPr marL="0" indent="0" algn="ctr">
              <a:lnSpc>
                <a:spcPct val="100000"/>
              </a:lnSpc>
              <a:spcBef>
                <a:spcPts val="0"/>
              </a:spcBef>
              <a:buNone/>
            </a:pPr>
            <a:endParaRPr lang="en-US" sz="1600" dirty="0" smtClean="0"/>
          </a:p>
          <a:p>
            <a:pPr marL="0" indent="0" algn="ctr">
              <a:lnSpc>
                <a:spcPct val="100000"/>
              </a:lnSpc>
              <a:spcBef>
                <a:spcPts val="0"/>
              </a:spcBef>
              <a:buNone/>
            </a:pPr>
            <a:endParaRPr lang="en-US" sz="1600" dirty="0"/>
          </a:p>
          <a:p>
            <a:pPr marL="0" indent="0" algn="ctr">
              <a:lnSpc>
                <a:spcPct val="100000"/>
              </a:lnSpc>
              <a:spcBef>
                <a:spcPts val="0"/>
              </a:spcBef>
              <a:buNone/>
            </a:pPr>
            <a:endParaRPr lang="en-US" sz="1600" dirty="0" smtClean="0"/>
          </a:p>
          <a:p>
            <a:pPr marL="0" indent="0" algn="ctr">
              <a:lnSpc>
                <a:spcPct val="100000"/>
              </a:lnSpc>
              <a:spcBef>
                <a:spcPts val="0"/>
              </a:spcBef>
              <a:buNone/>
            </a:pPr>
            <a:r>
              <a:rPr lang="en-US" sz="1600" dirty="0"/>
              <a:t> </a:t>
            </a:r>
            <a:r>
              <a:rPr lang="en-US" sz="1600" dirty="0" smtClean="0"/>
              <a:t>           </a:t>
            </a:r>
            <a:endParaRPr lang="en-US" sz="1200" dirty="0"/>
          </a:p>
        </p:txBody>
      </p:sp>
      <p:sp>
        <p:nvSpPr>
          <p:cNvPr id="13" name="TextBox 12"/>
          <p:cNvSpPr txBox="1"/>
          <p:nvPr/>
        </p:nvSpPr>
        <p:spPr>
          <a:xfrm>
            <a:off x="8660679" y="6340783"/>
            <a:ext cx="2996333" cy="461665"/>
          </a:xfrm>
          <a:prstGeom prst="rect">
            <a:avLst/>
          </a:prstGeom>
          <a:noFill/>
        </p:spPr>
        <p:txBody>
          <a:bodyPr wrap="none" rtlCol="0">
            <a:spAutoFit/>
          </a:bodyPr>
          <a:lstStyle/>
          <a:p>
            <a:r>
              <a:rPr lang="en-US" sz="1200" dirty="0"/>
              <a:t>Carlisle &amp; Rice, </a:t>
            </a:r>
            <a:r>
              <a:rPr lang="en-US" sz="1200" dirty="0" err="1"/>
              <a:t>Perfetti</a:t>
            </a:r>
            <a:r>
              <a:rPr lang="en-US" sz="1200" dirty="0"/>
              <a:t>, Marron &amp; Foltz</a:t>
            </a:r>
          </a:p>
          <a:p>
            <a:endParaRPr lang="en-US" sz="1200" dirty="0"/>
          </a:p>
        </p:txBody>
      </p:sp>
    </p:spTree>
    <p:extLst>
      <p:ext uri="{BB962C8B-B14F-4D97-AF65-F5344CB8AC3E}">
        <p14:creationId xmlns:p14="http://schemas.microsoft.com/office/powerpoint/2010/main" val="436477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7309" y="381000"/>
            <a:ext cx="10157354" cy="6019800"/>
          </a:xfrm>
        </p:spPr>
        <p:txBody>
          <a:bodyPr/>
          <a:lstStyle/>
          <a:p>
            <a:pPr marL="0" indent="0">
              <a:buNone/>
            </a:pPr>
            <a:r>
              <a:rPr lang="en-US" dirty="0" smtClean="0"/>
              <a:t>                                                                     Name __________________</a:t>
            </a:r>
          </a:p>
          <a:p>
            <a:pPr marL="0" indent="0">
              <a:buNone/>
            </a:pPr>
            <a:r>
              <a:rPr lang="en-US" dirty="0" smtClean="0"/>
              <a:t>                                                                     Date ___________________</a:t>
            </a:r>
          </a:p>
          <a:p>
            <a:pPr marL="0" indent="0">
              <a:buNone/>
            </a:pPr>
            <a:endParaRPr lang="en-US" dirty="0"/>
          </a:p>
          <a:p>
            <a:pPr marL="457200" indent="-457200">
              <a:lnSpc>
                <a:spcPct val="100000"/>
              </a:lnSpc>
              <a:spcBef>
                <a:spcPts val="0"/>
              </a:spcBef>
              <a:buAutoNum type="arabicPeriod"/>
            </a:pPr>
            <a:r>
              <a:rPr lang="en-US" sz="2800" dirty="0" smtClean="0"/>
              <a:t> Pat the cat.</a:t>
            </a:r>
          </a:p>
          <a:p>
            <a:pPr marL="0" indent="0">
              <a:lnSpc>
                <a:spcPct val="100000"/>
              </a:lnSpc>
              <a:spcBef>
                <a:spcPts val="0"/>
              </a:spcBef>
              <a:buNone/>
            </a:pPr>
            <a:endParaRPr lang="en-US" sz="2800" dirty="0" smtClean="0"/>
          </a:p>
          <a:p>
            <a:pPr marL="457200" indent="-457200">
              <a:lnSpc>
                <a:spcPct val="100000"/>
              </a:lnSpc>
              <a:spcBef>
                <a:spcPts val="0"/>
              </a:spcBef>
              <a:buAutoNum type="arabicPeriod" startAt="2"/>
            </a:pPr>
            <a:r>
              <a:rPr lang="en-US" sz="2800" dirty="0" smtClean="0"/>
              <a:t> Pat the pig.</a:t>
            </a:r>
          </a:p>
          <a:p>
            <a:pPr marL="0" indent="0">
              <a:lnSpc>
                <a:spcPct val="100000"/>
              </a:lnSpc>
              <a:spcBef>
                <a:spcPts val="0"/>
              </a:spcBef>
              <a:buNone/>
            </a:pPr>
            <a:endParaRPr lang="en-US" sz="2800" dirty="0" smtClean="0"/>
          </a:p>
          <a:p>
            <a:pPr marL="457200" indent="-457200">
              <a:lnSpc>
                <a:spcPct val="100000"/>
              </a:lnSpc>
              <a:spcBef>
                <a:spcPts val="0"/>
              </a:spcBef>
              <a:buAutoNum type="arabicPeriod"/>
            </a:pPr>
            <a:endParaRPr lang="en-US" dirty="0"/>
          </a:p>
        </p:txBody>
      </p:sp>
    </p:spTree>
    <p:extLst>
      <p:ext uri="{BB962C8B-B14F-4D97-AF65-F5344CB8AC3E}">
        <p14:creationId xmlns:p14="http://schemas.microsoft.com/office/powerpoint/2010/main" val="3879026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76200"/>
            <a:ext cx="10157354" cy="1066800"/>
          </a:xfrm>
        </p:spPr>
        <p:txBody>
          <a:bodyPr/>
          <a:lstStyle/>
          <a:p>
            <a:pPr algn="ctr"/>
            <a:r>
              <a:rPr lang="en-US" dirty="0" smtClean="0"/>
              <a:t>Comprehension Strategies</a:t>
            </a:r>
            <a:endParaRPr lang="en-US" dirty="0"/>
          </a:p>
        </p:txBody>
      </p:sp>
      <p:sp>
        <p:nvSpPr>
          <p:cNvPr id="3" name="Content Placeholder 2"/>
          <p:cNvSpPr>
            <a:spLocks noGrp="1"/>
          </p:cNvSpPr>
          <p:nvPr>
            <p:ph idx="1"/>
          </p:nvPr>
        </p:nvSpPr>
        <p:spPr>
          <a:xfrm>
            <a:off x="1117309" y="1295400"/>
            <a:ext cx="10157354" cy="4876800"/>
          </a:xfrm>
        </p:spPr>
        <p:txBody>
          <a:bodyPr/>
          <a:lstStyle/>
          <a:p>
            <a:r>
              <a:rPr lang="en-US" dirty="0" smtClean="0"/>
              <a:t>Teacher Actions for Success</a:t>
            </a:r>
          </a:p>
          <a:p>
            <a:pPr lvl="1"/>
            <a:r>
              <a:rPr lang="en-US" dirty="0" smtClean="0"/>
              <a:t>Make explicit connection between strategy and application and text</a:t>
            </a:r>
          </a:p>
          <a:p>
            <a:pPr lvl="1"/>
            <a:r>
              <a:rPr lang="en-US" dirty="0" smtClean="0"/>
              <a:t>Model the process for success so students see the mental workings involved (Think-Aloud)</a:t>
            </a:r>
          </a:p>
          <a:p>
            <a:pPr lvl="1"/>
            <a:r>
              <a:rPr lang="en-US" dirty="0" smtClean="0"/>
              <a:t>Provide students with multiple opportunities to perform the strategy themselves</a:t>
            </a:r>
          </a:p>
          <a:p>
            <a:pPr lvl="1"/>
            <a:r>
              <a:rPr lang="en-US" dirty="0" smtClean="0"/>
              <a:t>Teach strategies with proven success</a:t>
            </a:r>
          </a:p>
          <a:p>
            <a:pPr lvl="1"/>
            <a:r>
              <a:rPr lang="en-US" dirty="0" smtClean="0"/>
              <a:t>Promote independence </a:t>
            </a:r>
          </a:p>
          <a:p>
            <a:pPr lvl="1"/>
            <a:r>
              <a:rPr lang="en-US" dirty="0" smtClean="0"/>
              <a:t>Apply strategies across curriculum </a:t>
            </a:r>
          </a:p>
          <a:p>
            <a:pPr lvl="1"/>
            <a:r>
              <a:rPr lang="en-US" dirty="0" smtClean="0"/>
              <a:t>Use </a:t>
            </a:r>
            <a:r>
              <a:rPr lang="en-US" u="sng" dirty="0" smtClean="0"/>
              <a:t>before, during and after</a:t>
            </a:r>
            <a:r>
              <a:rPr lang="en-US" dirty="0" smtClean="0"/>
              <a:t> reading strategies</a:t>
            </a:r>
            <a:endParaRPr lang="en-US" dirty="0"/>
          </a:p>
        </p:txBody>
      </p:sp>
    </p:spTree>
    <p:extLst>
      <p:ext uri="{BB962C8B-B14F-4D97-AF65-F5344CB8AC3E}">
        <p14:creationId xmlns:p14="http://schemas.microsoft.com/office/powerpoint/2010/main" val="2594317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381000"/>
            <a:ext cx="10157354" cy="1219200"/>
          </a:xfrm>
        </p:spPr>
        <p:txBody>
          <a:bodyPr>
            <a:normAutofit fontScale="90000"/>
          </a:bodyPr>
          <a:lstStyle/>
          <a:p>
            <a:pPr algn="ctr"/>
            <a:r>
              <a:rPr lang="en-US" dirty="0" smtClean="0"/>
              <a:t>Comprehension Strategies</a:t>
            </a:r>
            <a:br>
              <a:rPr lang="en-US" dirty="0" smtClean="0"/>
            </a:br>
            <a:endParaRPr lang="en-US" dirty="0"/>
          </a:p>
        </p:txBody>
      </p:sp>
      <p:sp>
        <p:nvSpPr>
          <p:cNvPr id="3" name="Content Placeholder 2"/>
          <p:cNvSpPr>
            <a:spLocks noGrp="1"/>
          </p:cNvSpPr>
          <p:nvPr>
            <p:ph idx="1"/>
          </p:nvPr>
        </p:nvSpPr>
        <p:spPr>
          <a:xfrm>
            <a:off x="1065212" y="1108112"/>
            <a:ext cx="10157354" cy="5673688"/>
          </a:xfrm>
        </p:spPr>
        <p:txBody>
          <a:bodyPr>
            <a:normAutofit fontScale="92500" lnSpcReduction="10000"/>
          </a:bodyPr>
          <a:lstStyle/>
          <a:p>
            <a:r>
              <a:rPr lang="en-US" dirty="0" smtClean="0"/>
              <a:t>Before Reading</a:t>
            </a:r>
          </a:p>
          <a:p>
            <a:pPr lvl="1"/>
            <a:r>
              <a:rPr lang="en-US" dirty="0" smtClean="0"/>
              <a:t>Teach the pronunciation of difficult to read words</a:t>
            </a:r>
          </a:p>
          <a:p>
            <a:pPr lvl="2"/>
            <a:r>
              <a:rPr lang="en-US" dirty="0" smtClean="0"/>
              <a:t>Student can focus energy on comprehension</a:t>
            </a:r>
          </a:p>
          <a:p>
            <a:pPr lvl="2"/>
            <a:r>
              <a:rPr lang="en-US" dirty="0" smtClean="0"/>
              <a:t>Focus attention on prefixes, suffixes, root words </a:t>
            </a:r>
          </a:p>
          <a:p>
            <a:pPr lvl="2"/>
            <a:r>
              <a:rPr lang="en-US" dirty="0" smtClean="0"/>
              <a:t>Accurate pronunciation of words supports vocabulary acquisition and use of words in discussions/writing</a:t>
            </a:r>
          </a:p>
          <a:p>
            <a:pPr lvl="1"/>
            <a:r>
              <a:rPr lang="en-US" dirty="0" smtClean="0"/>
              <a:t>Teach the meaning of critical, unknown vocabulary words</a:t>
            </a:r>
          </a:p>
          <a:p>
            <a:pPr lvl="2"/>
            <a:r>
              <a:rPr lang="en-US" dirty="0" smtClean="0"/>
              <a:t>Select limited number of words that are critical to passage understanding</a:t>
            </a:r>
          </a:p>
          <a:p>
            <a:pPr lvl="1"/>
            <a:r>
              <a:rPr lang="en-US" dirty="0" smtClean="0"/>
              <a:t>Teach or activate any necessary background knowledge</a:t>
            </a:r>
          </a:p>
          <a:p>
            <a:pPr lvl="2"/>
            <a:r>
              <a:rPr lang="en-US" dirty="0" smtClean="0"/>
              <a:t>Ask questions designed to activate knowledge</a:t>
            </a:r>
          </a:p>
          <a:p>
            <a:pPr lvl="2"/>
            <a:r>
              <a:rPr lang="en-US" dirty="0" smtClean="0"/>
              <a:t>Have students brainstorm topics in the text by using Think, Pair, Share</a:t>
            </a:r>
          </a:p>
          <a:p>
            <a:pPr lvl="2"/>
            <a:r>
              <a:rPr lang="en-US" dirty="0" smtClean="0"/>
              <a:t>Complete a KWHL chart  </a:t>
            </a:r>
          </a:p>
          <a:p>
            <a:pPr lvl="1"/>
            <a:r>
              <a:rPr lang="en-US" dirty="0" smtClean="0"/>
              <a:t>Connect to prior knowledge</a:t>
            </a:r>
          </a:p>
          <a:p>
            <a:pPr lvl="1"/>
            <a:r>
              <a:rPr lang="en-US" dirty="0" smtClean="0"/>
              <a:t>Complete a KWHL chart  </a:t>
            </a:r>
          </a:p>
          <a:p>
            <a:pPr marL="426645" lvl="1" indent="0">
              <a:buNone/>
            </a:pPr>
            <a:r>
              <a:rPr lang="en-US" dirty="0" smtClean="0"/>
              <a:t>	</a:t>
            </a:r>
            <a:endParaRPr lang="en-US" dirty="0"/>
          </a:p>
        </p:txBody>
      </p:sp>
      <p:pic>
        <p:nvPicPr>
          <p:cNvPr id="4" name="Picture 3"/>
          <p:cNvPicPr>
            <a:picLocks noChangeAspect="1"/>
          </p:cNvPicPr>
          <p:nvPr/>
        </p:nvPicPr>
        <p:blipFill>
          <a:blip r:embed="rId2"/>
          <a:stretch>
            <a:fillRect/>
          </a:stretch>
        </p:blipFill>
        <p:spPr>
          <a:xfrm>
            <a:off x="7466012" y="5029200"/>
            <a:ext cx="3581400" cy="1914196"/>
          </a:xfrm>
          <a:prstGeom prst="rect">
            <a:avLst/>
          </a:prstGeom>
        </p:spPr>
      </p:pic>
    </p:spTree>
    <p:extLst>
      <p:ext uri="{BB962C8B-B14F-4D97-AF65-F5344CB8AC3E}">
        <p14:creationId xmlns:p14="http://schemas.microsoft.com/office/powerpoint/2010/main" val="660533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76200"/>
            <a:ext cx="10157354" cy="1066800"/>
          </a:xfrm>
        </p:spPr>
        <p:txBody>
          <a:bodyPr/>
          <a:lstStyle/>
          <a:p>
            <a:pPr algn="ctr"/>
            <a:r>
              <a:rPr lang="en-US" dirty="0" smtClean="0"/>
              <a:t>Comprehension Strategies</a:t>
            </a:r>
            <a:endParaRPr lang="en-US" dirty="0"/>
          </a:p>
        </p:txBody>
      </p:sp>
      <p:sp>
        <p:nvSpPr>
          <p:cNvPr id="3" name="Content Placeholder 2"/>
          <p:cNvSpPr>
            <a:spLocks noGrp="1"/>
          </p:cNvSpPr>
          <p:nvPr>
            <p:ph idx="1"/>
          </p:nvPr>
        </p:nvSpPr>
        <p:spPr>
          <a:xfrm>
            <a:off x="1117309" y="1219200"/>
            <a:ext cx="10157354" cy="5410200"/>
          </a:xfrm>
        </p:spPr>
        <p:txBody>
          <a:bodyPr>
            <a:normAutofit lnSpcReduction="10000"/>
          </a:bodyPr>
          <a:lstStyle/>
          <a:p>
            <a:r>
              <a:rPr lang="en-US" dirty="0" smtClean="0"/>
              <a:t>Before Reading (continued)</a:t>
            </a:r>
          </a:p>
          <a:p>
            <a:pPr lvl="1"/>
            <a:r>
              <a:rPr lang="en-US" dirty="0"/>
              <a:t>Preview the </a:t>
            </a:r>
            <a:r>
              <a:rPr lang="en-US" dirty="0" smtClean="0"/>
              <a:t>text</a:t>
            </a:r>
          </a:p>
          <a:p>
            <a:pPr lvl="2"/>
            <a:r>
              <a:rPr lang="en-US" dirty="0" smtClean="0"/>
              <a:t>Preview text structure:  title, introduction, headings, subheadings, questions.  Emphasize how different genres have different structure – Narrative stories are very different from social studies textbook</a:t>
            </a:r>
          </a:p>
          <a:p>
            <a:pPr lvl="2"/>
            <a:r>
              <a:rPr lang="en-US" dirty="0" smtClean="0"/>
              <a:t>Provide key ideas/concepts</a:t>
            </a:r>
          </a:p>
          <a:p>
            <a:pPr lvl="2"/>
            <a:r>
              <a:rPr lang="en-US" dirty="0" smtClean="0"/>
              <a:t>Examine visual representations and graphics</a:t>
            </a:r>
          </a:p>
          <a:p>
            <a:pPr lvl="2"/>
            <a:r>
              <a:rPr lang="en-US" dirty="0" smtClean="0"/>
              <a:t>Students discover </a:t>
            </a:r>
          </a:p>
          <a:p>
            <a:pPr lvl="3"/>
            <a:r>
              <a:rPr lang="en-US" dirty="0" smtClean="0"/>
              <a:t>topics to be covered</a:t>
            </a:r>
          </a:p>
          <a:p>
            <a:pPr lvl="3"/>
            <a:r>
              <a:rPr lang="en-US" dirty="0" smtClean="0"/>
              <a:t>information to be emphasized</a:t>
            </a:r>
          </a:p>
          <a:p>
            <a:pPr lvl="3"/>
            <a:r>
              <a:rPr lang="en-US" dirty="0"/>
              <a:t>h</a:t>
            </a:r>
            <a:r>
              <a:rPr lang="en-US" dirty="0" smtClean="0"/>
              <a:t>ow the material is activated</a:t>
            </a:r>
            <a:endParaRPr lang="en-US" dirty="0"/>
          </a:p>
          <a:p>
            <a:pPr lvl="1"/>
            <a:r>
              <a:rPr lang="en-US" dirty="0"/>
              <a:t>Make </a:t>
            </a:r>
            <a:r>
              <a:rPr lang="en-US" dirty="0" smtClean="0"/>
              <a:t>predictions</a:t>
            </a:r>
          </a:p>
          <a:p>
            <a:pPr lvl="2"/>
            <a:r>
              <a:rPr lang="en-US" dirty="0" smtClean="0"/>
              <a:t>I think this title means that _________________ will happen in this story </a:t>
            </a:r>
          </a:p>
          <a:p>
            <a:pPr lvl="2"/>
            <a:r>
              <a:rPr lang="en-US" dirty="0"/>
              <a:t>Revisit predictions during and after reading to confirm or </a:t>
            </a:r>
            <a:r>
              <a:rPr lang="en-US" dirty="0" smtClean="0"/>
              <a:t>disconfirm</a:t>
            </a:r>
            <a:endParaRPr lang="en-US" dirty="0"/>
          </a:p>
        </p:txBody>
      </p:sp>
    </p:spTree>
    <p:extLst>
      <p:ext uri="{BB962C8B-B14F-4D97-AF65-F5344CB8AC3E}">
        <p14:creationId xmlns:p14="http://schemas.microsoft.com/office/powerpoint/2010/main" val="4290048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76200"/>
            <a:ext cx="10157354" cy="1143000"/>
          </a:xfrm>
        </p:spPr>
        <p:txBody>
          <a:bodyPr/>
          <a:lstStyle/>
          <a:p>
            <a:pPr algn="ctr"/>
            <a:r>
              <a:rPr lang="en-US" dirty="0" smtClean="0"/>
              <a:t>Comprehension Strategies </a:t>
            </a:r>
            <a:endParaRPr lang="en-US" dirty="0"/>
          </a:p>
        </p:txBody>
      </p:sp>
      <p:sp>
        <p:nvSpPr>
          <p:cNvPr id="3" name="Content Placeholder 2"/>
          <p:cNvSpPr>
            <a:spLocks noGrp="1"/>
          </p:cNvSpPr>
          <p:nvPr>
            <p:ph idx="1"/>
          </p:nvPr>
        </p:nvSpPr>
        <p:spPr>
          <a:xfrm>
            <a:off x="1117309" y="1295400"/>
            <a:ext cx="10157354" cy="5080000"/>
          </a:xfrm>
        </p:spPr>
        <p:txBody>
          <a:bodyPr/>
          <a:lstStyle/>
          <a:p>
            <a:r>
              <a:rPr lang="en-US" dirty="0" smtClean="0"/>
              <a:t>Before Reading (continued)</a:t>
            </a:r>
          </a:p>
          <a:p>
            <a:pPr lvl="1"/>
            <a:r>
              <a:rPr lang="en-US" dirty="0"/>
              <a:t>Connect to prior knowledge</a:t>
            </a:r>
          </a:p>
          <a:p>
            <a:pPr lvl="2"/>
            <a:r>
              <a:rPr lang="en-US" dirty="0"/>
              <a:t>Image Brainstorm</a:t>
            </a:r>
          </a:p>
          <a:p>
            <a:pPr lvl="3"/>
            <a:r>
              <a:rPr lang="en-US" dirty="0"/>
              <a:t>Show a picture or image and students tell everything they can about the </a:t>
            </a:r>
            <a:r>
              <a:rPr lang="en-US" dirty="0" smtClean="0"/>
              <a:t>picture</a:t>
            </a:r>
          </a:p>
          <a:p>
            <a:pPr lvl="3"/>
            <a:endParaRPr lang="en-US" dirty="0"/>
          </a:p>
          <a:p>
            <a:pPr lvl="3"/>
            <a:endParaRPr lang="en-US" dirty="0"/>
          </a:p>
          <a:p>
            <a:pPr lvl="2"/>
            <a:r>
              <a:rPr lang="en-US" dirty="0"/>
              <a:t>Word Splash </a:t>
            </a:r>
          </a:p>
          <a:p>
            <a:pPr lvl="3"/>
            <a:r>
              <a:rPr lang="en-US" dirty="0"/>
              <a:t>On individual sticky notes write a word or short phrase response to term provided</a:t>
            </a:r>
          </a:p>
          <a:p>
            <a:pPr lvl="3"/>
            <a:r>
              <a:rPr lang="en-US" dirty="0"/>
              <a:t>Categorize the sticky note responses</a:t>
            </a:r>
          </a:p>
          <a:p>
            <a:pPr lvl="3"/>
            <a:r>
              <a:rPr lang="en-US" dirty="0"/>
              <a:t>Determine headings for your categories </a:t>
            </a:r>
          </a:p>
          <a:p>
            <a:endParaRPr lang="en-US" dirty="0" smtClean="0"/>
          </a:p>
          <a:p>
            <a:endParaRPr lang="en-US" dirty="0"/>
          </a:p>
        </p:txBody>
      </p:sp>
      <p:pic>
        <p:nvPicPr>
          <p:cNvPr id="5" name="Picture 4"/>
          <p:cNvPicPr>
            <a:picLocks noChangeAspect="1"/>
          </p:cNvPicPr>
          <p:nvPr/>
        </p:nvPicPr>
        <p:blipFill>
          <a:blip r:embed="rId2"/>
          <a:stretch>
            <a:fillRect/>
          </a:stretch>
        </p:blipFill>
        <p:spPr>
          <a:xfrm>
            <a:off x="4189412" y="2971799"/>
            <a:ext cx="3048000" cy="1381125"/>
          </a:xfrm>
          <a:prstGeom prst="rect">
            <a:avLst/>
          </a:prstGeom>
        </p:spPr>
      </p:pic>
      <p:pic>
        <p:nvPicPr>
          <p:cNvPr id="6" name="Picture 5"/>
          <p:cNvPicPr>
            <a:picLocks noChangeAspect="1"/>
          </p:cNvPicPr>
          <p:nvPr/>
        </p:nvPicPr>
        <p:blipFill>
          <a:blip r:embed="rId3"/>
          <a:stretch>
            <a:fillRect/>
          </a:stretch>
        </p:blipFill>
        <p:spPr>
          <a:xfrm>
            <a:off x="7923212" y="4953000"/>
            <a:ext cx="2057400" cy="1752600"/>
          </a:xfrm>
          <a:prstGeom prst="rect">
            <a:avLst/>
          </a:prstGeom>
        </p:spPr>
      </p:pic>
    </p:spTree>
    <p:extLst>
      <p:ext uri="{BB962C8B-B14F-4D97-AF65-F5344CB8AC3E}">
        <p14:creationId xmlns:p14="http://schemas.microsoft.com/office/powerpoint/2010/main" val="754113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76200"/>
            <a:ext cx="10157354" cy="914400"/>
          </a:xfrm>
        </p:spPr>
        <p:txBody>
          <a:bodyPr/>
          <a:lstStyle/>
          <a:p>
            <a:pPr algn="ctr"/>
            <a:r>
              <a:rPr lang="en-US" dirty="0" smtClean="0"/>
              <a:t>Comprehension Strategies</a:t>
            </a:r>
            <a:endParaRPr lang="en-US" dirty="0"/>
          </a:p>
        </p:txBody>
      </p:sp>
      <p:sp>
        <p:nvSpPr>
          <p:cNvPr id="3" name="Content Placeholder 2"/>
          <p:cNvSpPr>
            <a:spLocks noGrp="1"/>
          </p:cNvSpPr>
          <p:nvPr>
            <p:ph idx="1"/>
          </p:nvPr>
        </p:nvSpPr>
        <p:spPr>
          <a:xfrm>
            <a:off x="1117309" y="1066800"/>
            <a:ext cx="10157354" cy="5943600"/>
          </a:xfrm>
        </p:spPr>
        <p:txBody>
          <a:bodyPr>
            <a:normAutofit fontScale="92500" lnSpcReduction="20000"/>
          </a:bodyPr>
          <a:lstStyle/>
          <a:p>
            <a:r>
              <a:rPr lang="en-US" dirty="0" smtClean="0"/>
              <a:t>During Reading</a:t>
            </a:r>
          </a:p>
          <a:p>
            <a:pPr lvl="1"/>
            <a:r>
              <a:rPr lang="en-US" dirty="0" smtClean="0"/>
              <a:t>Stop periodically and summarize what you have read</a:t>
            </a:r>
          </a:p>
          <a:p>
            <a:pPr lvl="1"/>
            <a:r>
              <a:rPr lang="en-US" dirty="0" smtClean="0"/>
              <a:t>Focus on the main idea and supporting details in each paragraph</a:t>
            </a:r>
          </a:p>
          <a:p>
            <a:pPr lvl="1"/>
            <a:r>
              <a:rPr lang="en-US" dirty="0" smtClean="0"/>
              <a:t>Ask appropriate questions during passage reading</a:t>
            </a:r>
          </a:p>
          <a:p>
            <a:pPr lvl="1"/>
            <a:r>
              <a:rPr lang="en-US" dirty="0" smtClean="0"/>
              <a:t>Have students generate questions</a:t>
            </a:r>
          </a:p>
          <a:p>
            <a:pPr lvl="1"/>
            <a:r>
              <a:rPr lang="en-US" dirty="0" smtClean="0"/>
              <a:t>Guide students in passage reading using </a:t>
            </a:r>
          </a:p>
          <a:p>
            <a:pPr lvl="2"/>
            <a:r>
              <a:rPr lang="en-US" dirty="0" smtClean="0"/>
              <a:t>Choral reading </a:t>
            </a:r>
          </a:p>
          <a:p>
            <a:pPr lvl="2"/>
            <a:r>
              <a:rPr lang="en-US" dirty="0" smtClean="0"/>
              <a:t>Partner reading</a:t>
            </a:r>
          </a:p>
          <a:p>
            <a:pPr lvl="3"/>
            <a:r>
              <a:rPr lang="en-US" dirty="0" smtClean="0"/>
              <a:t>Read – Pause – Question</a:t>
            </a:r>
          </a:p>
          <a:p>
            <a:pPr lvl="4"/>
            <a:r>
              <a:rPr lang="en-US" dirty="0"/>
              <a:t>Partner #1 reads.  Partner #2 asks questions.  Students alternate as reader and </a:t>
            </a:r>
            <a:r>
              <a:rPr lang="en-US" dirty="0" smtClean="0"/>
              <a:t>listener</a:t>
            </a:r>
          </a:p>
          <a:p>
            <a:pPr lvl="3"/>
            <a:r>
              <a:rPr lang="en-US" dirty="0" smtClean="0"/>
              <a:t>Read – Pause – Record</a:t>
            </a:r>
          </a:p>
          <a:p>
            <a:pPr lvl="4"/>
            <a:r>
              <a:rPr lang="en-US" dirty="0" smtClean="0"/>
              <a:t>Partner reads.  Both students record notes on graphic organizer</a:t>
            </a:r>
          </a:p>
          <a:p>
            <a:pPr lvl="3"/>
            <a:r>
              <a:rPr lang="en-US" dirty="0" smtClean="0"/>
              <a:t>Read – Pause – Retell </a:t>
            </a:r>
          </a:p>
          <a:p>
            <a:pPr lvl="4"/>
            <a:r>
              <a:rPr lang="en-US" dirty="0" smtClean="0"/>
              <a:t>Partner #1 reads.  Partner #2 retells content.  Students alternate as reader and the one who retells</a:t>
            </a:r>
          </a:p>
          <a:p>
            <a:pPr marL="426645" lvl="1" indent="0">
              <a:buNone/>
            </a:pPr>
            <a:r>
              <a:rPr lang="en-US" dirty="0"/>
              <a:t>	</a:t>
            </a:r>
            <a:r>
              <a:rPr lang="en-US" dirty="0" smtClean="0"/>
              <a:t> </a:t>
            </a:r>
            <a:endParaRPr lang="en-US" dirty="0"/>
          </a:p>
        </p:txBody>
      </p:sp>
    </p:spTree>
    <p:extLst>
      <p:ext uri="{BB962C8B-B14F-4D97-AF65-F5344CB8AC3E}">
        <p14:creationId xmlns:p14="http://schemas.microsoft.com/office/powerpoint/2010/main" val="4082679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76200"/>
            <a:ext cx="10157354" cy="1066800"/>
          </a:xfrm>
        </p:spPr>
        <p:txBody>
          <a:bodyPr/>
          <a:lstStyle/>
          <a:p>
            <a:pPr algn="ctr"/>
            <a:r>
              <a:rPr lang="en-US" dirty="0" smtClean="0"/>
              <a:t>Comprehension Strategies </a:t>
            </a:r>
            <a:endParaRPr lang="en-US" dirty="0"/>
          </a:p>
        </p:txBody>
      </p:sp>
      <p:sp>
        <p:nvSpPr>
          <p:cNvPr id="3" name="Content Placeholder 2"/>
          <p:cNvSpPr>
            <a:spLocks noGrp="1"/>
          </p:cNvSpPr>
          <p:nvPr>
            <p:ph idx="1"/>
          </p:nvPr>
        </p:nvSpPr>
        <p:spPr>
          <a:xfrm>
            <a:off x="1117309" y="1295400"/>
            <a:ext cx="10157354" cy="5334000"/>
          </a:xfrm>
        </p:spPr>
        <p:txBody>
          <a:bodyPr>
            <a:normAutofit lnSpcReduction="10000"/>
          </a:bodyPr>
          <a:lstStyle/>
          <a:p>
            <a:r>
              <a:rPr lang="en-US" dirty="0" smtClean="0"/>
              <a:t>During reading (continued)</a:t>
            </a:r>
          </a:p>
          <a:p>
            <a:pPr lvl="2"/>
            <a:r>
              <a:rPr lang="en-US" dirty="0" smtClean="0"/>
              <a:t>Silent </a:t>
            </a:r>
            <a:r>
              <a:rPr lang="en-US" dirty="0"/>
              <a:t>reading </a:t>
            </a:r>
          </a:p>
          <a:p>
            <a:pPr lvl="3"/>
            <a:r>
              <a:rPr lang="en-US" dirty="0"/>
              <a:t>Pause periodically to check for understanding </a:t>
            </a:r>
            <a:endParaRPr lang="en-US" dirty="0" smtClean="0"/>
          </a:p>
          <a:p>
            <a:pPr lvl="3"/>
            <a:r>
              <a:rPr lang="en-US" dirty="0" smtClean="0"/>
              <a:t>Teacher </a:t>
            </a:r>
            <a:r>
              <a:rPr lang="en-US" dirty="0"/>
              <a:t>Generated Questions</a:t>
            </a:r>
          </a:p>
          <a:p>
            <a:pPr lvl="4"/>
            <a:r>
              <a:rPr lang="en-US" dirty="0"/>
              <a:t>Memory Questions (who, what, when, where)</a:t>
            </a:r>
          </a:p>
          <a:p>
            <a:pPr lvl="4"/>
            <a:r>
              <a:rPr lang="en-US" dirty="0"/>
              <a:t>Convergent Thinking Questions (why, how, in what ways)</a:t>
            </a:r>
          </a:p>
          <a:p>
            <a:pPr lvl="4"/>
            <a:r>
              <a:rPr lang="en-US" dirty="0"/>
              <a:t>Divergent Thinking Questions (image, suppose, predict, if/then)</a:t>
            </a:r>
          </a:p>
          <a:p>
            <a:pPr lvl="4"/>
            <a:r>
              <a:rPr lang="en-US" dirty="0"/>
              <a:t>Evaluative Thinking Questions (defend, judge, justify, what do you think)</a:t>
            </a:r>
          </a:p>
          <a:p>
            <a:pPr lvl="4"/>
            <a:r>
              <a:rPr lang="en-US" dirty="0"/>
              <a:t>Scaffold Questions – ask lower order (literal) questions first to establish a foundation for high order responses </a:t>
            </a:r>
          </a:p>
          <a:p>
            <a:pPr lvl="5"/>
            <a:r>
              <a:rPr lang="en-US" dirty="0"/>
              <a:t>Lower order:  How did the higher nobles benefit from feudalism?  How did the lower nobles benefit from feudalism?</a:t>
            </a:r>
          </a:p>
          <a:p>
            <a:pPr lvl="5"/>
            <a:r>
              <a:rPr lang="en-US" dirty="0"/>
              <a:t>Higher order:  Why did the author suggest that the standard of living between the very rich and the very poor was not as great as the difference is today?</a:t>
            </a:r>
            <a:endParaRPr lang="en-US" dirty="0" smtClean="0"/>
          </a:p>
        </p:txBody>
      </p:sp>
    </p:spTree>
    <p:extLst>
      <p:ext uri="{BB962C8B-B14F-4D97-AF65-F5344CB8AC3E}">
        <p14:creationId xmlns:p14="http://schemas.microsoft.com/office/powerpoint/2010/main" val="1773925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76200"/>
            <a:ext cx="10157354" cy="1066800"/>
          </a:xfrm>
        </p:spPr>
        <p:txBody>
          <a:bodyPr/>
          <a:lstStyle/>
          <a:p>
            <a:pPr algn="ctr"/>
            <a:r>
              <a:rPr lang="en-US" dirty="0" smtClean="0"/>
              <a:t>Comprehension Strategies </a:t>
            </a:r>
            <a:endParaRPr lang="en-US" dirty="0"/>
          </a:p>
        </p:txBody>
      </p:sp>
      <p:sp>
        <p:nvSpPr>
          <p:cNvPr id="3" name="Content Placeholder 2"/>
          <p:cNvSpPr>
            <a:spLocks noGrp="1"/>
          </p:cNvSpPr>
          <p:nvPr>
            <p:ph idx="1"/>
          </p:nvPr>
        </p:nvSpPr>
        <p:spPr>
          <a:xfrm>
            <a:off x="1117309" y="1219200"/>
            <a:ext cx="10157354" cy="5334000"/>
          </a:xfrm>
        </p:spPr>
        <p:txBody>
          <a:bodyPr>
            <a:normAutofit/>
          </a:bodyPr>
          <a:lstStyle/>
          <a:p>
            <a:r>
              <a:rPr lang="en-US" dirty="0" smtClean="0"/>
              <a:t>During Reading (continued)</a:t>
            </a:r>
          </a:p>
          <a:p>
            <a:pPr lvl="1"/>
            <a:r>
              <a:rPr lang="en-US" dirty="0" smtClean="0"/>
              <a:t>Teach fix-up strategies for when reading doesn’t make sense (Model Strategy – I do it, We do it, You do it)</a:t>
            </a:r>
          </a:p>
          <a:p>
            <a:pPr lvl="2"/>
            <a:r>
              <a:rPr lang="en-US" dirty="0"/>
              <a:t>Reread</a:t>
            </a:r>
          </a:p>
          <a:p>
            <a:pPr lvl="2"/>
            <a:r>
              <a:rPr lang="en-US" dirty="0"/>
              <a:t>Look back</a:t>
            </a:r>
          </a:p>
          <a:p>
            <a:pPr lvl="2"/>
            <a:r>
              <a:rPr lang="en-US" dirty="0"/>
              <a:t>Read ahead</a:t>
            </a:r>
          </a:p>
          <a:p>
            <a:pPr lvl="2"/>
            <a:r>
              <a:rPr lang="en-US" dirty="0"/>
              <a:t>Restate in your own words</a:t>
            </a:r>
          </a:p>
          <a:p>
            <a:pPr lvl="2"/>
            <a:r>
              <a:rPr lang="en-US" dirty="0"/>
              <a:t>Connect to what you already </a:t>
            </a:r>
            <a:r>
              <a:rPr lang="en-US" dirty="0" smtClean="0"/>
              <a:t>know</a:t>
            </a:r>
          </a:p>
          <a:p>
            <a:pPr lvl="1"/>
            <a:r>
              <a:rPr lang="en-US" dirty="0" smtClean="0"/>
              <a:t>Visualization </a:t>
            </a:r>
          </a:p>
          <a:p>
            <a:pPr lvl="2"/>
            <a:r>
              <a:rPr lang="en-US" dirty="0" smtClean="0"/>
              <a:t>Read a passage related to the topic</a:t>
            </a:r>
          </a:p>
          <a:p>
            <a:pPr lvl="2"/>
            <a:r>
              <a:rPr lang="en-US" dirty="0" smtClean="0"/>
              <a:t>As you read, draw simple pictures that mark the actions, events, or key points</a:t>
            </a:r>
          </a:p>
          <a:p>
            <a:pPr lvl="2"/>
            <a:r>
              <a:rPr lang="en-US" dirty="0" smtClean="0"/>
              <a:t>After reading, retell the passage as you point to the pictures in sequence</a:t>
            </a:r>
          </a:p>
          <a:p>
            <a:pPr marL="853290" lvl="2" indent="0">
              <a:buNone/>
            </a:pPr>
            <a:endParaRPr lang="en-US" dirty="0" smtClean="0"/>
          </a:p>
          <a:p>
            <a:pPr marL="853290" lvl="2" indent="0">
              <a:buNone/>
            </a:pPr>
            <a:endParaRPr lang="en-US" dirty="0"/>
          </a:p>
        </p:txBody>
      </p:sp>
    </p:spTree>
    <p:extLst>
      <p:ext uri="{BB962C8B-B14F-4D97-AF65-F5344CB8AC3E}">
        <p14:creationId xmlns:p14="http://schemas.microsoft.com/office/powerpoint/2010/main" val="1636423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7888" y="304800"/>
            <a:ext cx="10157354" cy="939800"/>
          </a:xfrm>
        </p:spPr>
        <p:txBody>
          <a:bodyPr>
            <a:normAutofit/>
          </a:bodyPr>
          <a:lstStyle/>
          <a:p>
            <a:pPr algn="ctr"/>
            <a:r>
              <a:rPr lang="en-US" sz="3600" dirty="0" smtClean="0"/>
              <a:t>Visualization Example </a:t>
            </a:r>
            <a:endParaRPr lang="en-US" sz="3600" dirty="0"/>
          </a:p>
        </p:txBody>
      </p:sp>
      <p:sp>
        <p:nvSpPr>
          <p:cNvPr id="3" name="Content Placeholder 2"/>
          <p:cNvSpPr>
            <a:spLocks noGrp="1"/>
          </p:cNvSpPr>
          <p:nvPr>
            <p:ph idx="1"/>
          </p:nvPr>
        </p:nvSpPr>
        <p:spPr>
          <a:xfrm>
            <a:off x="989012" y="1676400"/>
            <a:ext cx="10157354" cy="5029200"/>
          </a:xfrm>
        </p:spPr>
        <p:txBody>
          <a:bodyPr/>
          <a:lstStyle/>
          <a:p>
            <a:r>
              <a:rPr lang="en-US" dirty="0" smtClean="0"/>
              <a:t>Take a clean piece of paper from the back of your handouts</a:t>
            </a:r>
          </a:p>
          <a:p>
            <a:r>
              <a:rPr lang="en-US" dirty="0" smtClean="0"/>
              <a:t>As I read </a:t>
            </a:r>
            <a:r>
              <a:rPr lang="en-US" b="1" dirty="0"/>
              <a:t>“A New Way of </a:t>
            </a:r>
            <a:r>
              <a:rPr lang="en-US" b="1" dirty="0" smtClean="0"/>
              <a:t>Travel,”  </a:t>
            </a:r>
            <a:r>
              <a:rPr lang="en-US" dirty="0" smtClean="0"/>
              <a:t>draw the simple pictures I describe starting at the top of your page.  There will be 8 pictures.</a:t>
            </a:r>
          </a:p>
          <a:p>
            <a:r>
              <a:rPr lang="en-US" dirty="0" smtClean="0"/>
              <a:t>After I finish reading the passage turn to your elbow partner at your table and retell the passage as you point to the sequence of pictures on your paper. </a:t>
            </a:r>
          </a:p>
          <a:p>
            <a:r>
              <a:rPr lang="en-US" dirty="0" smtClean="0"/>
              <a:t>Incorporate important vocabulary into the retelling. </a:t>
            </a:r>
            <a:endParaRPr lang="en-US" dirty="0"/>
          </a:p>
        </p:txBody>
      </p:sp>
    </p:spTree>
    <p:extLst>
      <p:ext uri="{BB962C8B-B14F-4D97-AF65-F5344CB8AC3E}">
        <p14:creationId xmlns:p14="http://schemas.microsoft.com/office/powerpoint/2010/main" val="29584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76200"/>
            <a:ext cx="10157354" cy="914400"/>
          </a:xfrm>
        </p:spPr>
        <p:txBody>
          <a:bodyPr>
            <a:normAutofit/>
          </a:bodyPr>
          <a:lstStyle/>
          <a:p>
            <a:pPr algn="ctr"/>
            <a:r>
              <a:rPr lang="en-US" sz="3600" dirty="0" smtClean="0"/>
              <a:t>Comprehension Strategies </a:t>
            </a:r>
            <a:endParaRPr lang="en-US" sz="3600" dirty="0"/>
          </a:p>
        </p:txBody>
      </p:sp>
      <p:sp>
        <p:nvSpPr>
          <p:cNvPr id="3" name="Content Placeholder 2"/>
          <p:cNvSpPr>
            <a:spLocks noGrp="1"/>
          </p:cNvSpPr>
          <p:nvPr>
            <p:ph idx="1"/>
          </p:nvPr>
        </p:nvSpPr>
        <p:spPr>
          <a:xfrm>
            <a:off x="1217612" y="1143000"/>
            <a:ext cx="10157354" cy="5410200"/>
          </a:xfrm>
        </p:spPr>
        <p:txBody>
          <a:bodyPr>
            <a:normAutofit fontScale="92500" lnSpcReduction="10000"/>
          </a:bodyPr>
          <a:lstStyle/>
          <a:p>
            <a:r>
              <a:rPr lang="en-US" dirty="0" smtClean="0"/>
              <a:t>After Reading</a:t>
            </a:r>
          </a:p>
          <a:p>
            <a:pPr lvl="1"/>
            <a:r>
              <a:rPr lang="en-US" dirty="0" smtClean="0"/>
              <a:t>Delete trivial/redundant information </a:t>
            </a:r>
          </a:p>
          <a:p>
            <a:pPr lvl="1"/>
            <a:r>
              <a:rPr lang="en-US" dirty="0" smtClean="0"/>
              <a:t>Summarize paragraphs/stories</a:t>
            </a:r>
          </a:p>
          <a:p>
            <a:pPr lvl="2"/>
            <a:r>
              <a:rPr lang="en-US" dirty="0" smtClean="0"/>
              <a:t>Graphic organizers/concept maps</a:t>
            </a:r>
          </a:p>
          <a:p>
            <a:pPr lvl="2"/>
            <a:r>
              <a:rPr lang="en-US" dirty="0" smtClean="0"/>
              <a:t>Story logs </a:t>
            </a:r>
          </a:p>
          <a:p>
            <a:pPr lvl="2"/>
            <a:r>
              <a:rPr lang="en-US" dirty="0" smtClean="0"/>
              <a:t>Sequence of events</a:t>
            </a:r>
          </a:p>
          <a:p>
            <a:pPr lvl="2"/>
            <a:r>
              <a:rPr lang="en-US" dirty="0" smtClean="0"/>
              <a:t>Cause/Effect</a:t>
            </a:r>
          </a:p>
          <a:p>
            <a:pPr lvl="2"/>
            <a:r>
              <a:rPr lang="en-US" dirty="0" smtClean="0"/>
              <a:t>Compare/Contrast</a:t>
            </a:r>
          </a:p>
          <a:p>
            <a:pPr lvl="2"/>
            <a:r>
              <a:rPr lang="en-US" dirty="0" smtClean="0"/>
              <a:t>Problem/Solution </a:t>
            </a:r>
          </a:p>
          <a:p>
            <a:pPr lvl="2"/>
            <a:r>
              <a:rPr lang="en-US" dirty="0" smtClean="0"/>
              <a:t>Checklists/observation forms</a:t>
            </a:r>
          </a:p>
          <a:p>
            <a:pPr lvl="2"/>
            <a:r>
              <a:rPr lang="en-US" dirty="0" smtClean="0"/>
              <a:t>Role play</a:t>
            </a:r>
          </a:p>
          <a:p>
            <a:pPr lvl="2"/>
            <a:r>
              <a:rPr lang="en-US" dirty="0" smtClean="0"/>
              <a:t>Quiz writing</a:t>
            </a:r>
          </a:p>
          <a:p>
            <a:pPr lvl="2"/>
            <a:r>
              <a:rPr lang="en-US" dirty="0" smtClean="0"/>
              <a:t>Complete KWHL charts</a:t>
            </a:r>
          </a:p>
          <a:p>
            <a:pPr marL="426645" lvl="1" indent="0">
              <a:buNone/>
            </a:pPr>
            <a:r>
              <a:rPr lang="en-US" dirty="0" smtClean="0"/>
              <a:t> 	</a:t>
            </a:r>
            <a:endParaRPr lang="en-US" dirty="0"/>
          </a:p>
        </p:txBody>
      </p:sp>
    </p:spTree>
    <p:extLst>
      <p:ext uri="{BB962C8B-B14F-4D97-AF65-F5344CB8AC3E}">
        <p14:creationId xmlns:p14="http://schemas.microsoft.com/office/powerpoint/2010/main" val="1976276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t>The Writing Process </a:t>
            </a:r>
            <a:endParaRPr lang="en-US" sz="3600" dirty="0"/>
          </a:p>
        </p:txBody>
      </p:sp>
      <p:pic>
        <p:nvPicPr>
          <p:cNvPr id="4" name="Content Placeholder 3"/>
          <p:cNvPicPr>
            <a:picLocks noGrp="1" noChangeAspect="1"/>
          </p:cNvPicPr>
          <p:nvPr>
            <p:ph idx="1"/>
          </p:nvPr>
        </p:nvPicPr>
        <p:blipFill>
          <a:blip r:embed="rId2"/>
          <a:stretch>
            <a:fillRect/>
          </a:stretch>
        </p:blipFill>
        <p:spPr>
          <a:xfrm>
            <a:off x="1370012" y="1752600"/>
            <a:ext cx="8991600" cy="4525720"/>
          </a:xfrm>
          <a:prstGeom prst="rect">
            <a:avLst/>
          </a:prstGeom>
        </p:spPr>
      </p:pic>
    </p:spTree>
    <p:extLst>
      <p:ext uri="{BB962C8B-B14F-4D97-AF65-F5344CB8AC3E}">
        <p14:creationId xmlns:p14="http://schemas.microsoft.com/office/powerpoint/2010/main" val="197166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7309" y="381000"/>
            <a:ext cx="10157354" cy="6019800"/>
          </a:xfrm>
        </p:spPr>
        <p:txBody>
          <a:bodyPr/>
          <a:lstStyle/>
          <a:p>
            <a:pPr marL="0" indent="0">
              <a:buNone/>
            </a:pPr>
            <a:r>
              <a:rPr lang="en-US" dirty="0" smtClean="0"/>
              <a:t>                                                                     Name __________________</a:t>
            </a:r>
          </a:p>
          <a:p>
            <a:pPr marL="0" indent="0">
              <a:buNone/>
            </a:pPr>
            <a:r>
              <a:rPr lang="en-US" dirty="0" smtClean="0"/>
              <a:t>                                                                     Date ___________________</a:t>
            </a:r>
          </a:p>
          <a:p>
            <a:pPr marL="0" indent="0">
              <a:buNone/>
            </a:pPr>
            <a:endParaRPr lang="en-US" dirty="0"/>
          </a:p>
          <a:p>
            <a:pPr marL="457200" indent="-457200">
              <a:lnSpc>
                <a:spcPct val="100000"/>
              </a:lnSpc>
              <a:spcBef>
                <a:spcPts val="0"/>
              </a:spcBef>
              <a:buAutoNum type="arabicPeriod"/>
            </a:pPr>
            <a:r>
              <a:rPr lang="en-US" sz="2800" dirty="0" smtClean="0"/>
              <a:t> Pat the cat.</a:t>
            </a:r>
          </a:p>
          <a:p>
            <a:pPr marL="0" indent="0">
              <a:lnSpc>
                <a:spcPct val="100000"/>
              </a:lnSpc>
              <a:spcBef>
                <a:spcPts val="0"/>
              </a:spcBef>
              <a:buNone/>
            </a:pPr>
            <a:endParaRPr lang="en-US" sz="2800" dirty="0" smtClean="0"/>
          </a:p>
          <a:p>
            <a:pPr marL="457200" indent="-457200">
              <a:lnSpc>
                <a:spcPct val="100000"/>
              </a:lnSpc>
              <a:spcBef>
                <a:spcPts val="0"/>
              </a:spcBef>
              <a:buAutoNum type="arabicPeriod" startAt="2"/>
            </a:pPr>
            <a:r>
              <a:rPr lang="en-US" sz="2800" dirty="0" smtClean="0"/>
              <a:t> Pat the pig.</a:t>
            </a:r>
          </a:p>
          <a:p>
            <a:pPr marL="0" indent="0">
              <a:lnSpc>
                <a:spcPct val="100000"/>
              </a:lnSpc>
              <a:spcBef>
                <a:spcPts val="0"/>
              </a:spcBef>
              <a:buNone/>
            </a:pPr>
            <a:endParaRPr lang="en-US" sz="2800" dirty="0" smtClean="0"/>
          </a:p>
          <a:p>
            <a:pPr marL="457200" indent="-457200">
              <a:lnSpc>
                <a:spcPct val="100000"/>
              </a:lnSpc>
              <a:spcBef>
                <a:spcPts val="0"/>
              </a:spcBef>
              <a:buAutoNum type="arabicPeriod" startAt="3"/>
            </a:pPr>
            <a:r>
              <a:rPr lang="en-US" sz="2800" dirty="0" smtClean="0"/>
              <a:t> Pat the horse.</a:t>
            </a:r>
          </a:p>
          <a:p>
            <a:pPr marL="457200" indent="-457200">
              <a:lnSpc>
                <a:spcPct val="100000"/>
              </a:lnSpc>
              <a:spcBef>
                <a:spcPts val="0"/>
              </a:spcBef>
              <a:buAutoNum type="arabicPeriod" startAt="3"/>
            </a:pPr>
            <a:endParaRPr lang="en-US" sz="2800" dirty="0"/>
          </a:p>
          <a:p>
            <a:pPr marL="457200" indent="-457200">
              <a:lnSpc>
                <a:spcPct val="100000"/>
              </a:lnSpc>
              <a:spcBef>
                <a:spcPts val="0"/>
              </a:spcBef>
              <a:buAutoNum type="arabicPeriod"/>
            </a:pPr>
            <a:endParaRPr lang="en-US" dirty="0"/>
          </a:p>
        </p:txBody>
      </p:sp>
    </p:spTree>
    <p:extLst>
      <p:ext uri="{BB962C8B-B14F-4D97-AF65-F5344CB8AC3E}">
        <p14:creationId xmlns:p14="http://schemas.microsoft.com/office/powerpoint/2010/main" val="550323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6325" y="228600"/>
            <a:ext cx="10157354" cy="838200"/>
          </a:xfrm>
        </p:spPr>
        <p:txBody>
          <a:bodyPr>
            <a:normAutofit/>
          </a:bodyPr>
          <a:lstStyle/>
          <a:p>
            <a:pPr algn="ctr"/>
            <a:r>
              <a:rPr lang="en-US" sz="3600" dirty="0" smtClean="0"/>
              <a:t>Prewriting Stage</a:t>
            </a:r>
            <a:endParaRPr lang="en-US" sz="3600" dirty="0"/>
          </a:p>
        </p:txBody>
      </p:sp>
      <p:sp>
        <p:nvSpPr>
          <p:cNvPr id="3" name="Content Placeholder 2"/>
          <p:cNvSpPr>
            <a:spLocks noGrp="1"/>
          </p:cNvSpPr>
          <p:nvPr>
            <p:ph idx="1"/>
          </p:nvPr>
        </p:nvSpPr>
        <p:spPr>
          <a:xfrm>
            <a:off x="1096325" y="1143000"/>
            <a:ext cx="10157354" cy="5410200"/>
          </a:xfrm>
        </p:spPr>
        <p:txBody>
          <a:bodyPr>
            <a:normAutofit/>
          </a:bodyPr>
          <a:lstStyle/>
          <a:p>
            <a:r>
              <a:rPr lang="en-US" dirty="0" smtClean="0"/>
              <a:t>Fine Motor Development</a:t>
            </a:r>
          </a:p>
          <a:p>
            <a:pPr lvl="1"/>
            <a:r>
              <a:rPr lang="en-US" dirty="0" smtClean="0"/>
              <a:t>Work with play dough or other manipulative objects to build strength and dexterity</a:t>
            </a:r>
          </a:p>
          <a:p>
            <a:pPr lvl="1"/>
            <a:r>
              <a:rPr lang="en-US" dirty="0" smtClean="0"/>
              <a:t>Cut play dough in strips with a knife</a:t>
            </a:r>
          </a:p>
          <a:p>
            <a:pPr lvl="1"/>
            <a:r>
              <a:rPr lang="en-US" dirty="0" smtClean="0"/>
              <a:t>Use large tweezers to pick up tiny objects such as Cheerios</a:t>
            </a:r>
          </a:p>
          <a:p>
            <a:pPr lvl="1"/>
            <a:r>
              <a:rPr lang="en-US" dirty="0" smtClean="0"/>
              <a:t>Tear paper into strips, crumple paper into balls</a:t>
            </a:r>
          </a:p>
          <a:p>
            <a:r>
              <a:rPr lang="en-US" dirty="0" smtClean="0"/>
              <a:t>Letter Formation </a:t>
            </a:r>
          </a:p>
          <a:p>
            <a:pPr lvl="1"/>
            <a:r>
              <a:rPr lang="en-US" dirty="0" smtClean="0"/>
              <a:t>Use a pan of pudding, shaving cream, colored sand, finger paint for student to practice writing letters</a:t>
            </a:r>
          </a:p>
          <a:p>
            <a:pPr lvl="1"/>
            <a:r>
              <a:rPr lang="en-US" dirty="0" smtClean="0"/>
              <a:t>Use pipe cleaners and have student bend them into letter shapes.  </a:t>
            </a:r>
          </a:p>
          <a:p>
            <a:pPr lvl="1"/>
            <a:r>
              <a:rPr lang="en-US" dirty="0" smtClean="0"/>
              <a:t>Form letters with play dough </a:t>
            </a:r>
          </a:p>
          <a:p>
            <a:pPr lvl="1"/>
            <a:r>
              <a:rPr lang="en-US" dirty="0" smtClean="0"/>
              <a:t>Use paper with raised lines or enlarged lines</a:t>
            </a:r>
          </a:p>
          <a:p>
            <a:pPr marL="426645" lvl="1" indent="0">
              <a:buNone/>
            </a:pPr>
            <a:endParaRPr lang="en-US" dirty="0"/>
          </a:p>
        </p:txBody>
      </p:sp>
    </p:spTree>
    <p:extLst>
      <p:ext uri="{BB962C8B-B14F-4D97-AF65-F5344CB8AC3E}">
        <p14:creationId xmlns:p14="http://schemas.microsoft.com/office/powerpoint/2010/main" val="2550872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76200"/>
            <a:ext cx="10157354" cy="990600"/>
          </a:xfrm>
        </p:spPr>
        <p:txBody>
          <a:bodyPr>
            <a:normAutofit/>
          </a:bodyPr>
          <a:lstStyle/>
          <a:p>
            <a:pPr algn="ctr"/>
            <a:r>
              <a:rPr lang="en-US" sz="3600" dirty="0" smtClean="0"/>
              <a:t>Generating Ideas </a:t>
            </a:r>
            <a:endParaRPr lang="en-US" sz="3600" dirty="0"/>
          </a:p>
        </p:txBody>
      </p:sp>
      <p:sp>
        <p:nvSpPr>
          <p:cNvPr id="3" name="Content Placeholder 2"/>
          <p:cNvSpPr>
            <a:spLocks noGrp="1"/>
          </p:cNvSpPr>
          <p:nvPr>
            <p:ph idx="1"/>
          </p:nvPr>
        </p:nvSpPr>
        <p:spPr>
          <a:xfrm>
            <a:off x="1117309" y="1143000"/>
            <a:ext cx="10157354" cy="5334000"/>
          </a:xfrm>
        </p:spPr>
        <p:txBody>
          <a:bodyPr>
            <a:normAutofit fontScale="92500" lnSpcReduction="20000"/>
          </a:bodyPr>
          <a:lstStyle/>
          <a:p>
            <a:r>
              <a:rPr lang="en-US" dirty="0" smtClean="0"/>
              <a:t>Use journals for regularly scheduled writings </a:t>
            </a:r>
          </a:p>
          <a:p>
            <a:r>
              <a:rPr lang="en-US" dirty="0" smtClean="0"/>
              <a:t>Have students sequence cards to generate ideas and thoughts</a:t>
            </a:r>
          </a:p>
          <a:p>
            <a:r>
              <a:rPr lang="en-US" dirty="0" smtClean="0"/>
              <a:t>Provide “I like” or similar type of sentence starters </a:t>
            </a:r>
          </a:p>
          <a:p>
            <a:r>
              <a:rPr lang="en-US" dirty="0" smtClean="0"/>
              <a:t>Brainstorming</a:t>
            </a:r>
          </a:p>
          <a:p>
            <a:r>
              <a:rPr lang="en-US" dirty="0" smtClean="0"/>
              <a:t>Provide detailed directions for writing assignments</a:t>
            </a:r>
          </a:p>
          <a:p>
            <a:pPr lvl="1"/>
            <a:r>
              <a:rPr lang="en-US" dirty="0" smtClean="0"/>
              <a:t>Deliver one-on-one directions to students or provide a copy of written directions </a:t>
            </a:r>
          </a:p>
          <a:p>
            <a:r>
              <a:rPr lang="en-US" dirty="0" smtClean="0"/>
              <a:t>Select familiar topics or have students generate topics</a:t>
            </a:r>
          </a:p>
          <a:p>
            <a:r>
              <a:rPr lang="en-US" dirty="0" smtClean="0"/>
              <a:t>Model concrete examples before students begin writing</a:t>
            </a:r>
          </a:p>
          <a:p>
            <a:r>
              <a:rPr lang="en-US" dirty="0" smtClean="0"/>
              <a:t>Give list of descriptive words categorized by noun, verb, adjective, etc.</a:t>
            </a:r>
          </a:p>
          <a:p>
            <a:r>
              <a:rPr lang="en-US" dirty="0" smtClean="0"/>
              <a:t>Provide visual organizers and model the use of them</a:t>
            </a:r>
          </a:p>
          <a:p>
            <a:endParaRPr lang="en-US" dirty="0"/>
          </a:p>
        </p:txBody>
      </p:sp>
    </p:spTree>
    <p:extLst>
      <p:ext uri="{BB962C8B-B14F-4D97-AF65-F5344CB8AC3E}">
        <p14:creationId xmlns:p14="http://schemas.microsoft.com/office/powerpoint/2010/main" val="1905017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76200"/>
            <a:ext cx="10157354" cy="990600"/>
          </a:xfrm>
        </p:spPr>
        <p:txBody>
          <a:bodyPr>
            <a:normAutofit/>
          </a:bodyPr>
          <a:lstStyle/>
          <a:p>
            <a:pPr algn="ctr"/>
            <a:r>
              <a:rPr lang="en-US" sz="3600" dirty="0" smtClean="0"/>
              <a:t>The Writing Process </a:t>
            </a:r>
            <a:endParaRPr lang="en-US" sz="3600" dirty="0"/>
          </a:p>
        </p:txBody>
      </p:sp>
      <p:sp>
        <p:nvSpPr>
          <p:cNvPr id="3" name="Content Placeholder 2"/>
          <p:cNvSpPr>
            <a:spLocks noGrp="1"/>
          </p:cNvSpPr>
          <p:nvPr>
            <p:ph idx="1"/>
          </p:nvPr>
        </p:nvSpPr>
        <p:spPr>
          <a:xfrm>
            <a:off x="1168135" y="1080654"/>
            <a:ext cx="10157354" cy="5624946"/>
          </a:xfrm>
        </p:spPr>
        <p:txBody>
          <a:bodyPr/>
          <a:lstStyle/>
          <a:p>
            <a:r>
              <a:rPr lang="en-US" dirty="0" smtClean="0"/>
              <a:t>Focus on development of ideas</a:t>
            </a:r>
          </a:p>
          <a:p>
            <a:r>
              <a:rPr lang="en-US" dirty="0" smtClean="0"/>
              <a:t>Avoid excessive corrections of mechanics when student is beginning to write</a:t>
            </a:r>
          </a:p>
          <a:p>
            <a:r>
              <a:rPr lang="en-US" dirty="0" smtClean="0"/>
              <a:t>Use visual organizers</a:t>
            </a:r>
          </a:p>
          <a:p>
            <a:pPr lvl="1"/>
            <a:r>
              <a:rPr lang="en-US" dirty="0" smtClean="0"/>
              <a:t>Provides structure for student</a:t>
            </a:r>
          </a:p>
          <a:p>
            <a:pPr marL="426645" lvl="1" indent="0">
              <a:buNone/>
            </a:pPr>
            <a:r>
              <a:rPr lang="en-US" dirty="0" smtClean="0"/>
              <a:t>    </a:t>
            </a:r>
          </a:p>
          <a:p>
            <a:endParaRPr lang="en-US" dirty="0"/>
          </a:p>
        </p:txBody>
      </p:sp>
      <p:sp>
        <p:nvSpPr>
          <p:cNvPr id="4" name="Oval 3"/>
          <p:cNvSpPr/>
          <p:nvPr/>
        </p:nvSpPr>
        <p:spPr>
          <a:xfrm>
            <a:off x="6627812" y="3704475"/>
            <a:ext cx="1219200" cy="1219200"/>
          </a:xfrm>
          <a:prstGeom prst="ellipse">
            <a:avLst/>
          </a:prstGeom>
          <a:solidFill>
            <a:schemeClr val="tx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002060"/>
                </a:solidFill>
              </a:rPr>
              <a:t>Dog</a:t>
            </a:r>
            <a:endParaRPr lang="en-US" sz="2000" b="1" dirty="0">
              <a:solidFill>
                <a:srgbClr val="002060"/>
              </a:solidFill>
            </a:endParaRPr>
          </a:p>
        </p:txBody>
      </p:sp>
      <p:sp>
        <p:nvSpPr>
          <p:cNvPr id="5" name="Rectangle 4"/>
          <p:cNvSpPr/>
          <p:nvPr/>
        </p:nvSpPr>
        <p:spPr>
          <a:xfrm>
            <a:off x="3960812" y="3733800"/>
            <a:ext cx="2133600" cy="1066800"/>
          </a:xfrm>
          <a:prstGeom prst="rect">
            <a:avLst/>
          </a:prstGeom>
          <a:solidFill>
            <a:schemeClr val="tx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rgbClr val="002060"/>
                </a:solidFill>
              </a:rPr>
              <a:t>Training</a:t>
            </a:r>
            <a:endParaRPr lang="en-US" sz="1400" dirty="0" smtClean="0">
              <a:solidFill>
                <a:srgbClr val="002060"/>
              </a:solidFill>
            </a:endParaRPr>
          </a:p>
          <a:p>
            <a:pPr algn="ctr"/>
            <a:r>
              <a:rPr lang="en-US" sz="1400" dirty="0" smtClean="0">
                <a:solidFill>
                  <a:srgbClr val="002060"/>
                </a:solidFill>
              </a:rPr>
              <a:t>Class, obedience, leash, chain, training, reward</a:t>
            </a:r>
            <a:endParaRPr lang="en-US" sz="1400" dirty="0">
              <a:solidFill>
                <a:srgbClr val="002060"/>
              </a:solidFill>
            </a:endParaRPr>
          </a:p>
        </p:txBody>
      </p:sp>
      <p:sp>
        <p:nvSpPr>
          <p:cNvPr id="9" name="Rectangle 8"/>
          <p:cNvSpPr/>
          <p:nvPr/>
        </p:nvSpPr>
        <p:spPr>
          <a:xfrm>
            <a:off x="6246812" y="2201949"/>
            <a:ext cx="2133600" cy="1066800"/>
          </a:xfrm>
          <a:prstGeom prst="rect">
            <a:avLst/>
          </a:prstGeom>
          <a:solidFill>
            <a:schemeClr val="tx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rgbClr val="002060"/>
                </a:solidFill>
              </a:rPr>
              <a:t>Feeding</a:t>
            </a:r>
          </a:p>
          <a:p>
            <a:pPr algn="ctr"/>
            <a:r>
              <a:rPr lang="en-US" sz="1400" dirty="0" smtClean="0">
                <a:solidFill>
                  <a:srgbClr val="002060"/>
                </a:solidFill>
              </a:rPr>
              <a:t>Fresh water, dog food special treats bowls dishes morning evening</a:t>
            </a:r>
            <a:endParaRPr lang="en-US" sz="1400" dirty="0">
              <a:solidFill>
                <a:srgbClr val="002060"/>
              </a:solidFill>
            </a:endParaRPr>
          </a:p>
        </p:txBody>
      </p:sp>
      <p:sp>
        <p:nvSpPr>
          <p:cNvPr id="10" name="Rectangle 9"/>
          <p:cNvSpPr/>
          <p:nvPr/>
        </p:nvSpPr>
        <p:spPr>
          <a:xfrm>
            <a:off x="6165101" y="5355705"/>
            <a:ext cx="2133600" cy="1066800"/>
          </a:xfrm>
          <a:prstGeom prst="rect">
            <a:avLst/>
          </a:prstGeom>
          <a:solidFill>
            <a:schemeClr val="tx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rgbClr val="002060"/>
                </a:solidFill>
              </a:rPr>
              <a:t>Grooming</a:t>
            </a:r>
          </a:p>
          <a:p>
            <a:pPr algn="ctr"/>
            <a:r>
              <a:rPr lang="en-US" sz="1400" dirty="0" smtClean="0">
                <a:solidFill>
                  <a:srgbClr val="002060"/>
                </a:solidFill>
              </a:rPr>
              <a:t>Veterinarian, nails, brushing, shedding, bathing, dog soap, dog shampoo </a:t>
            </a:r>
            <a:endParaRPr lang="en-US" sz="1400" dirty="0">
              <a:solidFill>
                <a:srgbClr val="002060"/>
              </a:solidFill>
            </a:endParaRPr>
          </a:p>
        </p:txBody>
      </p:sp>
      <p:sp>
        <p:nvSpPr>
          <p:cNvPr id="11" name="Rectangle 10"/>
          <p:cNvSpPr/>
          <p:nvPr/>
        </p:nvSpPr>
        <p:spPr>
          <a:xfrm>
            <a:off x="8380412" y="3728258"/>
            <a:ext cx="2133600" cy="1066800"/>
          </a:xfrm>
          <a:prstGeom prst="rect">
            <a:avLst/>
          </a:prstGeom>
          <a:solidFill>
            <a:schemeClr val="tx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rgbClr val="002060"/>
                </a:solidFill>
              </a:rPr>
              <a:t>Exercise</a:t>
            </a:r>
          </a:p>
          <a:p>
            <a:pPr algn="ctr"/>
            <a:r>
              <a:rPr lang="en-US" sz="1400" dirty="0" smtClean="0">
                <a:solidFill>
                  <a:srgbClr val="002060"/>
                </a:solidFill>
              </a:rPr>
              <a:t>Run, play, catch a ball, walk daily, leash, kennel </a:t>
            </a:r>
            <a:endParaRPr lang="en-US" sz="1400" dirty="0">
              <a:solidFill>
                <a:srgbClr val="002060"/>
              </a:solidFill>
            </a:endParaRPr>
          </a:p>
        </p:txBody>
      </p:sp>
      <p:cxnSp>
        <p:nvCxnSpPr>
          <p:cNvPr id="13" name="Straight Arrow Connector 12"/>
          <p:cNvCxnSpPr/>
          <p:nvPr/>
        </p:nvCxnSpPr>
        <p:spPr>
          <a:xfrm flipH="1" flipV="1">
            <a:off x="7231901" y="3366654"/>
            <a:ext cx="2973" cy="3378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7231901" y="4953000"/>
            <a:ext cx="2973" cy="304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4" idx="6"/>
          </p:cNvCxnSpPr>
          <p:nvPr/>
        </p:nvCxnSpPr>
        <p:spPr>
          <a:xfrm>
            <a:off x="7847012" y="4314075"/>
            <a:ext cx="45466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4" idx="2"/>
          </p:cNvCxnSpPr>
          <p:nvPr/>
        </p:nvCxnSpPr>
        <p:spPr>
          <a:xfrm flipH="1">
            <a:off x="6168074" y="4314075"/>
            <a:ext cx="45973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0183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76200"/>
            <a:ext cx="10157354" cy="914400"/>
          </a:xfrm>
        </p:spPr>
        <p:txBody>
          <a:bodyPr>
            <a:normAutofit/>
          </a:bodyPr>
          <a:lstStyle/>
          <a:p>
            <a:pPr algn="ctr"/>
            <a:r>
              <a:rPr lang="en-US" sz="3600" dirty="0" smtClean="0"/>
              <a:t>The Writing Process </a:t>
            </a:r>
            <a:endParaRPr lang="en-US" sz="3600" dirty="0"/>
          </a:p>
        </p:txBody>
      </p:sp>
      <p:sp>
        <p:nvSpPr>
          <p:cNvPr id="3" name="Content Placeholder 2"/>
          <p:cNvSpPr>
            <a:spLocks noGrp="1"/>
          </p:cNvSpPr>
          <p:nvPr>
            <p:ph idx="1"/>
          </p:nvPr>
        </p:nvSpPr>
        <p:spPr>
          <a:xfrm>
            <a:off x="989012" y="1143000"/>
            <a:ext cx="10157354" cy="5257800"/>
          </a:xfrm>
        </p:spPr>
        <p:txBody>
          <a:bodyPr>
            <a:normAutofit fontScale="85000" lnSpcReduction="20000"/>
          </a:bodyPr>
          <a:lstStyle/>
          <a:p>
            <a:r>
              <a:rPr lang="en-US" dirty="0" smtClean="0"/>
              <a:t>Provide explicit writing instruction</a:t>
            </a:r>
          </a:p>
          <a:p>
            <a:pPr lvl="1"/>
            <a:r>
              <a:rPr lang="en-US" sz="2800" i="1" dirty="0"/>
              <a:t> </a:t>
            </a:r>
            <a:r>
              <a:rPr lang="en-US" sz="2800" i="1" dirty="0" smtClean="0"/>
              <a:t>“</a:t>
            </a:r>
            <a:r>
              <a:rPr lang="en-US" i="1" dirty="0" smtClean="0"/>
              <a:t>Struggling </a:t>
            </a:r>
            <a:r>
              <a:rPr lang="en-US" i="1" dirty="0"/>
              <a:t>writers, who are likely struggling readers, must have explicit instruction in how to write if we expect them to become better writers and ultimately better readers</a:t>
            </a:r>
            <a:r>
              <a:rPr lang="en-US" i="1" dirty="0" smtClean="0"/>
              <a:t>.”</a:t>
            </a:r>
            <a:endParaRPr lang="en-US" dirty="0" smtClean="0"/>
          </a:p>
          <a:p>
            <a:r>
              <a:rPr lang="en-US" dirty="0" smtClean="0"/>
              <a:t>Model thought processes for developing story ideas </a:t>
            </a:r>
          </a:p>
          <a:p>
            <a:r>
              <a:rPr lang="en-US" dirty="0" smtClean="0"/>
              <a:t>Question student about essential parts of the story</a:t>
            </a:r>
          </a:p>
          <a:p>
            <a:pPr lvl="1"/>
            <a:r>
              <a:rPr lang="en-US" dirty="0" smtClean="0"/>
              <a:t>Who is the main character?</a:t>
            </a:r>
          </a:p>
          <a:p>
            <a:pPr lvl="1"/>
            <a:r>
              <a:rPr lang="en-US" dirty="0" smtClean="0"/>
              <a:t>Who are the other characters in your story?</a:t>
            </a:r>
          </a:p>
          <a:p>
            <a:pPr lvl="1"/>
            <a:r>
              <a:rPr lang="en-US" dirty="0" smtClean="0"/>
              <a:t>What does the main character want to do in the story?</a:t>
            </a:r>
          </a:p>
          <a:p>
            <a:pPr lvl="1"/>
            <a:r>
              <a:rPr lang="en-US" dirty="0" smtClean="0"/>
              <a:t>How does your story end? </a:t>
            </a:r>
          </a:p>
          <a:p>
            <a:r>
              <a:rPr lang="en-US" dirty="0" smtClean="0"/>
              <a:t>Teach importance of beginning, middle, and an end</a:t>
            </a:r>
          </a:p>
          <a:p>
            <a:r>
              <a:rPr lang="en-US" dirty="0" smtClean="0"/>
              <a:t>Use mnemonics as support for proofreading writing </a:t>
            </a:r>
          </a:p>
          <a:p>
            <a:r>
              <a:rPr lang="en-US" dirty="0" smtClean="0"/>
              <a:t>Have student read story aloud </a:t>
            </a:r>
          </a:p>
          <a:p>
            <a:r>
              <a:rPr lang="en-US" dirty="0" smtClean="0"/>
              <a:t>Provide technology assistance and support</a:t>
            </a:r>
          </a:p>
          <a:p>
            <a:endParaRPr lang="en-US" dirty="0"/>
          </a:p>
        </p:txBody>
      </p:sp>
    </p:spTree>
    <p:extLst>
      <p:ext uri="{BB962C8B-B14F-4D97-AF65-F5344CB8AC3E}">
        <p14:creationId xmlns:p14="http://schemas.microsoft.com/office/powerpoint/2010/main" val="2550132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60412" y="228600"/>
            <a:ext cx="10972800" cy="6477000"/>
          </a:xfrm>
          <a:prstGeom prst="rect">
            <a:avLst/>
          </a:prstGeom>
        </p:spPr>
      </p:pic>
    </p:spTree>
    <p:extLst>
      <p:ext uri="{BB962C8B-B14F-4D97-AF65-F5344CB8AC3E}">
        <p14:creationId xmlns:p14="http://schemas.microsoft.com/office/powerpoint/2010/main" val="1229594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637" y="152400"/>
            <a:ext cx="10157354" cy="1219200"/>
          </a:xfrm>
        </p:spPr>
        <p:txBody>
          <a:bodyPr>
            <a:normAutofit/>
          </a:bodyPr>
          <a:lstStyle/>
          <a:p>
            <a:pPr algn="ctr"/>
            <a:r>
              <a:rPr lang="en-US" sz="3600" dirty="0" smtClean="0"/>
              <a:t>“Mike’s Poem”</a:t>
            </a:r>
            <a:endParaRPr lang="en-US" sz="3600" dirty="0"/>
          </a:p>
        </p:txBody>
      </p:sp>
      <p:sp>
        <p:nvSpPr>
          <p:cNvPr id="4" name="Content Placeholder 3"/>
          <p:cNvSpPr>
            <a:spLocks noGrp="1"/>
          </p:cNvSpPr>
          <p:nvPr>
            <p:ph idx="1"/>
          </p:nvPr>
        </p:nvSpPr>
        <p:spPr>
          <a:xfrm>
            <a:off x="1129373" y="1828800"/>
            <a:ext cx="10157354" cy="4470400"/>
          </a:xfrm>
          <a:prstGeom prst="rect">
            <a:avLst/>
          </a:prstGeom>
        </p:spPr>
        <p:txBody>
          <a:bodyPr wrap="square">
            <a:spAutoFit/>
          </a:bodyPr>
          <a:lstStyle/>
          <a:p>
            <a:r>
              <a:rPr lang="en-US" dirty="0">
                <a:hlinkClick r:id="rId2"/>
              </a:rPr>
              <a:t>https://</a:t>
            </a:r>
            <a:r>
              <a:rPr lang="en-US" dirty="0" smtClean="0">
                <a:hlinkClick r:id="rId2"/>
              </a:rPr>
              <a:t>www.youtube.com/watch?v=laT8kiS8RPI</a:t>
            </a:r>
            <a:endParaRPr lang="en-US" dirty="0" smtClean="0"/>
          </a:p>
          <a:p>
            <a:endParaRPr lang="en-US" dirty="0"/>
          </a:p>
        </p:txBody>
      </p:sp>
      <p:pic>
        <p:nvPicPr>
          <p:cNvPr id="5" name="Picture 4"/>
          <p:cNvPicPr>
            <a:picLocks noChangeAspect="1"/>
          </p:cNvPicPr>
          <p:nvPr/>
        </p:nvPicPr>
        <p:blipFill>
          <a:blip r:embed="rId3"/>
          <a:stretch>
            <a:fillRect/>
          </a:stretch>
        </p:blipFill>
        <p:spPr>
          <a:xfrm>
            <a:off x="7313612" y="2971800"/>
            <a:ext cx="3581400" cy="2667000"/>
          </a:xfrm>
          <a:prstGeom prst="rect">
            <a:avLst/>
          </a:prstGeom>
        </p:spPr>
      </p:pic>
    </p:spTree>
    <p:extLst>
      <p:ext uri="{BB962C8B-B14F-4D97-AF65-F5344CB8AC3E}">
        <p14:creationId xmlns:p14="http://schemas.microsoft.com/office/powerpoint/2010/main" val="1652457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Strategies for Struggling Readers</a:t>
            </a:r>
          </a:p>
        </p:txBody>
      </p:sp>
      <p:pic>
        <p:nvPicPr>
          <p:cNvPr id="4" name="Content Placeholder 3"/>
          <p:cNvPicPr>
            <a:picLocks noGrp="1" noChangeAspect="1"/>
          </p:cNvPicPr>
          <p:nvPr>
            <p:ph idx="1"/>
          </p:nvPr>
        </p:nvPicPr>
        <p:blipFill>
          <a:blip r:embed="rId2"/>
          <a:stretch>
            <a:fillRect/>
          </a:stretch>
        </p:blipFill>
        <p:spPr>
          <a:xfrm>
            <a:off x="989012" y="1701800"/>
            <a:ext cx="9753600" cy="5003800"/>
          </a:xfrm>
          <a:prstGeom prst="rect">
            <a:avLst/>
          </a:prstGeom>
        </p:spPr>
      </p:pic>
    </p:spTree>
    <p:extLst>
      <p:ext uri="{BB962C8B-B14F-4D97-AF65-F5344CB8AC3E}">
        <p14:creationId xmlns:p14="http://schemas.microsoft.com/office/powerpoint/2010/main" val="2563969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0412" y="1444752"/>
            <a:ext cx="3048000" cy="3968496"/>
          </a:xfrm>
          <a:prstGeom prst="rect">
            <a:avLst/>
          </a:prstGeom>
        </p:spPr>
      </p:pic>
    </p:spTree>
    <p:extLst>
      <p:ext uri="{BB962C8B-B14F-4D97-AF65-F5344CB8AC3E}">
        <p14:creationId xmlns:p14="http://schemas.microsoft.com/office/powerpoint/2010/main" val="4182384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7309" y="381000"/>
            <a:ext cx="10157354" cy="6019800"/>
          </a:xfrm>
        </p:spPr>
        <p:txBody>
          <a:bodyPr/>
          <a:lstStyle/>
          <a:p>
            <a:pPr marL="0" indent="0">
              <a:buNone/>
            </a:pPr>
            <a:r>
              <a:rPr lang="en-US" dirty="0" smtClean="0"/>
              <a:t>                                                                     Name __________________</a:t>
            </a:r>
          </a:p>
          <a:p>
            <a:pPr marL="0" indent="0">
              <a:buNone/>
            </a:pPr>
            <a:r>
              <a:rPr lang="en-US" dirty="0" smtClean="0"/>
              <a:t>                                                                     Date ___________________</a:t>
            </a:r>
          </a:p>
          <a:p>
            <a:pPr marL="0" indent="0">
              <a:buNone/>
            </a:pPr>
            <a:endParaRPr lang="en-US" dirty="0"/>
          </a:p>
          <a:p>
            <a:pPr marL="457200" indent="-457200">
              <a:lnSpc>
                <a:spcPct val="100000"/>
              </a:lnSpc>
              <a:spcBef>
                <a:spcPts val="0"/>
              </a:spcBef>
              <a:buAutoNum type="arabicPeriod"/>
            </a:pPr>
            <a:r>
              <a:rPr lang="en-US" sz="2800" dirty="0" smtClean="0"/>
              <a:t> Pat the cat.</a:t>
            </a:r>
          </a:p>
          <a:p>
            <a:pPr marL="0" indent="0">
              <a:lnSpc>
                <a:spcPct val="100000"/>
              </a:lnSpc>
              <a:spcBef>
                <a:spcPts val="0"/>
              </a:spcBef>
              <a:buNone/>
            </a:pPr>
            <a:endParaRPr lang="en-US" sz="2800" dirty="0" smtClean="0"/>
          </a:p>
          <a:p>
            <a:pPr marL="457200" indent="-457200">
              <a:lnSpc>
                <a:spcPct val="100000"/>
              </a:lnSpc>
              <a:spcBef>
                <a:spcPts val="0"/>
              </a:spcBef>
              <a:buAutoNum type="arabicPeriod" startAt="2"/>
            </a:pPr>
            <a:r>
              <a:rPr lang="en-US" sz="2800" dirty="0" smtClean="0"/>
              <a:t> Pat the pig.</a:t>
            </a:r>
          </a:p>
          <a:p>
            <a:pPr marL="0" indent="0">
              <a:lnSpc>
                <a:spcPct val="100000"/>
              </a:lnSpc>
              <a:spcBef>
                <a:spcPts val="0"/>
              </a:spcBef>
              <a:buNone/>
            </a:pPr>
            <a:endParaRPr lang="en-US" sz="2800" dirty="0" smtClean="0"/>
          </a:p>
          <a:p>
            <a:pPr marL="457200" indent="-457200">
              <a:lnSpc>
                <a:spcPct val="100000"/>
              </a:lnSpc>
              <a:spcBef>
                <a:spcPts val="0"/>
              </a:spcBef>
              <a:buAutoNum type="arabicPeriod" startAt="3"/>
            </a:pPr>
            <a:r>
              <a:rPr lang="en-US" sz="2800" dirty="0" smtClean="0"/>
              <a:t> Pat the horse.</a:t>
            </a:r>
          </a:p>
          <a:p>
            <a:pPr marL="457200" indent="-457200">
              <a:lnSpc>
                <a:spcPct val="100000"/>
              </a:lnSpc>
              <a:spcBef>
                <a:spcPts val="0"/>
              </a:spcBef>
              <a:buAutoNum type="arabicPeriod" startAt="3"/>
            </a:pPr>
            <a:endParaRPr lang="en-US" sz="2800" dirty="0"/>
          </a:p>
          <a:p>
            <a:pPr marL="457200" indent="-457200">
              <a:lnSpc>
                <a:spcPct val="100000"/>
              </a:lnSpc>
              <a:spcBef>
                <a:spcPts val="0"/>
              </a:spcBef>
              <a:buAutoNum type="arabicPeriod" startAt="3"/>
            </a:pPr>
            <a:r>
              <a:rPr lang="en-US" sz="2800" dirty="0" smtClean="0"/>
              <a:t> Pat the cat.  </a:t>
            </a:r>
          </a:p>
          <a:p>
            <a:pPr marL="457200" indent="-457200">
              <a:lnSpc>
                <a:spcPct val="100000"/>
              </a:lnSpc>
              <a:spcBef>
                <a:spcPts val="0"/>
              </a:spcBef>
              <a:buAutoNum type="arabicPeriod"/>
            </a:pPr>
            <a:endParaRPr lang="en-US" dirty="0"/>
          </a:p>
        </p:txBody>
      </p:sp>
    </p:spTree>
    <p:extLst>
      <p:ext uri="{BB962C8B-B14F-4D97-AF65-F5344CB8AC3E}">
        <p14:creationId xmlns:p14="http://schemas.microsoft.com/office/powerpoint/2010/main" val="3215247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2013" y="890588"/>
            <a:ext cx="7924800" cy="5078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4181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Books 16x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extLst>
    <a:ext uri="{05A4C25C-085E-4340-85A3-A5531E510DB2}">
      <thm15:themeFamily xmlns:thm15="http://schemas.microsoft.com/office/thememl/2012/main" name="TF02787940.potx" id="{F769AD3B-90E4-4F81-9CF2-8BD9F607FEC3}" vid="{18F656D2-BE2F-4155-8430-D393897A45F9}"/>
    </a:ext>
  </a:extLst>
</a:theme>
</file>

<file path=ppt/theme/theme2.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3.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9D831E39BAA3F4CA075FB698E603DD3" ma:contentTypeVersion="4" ma:contentTypeDescription="Create a new document." ma:contentTypeScope="" ma:versionID="eb8f9d293f488324e14af7702bb85c32">
  <xsd:schema xmlns:xsd="http://www.w3.org/2001/XMLSchema" xmlns:xs="http://www.w3.org/2001/XMLSchema" xmlns:p="http://schemas.microsoft.com/office/2006/metadata/properties" xmlns:ns1="http://schemas.microsoft.com/sharepoint/v3" xmlns:ns2="1d496aed-39d0-4758-b3cf-4e4773287716" xmlns:ns3="c043d43e-a85a-4793-a300-29eaa7fdc486" xmlns:ns4="f9e61c99-8b37-4962-a864-d7fde1b0d03b" targetNamespace="http://schemas.microsoft.com/office/2006/metadata/properties" ma:root="true" ma:fieldsID="f577c1b361325b38cfc0a115004d3a8a" ns1:_="" ns2:_="" ns3:_="" ns4:_="">
    <xsd:import namespace="http://schemas.microsoft.com/sharepoint/v3"/>
    <xsd:import namespace="1d496aed-39d0-4758-b3cf-4e4773287716"/>
    <xsd:import namespace="c043d43e-a85a-4793-a300-29eaa7fdc486"/>
    <xsd:import namespace="f9e61c99-8b37-4962-a864-d7fde1b0d03b"/>
    <xsd:element name="properties">
      <xsd:complexType>
        <xsd:sequence>
          <xsd:element name="documentManagement">
            <xsd:complexType>
              <xsd:all>
                <xsd:element ref="ns1:PublishingStartDate" minOccurs="0"/>
                <xsd:element ref="ns1:PublishingExpirationDate" minOccurs="0"/>
                <xsd:element ref="ns2:TaxCatchAll" minOccurs="0"/>
                <xsd:element ref="ns2:TaxCatchAllLabel" minOccurs="0"/>
                <xsd:element ref="ns3:Page" minOccurs="0"/>
                <xsd:element ref="ns3:Page_x0020_SubHeader" minOccurs="0"/>
                <xsd:element ref="ns4:SharedWithUsers" minOccurs="0"/>
                <xsd:element ref="ns4: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d496aed-39d0-4758-b3cf-4e4773287716" elementFormDefault="qualified">
    <xsd:import namespace="http://schemas.microsoft.com/office/2006/documentManagement/types"/>
    <xsd:import namespace="http://schemas.microsoft.com/office/infopath/2007/PartnerControls"/>
    <xsd:element name="TaxCatchAll" ma:index="10" nillable="true" ma:displayName="Taxonomy Catch All Column" ma:description="" ma:hidden="true" ma:list="{c9dd594f-b3c3-485c-979e-10fa5fdd8c85}" ma:internalName="TaxCatchAll" ma:showField="CatchAllData" ma:web="f9e61c99-8b37-4962-a864-d7fde1b0d03b">
      <xsd:complexType>
        <xsd:complexContent>
          <xsd:extension base="dms:MultiChoiceLookup">
            <xsd:sequence>
              <xsd:element name="Value" type="dms:Lookup" maxOccurs="unbounded" minOccurs="0" nillable="true"/>
            </xsd:sequence>
          </xsd:extension>
        </xsd:complexContent>
      </xsd:complexType>
    </xsd:element>
    <xsd:element name="TaxCatchAllLabel" ma:index="11" nillable="true" ma:displayName="Taxonomy Catch All Column1" ma:description="" ma:hidden="true" ma:list="{c9dd594f-b3c3-485c-979e-10fa5fdd8c85}" ma:internalName="TaxCatchAllLabel" ma:readOnly="true" ma:showField="CatchAllDataLabel" ma:web="f9e61c99-8b37-4962-a864-d7fde1b0d03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043d43e-a85a-4793-a300-29eaa7fdc486" elementFormDefault="qualified">
    <xsd:import namespace="http://schemas.microsoft.com/office/2006/documentManagement/types"/>
    <xsd:import namespace="http://schemas.microsoft.com/office/infopath/2007/PartnerControls"/>
    <xsd:element name="Page" ma:index="12" nillable="true" ma:displayName="Page" ma:list="{1ba5d34b-89d5-4962-97c3-1ada88260520}" ma:internalName="Page0" ma:web="175fe81b-6774-4f50-b9b1-a8e663c3c4fd">
      <xsd:simpleType>
        <xsd:restriction base="dms:Lookup"/>
      </xsd:simpleType>
    </xsd:element>
    <xsd:element name="Page_x0020_SubHeader" ma:index="13" nillable="true" ma:displayName="Page SubHeader" ma:internalName="Page_x0020_SubHeader0">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9e61c99-8b37-4962-a864-d7fde1b0d03b"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1d496aed-39d0-4758-b3cf-4e4773287716"/>
    <PublishingExpirationDate xmlns="http://schemas.microsoft.com/sharepoint/v3" xsi:nil="true"/>
    <Page_x0020_SubHeader xmlns="c043d43e-a85a-4793-a300-29eaa7fdc486" xsi:nil="true"/>
    <PublishingStartDate xmlns="http://schemas.microsoft.com/sharepoint/v3" xsi:nil="true"/>
    <Page xmlns="c043d43e-a85a-4793-a300-29eaa7fdc486" xsi:nil="true"/>
  </documentManagement>
</p:properties>
</file>

<file path=customXml/itemProps1.xml><?xml version="1.0" encoding="utf-8"?>
<ds:datastoreItem xmlns:ds="http://schemas.openxmlformats.org/officeDocument/2006/customXml" ds:itemID="{E2E71E50-F2CF-4B66-A6FC-BAA9CFE4E6FE}"/>
</file>

<file path=customXml/itemProps2.xml><?xml version="1.0" encoding="utf-8"?>
<ds:datastoreItem xmlns:ds="http://schemas.openxmlformats.org/officeDocument/2006/customXml" ds:itemID="{516794F2-5ACB-4B25-9AAD-03CD60D771D0}"/>
</file>

<file path=customXml/itemProps3.xml><?xml version="1.0" encoding="utf-8"?>
<ds:datastoreItem xmlns:ds="http://schemas.openxmlformats.org/officeDocument/2006/customXml" ds:itemID="{F301D382-32B0-43EE-932C-28906AF37617}"/>
</file>

<file path=docProps/app.xml><?xml version="1.0" encoding="utf-8"?>
<Properties xmlns="http://schemas.openxmlformats.org/officeDocument/2006/extended-properties" xmlns:vt="http://schemas.openxmlformats.org/officeDocument/2006/docPropsVTypes">
  <Template>tf02787940</Template>
  <TotalTime>3127</TotalTime>
  <Words>4643</Words>
  <Application>Microsoft Office PowerPoint</Application>
  <PresentationFormat>Custom</PresentationFormat>
  <Paragraphs>868</Paragraphs>
  <Slides>77</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77</vt:i4>
      </vt:variant>
    </vt:vector>
  </HeadingPairs>
  <TitlesOfParts>
    <vt:vector size="86" baseType="lpstr">
      <vt:lpstr>ＭＳ Ｐゴシック</vt:lpstr>
      <vt:lpstr>Arial</vt:lpstr>
      <vt:lpstr>Calibri</vt:lpstr>
      <vt:lpstr>Century Gothic</vt:lpstr>
      <vt:lpstr>Comic Sans MS</vt:lpstr>
      <vt:lpstr>Perpetua</vt:lpstr>
      <vt:lpstr>Wingdings</vt:lpstr>
      <vt:lpstr>Wingdings 2</vt:lpstr>
      <vt:lpstr>Books 16x9</vt:lpstr>
      <vt:lpstr>    Session 4   Strategies for Supporting Students in Reading and Writing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Reading is a Complex Activity</vt:lpstr>
      <vt:lpstr>PowerPoint Presentation</vt:lpstr>
      <vt:lpstr>Essential Components of Reading </vt:lpstr>
      <vt:lpstr>Phonological/Phonemic Awareness </vt:lpstr>
      <vt:lpstr>Phonemic Awareness Strategies</vt:lpstr>
      <vt:lpstr>Phonemic Awareness Strategies</vt:lpstr>
      <vt:lpstr>   Word Study Phonics/Decoding  </vt:lpstr>
      <vt:lpstr>Decoding – Why?</vt:lpstr>
      <vt:lpstr>Decoding Strategies</vt:lpstr>
      <vt:lpstr>Decoding Strategies</vt:lpstr>
      <vt:lpstr>Reading Instruction  </vt:lpstr>
      <vt:lpstr>Decoding Strategies (cont’d)</vt:lpstr>
      <vt:lpstr>Decoding Strategies (cont’d)</vt:lpstr>
      <vt:lpstr>Fluency</vt:lpstr>
      <vt:lpstr>Take a Deep Breath….</vt:lpstr>
      <vt:lpstr>How much did you understand?</vt:lpstr>
      <vt:lpstr>Lack of Fluency and Decoding  </vt:lpstr>
      <vt:lpstr>Fluency Strategies</vt:lpstr>
      <vt:lpstr>Fluency Strategies</vt:lpstr>
      <vt:lpstr>Fluency Strategies  (cont’d)</vt:lpstr>
      <vt:lpstr>PowerPoint Presentation</vt:lpstr>
      <vt:lpstr>Vocabulary</vt:lpstr>
      <vt:lpstr>Vocabulary Gap</vt:lpstr>
      <vt:lpstr>Reasons for Vocabulary Difficulties </vt:lpstr>
      <vt:lpstr>    Vocabulary Casserole</vt:lpstr>
      <vt:lpstr>Some vocabulary practices…</vt:lpstr>
      <vt:lpstr>Vocabulary Strategies</vt:lpstr>
      <vt:lpstr>Vocabulary Strategies (cont’d)</vt:lpstr>
      <vt:lpstr>Direct, Explicit Instruction </vt:lpstr>
      <vt:lpstr>Direct, Explicit Instruction </vt:lpstr>
      <vt:lpstr>Direct, Explicit Instruction </vt:lpstr>
      <vt:lpstr>Direct, Explicit Instruction  Example #2</vt:lpstr>
      <vt:lpstr>Direct, Explicit Instruction </vt:lpstr>
      <vt:lpstr>Direct, Explicit Instruction </vt:lpstr>
      <vt:lpstr>Direct, Explicit Instruction </vt:lpstr>
      <vt:lpstr>Semantic Feature Analysis </vt:lpstr>
      <vt:lpstr>Vocabulary Cluster</vt:lpstr>
      <vt:lpstr>Definition Mapping</vt:lpstr>
      <vt:lpstr>Frayer Model</vt:lpstr>
      <vt:lpstr>TIP</vt:lpstr>
      <vt:lpstr>Acting Out</vt:lpstr>
      <vt:lpstr>Games</vt:lpstr>
      <vt:lpstr>Games</vt:lpstr>
      <vt:lpstr>Foldables </vt:lpstr>
      <vt:lpstr>Thinking Maps</vt:lpstr>
      <vt:lpstr>       Vocabulary Treat</vt:lpstr>
      <vt:lpstr>Comprehension </vt:lpstr>
      <vt:lpstr>        Teaching              vs                  Testing      Comprehension                    Comprehension  </vt:lpstr>
      <vt:lpstr>What Do Good Readers Do?</vt:lpstr>
      <vt:lpstr>Sources of Comprehension Difficulties </vt:lpstr>
      <vt:lpstr>Comprehension Strategies</vt:lpstr>
      <vt:lpstr>Comprehension Strategies </vt:lpstr>
      <vt:lpstr>Comprehension Strategies</vt:lpstr>
      <vt:lpstr>Comprehension Strategies </vt:lpstr>
      <vt:lpstr>Comprehension Strategies</vt:lpstr>
      <vt:lpstr>Comprehension Strategies </vt:lpstr>
      <vt:lpstr>Comprehension Strategies </vt:lpstr>
      <vt:lpstr>Visualization Example </vt:lpstr>
      <vt:lpstr>Comprehension Strategies </vt:lpstr>
      <vt:lpstr>The Writing Process </vt:lpstr>
      <vt:lpstr>Prewriting Stage</vt:lpstr>
      <vt:lpstr>Generating Ideas </vt:lpstr>
      <vt:lpstr>The Writing Process </vt:lpstr>
      <vt:lpstr>The Writing Process </vt:lpstr>
      <vt:lpstr>PowerPoint Presentation</vt:lpstr>
      <vt:lpstr>“Mike’s Poem”</vt:lpstr>
      <vt:lpstr>Strategies for Struggling Readers</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Supporting Students with Disabilities – A Paraprofessional  Guide</dc:title>
  <dc:creator>Hill, Lisa</dc:creator>
  <cp:lastModifiedBy>Hill, Lisa</cp:lastModifiedBy>
  <cp:revision>193</cp:revision>
  <cp:lastPrinted>2017-11-17T20:10:32Z</cp:lastPrinted>
  <dcterms:created xsi:type="dcterms:W3CDTF">2017-09-27T18:50:43Z</dcterms:created>
  <dcterms:modified xsi:type="dcterms:W3CDTF">2017-11-30T19:54:14Z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0x01010009D831E39BAA3F4CA075FB698E603DD3</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