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6" r:id="rId5"/>
    <p:sldId id="288" r:id="rId6"/>
    <p:sldId id="292" r:id="rId7"/>
    <p:sldId id="291" r:id="rId8"/>
    <p:sldId id="268" r:id="rId9"/>
    <p:sldId id="293" r:id="rId10"/>
    <p:sldId id="294" r:id="rId11"/>
    <p:sldId id="295" r:id="rId12"/>
    <p:sldId id="296" r:id="rId13"/>
    <p:sldId id="298" r:id="rId14"/>
    <p:sldId id="287" r:id="rId15"/>
    <p:sldId id="289" r:id="rId16"/>
    <p:sldId id="290" r:id="rId17"/>
    <p:sldId id="300" r:id="rId18"/>
    <p:sldId id="302" r:id="rId19"/>
    <p:sldId id="304" r:id="rId20"/>
    <p:sldId id="301" r:id="rId21"/>
    <p:sldId id="305" r:id="rId22"/>
    <p:sldId id="306" r:id="rId23"/>
    <p:sldId id="303" r:id="rId24"/>
    <p:sldId id="307" r:id="rId25"/>
    <p:sldId id="308" r:id="rId26"/>
    <p:sldId id="297" r:id="rId27"/>
    <p:sldId id="299" r:id="rId28"/>
    <p:sldId id="313" r:id="rId29"/>
    <p:sldId id="281" r:id="rId30"/>
    <p:sldId id="309" r:id="rId31"/>
    <p:sldId id="283" r:id="rId32"/>
    <p:sldId id="312" r:id="rId33"/>
    <p:sldId id="310" r:id="rId34"/>
    <p:sldId id="311" r:id="rId35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Lisa" initials="HL" lastIdx="1" clrIdx="0">
    <p:extLst>
      <p:ext uri="{19B8F6BF-5375-455C-9EA6-DF929625EA0E}">
        <p15:presenceInfo xmlns:p15="http://schemas.microsoft.com/office/powerpoint/2012/main" userId="S-1-5-21-6776287-217056979-1233284464-14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45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11/30/2017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11/30/2017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XMeocLflc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15" y="312420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Supporting Students in Math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752600"/>
            <a:ext cx="7008574" cy="1296987"/>
          </a:xfrm>
        </p:spPr>
        <p:txBody>
          <a:bodyPr/>
          <a:lstStyle/>
          <a:p>
            <a:r>
              <a:rPr lang="en-US" dirty="0" smtClean="0"/>
              <a:t>Session 5</a:t>
            </a:r>
            <a:endParaRPr lang="en-US" dirty="0"/>
          </a:p>
        </p:txBody>
      </p:sp>
      <p:pic>
        <p:nvPicPr>
          <p:cNvPr id="4" name="Picture 2" descr="Image App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5562600"/>
            <a:ext cx="2280058" cy="12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Students Learn Basic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Recognize that more drill and practice will not work</a:t>
            </a:r>
          </a:p>
          <a:p>
            <a:pPr lvl="1"/>
            <a:r>
              <a:rPr lang="en-US" dirty="0" smtClean="0"/>
              <a:t>The student needs a strategy</a:t>
            </a:r>
          </a:p>
          <a:p>
            <a:r>
              <a:rPr lang="en-US" dirty="0" smtClean="0"/>
              <a:t>Inventory what each student knows and what he/she doesn’t know</a:t>
            </a:r>
          </a:p>
          <a:p>
            <a:pPr lvl="1"/>
            <a:r>
              <a:rPr lang="en-US" dirty="0" smtClean="0"/>
              <a:t>Make a record of the types of mistakes that students are making (i.e. basic facts or procedure)</a:t>
            </a:r>
          </a:p>
          <a:p>
            <a:r>
              <a:rPr lang="en-US" dirty="0" smtClean="0"/>
              <a:t>Determine strengths and weaknesses</a:t>
            </a:r>
          </a:p>
          <a:p>
            <a:pPr lvl="1"/>
            <a:r>
              <a:rPr lang="en-US" dirty="0" smtClean="0"/>
              <a:t>What do they do when they encounter a problem they do not know?  </a:t>
            </a:r>
          </a:p>
          <a:p>
            <a:r>
              <a:rPr lang="en-US" dirty="0" smtClean="0"/>
              <a:t>Build in success</a:t>
            </a:r>
          </a:p>
          <a:p>
            <a:pPr lvl="1"/>
            <a:r>
              <a:rPr lang="en-US" dirty="0" smtClean="0"/>
              <a:t>When reviewing facts, sandwich known and unknown facts so the student experiences success.  This builds confidence!</a:t>
            </a:r>
          </a:p>
          <a:p>
            <a:r>
              <a:rPr lang="en-US" dirty="0" smtClean="0"/>
              <a:t>Demonstrate Think-</a:t>
            </a:r>
            <a:r>
              <a:rPr lang="en-US" dirty="0" err="1" smtClean="0"/>
              <a:t>Alouds</a:t>
            </a:r>
            <a:endParaRPr lang="en-US" dirty="0" smtClean="0"/>
          </a:p>
          <a:p>
            <a:pPr lvl="1"/>
            <a:r>
              <a:rPr lang="en-US" dirty="0" smtClean="0"/>
              <a:t>Verbalize your mental thought processes in solving the math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real life experiences/situations</a:t>
            </a:r>
          </a:p>
          <a:p>
            <a:pPr lvl="1"/>
            <a:r>
              <a:rPr lang="en-US" dirty="0" smtClean="0"/>
              <a:t>Telling time</a:t>
            </a:r>
          </a:p>
          <a:p>
            <a:pPr lvl="1"/>
            <a:r>
              <a:rPr lang="en-US" dirty="0" smtClean="0"/>
              <a:t>Ordering at a restaurant</a:t>
            </a:r>
          </a:p>
          <a:p>
            <a:pPr lvl="1"/>
            <a:r>
              <a:rPr lang="en-US" dirty="0" smtClean="0"/>
              <a:t>Football game yards</a:t>
            </a:r>
          </a:p>
          <a:p>
            <a:pPr lvl="1"/>
            <a:r>
              <a:rPr lang="en-US" dirty="0" smtClean="0"/>
              <a:t>Baseball statistic</a:t>
            </a:r>
          </a:p>
          <a:p>
            <a:r>
              <a:rPr lang="en-US" dirty="0" smtClean="0"/>
              <a:t>Highlight when the operation changes on a math worksheet</a:t>
            </a:r>
          </a:p>
          <a:p>
            <a:pPr lvl="1"/>
            <a:r>
              <a:rPr lang="en-US" dirty="0" smtClean="0"/>
              <a:t>Reinforce key math terms from the text</a:t>
            </a:r>
            <a:endParaRPr lang="en-US" dirty="0"/>
          </a:p>
          <a:p>
            <a:pPr lvl="1"/>
            <a:r>
              <a:rPr lang="en-US" dirty="0" smtClean="0"/>
              <a:t>Use colored chalk/markers to represent fact families, algebraic equations, etc.  </a:t>
            </a:r>
            <a:endParaRPr lang="en-US" dirty="0"/>
          </a:p>
          <a:p>
            <a:pPr lvl="1"/>
            <a:r>
              <a:rPr lang="en-US" dirty="0" smtClean="0"/>
              <a:t>Model problem solving using manipulatives</a:t>
            </a:r>
          </a:p>
          <a:p>
            <a:pPr lvl="2"/>
            <a:r>
              <a:rPr lang="en-US" dirty="0" smtClean="0"/>
              <a:t>Verbally explain each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number-line on the floor using masking tape</a:t>
            </a:r>
          </a:p>
          <a:p>
            <a:pPr lvl="1"/>
            <a:r>
              <a:rPr lang="en-US" dirty="0" smtClean="0"/>
              <a:t>Use popsicle sticks, buttons, counters, </a:t>
            </a:r>
            <a:r>
              <a:rPr lang="en-US" dirty="0" err="1" smtClean="0"/>
              <a:t>etc</a:t>
            </a:r>
            <a:r>
              <a:rPr lang="en-US" dirty="0" smtClean="0"/>
              <a:t> for students who cannot grasp the number-line concept</a:t>
            </a:r>
          </a:p>
          <a:p>
            <a:r>
              <a:rPr lang="en-US" dirty="0" smtClean="0"/>
              <a:t>For students who have difficulty identifying coins, color code them until they can generalize the skill</a:t>
            </a:r>
          </a:p>
          <a:p>
            <a:r>
              <a:rPr lang="en-US" dirty="0" smtClean="0"/>
              <a:t>For word problems, teach students how to:</a:t>
            </a:r>
          </a:p>
          <a:p>
            <a:pPr lvl="1"/>
            <a:r>
              <a:rPr lang="en-US" dirty="0" smtClean="0"/>
              <a:t>Read the problem, determine the question</a:t>
            </a:r>
          </a:p>
          <a:p>
            <a:pPr lvl="1"/>
            <a:r>
              <a:rPr lang="en-US" dirty="0" smtClean="0"/>
              <a:t>Reread the problem, looking for key words such as </a:t>
            </a:r>
            <a:r>
              <a:rPr lang="en-US" i="1" dirty="0" smtClean="0"/>
              <a:t>altogether, together, in all, are left, spent and remain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07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mnemonic devices for the steps to solve problems:</a:t>
            </a:r>
          </a:p>
          <a:p>
            <a:pPr lvl="1"/>
            <a:r>
              <a:rPr lang="en-US" dirty="0" smtClean="0"/>
              <a:t>Long division:  Dad (divide), Mom (multiply), Sister (subtract), Brother (bring down)</a:t>
            </a:r>
          </a:p>
          <a:p>
            <a:pPr lvl="1"/>
            <a:r>
              <a:rPr lang="en-US" dirty="0" smtClean="0"/>
              <a:t>Dividing fractions: </a:t>
            </a:r>
            <a:r>
              <a:rPr lang="en-US" b="1" dirty="0" smtClean="0"/>
              <a:t>K</a:t>
            </a:r>
            <a:r>
              <a:rPr lang="en-US" dirty="0" smtClean="0"/>
              <a:t>ids </a:t>
            </a:r>
            <a:r>
              <a:rPr lang="en-US" b="1" dirty="0" smtClean="0"/>
              <a:t>C</a:t>
            </a:r>
            <a:r>
              <a:rPr lang="en-US" dirty="0" smtClean="0"/>
              <a:t>an </a:t>
            </a:r>
            <a:r>
              <a:rPr lang="en-US" b="1" dirty="0" smtClean="0"/>
              <a:t>F</a:t>
            </a:r>
            <a:r>
              <a:rPr lang="en-US" dirty="0" smtClean="0"/>
              <a:t>lip(</a:t>
            </a:r>
            <a:r>
              <a:rPr lang="en-US" b="1" dirty="0" smtClean="0"/>
              <a:t>K</a:t>
            </a:r>
            <a:r>
              <a:rPr lang="en-US" dirty="0" smtClean="0"/>
              <a:t>eep the first fraction, </a:t>
            </a:r>
            <a:r>
              <a:rPr lang="en-US" b="1" dirty="0" smtClean="0"/>
              <a:t>C</a:t>
            </a:r>
            <a:r>
              <a:rPr lang="en-US" dirty="0" smtClean="0"/>
              <a:t>hange the sign to multiply, </a:t>
            </a:r>
            <a:r>
              <a:rPr lang="en-US" b="1" dirty="0" smtClean="0"/>
              <a:t>F</a:t>
            </a:r>
            <a:r>
              <a:rPr lang="en-US" dirty="0" smtClean="0"/>
              <a:t>lip the last fraction)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Facts Chart</a:t>
            </a:r>
            <a:endParaRPr lang="en-US" dirty="0"/>
          </a:p>
        </p:txBody>
      </p:sp>
      <p:pic>
        <p:nvPicPr>
          <p:cNvPr id="3074" name="Picture 2" descr="Image result for addition fact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1701800"/>
            <a:ext cx="51816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Chart</a:t>
            </a:r>
            <a:endParaRPr lang="en-US" dirty="0"/>
          </a:p>
        </p:txBody>
      </p:sp>
      <p:pic>
        <p:nvPicPr>
          <p:cNvPr id="5122" name="Picture 2" descr="Image result for subtraction fact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2005330"/>
            <a:ext cx="6324600" cy="5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Doubles</a:t>
            </a:r>
          </a:p>
          <a:p>
            <a:pPr lvl="1"/>
            <a:r>
              <a:rPr lang="en-US" dirty="0" smtClean="0"/>
              <a:t>2 times any number is the same as that number added to itself</a:t>
            </a:r>
          </a:p>
          <a:p>
            <a:pPr lvl="1"/>
            <a:r>
              <a:rPr lang="en-US" dirty="0" smtClean="0"/>
              <a:t>Example:  7 x 2 = 14; 7+7 = 14 </a:t>
            </a:r>
          </a:p>
          <a:p>
            <a:r>
              <a:rPr lang="en-US" dirty="0" smtClean="0"/>
              <a:t>Fives</a:t>
            </a:r>
          </a:p>
          <a:p>
            <a:pPr lvl="1"/>
            <a:r>
              <a:rPr lang="en-US" dirty="0" smtClean="0"/>
              <a:t>5 times any number is the same as counting by 5 that many times</a:t>
            </a:r>
          </a:p>
          <a:p>
            <a:pPr lvl="1"/>
            <a:r>
              <a:rPr lang="en-US" dirty="0" smtClean="0"/>
              <a:t>Example:  5 x 5 = 25; 5, 10, 15, 20, 25</a:t>
            </a:r>
          </a:p>
          <a:p>
            <a:r>
              <a:rPr lang="en-US" dirty="0" smtClean="0"/>
              <a:t>Zeros</a:t>
            </a:r>
          </a:p>
          <a:p>
            <a:pPr lvl="1"/>
            <a:r>
              <a:rPr lang="en-US" dirty="0" smtClean="0"/>
              <a:t>Illustrate that the number of sets of zero is still zero</a:t>
            </a:r>
          </a:p>
          <a:p>
            <a:pPr lvl="1"/>
            <a:r>
              <a:rPr lang="en-US" dirty="0" smtClean="0"/>
              <a:t>Example: (0)(0)(0)(0) = 0; 4 x 0 = 0</a:t>
            </a:r>
          </a:p>
          <a:p>
            <a:r>
              <a:rPr lang="en-US" dirty="0" smtClean="0"/>
              <a:t>Nines</a:t>
            </a:r>
          </a:p>
          <a:p>
            <a:pPr lvl="1"/>
            <a:r>
              <a:rPr lang="en-US" dirty="0" smtClean="0"/>
              <a:t>The answer in the ten’s column will always be one less than the other factor (the one other than 9) Example:  6 x 9 = </a:t>
            </a:r>
            <a:r>
              <a:rPr lang="en-US" b="1" dirty="0" smtClean="0"/>
              <a:t>5</a:t>
            </a:r>
            <a:r>
              <a:rPr lang="en-US" dirty="0" smtClean="0"/>
              <a:t>4; 3 x 9 = </a:t>
            </a:r>
            <a:r>
              <a:rPr lang="en-US" b="1" dirty="0" smtClean="0"/>
              <a:t>2</a:t>
            </a:r>
            <a:r>
              <a:rPr lang="en-US" dirty="0" smtClean="0"/>
              <a:t>7</a:t>
            </a:r>
          </a:p>
          <a:p>
            <a:pPr lvl="1"/>
            <a:r>
              <a:rPr lang="en-US" dirty="0" smtClean="0"/>
              <a:t>When you add the two numbers in the answer together, it will equal 9.  Example:  6 x 9 = 54 (5+4=9); 3x9=27 (2+7=9)</a:t>
            </a:r>
          </a:p>
        </p:txBody>
      </p:sp>
    </p:spTree>
    <p:extLst>
      <p:ext uri="{BB962C8B-B14F-4D97-AF65-F5344CB8AC3E}">
        <p14:creationId xmlns:p14="http://schemas.microsoft.com/office/powerpoint/2010/main" val="26646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Chart</a:t>
            </a:r>
            <a:endParaRPr lang="en-US" dirty="0"/>
          </a:p>
        </p:txBody>
      </p:sp>
      <p:pic>
        <p:nvPicPr>
          <p:cNvPr id="4102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701800"/>
            <a:ext cx="5230718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Division</a:t>
            </a:r>
            <a:endParaRPr lang="en-US" dirty="0"/>
          </a:p>
        </p:txBody>
      </p:sp>
      <p:pic>
        <p:nvPicPr>
          <p:cNvPr id="6146" name="Picture 2" descr="Image result for strategies for divi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9812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Chart</a:t>
            </a:r>
            <a:endParaRPr lang="en-US" dirty="0"/>
          </a:p>
        </p:txBody>
      </p:sp>
      <p:pic>
        <p:nvPicPr>
          <p:cNvPr id="7170" name="Picture 2" descr="Image result for division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752600"/>
            <a:ext cx="73152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1066800"/>
            <a:ext cx="10157354" cy="2971800"/>
          </a:xfrm>
        </p:spPr>
        <p:txBody>
          <a:bodyPr/>
          <a:lstStyle/>
          <a:p>
            <a:r>
              <a:rPr lang="en-US" dirty="0" smtClean="0"/>
              <a:t>Mathematics is a second language ~ the language of symbols…….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should have a copy of the strategy posted, so they can refer to it when solving word problems</a:t>
            </a:r>
          </a:p>
          <a:p>
            <a:r>
              <a:rPr lang="en-US" dirty="0" smtClean="0"/>
              <a:t>Color code key words in the problem </a:t>
            </a:r>
          </a:p>
          <a:p>
            <a:r>
              <a:rPr lang="en-US" dirty="0" smtClean="0"/>
              <a:t>Model problem solving for students</a:t>
            </a:r>
          </a:p>
          <a:p>
            <a:r>
              <a:rPr lang="en-US" dirty="0" smtClean="0"/>
              <a:t>Allow them to practice with you</a:t>
            </a:r>
          </a:p>
          <a:p>
            <a:r>
              <a:rPr lang="en-US" dirty="0" smtClean="0"/>
              <a:t>Allow them to tell you what they are to do</a:t>
            </a:r>
          </a:p>
          <a:p>
            <a:r>
              <a:rPr lang="en-US" dirty="0" smtClean="0"/>
              <a:t>Allow them time 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Jane </a:t>
            </a:r>
            <a:r>
              <a:rPr lang="en-US" b="1" dirty="0">
                <a:solidFill>
                  <a:srgbClr val="00B0F0"/>
                </a:solidFill>
              </a:rPr>
              <a:t>had 6 jacks.  </a:t>
            </a:r>
            <a:r>
              <a:rPr lang="en-US" b="1" dirty="0">
                <a:solidFill>
                  <a:srgbClr val="FF0000"/>
                </a:solidFill>
              </a:rPr>
              <a:t>She lost 2 jacks.</a:t>
            </a:r>
            <a:r>
              <a:rPr lang="en-US" b="1" dirty="0"/>
              <a:t>  </a:t>
            </a:r>
            <a:r>
              <a:rPr lang="en-US" b="1" dirty="0">
                <a:solidFill>
                  <a:srgbClr val="00B050"/>
                </a:solidFill>
              </a:rPr>
              <a:t>How many jacks does she have left? </a:t>
            </a:r>
          </a:p>
          <a:p>
            <a:r>
              <a:rPr lang="en-US" dirty="0" smtClean="0"/>
              <a:t>STAR Method</a:t>
            </a:r>
          </a:p>
          <a:p>
            <a:pPr lvl="1"/>
            <a:r>
              <a:rPr lang="en-US" dirty="0" smtClean="0"/>
              <a:t>Search the word problem</a:t>
            </a:r>
          </a:p>
          <a:p>
            <a:pPr lvl="1"/>
            <a:r>
              <a:rPr lang="en-US" dirty="0" smtClean="0"/>
              <a:t>Translate the words into an equation in picture form</a:t>
            </a:r>
          </a:p>
          <a:p>
            <a:pPr lvl="1"/>
            <a:r>
              <a:rPr lang="en-US" dirty="0" smtClean="0"/>
              <a:t>Answer the problem</a:t>
            </a:r>
          </a:p>
          <a:p>
            <a:pPr lvl="1"/>
            <a:r>
              <a:rPr lang="en-US" dirty="0" smtClean="0"/>
              <a:t>Review the solution</a:t>
            </a:r>
          </a:p>
          <a:p>
            <a:r>
              <a:rPr lang="en-US" dirty="0" smtClean="0"/>
              <a:t>RIDE</a:t>
            </a:r>
          </a:p>
          <a:p>
            <a:r>
              <a:rPr lang="en-US" dirty="0" smtClean="0"/>
              <a:t>FAST DRAW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28800"/>
            <a:ext cx="7603010" cy="4114800"/>
          </a:xfrm>
        </p:spPr>
      </p:pic>
    </p:spTree>
    <p:extLst>
      <p:ext uri="{BB962C8B-B14F-4D97-AF65-F5344CB8AC3E}">
        <p14:creationId xmlns:p14="http://schemas.microsoft.com/office/powerpoint/2010/main" val="18413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Word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2181050"/>
            <a:ext cx="7439500" cy="44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Word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8" y="2338235"/>
            <a:ext cx="8710903" cy="43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Protractor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2286000"/>
            <a:ext cx="3181350" cy="170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117725"/>
            <a:ext cx="23717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4648200"/>
            <a:ext cx="2543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36650"/>
          </a:xfrm>
        </p:spPr>
        <p:txBody>
          <a:bodyPr/>
          <a:lstStyle/>
          <a:p>
            <a:r>
              <a:rPr lang="en-US" dirty="0" smtClean="0"/>
              <a:t>Accommodations vs Modifications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9012" y="1458340"/>
            <a:ext cx="4038601" cy="215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Accommodations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08812" y="1458340"/>
            <a:ext cx="4114801" cy="226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 smtClean="0"/>
              <a:t>Modifications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 flipH="1">
            <a:off x="1217612" y="4248150"/>
            <a:ext cx="3352800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Provide access, but do not significantly change content, expectations or standards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flipH="1">
            <a:off x="7542212" y="4247364"/>
            <a:ext cx="3371850" cy="123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Substantial change or alteration of content, expectation or minimum standard 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4012" y="3761295"/>
            <a:ext cx="1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228136" y="3810000"/>
            <a:ext cx="1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General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Re-word directions on worksheets</a:t>
            </a:r>
          </a:p>
          <a:p>
            <a:r>
              <a:rPr lang="en-US" dirty="0" smtClean="0"/>
              <a:t>Terminology posters/sheets</a:t>
            </a:r>
          </a:p>
          <a:p>
            <a:pPr lvl="1"/>
            <a:r>
              <a:rPr lang="en-US" dirty="0" smtClean="0"/>
              <a:t>Add +</a:t>
            </a:r>
          </a:p>
          <a:p>
            <a:pPr lvl="1"/>
            <a:r>
              <a:rPr lang="en-US" dirty="0" smtClean="0"/>
              <a:t>Subtract –</a:t>
            </a:r>
          </a:p>
          <a:p>
            <a:pPr lvl="1"/>
            <a:r>
              <a:rPr lang="en-US" dirty="0" smtClean="0"/>
              <a:t>Multiply x</a:t>
            </a:r>
          </a:p>
          <a:p>
            <a:r>
              <a:rPr lang="en-US" dirty="0" smtClean="0"/>
              <a:t>Give correct examples for students to model</a:t>
            </a:r>
          </a:p>
        </p:txBody>
      </p:sp>
    </p:spTree>
    <p:extLst>
      <p:ext uri="{BB962C8B-B14F-4D97-AF65-F5344CB8AC3E}">
        <p14:creationId xmlns:p14="http://schemas.microsoft.com/office/powerpoint/2010/main" val="11719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</a:t>
            </a:r>
            <a:r>
              <a:rPr lang="en-US" dirty="0" smtClean="0"/>
              <a:t>Technology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Assistive technology (AT) is any item, piece of equipment, software program, or product system that is used to increase, maintain, or improve the functional capabilities of persons with disabilities.</a:t>
            </a:r>
          </a:p>
          <a:p>
            <a:pPr lvl="1"/>
            <a:r>
              <a:rPr lang="en-US" dirty="0"/>
              <a:t>AT can be low-tech: communication boards made of cardboard or fuzzy felt.</a:t>
            </a:r>
          </a:p>
          <a:p>
            <a:pPr lvl="1"/>
            <a:r>
              <a:rPr lang="en-US" dirty="0"/>
              <a:t>AT can be high-tech: special-purpose computers.</a:t>
            </a:r>
          </a:p>
          <a:p>
            <a:pPr lvl="1"/>
            <a:r>
              <a:rPr lang="en-US" dirty="0"/>
              <a:t>AT can be hardware: prosthetics, mounting systems, and positioning devices.</a:t>
            </a:r>
          </a:p>
          <a:p>
            <a:pPr lvl="1"/>
            <a:r>
              <a:rPr lang="en-US" dirty="0"/>
              <a:t>AT can be computer hardware: special switches, keyboards, and pointing devices.</a:t>
            </a:r>
          </a:p>
          <a:p>
            <a:pPr lvl="1"/>
            <a:r>
              <a:rPr lang="en-US" dirty="0"/>
              <a:t>AT can be computer software: screen readers and communication programs.</a:t>
            </a:r>
          </a:p>
          <a:p>
            <a:pPr lvl="1"/>
            <a:r>
              <a:rPr lang="en-US" dirty="0"/>
              <a:t>AT can be inclusive or specialized learning materials and curriculum aids.</a:t>
            </a:r>
          </a:p>
          <a:p>
            <a:pPr lvl="1"/>
            <a:r>
              <a:rPr lang="en-US" dirty="0"/>
              <a:t>AT can be specialized curricular software.</a:t>
            </a:r>
          </a:p>
          <a:p>
            <a:pPr lvl="1"/>
            <a:r>
              <a:rPr lang="en-US" dirty="0"/>
              <a:t>AT can be much more—electronic devices, wheelchairs, walkers, braces, educational software, power lifts, pencil holders, eye-gaze and head trackers, and much more.</a:t>
            </a:r>
          </a:p>
          <a:p>
            <a:r>
              <a:rPr lang="en-US" dirty="0"/>
              <a:t>Assistive technology helps people who have difficulty speaking, typing, writing, remembering, pointing, seeing, hearing, learning, walking, and many other things. Different disabilities require different assistive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for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Calculators</a:t>
            </a:r>
          </a:p>
          <a:p>
            <a:r>
              <a:rPr lang="en-US" dirty="0" smtClean="0"/>
              <a:t>Number line</a:t>
            </a:r>
          </a:p>
          <a:p>
            <a:r>
              <a:rPr lang="en-US" dirty="0" smtClean="0"/>
              <a:t>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124200"/>
            <a:ext cx="10157354" cy="2133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www.youtube.com/watch?v=t8XMeocLflc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0"/>
            <a:ext cx="8153400" cy="6858000"/>
          </a:xfrm>
        </p:spPr>
      </p:pic>
    </p:spTree>
    <p:extLst>
      <p:ext uri="{BB962C8B-B14F-4D97-AF65-F5344CB8AC3E}">
        <p14:creationId xmlns:p14="http://schemas.microsoft.com/office/powerpoint/2010/main" val="40607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questions"/>
          <p:cNvSpPr>
            <a:spLocks noChangeAspect="1" noChangeArrowheads="1"/>
          </p:cNvSpPr>
          <p:nvPr/>
        </p:nvSpPr>
        <p:spPr bwMode="auto">
          <a:xfrm>
            <a:off x="155574" y="-144463"/>
            <a:ext cx="7310437" cy="73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444752"/>
            <a:ext cx="304800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math learning disability?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Dyscalculia /ˌ</a:t>
            </a:r>
            <a:r>
              <a:rPr lang="en-US" dirty="0" err="1"/>
              <a:t>dɪskælˈkjuːli.ə</a:t>
            </a:r>
            <a:r>
              <a:rPr lang="en-US" dirty="0"/>
              <a:t>/ is difficulty in </a:t>
            </a:r>
            <a:r>
              <a:rPr lang="en-US" b="1" dirty="0"/>
              <a:t>learning</a:t>
            </a:r>
            <a:r>
              <a:rPr lang="en-US" dirty="0"/>
              <a:t> or comprehending arithmetic, such as difficulty in understanding numbers, </a:t>
            </a:r>
            <a:r>
              <a:rPr lang="en-US" b="1" dirty="0"/>
              <a:t>learning</a:t>
            </a:r>
            <a:r>
              <a:rPr lang="en-US" dirty="0"/>
              <a:t> how to manipulate numbers, and </a:t>
            </a:r>
            <a:r>
              <a:rPr lang="en-US" b="1" dirty="0"/>
              <a:t>learning</a:t>
            </a:r>
            <a:r>
              <a:rPr lang="en-US" dirty="0"/>
              <a:t> facts in </a:t>
            </a:r>
            <a:r>
              <a:rPr lang="en-US" b="1" dirty="0"/>
              <a:t>mathematics</a:t>
            </a:r>
            <a:r>
              <a:rPr lang="en-US" dirty="0"/>
              <a:t>. It is generally seen as a specific developmental disorder.</a:t>
            </a:r>
          </a:p>
        </p:txBody>
      </p:sp>
    </p:spTree>
    <p:extLst>
      <p:ext uri="{BB962C8B-B14F-4D97-AF65-F5344CB8AC3E}">
        <p14:creationId xmlns:p14="http://schemas.microsoft.com/office/powerpoint/2010/main" val="12826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should know….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Math involves a sequence of events</a:t>
            </a:r>
          </a:p>
          <a:p>
            <a:r>
              <a:rPr lang="en-US" dirty="0" smtClean="0"/>
              <a:t>Students who have difficulty sequencing, have difficulty with math</a:t>
            </a:r>
          </a:p>
          <a:p>
            <a:r>
              <a:rPr lang="en-US" dirty="0" smtClean="0"/>
              <a:t>Students who reverse letters may also reverse numbers</a:t>
            </a:r>
          </a:p>
          <a:p>
            <a:r>
              <a:rPr lang="en-US" dirty="0" smtClean="0"/>
              <a:t>Students who don’t learn basic math will struggle with more advance math</a:t>
            </a:r>
          </a:p>
          <a:p>
            <a:r>
              <a:rPr lang="en-US" dirty="0" smtClean="0"/>
              <a:t>Manipulatives help because they can be counted, grouped and regrouped</a:t>
            </a:r>
          </a:p>
          <a:p>
            <a:r>
              <a:rPr lang="en-US" dirty="0" smtClean="0"/>
              <a:t>However, sometimes manipulatives are confusing to some students….they don’t make the connection between the problem on the paper and the manipulatives they are using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begin?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340056" y="-101600"/>
            <a:ext cx="164522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Determine what you need to know to help your students?</a:t>
            </a:r>
          </a:p>
          <a:p>
            <a:pPr lvl="1"/>
            <a:r>
              <a:rPr lang="en-US" dirty="0" smtClean="0"/>
              <a:t>Do you need to know more about algebra?  Geometry? Etc.</a:t>
            </a:r>
          </a:p>
          <a:p>
            <a:r>
              <a:rPr lang="en-US" dirty="0" smtClean="0"/>
              <a:t>Ask your teacher to help you understand the concepts prior to class.</a:t>
            </a:r>
          </a:p>
          <a:p>
            <a:pPr lvl="1"/>
            <a:r>
              <a:rPr lang="en-US" dirty="0" smtClean="0"/>
              <a:t>Schedule time to meet with her to review the lesson</a:t>
            </a:r>
          </a:p>
          <a:p>
            <a:pPr lvl="1"/>
            <a:r>
              <a:rPr lang="en-US" dirty="0" smtClean="0"/>
              <a:t>Ask for assignments ahead of time so that you can be sure that you know how to do them</a:t>
            </a:r>
          </a:p>
          <a:p>
            <a:r>
              <a:rPr lang="en-US" dirty="0" smtClean="0"/>
              <a:t>What action do you need to take to insure that you can support the students?</a:t>
            </a:r>
          </a:p>
          <a:p>
            <a:r>
              <a:rPr lang="en-US" dirty="0" smtClean="0"/>
              <a:t>When will you complete the work that you need, so that you can support the students?</a:t>
            </a:r>
          </a:p>
        </p:txBody>
      </p:sp>
    </p:spTree>
    <p:extLst>
      <p:ext uri="{BB962C8B-B14F-4D97-AF65-F5344CB8AC3E}">
        <p14:creationId xmlns:p14="http://schemas.microsoft.com/office/powerpoint/2010/main" val="36999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Students Get Better at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student mistakes and identify errors</a:t>
            </a:r>
          </a:p>
          <a:p>
            <a:pPr lvl="1"/>
            <a:r>
              <a:rPr lang="en-US" dirty="0"/>
              <a:t>Procedure – student uses inappropriate procedures to solve the problem </a:t>
            </a:r>
          </a:p>
          <a:p>
            <a:pPr lvl="1"/>
            <a:r>
              <a:rPr lang="en-US" dirty="0"/>
              <a:t>Basic facts – student consistently misses specific fact(s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Help </a:t>
            </a:r>
            <a:r>
              <a:rPr lang="en-US" dirty="0"/>
              <a:t>students identify </a:t>
            </a:r>
            <a:r>
              <a:rPr lang="en-US" dirty="0" smtClean="0"/>
              <a:t>errors</a:t>
            </a:r>
            <a:endParaRPr lang="en-US" dirty="0"/>
          </a:p>
          <a:p>
            <a:r>
              <a:rPr lang="en-US" dirty="0" smtClean="0"/>
              <a:t>Help students re-work problems correctly to learn correct processes</a:t>
            </a:r>
          </a:p>
          <a:p>
            <a:r>
              <a:rPr lang="en-US" b="1" dirty="0" smtClean="0"/>
              <a:t>***Be sure to let the teacher know of the errors and ask for guidance on how he/she would like for you to help student.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74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Student </a:t>
            </a:r>
            <a:r>
              <a:rPr lang="en-US" dirty="0"/>
              <a:t>E</a:t>
            </a:r>
            <a:r>
              <a:rPr lang="en-US" dirty="0" smtClean="0"/>
              <a:t>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Fact Errors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the correct steps for solving the problem are used, but the answer is incorrect because of a basic fact error.  </a:t>
            </a:r>
          </a:p>
          <a:p>
            <a:pPr lvl="1"/>
            <a:r>
              <a:rPr lang="en-US" dirty="0" smtClean="0"/>
              <a:t>Examples:  7 x 3 = 25; 379 x 6 = 2268</a:t>
            </a:r>
            <a:endParaRPr lang="en-US" dirty="0"/>
          </a:p>
          <a:p>
            <a:r>
              <a:rPr lang="en-US" dirty="0" smtClean="0"/>
              <a:t>Procedure Errors</a:t>
            </a:r>
          </a:p>
          <a:p>
            <a:pPr lvl="1"/>
            <a:r>
              <a:rPr lang="en-US" dirty="0" smtClean="0"/>
              <a:t>When the student uses inappropriate procedures to solve the problem or skips a step</a:t>
            </a:r>
          </a:p>
          <a:p>
            <a:pPr lvl="1"/>
            <a:r>
              <a:rPr lang="en-US" dirty="0" smtClean="0"/>
              <a:t>Example:  8 + 5 = 3; 10 – 4 = 14 </a:t>
            </a:r>
          </a:p>
        </p:txBody>
      </p:sp>
    </p:spTree>
    <p:extLst>
      <p:ext uri="{BB962C8B-B14F-4D97-AF65-F5344CB8AC3E}">
        <p14:creationId xmlns:p14="http://schemas.microsoft.com/office/powerpoint/2010/main" val="39649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612" y="2667000"/>
            <a:ext cx="10157354" cy="1397000"/>
          </a:xfrm>
        </p:spPr>
        <p:txBody>
          <a:bodyPr/>
          <a:lstStyle/>
          <a:p>
            <a:r>
              <a:rPr lang="en-US" dirty="0" smtClean="0"/>
              <a:t>Identify Student Errors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16255C-DF68-4951-B84A-A64CF5006C92}"/>
</file>

<file path=customXml/itemProps2.xml><?xml version="1.0" encoding="utf-8"?>
<ds:datastoreItem xmlns:ds="http://schemas.openxmlformats.org/officeDocument/2006/customXml" ds:itemID="{F301D382-32B0-43EE-932C-28906AF37617}"/>
</file>

<file path=customXml/itemProps3.xml><?xml version="1.0" encoding="utf-8"?>
<ds:datastoreItem xmlns:ds="http://schemas.openxmlformats.org/officeDocument/2006/customXml" ds:itemID="{BDF0EA54-A14B-4C1C-8D12-FD40B030182A}"/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2940</TotalTime>
  <Words>1200</Words>
  <Application>Microsoft Office PowerPoint</Application>
  <PresentationFormat>Custom</PresentationFormat>
  <Paragraphs>136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Books 16x9</vt:lpstr>
      <vt:lpstr>Strategies for Supporting Students in Math</vt:lpstr>
      <vt:lpstr>Mathematics is a second language ~ the language of symbols…….</vt:lpstr>
      <vt:lpstr>https://www.youtube.com/watch?v=t8XMeocLflc </vt:lpstr>
      <vt:lpstr>What is a math learning disability?</vt:lpstr>
      <vt:lpstr>Things you should know….</vt:lpstr>
      <vt:lpstr>Where do you begin?</vt:lpstr>
      <vt:lpstr>Help Students Get Better at Math</vt:lpstr>
      <vt:lpstr>Types of Student Errors</vt:lpstr>
      <vt:lpstr>Identify Student Errors Activity</vt:lpstr>
      <vt:lpstr>Helping Students Learn Basic Facts</vt:lpstr>
      <vt:lpstr>Strategies for Math</vt:lpstr>
      <vt:lpstr>Strategies for Math</vt:lpstr>
      <vt:lpstr>Strategies for Math</vt:lpstr>
      <vt:lpstr>Addition Facts Chart</vt:lpstr>
      <vt:lpstr>Subtraction Chart</vt:lpstr>
      <vt:lpstr>Strategies for Multiplication</vt:lpstr>
      <vt:lpstr>Multiplication Chart</vt:lpstr>
      <vt:lpstr>Strategies for Division</vt:lpstr>
      <vt:lpstr>Division Chart</vt:lpstr>
      <vt:lpstr>Helping with Word Problems</vt:lpstr>
      <vt:lpstr>Helping with Word Problems</vt:lpstr>
      <vt:lpstr>STAR Strategy</vt:lpstr>
      <vt:lpstr>Strategies for Word Problems</vt:lpstr>
      <vt:lpstr>Strategies for Word Problems</vt:lpstr>
      <vt:lpstr>Door Protractor Examples</vt:lpstr>
      <vt:lpstr>Accommodations vs Modifications </vt:lpstr>
      <vt:lpstr>Making General Accommodations</vt:lpstr>
      <vt:lpstr>Assistive Technology Review</vt:lpstr>
      <vt:lpstr>AT for Math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with Disabilities – A Paraprofessional  Guide</dc:title>
  <dc:creator>Hill, Lisa</dc:creator>
  <cp:lastModifiedBy>Hill, Lisa</cp:lastModifiedBy>
  <cp:revision>86</cp:revision>
  <cp:lastPrinted>2017-11-27T19:21:09Z</cp:lastPrinted>
  <dcterms:created xsi:type="dcterms:W3CDTF">2017-09-27T18:50:43Z</dcterms:created>
  <dcterms:modified xsi:type="dcterms:W3CDTF">2017-11-30T20:02:53Z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0x01010009D831E39BAA3F4CA075FB698E603DD3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