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80" r:id="rId5"/>
    <p:sldId id="382" r:id="rId6"/>
    <p:sldId id="378" r:id="rId7"/>
    <p:sldId id="381" r:id="rId8"/>
    <p:sldId id="383" r:id="rId9"/>
    <p:sldId id="276" r:id="rId10"/>
    <p:sldId id="386" r:id="rId11"/>
    <p:sldId id="387" r:id="rId12"/>
    <p:sldId id="388" r:id="rId13"/>
    <p:sldId id="275" r:id="rId14"/>
    <p:sldId id="389" r:id="rId15"/>
    <p:sldId id="384" r:id="rId16"/>
    <p:sldId id="385" r:id="rId17"/>
  </p:sldIdLst>
  <p:sldSz cx="9144000" cy="6858000" type="screen4x3"/>
  <p:notesSz cx="6858000" cy="1581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EB"/>
    <a:srgbClr val="000000"/>
    <a:srgbClr val="00593C"/>
    <a:srgbClr val="882841"/>
    <a:srgbClr val="C99F41"/>
    <a:srgbClr val="990000"/>
    <a:srgbClr val="F9F6E7"/>
    <a:srgbClr val="F4EBD8"/>
    <a:srgbClr val="00764F"/>
    <a:srgbClr val="FC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A3091-65F2-E56F-DB21-C815F5BF0206}" v="458" dt="2019-11-04T13:21:20.492"/>
    <p1510:client id="{4DA2CFEE-2DDC-75A4-295D-F4BF100E7AE4}" v="93" dt="2019-11-03T18:24:45.825"/>
    <p1510:client id="{5616E0B9-35A7-EB85-5F1F-DD3BC92A3844}" v="289" dt="2019-11-03T15:15:52.493"/>
    <p1510:client id="{8085E5F1-A164-E8EE-AC61-D4F63075B198}" v="136" dt="2019-11-04T00:28:41.055"/>
    <p1510:client id="{972F9EC8-46EA-2044-A31B-FA480A5F00CB}" v="1569" dt="2019-11-03T21:39:55.196"/>
    <p1510:client id="{B50AA0B2-5E12-96EF-324B-8950DA540AE4}" v="6" dt="2019-11-03T14:25:03.277"/>
    <p1510:client id="{C0537B5C-0E44-0F15-DDF0-A7FEBE7623D7}" v="120" dt="2019-11-03T18:11:17.230"/>
    <p1510:client id="{E0B48377-5ABB-15D9-7F3B-277E2BC83914}" v="552" dt="2019-11-04T00:49:23.530"/>
    <p1510:client id="{F05C4A4F-C4A6-6E75-ACA9-6E95208CC8C6}" v="42" dt="2019-11-04T12:50:02.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422"/>
  </p:normalViewPr>
  <p:slideViewPr>
    <p:cSldViewPr snapToGrid="0">
      <p:cViewPr varScale="1">
        <p:scale>
          <a:sx n="93" d="100"/>
          <a:sy n="93" d="100"/>
        </p:scale>
        <p:origin x="274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71409C-AACA-4979-9E55-8FA135FD9AD9}" type="datetimeFigureOut">
              <a:rPr lang="en-US" smtClean="0"/>
              <a:pPr/>
              <a:t>11/4/19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A8BBA4-09F6-4A7E-A968-068F979DFDF2}" type="slidenum">
              <a:rPr lang="en-US" smtClean="0"/>
              <a:pPr/>
              <a:t>‹#›</a:t>
            </a:fld>
            <a:endParaRPr lang="en-US"/>
          </a:p>
        </p:txBody>
      </p:sp>
    </p:spTree>
    <p:extLst>
      <p:ext uri="{BB962C8B-B14F-4D97-AF65-F5344CB8AC3E}">
        <p14:creationId xmlns:p14="http://schemas.microsoft.com/office/powerpoint/2010/main" val="117047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b="1" dirty="0">
                <a:uFillTx/>
              </a:rPr>
              <a:t>Time: </a:t>
            </a:r>
            <a:r>
              <a:rPr lang="en-US" b="1" dirty="0"/>
              <a:t>30 seconds</a:t>
            </a:r>
            <a:endParaRPr lang="en-US" dirty="0">
              <a:uFillTx/>
              <a:cs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a:solidFill>
                <a:schemeClr val="dk1"/>
              </a:solidFill>
              <a:uFillTx/>
              <a:latin typeface="+mn-lt"/>
              <a:ea typeface="Calibri"/>
              <a:cs typeface="Calibri"/>
              <a:sym typeface="Calibri"/>
            </a:endParaRPr>
          </a:p>
          <a:p>
            <a:pPr>
              <a:buClr>
                <a:schemeClr val="dk1"/>
              </a:buClr>
              <a:buSzPct val="25000"/>
            </a:pPr>
            <a:r>
              <a:rPr lang="en-US" dirty="0">
                <a:solidFill>
                  <a:schemeClr val="dk1"/>
                </a:solidFill>
                <a:ea typeface="Calibri"/>
                <a:cs typeface="Calibri"/>
                <a:sym typeface="Calibri"/>
              </a:rPr>
              <a:t>Facilitator Notes: Welcome participants as they enter the room.</a:t>
            </a:r>
            <a:endParaRPr lang="en-US" sz="1200" b="0" i="0" u="none" strike="noStrike" cap="none" baseline="0" dirty="0">
              <a:solidFill>
                <a:schemeClr val="dk1"/>
              </a:solidFill>
              <a:uFillTx/>
              <a:latin typeface="+mn-lt"/>
              <a:ea typeface="Calibri"/>
              <a:cs typeface="Calibri"/>
            </a:endParaRPr>
          </a:p>
          <a:p>
            <a:pPr>
              <a:buClr>
                <a:schemeClr val="dk1"/>
              </a:buClr>
              <a:buSzPct val="25000"/>
            </a:pPr>
            <a:endParaRPr lang="en-US">
              <a:solidFill>
                <a:schemeClr val="dk1"/>
              </a:solidFill>
              <a:ea typeface="Calibri"/>
              <a:cs typeface="Calibri"/>
            </a:endParaRPr>
          </a:p>
          <a:p>
            <a:pPr>
              <a:buClr>
                <a:schemeClr val="dk1"/>
              </a:buClr>
              <a:buSzPct val="25000"/>
            </a:pPr>
            <a:r>
              <a:rPr lang="en-US" dirty="0">
                <a:solidFill>
                  <a:schemeClr val="dk1"/>
                </a:solidFill>
                <a:ea typeface="Calibri"/>
                <a:cs typeface="Calibri"/>
              </a:rPr>
              <a:t>Say: "During this session we will be reviewing the new JAN Allocations Projections process.  You will see some tweaks to the way we will be doing allocations by taking a true projection model into account."</a:t>
            </a:r>
          </a:p>
        </p:txBody>
      </p:sp>
      <p:sp>
        <p:nvSpPr>
          <p:cNvPr id="4" name="Slide Number Placeholder 3"/>
          <p:cNvSpPr>
            <a:spLocks noGrp="1"/>
          </p:cNvSpPr>
          <p:nvPr>
            <p:ph type="sldNum" sz="quarter" idx="10"/>
          </p:nvPr>
        </p:nvSpPr>
        <p:spPr/>
        <p:txBody>
          <a:bodyPr/>
          <a:lstStyle/>
          <a:p>
            <a:fld id="{4BA8BBA4-09F6-4A7E-A968-068F979DFDF2}" type="slidenum">
              <a:rPr lang="en-US" smtClean="0"/>
              <a:pPr/>
              <a:t>1</a:t>
            </a:fld>
            <a:endParaRPr lang="en-US"/>
          </a:p>
        </p:txBody>
      </p:sp>
    </p:spTree>
    <p:extLst>
      <p:ext uri="{BB962C8B-B14F-4D97-AF65-F5344CB8AC3E}">
        <p14:creationId xmlns:p14="http://schemas.microsoft.com/office/powerpoint/2010/main" val="127615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4 </a:t>
            </a:r>
            <a:r>
              <a:rPr lang="en-US" dirty="0"/>
              <a:t>minutes</a:t>
            </a:r>
          </a:p>
          <a:p>
            <a:endParaRPr lang="en-US" dirty="0"/>
          </a:p>
          <a:p>
            <a:r>
              <a:rPr lang="en-US" dirty="0"/>
              <a:t>Facilitator Notes: Refer then to the back of their Case Manager Guide.</a:t>
            </a:r>
          </a:p>
          <a:p>
            <a:endParaRPr lang="en-US" dirty="0"/>
          </a:p>
          <a:p>
            <a:r>
              <a:rPr lang="en-US" dirty="0"/>
              <a:t>Say: "There are 5 types of services from which you will choose for columns F-K.  [REVIEW each service type]."</a:t>
            </a:r>
            <a:endParaRPr lang="en-US">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10</a:t>
            </a:fld>
            <a:endParaRPr lang="en-US"/>
          </a:p>
        </p:txBody>
      </p:sp>
    </p:spTree>
    <p:extLst>
      <p:ext uri="{BB962C8B-B14F-4D97-AF65-F5344CB8AC3E}">
        <p14:creationId xmlns:p14="http://schemas.microsoft.com/office/powerpoint/2010/main" val="415769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During this next section, you may want to have up the actual document to walk them through it live.</a:t>
            </a:r>
          </a:p>
          <a:p>
            <a:endParaRPr lang="en-US" dirty="0"/>
          </a:p>
          <a:p>
            <a:r>
              <a:rPr lang="en-US" dirty="0"/>
              <a:t>Say: "Using the service types we just reviewed, enter the student's projected services for each content area listed on the IEP.  If the content area is not listed on the IEP, LEAVE BLANK."</a:t>
            </a:r>
          </a:p>
        </p:txBody>
      </p:sp>
      <p:sp>
        <p:nvSpPr>
          <p:cNvPr id="4" name="Slide Number Placeholder 3"/>
          <p:cNvSpPr>
            <a:spLocks noGrp="1"/>
          </p:cNvSpPr>
          <p:nvPr>
            <p:ph type="sldNum" sz="quarter" idx="5"/>
          </p:nvPr>
        </p:nvSpPr>
        <p:spPr/>
        <p:txBody>
          <a:bodyPr/>
          <a:lstStyle/>
          <a:p>
            <a:fld id="{4BA8BBA4-09F6-4A7E-A968-068F979DFDF2}" type="slidenum">
              <a:rPr lang="en-US" smtClean="0"/>
              <a:pPr/>
              <a:t>11</a:t>
            </a:fld>
            <a:endParaRPr lang="en-US"/>
          </a:p>
        </p:txBody>
      </p:sp>
    </p:spTree>
    <p:extLst>
      <p:ext uri="{BB962C8B-B14F-4D97-AF65-F5344CB8AC3E}">
        <p14:creationId xmlns:p14="http://schemas.microsoft.com/office/powerpoint/2010/main" val="173415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UPDATE THE DUE DATE!!  You are welcome to change the naming convention as you see fit.</a:t>
            </a:r>
          </a:p>
          <a:p>
            <a:endParaRPr lang="en-US" dirty="0"/>
          </a:p>
          <a:p>
            <a:r>
              <a:rPr lang="en-US" dirty="0"/>
              <a:t>Say: "Once you have entered all your students into the Case Manger Projections Form, please save it using this naming convention. [REVIEW THE NAMING CONVENTION].  Then send me your form via e-mail no later than ….."</a:t>
            </a:r>
            <a:endParaRPr lang="en-US" dirty="0">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12</a:t>
            </a:fld>
            <a:endParaRPr lang="en-US"/>
          </a:p>
        </p:txBody>
      </p:sp>
    </p:spTree>
    <p:extLst>
      <p:ext uri="{BB962C8B-B14F-4D97-AF65-F5344CB8AC3E}">
        <p14:creationId xmlns:p14="http://schemas.microsoft.com/office/powerpoint/2010/main" val="281068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14300" algn="l" rtl="0">
              <a:spcBef>
                <a:spcPts val="0"/>
              </a:spcBef>
              <a:buClr>
                <a:schemeClr val="dk1"/>
              </a:buClr>
              <a:buSzPct val="100000"/>
              <a:buFont typeface="Arial"/>
              <a:buNone/>
            </a:pPr>
            <a:r>
              <a:rPr lang="en-US" b="1" dirty="0"/>
              <a:t>Time:</a:t>
            </a:r>
            <a:r>
              <a:rPr lang="en-US" b="1" baseline="0" dirty="0"/>
              <a:t> </a:t>
            </a:r>
            <a:r>
              <a:rPr lang="en-US" b="0" baseline="0" dirty="0"/>
              <a:t>30 seconds</a:t>
            </a:r>
          </a:p>
          <a:p>
            <a:pPr marL="0" marR="0" lvl="0" indent="-114300" algn="l" rtl="0">
              <a:spcBef>
                <a:spcPts val="0"/>
              </a:spcBef>
              <a:buClr>
                <a:schemeClr val="dk1"/>
              </a:buClr>
              <a:buSzPct val="100000"/>
              <a:buFont typeface="Arial"/>
              <a:buNone/>
            </a:pPr>
            <a:endParaRPr lang="en-US" b="0" baseline="0"/>
          </a:p>
          <a:p>
            <a:pPr marL="171450" marR="0" lvl="0" indent="-285750" algn="l" rtl="0">
              <a:spcBef>
                <a:spcPts val="0"/>
              </a:spcBef>
              <a:buClr>
                <a:schemeClr val="dk1"/>
              </a:buClr>
              <a:buSzPct val="100000"/>
            </a:pPr>
            <a:r>
              <a:rPr lang="en-US" b="0" baseline="0" dirty="0"/>
              <a:t>Say: “Thank you for your active participation and engagement in the session.  Here is my/our contact information if you have any follow up questions or need additional support.”</a:t>
            </a:r>
          </a:p>
        </p:txBody>
      </p:sp>
      <p:sp>
        <p:nvSpPr>
          <p:cNvPr id="4" name="Slide Number Placeholder 3"/>
          <p:cNvSpPr>
            <a:spLocks noGrp="1"/>
          </p:cNvSpPr>
          <p:nvPr>
            <p:ph type="sldNum" sz="quarter" idx="10"/>
          </p:nvPr>
        </p:nvSpPr>
        <p:spPr/>
        <p:txBody>
          <a:bodyPr/>
          <a:lstStyle/>
          <a:p>
            <a:fld id="{4BA8BBA4-09F6-4A7E-A968-068F979DFDF2}" type="slidenum">
              <a:rPr lang="en-US" smtClean="0"/>
              <a:pPr/>
              <a:t>13</a:t>
            </a:fld>
            <a:endParaRPr lang="en-US"/>
          </a:p>
        </p:txBody>
      </p:sp>
    </p:spTree>
    <p:extLst>
      <p:ext uri="{BB962C8B-B14F-4D97-AF65-F5344CB8AC3E}">
        <p14:creationId xmlns:p14="http://schemas.microsoft.com/office/powerpoint/2010/main" val="148858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2</a:t>
            </a:r>
            <a:r>
              <a:rPr lang="en-US" dirty="0"/>
              <a:t> minutes</a:t>
            </a:r>
          </a:p>
          <a:p>
            <a:endParaRPr lang="en-US" dirty="0"/>
          </a:p>
          <a:p>
            <a:r>
              <a:rPr lang="en-US" dirty="0"/>
              <a:t>Facilitator Notes: none</a:t>
            </a:r>
          </a:p>
          <a:p>
            <a:endParaRPr lang="en-US" dirty="0"/>
          </a:p>
          <a:p>
            <a:r>
              <a:rPr lang="en-US" dirty="0"/>
              <a:t>Say: "We will be reviewing PHASE I of the JAN Allocations Projections Process.  Phase I will take place November 6th through November 11th.  The purpose of this phase is to complete the projection worksheet; which is a multi-tier process that includes IRR Teachers completing the Case Manager Projections Form, the IST completing the School Projection Worksheet, and the creation of the special education schedule.  Phase I consists of 6 steps.  We will be reviewing STEP 2 during our time together.</a:t>
            </a:r>
            <a:endParaRPr lang="en-US" dirty="0">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2</a:t>
            </a:fld>
            <a:endParaRPr lang="en-US"/>
          </a:p>
        </p:txBody>
      </p:sp>
    </p:spTree>
    <p:extLst>
      <p:ext uri="{BB962C8B-B14F-4D97-AF65-F5344CB8AC3E}">
        <p14:creationId xmlns:p14="http://schemas.microsoft.com/office/powerpoint/2010/main" val="29209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none</a:t>
            </a:r>
            <a:endParaRPr lang="en-US" dirty="0">
              <a:cs typeface="Calibri"/>
            </a:endParaRPr>
          </a:p>
          <a:p>
            <a:endParaRPr lang="en-US" dirty="0"/>
          </a:p>
          <a:p>
            <a:r>
              <a:rPr lang="en-US" dirty="0"/>
              <a:t>Say: "Again, the three main components of this phase are the case manager projections form, which I will review in detail today.  Once completed, you will e-mail to me.  I will then copy and paste the information you provided into the overall school projection worksheet."</a:t>
            </a:r>
            <a:endParaRPr lang="en-US" dirty="0">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3</a:t>
            </a:fld>
            <a:endParaRPr lang="en-US"/>
          </a:p>
        </p:txBody>
      </p:sp>
    </p:spTree>
    <p:extLst>
      <p:ext uri="{BB962C8B-B14F-4D97-AF65-F5344CB8AC3E}">
        <p14:creationId xmlns:p14="http://schemas.microsoft.com/office/powerpoint/2010/main" val="281403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4</a:t>
            </a:r>
            <a:r>
              <a:rPr lang="en-US" dirty="0"/>
              <a:t> minutes</a:t>
            </a:r>
          </a:p>
          <a:p>
            <a:endParaRPr lang="en-US" dirty="0"/>
          </a:p>
          <a:p>
            <a:r>
              <a:rPr lang="en-US" dirty="0"/>
              <a:t>Facilitator Notes: Handout the Case Manager Projections Guide</a:t>
            </a:r>
          </a:p>
          <a:p>
            <a:endParaRPr lang="en-US" dirty="0"/>
          </a:p>
          <a:p>
            <a:r>
              <a:rPr lang="en-US" dirty="0"/>
              <a:t>Say: "Let's take a look at the Case Manager Projections Guide.  The section reviews the information you will be entering into columns A-L.  We will look at each of these columns in detail together in a just a moment.  The next section provides guidance on whether you use what is it listed in the IEP or need to make a projection.  If the Annual Review is completed, you will simply use what is listed in the IEP.  If you have not held the Annual Review yet, you will need to go to the next section, which gives guidance on how to make projections.  Looking at the next section, as you would if you were holding the Annual Review, make a determination on what type of services the student will need next year based on whether the student is meeting expectations or not.  On the back is additional guidance on the types of services as well as a screen shot of the form you will be completing. We will review both of these in depth."</a:t>
            </a:r>
            <a:endParaRPr lang="en-US" dirty="0">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4</a:t>
            </a:fld>
            <a:endParaRPr lang="en-US"/>
          </a:p>
        </p:txBody>
      </p:sp>
    </p:spTree>
    <p:extLst>
      <p:ext uri="{BB962C8B-B14F-4D97-AF65-F5344CB8AC3E}">
        <p14:creationId xmlns:p14="http://schemas.microsoft.com/office/powerpoint/2010/main" val="23111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2</a:t>
            </a:r>
            <a:r>
              <a:rPr lang="en-US" dirty="0"/>
              <a:t> minute</a:t>
            </a:r>
          </a:p>
          <a:p>
            <a:endParaRPr lang="en-US" dirty="0"/>
          </a:p>
          <a:p>
            <a:r>
              <a:rPr lang="en-US" dirty="0"/>
              <a:t>Facilitator Notes: During this next section, you may want to have up the actual document to walk them through it live.</a:t>
            </a:r>
          </a:p>
          <a:p>
            <a:endParaRPr lang="en-US" dirty="0"/>
          </a:p>
          <a:p>
            <a:r>
              <a:rPr lang="en-US" dirty="0"/>
              <a:t>Say: "IRR teachers will be filling in a simple sheet for each student on their case load.  HIGH SCHOOL: If the student is expected to graduate, DO NOT ENTER him/her on the form.  ALL SCHOOLS, if the student is currently in IRR and has an Active File Review open, DO NOT ENTER him/her into the form."</a:t>
            </a:r>
          </a:p>
        </p:txBody>
      </p:sp>
      <p:sp>
        <p:nvSpPr>
          <p:cNvPr id="4" name="Slide Number Placeholder 3"/>
          <p:cNvSpPr>
            <a:spLocks noGrp="1"/>
          </p:cNvSpPr>
          <p:nvPr>
            <p:ph type="sldNum" sz="quarter" idx="5"/>
          </p:nvPr>
        </p:nvSpPr>
        <p:spPr/>
        <p:txBody>
          <a:bodyPr/>
          <a:lstStyle/>
          <a:p>
            <a:fld id="{4BA8BBA4-09F6-4A7E-A968-068F979DFDF2}" type="slidenum">
              <a:rPr lang="en-US" smtClean="0"/>
              <a:pPr/>
              <a:t>5</a:t>
            </a:fld>
            <a:endParaRPr lang="en-US"/>
          </a:p>
        </p:txBody>
      </p:sp>
    </p:spTree>
    <p:extLst>
      <p:ext uri="{BB962C8B-B14F-4D97-AF65-F5344CB8AC3E}">
        <p14:creationId xmlns:p14="http://schemas.microsoft.com/office/powerpoint/2010/main" val="406432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During this next section, you may want to have up the actual document to walk them through it live.</a:t>
            </a:r>
            <a:endParaRPr lang="en-US" dirty="0">
              <a:cs typeface="Calibri"/>
            </a:endParaRPr>
          </a:p>
          <a:p>
            <a:endParaRPr lang="en-US" dirty="0"/>
          </a:p>
          <a:p>
            <a:r>
              <a:rPr lang="en-US" dirty="0"/>
              <a:t>Say: "In Column A, SCHOOL, you will choose one of two things, either the current school, or Matriculating.  Choose the current school if the student is moving from one grade level to another within the school or the student is being retained.  Choose MATRICULATING if the student is moving from PK to K in another school, 5th to 6th, or 8th to 9th.  Again, do not enter those students that are graduating or in IRR with an Active File Review open."</a:t>
            </a:r>
            <a:endParaRPr lang="en-US" dirty="0">
              <a:cs typeface="Calibri"/>
            </a:endParaRPr>
          </a:p>
        </p:txBody>
      </p:sp>
      <p:sp>
        <p:nvSpPr>
          <p:cNvPr id="4" name="Slide Number Placeholder 3"/>
          <p:cNvSpPr>
            <a:spLocks noGrp="1"/>
          </p:cNvSpPr>
          <p:nvPr>
            <p:ph type="sldNum" sz="quarter" idx="5"/>
          </p:nvPr>
        </p:nvSpPr>
        <p:spPr/>
        <p:txBody>
          <a:bodyPr/>
          <a:lstStyle/>
          <a:p>
            <a:fld id="{4BA8BBA4-09F6-4A7E-A968-068F979DFDF2}" type="slidenum">
              <a:rPr lang="en-US" smtClean="0"/>
              <a:pPr/>
              <a:t>6</a:t>
            </a:fld>
            <a:endParaRPr lang="en-US"/>
          </a:p>
        </p:txBody>
      </p:sp>
    </p:spTree>
    <p:extLst>
      <p:ext uri="{BB962C8B-B14F-4D97-AF65-F5344CB8AC3E}">
        <p14:creationId xmlns:p14="http://schemas.microsoft.com/office/powerpoint/2010/main" val="149452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During this next section, you may want to have up the actual document to walk them through it live.</a:t>
            </a:r>
          </a:p>
          <a:p>
            <a:endParaRPr lang="en-US" dirty="0"/>
          </a:p>
          <a:p>
            <a:r>
              <a:rPr lang="en-US" dirty="0"/>
              <a:t>Say: "In Columns B an C, enter the student's last name and first name respectively.  Please be sure to spell the student's name correctly."</a:t>
            </a:r>
          </a:p>
        </p:txBody>
      </p:sp>
      <p:sp>
        <p:nvSpPr>
          <p:cNvPr id="4" name="Slide Number Placeholder 3"/>
          <p:cNvSpPr>
            <a:spLocks noGrp="1"/>
          </p:cNvSpPr>
          <p:nvPr>
            <p:ph type="sldNum" sz="quarter" idx="5"/>
          </p:nvPr>
        </p:nvSpPr>
        <p:spPr/>
        <p:txBody>
          <a:bodyPr/>
          <a:lstStyle/>
          <a:p>
            <a:fld id="{4BA8BBA4-09F6-4A7E-A968-068F979DFDF2}" type="slidenum">
              <a:rPr lang="en-US" smtClean="0"/>
              <a:pPr/>
              <a:t>7</a:t>
            </a:fld>
            <a:endParaRPr lang="en-US"/>
          </a:p>
        </p:txBody>
      </p:sp>
    </p:spTree>
    <p:extLst>
      <p:ext uri="{BB962C8B-B14F-4D97-AF65-F5344CB8AC3E}">
        <p14:creationId xmlns:p14="http://schemas.microsoft.com/office/powerpoint/2010/main" val="5260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During this next section, you may want to have up the actual document to walk them through it live.</a:t>
            </a:r>
          </a:p>
          <a:p>
            <a:endParaRPr lang="en-US" dirty="0"/>
          </a:p>
          <a:p>
            <a:r>
              <a:rPr lang="en-US" dirty="0"/>
              <a:t>Say: "In column D, from the drop-down, choose the grade level of the student for the 2020-2021 school year.  It is very important that this is correct as it will directly impact allocations."</a:t>
            </a:r>
          </a:p>
        </p:txBody>
      </p:sp>
      <p:sp>
        <p:nvSpPr>
          <p:cNvPr id="4" name="Slide Number Placeholder 3"/>
          <p:cNvSpPr>
            <a:spLocks noGrp="1"/>
          </p:cNvSpPr>
          <p:nvPr>
            <p:ph type="sldNum" sz="quarter" idx="5"/>
          </p:nvPr>
        </p:nvSpPr>
        <p:spPr/>
        <p:txBody>
          <a:bodyPr/>
          <a:lstStyle/>
          <a:p>
            <a:fld id="{4BA8BBA4-09F6-4A7E-A968-068F979DFDF2}" type="slidenum">
              <a:rPr lang="en-US" smtClean="0"/>
              <a:pPr/>
              <a:t>8</a:t>
            </a:fld>
            <a:endParaRPr lang="en-US"/>
          </a:p>
        </p:txBody>
      </p:sp>
    </p:spTree>
    <p:extLst>
      <p:ext uri="{BB962C8B-B14F-4D97-AF65-F5344CB8AC3E}">
        <p14:creationId xmlns:p14="http://schemas.microsoft.com/office/powerpoint/2010/main" val="379087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1 minute</a:t>
            </a:r>
          </a:p>
          <a:p>
            <a:endParaRPr lang="en-US" dirty="0"/>
          </a:p>
          <a:p>
            <a:r>
              <a:rPr lang="en-US" dirty="0"/>
              <a:t>Facilitator Notes: During this next section, you may want to have up the actual document to walk them through it live.</a:t>
            </a:r>
          </a:p>
          <a:p>
            <a:endParaRPr lang="en-US" dirty="0"/>
          </a:p>
          <a:p>
            <a:r>
              <a:rPr lang="en-US" dirty="0"/>
              <a:t>Say: "in Column E, from the drop-down choose the student's PRIMARY disability."</a:t>
            </a:r>
          </a:p>
        </p:txBody>
      </p:sp>
      <p:sp>
        <p:nvSpPr>
          <p:cNvPr id="4" name="Slide Number Placeholder 3"/>
          <p:cNvSpPr>
            <a:spLocks noGrp="1"/>
          </p:cNvSpPr>
          <p:nvPr>
            <p:ph type="sldNum" sz="quarter" idx="5"/>
          </p:nvPr>
        </p:nvSpPr>
        <p:spPr/>
        <p:txBody>
          <a:bodyPr/>
          <a:lstStyle/>
          <a:p>
            <a:fld id="{4BA8BBA4-09F6-4A7E-A968-068F979DFDF2}" type="slidenum">
              <a:rPr lang="en-US" smtClean="0"/>
              <a:pPr/>
              <a:t>9</a:t>
            </a:fld>
            <a:endParaRPr lang="en-US"/>
          </a:p>
        </p:txBody>
      </p:sp>
    </p:spTree>
    <p:extLst>
      <p:ext uri="{BB962C8B-B14F-4D97-AF65-F5344CB8AC3E}">
        <p14:creationId xmlns:p14="http://schemas.microsoft.com/office/powerpoint/2010/main" val="330025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5.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FC Icon_Student1st_reverse.ai"/>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248400" y="4953000"/>
            <a:ext cx="3407229" cy="2650067"/>
          </a:xfrm>
          <a:prstGeom prst="rect">
            <a:avLst/>
          </a:prstGeom>
        </p:spPr>
      </p:pic>
      <p:sp>
        <p:nvSpPr>
          <p:cNvPr id="2" name="Title 1"/>
          <p:cNvSpPr>
            <a:spLocks noGrp="1"/>
          </p:cNvSpPr>
          <p:nvPr>
            <p:ph type="ctrTitle"/>
          </p:nvPr>
        </p:nvSpPr>
        <p:spPr>
          <a:xfrm>
            <a:off x="3048000" y="1447800"/>
            <a:ext cx="5638800" cy="2209800"/>
          </a:xfrm>
        </p:spPr>
        <p:txBody>
          <a:bodyPr>
            <a:noAutofit/>
          </a:bodyPr>
          <a:lstStyle>
            <a:lvl1pPr algn="l">
              <a:defRPr sz="5000"/>
            </a:lvl1pPr>
          </a:lstStyle>
          <a:p>
            <a:endParaRPr lang="en-US"/>
          </a:p>
        </p:txBody>
      </p:sp>
      <p:sp>
        <p:nvSpPr>
          <p:cNvPr id="3" name="Subtitle 2"/>
          <p:cNvSpPr>
            <a:spLocks noGrp="1"/>
          </p:cNvSpPr>
          <p:nvPr>
            <p:ph type="subTitle" idx="1" hasCustomPrompt="1"/>
          </p:nvPr>
        </p:nvSpPr>
        <p:spPr>
          <a:xfrm>
            <a:off x="3124200" y="2895600"/>
            <a:ext cx="5562600" cy="762000"/>
          </a:xfrm>
        </p:spPr>
        <p:txBody>
          <a:bodyPr>
            <a:normAutofit/>
          </a:bodyPr>
          <a:lstStyle>
            <a:lvl1pPr marL="0" indent="0" algn="l">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day, date of session</a:t>
            </a:r>
          </a:p>
        </p:txBody>
      </p:sp>
      <p:pic>
        <p:nvPicPr>
          <p:cNvPr id="23" name="Picture 22" descr="FC Logo Green and Gold .wmf"/>
          <p:cNvPicPr>
            <a:picLocks noChangeAspect="1"/>
          </p:cNvPicPr>
          <p:nvPr userDrawn="1"/>
        </p:nvPicPr>
        <p:blipFill>
          <a:blip r:embed="rId6" cstate="print"/>
          <a:stretch>
            <a:fillRect/>
          </a:stretch>
        </p:blipFill>
        <p:spPr>
          <a:xfrm>
            <a:off x="533400" y="2209800"/>
            <a:ext cx="2133600" cy="1013924"/>
          </a:xfrm>
          <a:prstGeom prst="rect">
            <a:avLst/>
          </a:prstGeom>
        </p:spPr>
      </p:pic>
      <p:sp>
        <p:nvSpPr>
          <p:cNvPr id="10" name="Subtitle 2">
            <a:extLst>
              <a:ext uri="{FF2B5EF4-FFF2-40B4-BE49-F238E27FC236}">
                <a16:creationId xmlns:a16="http://schemas.microsoft.com/office/drawing/2014/main" id="{ACF72915-67B3-48FF-9535-FC4F61FB59F0}"/>
              </a:ext>
            </a:extLst>
          </p:cNvPr>
          <p:cNvSpPr txBox="1">
            <a:spLocks/>
          </p:cNvSpPr>
          <p:nvPr userDrawn="1"/>
        </p:nvSpPr>
        <p:spPr>
          <a:xfrm>
            <a:off x="457200" y="6156325"/>
            <a:ext cx="6172200" cy="762000"/>
          </a:xfrm>
          <a:prstGeom prst="rect">
            <a:avLst/>
          </a:prstGeom>
        </p:spPr>
        <p:txBody>
          <a:bodyPr vert="horz" lIns="91440" tIns="45720" rIns="91440" bIns="45720" rtlCol="0">
            <a:noAutofit/>
          </a:bodyPr>
          <a:lstStyle>
            <a:lvl1pPr marL="0" indent="0" algn="l" defTabSz="914400" rtl="0" eaLnBrk="1" latinLnBrk="0" hangingPunct="1">
              <a:spcBef>
                <a:spcPts val="0"/>
              </a:spcBef>
              <a:buFont typeface="Arial" pitchFamily="34" charset="0"/>
              <a:buNone/>
              <a:defRPr sz="24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200" b="1" i="1" u="none">
                <a:solidFill>
                  <a:schemeClr val="bg1"/>
                </a:solidFill>
              </a:rPr>
              <a:t>Services for Exceptional Children</a:t>
            </a:r>
          </a:p>
        </p:txBody>
      </p:sp>
      <p:sp>
        <p:nvSpPr>
          <p:cNvPr id="21" name="Text Placeholder 20">
            <a:extLst>
              <a:ext uri="{FF2B5EF4-FFF2-40B4-BE49-F238E27FC236}">
                <a16:creationId xmlns:a16="http://schemas.microsoft.com/office/drawing/2014/main" id="{193AC418-5A6C-4F90-934A-8434A8F939F7}"/>
              </a:ext>
            </a:extLst>
          </p:cNvPr>
          <p:cNvSpPr>
            <a:spLocks noGrp="1"/>
          </p:cNvSpPr>
          <p:nvPr>
            <p:ph type="body" sz="quarter" idx="10" hasCustomPrompt="1"/>
          </p:nvPr>
        </p:nvSpPr>
        <p:spPr>
          <a:xfrm>
            <a:off x="5257801" y="3657600"/>
            <a:ext cx="3429000" cy="1676400"/>
          </a:xfrm>
        </p:spPr>
        <p:txBody>
          <a:bodyPr/>
          <a:lstStyle>
            <a:lvl1pPr marL="0" indent="0">
              <a:buNone/>
              <a:defRPr>
                <a:solidFill>
                  <a:schemeClr val="bg1"/>
                </a:solidFill>
              </a:defRPr>
            </a:lvl1pPr>
          </a:lstStyle>
          <a:p>
            <a:pPr lvl="0"/>
            <a:r>
              <a:rPr lang="en-US"/>
              <a:t>Click to add name(s) of facilitator(s)</a:t>
            </a:r>
          </a:p>
        </p:txBody>
      </p:sp>
      <p:sp>
        <p:nvSpPr>
          <p:cNvPr id="25" name="Subtitle 2">
            <a:extLst>
              <a:ext uri="{FF2B5EF4-FFF2-40B4-BE49-F238E27FC236}">
                <a16:creationId xmlns:a16="http://schemas.microsoft.com/office/drawing/2014/main" id="{D7D176C5-730E-489E-B1AC-BA0EF5A75BB4}"/>
              </a:ext>
            </a:extLst>
          </p:cNvPr>
          <p:cNvSpPr txBox="1">
            <a:spLocks/>
          </p:cNvSpPr>
          <p:nvPr userDrawn="1"/>
        </p:nvSpPr>
        <p:spPr>
          <a:xfrm>
            <a:off x="3124200" y="3657600"/>
            <a:ext cx="2133600" cy="602151"/>
          </a:xfrm>
          <a:prstGeom prst="rect">
            <a:avLst/>
          </a:prstGeom>
        </p:spPr>
        <p:txBody>
          <a:bodyPr vert="horz" lIns="91440" tIns="45720" rIns="91440" bIns="45720" rtlCol="0">
            <a:noAutofit/>
          </a:bodyPr>
          <a:lstStyle>
            <a:lvl1pPr marL="0" indent="0" algn="l" defTabSz="914400" rtl="0" eaLnBrk="1" latinLnBrk="0" hangingPunct="1">
              <a:spcBef>
                <a:spcPts val="0"/>
              </a:spcBef>
              <a:buFont typeface="Arial" pitchFamily="34" charset="0"/>
              <a:buNone/>
              <a:defRPr sz="24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bg1"/>
                </a:solidFill>
              </a:rPr>
              <a:t>Facilitator(s):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71600"/>
            <a:ext cx="7772400" cy="4572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1EC24-6F21-4B5D-9300-A41AFCD96A84}" type="datetimeFigureOut">
              <a:rPr lang="en-US" smtClean="0"/>
              <a:pPr/>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1EC24-6F21-4B5D-9300-A41AFCD96A84}" type="datetimeFigureOut">
              <a:rPr lang="en-US" smtClean="0"/>
              <a:pPr/>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067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067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1EC24-6F21-4B5D-9300-A41AFCD96A84}" type="datetimeFigureOut">
              <a:rPr lang="en-US" smtClean="0"/>
              <a:pPr/>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1EC24-6F21-4B5D-9300-A41AFCD96A84}" type="datetimeFigureOut">
              <a:rPr lang="en-US" smtClean="0"/>
              <a:pPr/>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EC24-6F21-4B5D-9300-A41AFCD96A84}" type="datetimeFigureOut">
              <a:rPr lang="en-US" smtClean="0"/>
              <a:pPr/>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1600"/>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3716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EC24-6F21-4B5D-9300-A41AFCD96A84}" type="datetimeFigureOut">
              <a:rPr lang="en-US" smtClean="0"/>
              <a:pPr/>
              <a:t>11/4/19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088A4-3C37-4E76-8976-50884477B095}" type="slidenum">
              <a:rPr lang="en-US" smtClean="0"/>
              <a:pPr/>
              <a:t>‹#›</a:t>
            </a:fld>
            <a:endParaRPr lang="en-US"/>
          </a:p>
        </p:txBody>
      </p:sp>
      <p:pic>
        <p:nvPicPr>
          <p:cNvPr id="30" name="Picture 29" descr="FC Logo white.wmf"/>
          <p:cNvPicPr>
            <a:picLocks noChangeAspect="1"/>
          </p:cNvPicPr>
          <p:nvPr userDrawn="1"/>
        </p:nvPicPr>
        <p:blipFill>
          <a:blip r:embed="rId14" cstate="print"/>
          <a:stretch>
            <a:fillRect/>
          </a:stretch>
        </p:blipFill>
        <p:spPr>
          <a:xfrm>
            <a:off x="457200" y="296047"/>
            <a:ext cx="1295400" cy="618353"/>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7B8439-200C-4E69-8C8C-AA468810EC00}"/>
              </a:ext>
            </a:extLst>
          </p:cNvPr>
          <p:cNvSpPr>
            <a:spLocks noGrp="1"/>
          </p:cNvSpPr>
          <p:nvPr>
            <p:ph type="ctrTitle"/>
          </p:nvPr>
        </p:nvSpPr>
        <p:spPr>
          <a:xfrm>
            <a:off x="3048000" y="1066800"/>
            <a:ext cx="5638800" cy="2209800"/>
          </a:xfrm>
        </p:spPr>
        <p:txBody>
          <a:bodyPr/>
          <a:lstStyle/>
          <a:p>
            <a:r>
              <a:rPr lang="en-US" sz="3600"/>
              <a:t>JAN Allocations Projections: IRR Teachers</a:t>
            </a:r>
          </a:p>
        </p:txBody>
      </p:sp>
      <p:sp>
        <p:nvSpPr>
          <p:cNvPr id="22" name="Subtitle 21">
            <a:extLst>
              <a:ext uri="{FF2B5EF4-FFF2-40B4-BE49-F238E27FC236}">
                <a16:creationId xmlns:a16="http://schemas.microsoft.com/office/drawing/2014/main" id="{A6391E22-0D90-4F85-BB90-669CCD9106DD}"/>
              </a:ext>
            </a:extLst>
          </p:cNvPr>
          <p:cNvSpPr>
            <a:spLocks noGrp="1"/>
          </p:cNvSpPr>
          <p:nvPr>
            <p:ph type="subTitle" idx="1"/>
          </p:nvPr>
        </p:nvSpPr>
        <p:spPr/>
        <p:txBody>
          <a:bodyPr/>
          <a:lstStyle/>
          <a:p>
            <a:r>
              <a:rPr lang="en-US"/>
              <a:t>Monday, 11/4</a:t>
            </a:r>
          </a:p>
        </p:txBody>
      </p:sp>
      <p:sp>
        <p:nvSpPr>
          <p:cNvPr id="23" name="Text Placeholder 22">
            <a:extLst>
              <a:ext uri="{FF2B5EF4-FFF2-40B4-BE49-F238E27FC236}">
                <a16:creationId xmlns:a16="http://schemas.microsoft.com/office/drawing/2014/main" id="{C0CA1477-BB07-4AEA-89CD-F1BCBFC86452}"/>
              </a:ext>
            </a:extLst>
          </p:cNvPr>
          <p:cNvSpPr>
            <a:spLocks noGrp="1"/>
          </p:cNvSpPr>
          <p:nvPr>
            <p:ph type="body" sz="quarter" idx="10"/>
          </p:nvPr>
        </p:nvSpPr>
        <p:spPr/>
        <p:txBody>
          <a:bodyPr/>
          <a:lstStyle/>
          <a:p>
            <a:r>
              <a:rPr lang="en-US"/>
              <a:t>IST</a:t>
            </a:r>
          </a:p>
        </p:txBody>
      </p:sp>
    </p:spTree>
    <p:extLst>
      <p:ext uri="{BB962C8B-B14F-4D97-AF65-F5344CB8AC3E}">
        <p14:creationId xmlns:p14="http://schemas.microsoft.com/office/powerpoint/2010/main" val="252272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223C-D19E-534B-B265-67EBC223C094}"/>
              </a:ext>
            </a:extLst>
          </p:cNvPr>
          <p:cNvSpPr>
            <a:spLocks noGrp="1"/>
          </p:cNvSpPr>
          <p:nvPr>
            <p:ph type="title"/>
          </p:nvPr>
        </p:nvSpPr>
        <p:spPr/>
        <p:txBody>
          <a:bodyPr/>
          <a:lstStyle/>
          <a:p>
            <a:r>
              <a:rPr lang="en-US"/>
              <a:t>Instructional Styles</a:t>
            </a:r>
          </a:p>
        </p:txBody>
      </p:sp>
      <p:sp>
        <p:nvSpPr>
          <p:cNvPr id="6" name="Content Placeholder 5">
            <a:extLst>
              <a:ext uri="{FF2B5EF4-FFF2-40B4-BE49-F238E27FC236}">
                <a16:creationId xmlns:a16="http://schemas.microsoft.com/office/drawing/2014/main" id="{F94CF680-52E1-AF4A-A8C1-3E81DE36BD70}"/>
              </a:ext>
            </a:extLst>
          </p:cNvPr>
          <p:cNvSpPr>
            <a:spLocks noGrp="1"/>
          </p:cNvSpPr>
          <p:nvPr>
            <p:ph idx="1"/>
          </p:nvPr>
        </p:nvSpPr>
        <p:spPr/>
        <p:txBody>
          <a:bodyPr>
            <a:normAutofit/>
          </a:bodyPr>
          <a:lstStyle/>
          <a:p>
            <a:r>
              <a:rPr lang="en-US" sz="2400"/>
              <a:t>For the next section, you will choose from the following:</a:t>
            </a:r>
          </a:p>
        </p:txBody>
      </p:sp>
      <p:graphicFrame>
        <p:nvGraphicFramePr>
          <p:cNvPr id="4" name="Table 3">
            <a:extLst>
              <a:ext uri="{FF2B5EF4-FFF2-40B4-BE49-F238E27FC236}">
                <a16:creationId xmlns:a16="http://schemas.microsoft.com/office/drawing/2014/main" id="{1BC8DB03-E819-744C-895D-A9759B5DC2E1}"/>
              </a:ext>
            </a:extLst>
          </p:cNvPr>
          <p:cNvGraphicFramePr>
            <a:graphicFrameLocks noGrp="1"/>
          </p:cNvGraphicFramePr>
          <p:nvPr>
            <p:extLst>
              <p:ext uri="{D42A27DB-BD31-4B8C-83A1-F6EECF244321}">
                <p14:modId xmlns:p14="http://schemas.microsoft.com/office/powerpoint/2010/main" val="4048527698"/>
              </p:ext>
            </p:extLst>
          </p:nvPr>
        </p:nvGraphicFramePr>
        <p:xfrm>
          <a:off x="571500" y="2926081"/>
          <a:ext cx="8001000" cy="33223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832789502"/>
                    </a:ext>
                  </a:extLst>
                </a:gridCol>
                <a:gridCol w="2667000">
                  <a:extLst>
                    <a:ext uri="{9D8B030D-6E8A-4147-A177-3AD203B41FA5}">
                      <a16:colId xmlns:a16="http://schemas.microsoft.com/office/drawing/2014/main" val="1223179586"/>
                    </a:ext>
                  </a:extLst>
                </a:gridCol>
                <a:gridCol w="4648200">
                  <a:extLst>
                    <a:ext uri="{9D8B030D-6E8A-4147-A177-3AD203B41FA5}">
                      <a16:colId xmlns:a16="http://schemas.microsoft.com/office/drawing/2014/main" val="1865096152"/>
                    </a:ext>
                  </a:extLst>
                </a:gridCol>
              </a:tblGrid>
              <a:tr h="309880">
                <a:tc>
                  <a:txBody>
                    <a:bodyPr/>
                    <a:lstStyle/>
                    <a:p>
                      <a:r>
                        <a:rPr lang="en-US" sz="1600">
                          <a:latin typeface="+mn-lt"/>
                        </a:rPr>
                        <a:t>Abbr.</a:t>
                      </a:r>
                    </a:p>
                  </a:txBody>
                  <a:tcPr/>
                </a:tc>
                <a:tc>
                  <a:txBody>
                    <a:bodyPr/>
                    <a:lstStyle/>
                    <a:p>
                      <a:pPr marL="0" marR="0">
                        <a:spcBef>
                          <a:spcPts val="0"/>
                        </a:spcBef>
                        <a:spcAft>
                          <a:spcPts val="0"/>
                        </a:spcAft>
                      </a:pPr>
                      <a:r>
                        <a:rPr lang="en-US" sz="1600" b="1">
                          <a:effectLst/>
                          <a:latin typeface="+mn-lt"/>
                          <a:ea typeface="MS Mincho" panose="02020609040205080304" pitchFamily="49" charset="-128"/>
                          <a:cs typeface="Times New Roman" panose="02020603050405020304" pitchFamily="18" charset="0"/>
                        </a:rPr>
                        <a:t>Instructional Style</a:t>
                      </a:r>
                      <a:endParaRPr lang="en-US" sz="16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a:effectLst/>
                          <a:latin typeface="+mn-lt"/>
                          <a:ea typeface="MS Mincho" panose="02020609040205080304" pitchFamily="49" charset="-128"/>
                          <a:cs typeface="Times New Roman" panose="02020603050405020304" pitchFamily="18" charset="0"/>
                        </a:rPr>
                        <a:t>Definition</a:t>
                      </a:r>
                      <a:endParaRPr lang="en-US" sz="16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8612230"/>
                  </a:ext>
                </a:extLst>
              </a:tr>
              <a:tr h="309880">
                <a:tc>
                  <a:txBody>
                    <a:bodyPr/>
                    <a:lstStyle/>
                    <a:p>
                      <a:r>
                        <a:rPr lang="en-US" sz="1400">
                          <a:latin typeface="+mn-lt"/>
                        </a:rPr>
                        <a:t>CON</a:t>
                      </a:r>
                    </a:p>
                  </a:txBody>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Consultative</a:t>
                      </a:r>
                    </a:p>
                  </a:txBody>
                  <a:tcPr marL="68580" marR="68580" marT="0" marB="0"/>
                </a:tc>
                <a:tc>
                  <a:txBody>
                    <a:bodyPr/>
                    <a:lstStyle/>
                    <a:p>
                      <a:pPr marL="0" marR="0">
                        <a:spcBef>
                          <a:spcPts val="0"/>
                        </a:spcBef>
                        <a:spcAft>
                          <a:spcPts val="0"/>
                        </a:spcAft>
                      </a:pPr>
                      <a:r>
                        <a:rPr lang="en-US" sz="1400">
                          <a:effectLst/>
                          <a:latin typeface="+mn-lt"/>
                          <a:ea typeface="Times New Roman" panose="02020603050405020304" pitchFamily="18" charset="0"/>
                        </a:rPr>
                        <a:t>Student is instructed in the General Education with a GE Teacher and support from a SE Teacher less than 50% of the time</a:t>
                      </a:r>
                    </a:p>
                  </a:txBody>
                  <a:tcPr marL="68580" marR="68580" marT="0" marB="0"/>
                </a:tc>
                <a:extLst>
                  <a:ext uri="{0D108BD9-81ED-4DB2-BD59-A6C34878D82A}">
                    <a16:rowId xmlns:a16="http://schemas.microsoft.com/office/drawing/2014/main" val="2805932971"/>
                  </a:ext>
                </a:extLst>
              </a:tr>
              <a:tr h="309880">
                <a:tc>
                  <a:txBody>
                    <a:bodyPr/>
                    <a:lstStyle/>
                    <a:p>
                      <a:r>
                        <a:rPr lang="en-US" sz="1400">
                          <a:latin typeface="+mn-lt"/>
                        </a:rPr>
                        <a:t>SI</a:t>
                      </a:r>
                    </a:p>
                  </a:txBody>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Supportive Instruction</a:t>
                      </a:r>
                    </a:p>
                  </a:txBody>
                  <a:tcPr marL="68580" marR="68580" marT="0" marB="0"/>
                </a:tc>
                <a:tc>
                  <a:txBody>
                    <a:bodyPr/>
                    <a:lstStyle/>
                    <a:p>
                      <a:pPr marL="0" marR="0">
                        <a:spcBef>
                          <a:spcPts val="0"/>
                        </a:spcBef>
                        <a:spcAft>
                          <a:spcPts val="0"/>
                        </a:spcAft>
                      </a:pPr>
                      <a:r>
                        <a:rPr lang="en-US" sz="1400">
                          <a:effectLst/>
                          <a:latin typeface="+mn-lt"/>
                          <a:ea typeface="Times New Roman" panose="02020603050405020304" pitchFamily="18" charset="0"/>
                        </a:rPr>
                        <a:t>Student is instructed in the General Education classroom with a GE Teacher for 100% of the time AND a Para for 100% of the time</a:t>
                      </a:r>
                    </a:p>
                  </a:txBody>
                  <a:tcPr marL="68580" marR="68580" marT="0" marB="0"/>
                </a:tc>
                <a:extLst>
                  <a:ext uri="{0D108BD9-81ED-4DB2-BD59-A6C34878D82A}">
                    <a16:rowId xmlns:a16="http://schemas.microsoft.com/office/drawing/2014/main" val="3079924621"/>
                  </a:ext>
                </a:extLst>
              </a:tr>
              <a:tr h="309880">
                <a:tc>
                  <a:txBody>
                    <a:bodyPr/>
                    <a:lstStyle/>
                    <a:p>
                      <a:r>
                        <a:rPr lang="en-US" sz="1400">
                          <a:latin typeface="+mn-lt"/>
                        </a:rPr>
                        <a:t>COL</a:t>
                      </a:r>
                    </a:p>
                  </a:txBody>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Collaborative 1 – 1SET, 1GET</a:t>
                      </a:r>
                    </a:p>
                  </a:txBody>
                  <a:tcPr marL="68580" marR="68580" marT="0" marB="0"/>
                </a:tc>
                <a:tc>
                  <a:txBody>
                    <a:bodyPr/>
                    <a:lstStyle/>
                    <a:p>
                      <a:pPr marL="0" marR="0">
                        <a:spcBef>
                          <a:spcPts val="0"/>
                        </a:spcBef>
                        <a:spcAft>
                          <a:spcPts val="0"/>
                        </a:spcAft>
                      </a:pPr>
                      <a:r>
                        <a:rPr lang="en-US" sz="1400">
                          <a:effectLst/>
                          <a:latin typeface="+mn-lt"/>
                          <a:ea typeface="Times New Roman" panose="02020603050405020304" pitchFamily="18" charset="0"/>
                        </a:rPr>
                        <a:t>Student is instructed in the General Education classroom with a GE Teacher 100% of the time AND a SE Teacher for 50% of the time</a:t>
                      </a:r>
                    </a:p>
                  </a:txBody>
                  <a:tcPr marL="68580" marR="68580" marT="0" marB="0"/>
                </a:tc>
                <a:extLst>
                  <a:ext uri="{0D108BD9-81ED-4DB2-BD59-A6C34878D82A}">
                    <a16:rowId xmlns:a16="http://schemas.microsoft.com/office/drawing/2014/main" val="3531095968"/>
                  </a:ext>
                </a:extLst>
              </a:tr>
              <a:tr h="309880">
                <a:tc>
                  <a:txBody>
                    <a:bodyPr/>
                    <a:lstStyle/>
                    <a:p>
                      <a:r>
                        <a:rPr lang="en-US" sz="1400">
                          <a:latin typeface="+mn-lt"/>
                        </a:rPr>
                        <a:t>COT</a:t>
                      </a:r>
                    </a:p>
                  </a:txBody>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Co-Teaching</a:t>
                      </a:r>
                    </a:p>
                  </a:txBody>
                  <a:tcPr marL="68580" marR="68580" marT="0" marB="0"/>
                </a:tc>
                <a:tc>
                  <a:txBody>
                    <a:bodyPr/>
                    <a:lstStyle/>
                    <a:p>
                      <a:pPr marL="0" marR="0">
                        <a:spcBef>
                          <a:spcPts val="0"/>
                        </a:spcBef>
                        <a:spcAft>
                          <a:spcPts val="0"/>
                        </a:spcAft>
                      </a:pPr>
                      <a:r>
                        <a:rPr lang="en-US" sz="1400">
                          <a:effectLst/>
                          <a:latin typeface="+mn-lt"/>
                          <a:ea typeface="Times New Roman" panose="02020603050405020304" pitchFamily="18" charset="0"/>
                        </a:rPr>
                        <a:t>Student is instructed in the General Education classroom with a GE Teacher for 100% of the time AND SE Teacher 100% of the time</a:t>
                      </a:r>
                    </a:p>
                  </a:txBody>
                  <a:tcPr marL="68580" marR="68580" marT="0" marB="0"/>
                </a:tc>
                <a:extLst>
                  <a:ext uri="{0D108BD9-81ED-4DB2-BD59-A6C34878D82A}">
                    <a16:rowId xmlns:a16="http://schemas.microsoft.com/office/drawing/2014/main" val="3450438709"/>
                  </a:ext>
                </a:extLst>
              </a:tr>
              <a:tr h="370840">
                <a:tc>
                  <a:txBody>
                    <a:bodyPr/>
                    <a:lstStyle/>
                    <a:p>
                      <a:r>
                        <a:rPr lang="en-US" sz="1400">
                          <a:latin typeface="+mn-lt"/>
                        </a:rPr>
                        <a:t>RES</a:t>
                      </a:r>
                    </a:p>
                  </a:txBody>
                  <a:tcPr/>
                </a:tc>
                <a:tc>
                  <a:txBody>
                    <a:bodyPr/>
                    <a:lstStyle/>
                    <a:p>
                      <a:pPr marL="0" marR="0">
                        <a:spcBef>
                          <a:spcPts val="0"/>
                        </a:spcBef>
                        <a:spcAft>
                          <a:spcPts val="0"/>
                        </a:spcAft>
                      </a:pPr>
                      <a:r>
                        <a:rPr lang="en-US" sz="1400">
                          <a:effectLst/>
                          <a:latin typeface="+mn-lt"/>
                          <a:ea typeface="MS Mincho" panose="02020609040205080304" pitchFamily="49" charset="-128"/>
                          <a:cs typeface="Times New Roman" panose="02020603050405020304" pitchFamily="18" charset="0"/>
                        </a:rPr>
                        <a:t>Resource</a:t>
                      </a:r>
                    </a:p>
                  </a:txBody>
                  <a:tcPr marL="68580" marR="68580" marT="0" marB="0"/>
                </a:tc>
                <a:tc>
                  <a:txBody>
                    <a:bodyPr/>
                    <a:lstStyle/>
                    <a:p>
                      <a:pPr marL="0" marR="0">
                        <a:spcBef>
                          <a:spcPts val="0"/>
                        </a:spcBef>
                        <a:spcAft>
                          <a:spcPts val="0"/>
                        </a:spcAft>
                      </a:pPr>
                      <a:r>
                        <a:rPr lang="en-US" sz="1400">
                          <a:effectLst/>
                          <a:latin typeface="+mn-lt"/>
                          <a:ea typeface="Times New Roman" panose="02020603050405020304" pitchFamily="18" charset="0"/>
                        </a:rPr>
                        <a:t>Student is instructed in the Special Education classroom with a SE Teacher for 100% of the time</a:t>
                      </a:r>
                    </a:p>
                  </a:txBody>
                  <a:tcPr marL="68580" marR="68580" marT="0" marB="0"/>
                </a:tc>
                <a:extLst>
                  <a:ext uri="{0D108BD9-81ED-4DB2-BD59-A6C34878D82A}">
                    <a16:rowId xmlns:a16="http://schemas.microsoft.com/office/drawing/2014/main" val="445260855"/>
                  </a:ext>
                </a:extLst>
              </a:tr>
            </a:tbl>
          </a:graphicData>
        </a:graphic>
      </p:graphicFrame>
    </p:spTree>
    <p:extLst>
      <p:ext uri="{BB962C8B-B14F-4D97-AF65-F5344CB8AC3E}">
        <p14:creationId xmlns:p14="http://schemas.microsoft.com/office/powerpoint/2010/main" val="256115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EBBFCF-D93E-E84A-AD9B-AB7FE37299C2}"/>
              </a:ext>
            </a:extLst>
          </p:cNvPr>
          <p:cNvPicPr>
            <a:picLocks noChangeAspect="1"/>
          </p:cNvPicPr>
          <p:nvPr/>
        </p:nvPicPr>
        <p:blipFill>
          <a:blip r:embed="rId3"/>
          <a:stretch>
            <a:fillRect/>
          </a:stretch>
        </p:blipFill>
        <p:spPr>
          <a:xfrm>
            <a:off x="667265" y="3579389"/>
            <a:ext cx="7809470" cy="2988239"/>
          </a:xfrm>
          <a:prstGeom prst="rect">
            <a:avLst/>
          </a:prstGeom>
        </p:spPr>
      </p:pic>
      <p:pic>
        <p:nvPicPr>
          <p:cNvPr id="5" name="Picture 4">
            <a:extLst>
              <a:ext uri="{FF2B5EF4-FFF2-40B4-BE49-F238E27FC236}">
                <a16:creationId xmlns:a16="http://schemas.microsoft.com/office/drawing/2014/main" id="{821B93B4-3B9B-A949-BE12-CBFEF0BD29B5}"/>
              </a:ext>
            </a:extLst>
          </p:cNvPr>
          <p:cNvPicPr>
            <a:picLocks noChangeAspect="1"/>
          </p:cNvPicPr>
          <p:nvPr/>
        </p:nvPicPr>
        <p:blipFill rotWithShape="1">
          <a:blip r:embed="rId4"/>
          <a:srcRect r="21778" b="16704"/>
          <a:stretch/>
        </p:blipFill>
        <p:spPr>
          <a:xfrm>
            <a:off x="5352633" y="3788700"/>
            <a:ext cx="468438" cy="1035548"/>
          </a:xfrm>
          <a:prstGeom prst="rect">
            <a:avLst/>
          </a:prstGeom>
        </p:spPr>
      </p:pic>
      <p:sp>
        <p:nvSpPr>
          <p:cNvPr id="9" name="Title 8">
            <a:extLst>
              <a:ext uri="{FF2B5EF4-FFF2-40B4-BE49-F238E27FC236}">
                <a16:creationId xmlns:a16="http://schemas.microsoft.com/office/drawing/2014/main" id="{0072AA48-17AB-A243-A48B-A50B9CC41497}"/>
              </a:ext>
            </a:extLst>
          </p:cNvPr>
          <p:cNvSpPr>
            <a:spLocks noGrp="1"/>
          </p:cNvSpPr>
          <p:nvPr>
            <p:ph type="title"/>
          </p:nvPr>
        </p:nvSpPr>
        <p:spPr/>
        <p:txBody>
          <a:bodyPr/>
          <a:lstStyle/>
          <a:p>
            <a:r>
              <a:rPr lang="en-US"/>
              <a:t>PREPS</a:t>
            </a:r>
          </a:p>
        </p:txBody>
      </p:sp>
      <p:sp>
        <p:nvSpPr>
          <p:cNvPr id="16" name="Content Placeholder 15">
            <a:extLst>
              <a:ext uri="{FF2B5EF4-FFF2-40B4-BE49-F238E27FC236}">
                <a16:creationId xmlns:a16="http://schemas.microsoft.com/office/drawing/2014/main" id="{EB91EA55-8B85-694D-A668-7C2BF9168F35}"/>
              </a:ext>
            </a:extLst>
          </p:cNvPr>
          <p:cNvSpPr>
            <a:spLocks noGrp="1"/>
          </p:cNvSpPr>
          <p:nvPr>
            <p:ph idx="1"/>
          </p:nvPr>
        </p:nvSpPr>
        <p:spPr>
          <a:xfrm>
            <a:off x="457200" y="2167342"/>
            <a:ext cx="8229600" cy="994934"/>
          </a:xfrm>
        </p:spPr>
        <p:txBody>
          <a:bodyPr>
            <a:normAutofit/>
          </a:bodyPr>
          <a:lstStyle/>
          <a:p>
            <a:pPr marL="0" indent="0">
              <a:buNone/>
            </a:pPr>
            <a:r>
              <a:rPr lang="en-US" sz="1600"/>
              <a:t>CHOOSE FROM THE DROP-DOWN</a:t>
            </a:r>
          </a:p>
          <a:p>
            <a:pPr>
              <a:buFont typeface="Wingdings" pitchFamily="2" charset="2"/>
              <a:buChar char="ü"/>
            </a:pPr>
            <a:r>
              <a:rPr lang="en-US" sz="1600"/>
              <a:t>For each prep that would be listed on the IEP, choose the correct instructional style</a:t>
            </a:r>
          </a:p>
          <a:p>
            <a:pPr>
              <a:buFont typeface="Wingdings" pitchFamily="2" charset="2"/>
              <a:buChar char="ü"/>
            </a:pPr>
            <a:r>
              <a:rPr lang="en-US" sz="1600"/>
              <a:t>If the prep is not listed on the IEP (no special ed services) </a:t>
            </a:r>
            <a:r>
              <a:rPr lang="en-US" sz="1600">
                <a:sym typeface="Wingdings" pitchFamily="2" charset="2"/>
              </a:rPr>
              <a:t> LEAVE BLANK</a:t>
            </a:r>
            <a:endParaRPr lang="en-US" sz="1600"/>
          </a:p>
        </p:txBody>
      </p:sp>
      <p:pic>
        <p:nvPicPr>
          <p:cNvPr id="2" name="Picture 1">
            <a:extLst>
              <a:ext uri="{FF2B5EF4-FFF2-40B4-BE49-F238E27FC236}">
                <a16:creationId xmlns:a16="http://schemas.microsoft.com/office/drawing/2014/main" id="{22807233-731F-7F4E-8F19-86006B885BA5}"/>
              </a:ext>
            </a:extLst>
          </p:cNvPr>
          <p:cNvPicPr>
            <a:picLocks noChangeAspect="1"/>
          </p:cNvPicPr>
          <p:nvPr/>
        </p:nvPicPr>
        <p:blipFill>
          <a:blip r:embed="rId5"/>
          <a:stretch>
            <a:fillRect/>
          </a:stretch>
        </p:blipFill>
        <p:spPr>
          <a:xfrm>
            <a:off x="871369" y="3923744"/>
            <a:ext cx="4485939" cy="153366"/>
          </a:xfrm>
          <a:prstGeom prst="rect">
            <a:avLst/>
          </a:prstGeom>
        </p:spPr>
      </p:pic>
      <p:sp>
        <p:nvSpPr>
          <p:cNvPr id="6" name="Striped Right Arrow 5">
            <a:extLst>
              <a:ext uri="{FF2B5EF4-FFF2-40B4-BE49-F238E27FC236}">
                <a16:creationId xmlns:a16="http://schemas.microsoft.com/office/drawing/2014/main" id="{681042BD-BF54-DB4E-BA29-61C82B69ACCC}"/>
              </a:ext>
            </a:extLst>
          </p:cNvPr>
          <p:cNvSpPr/>
          <p:nvPr/>
        </p:nvSpPr>
        <p:spPr>
          <a:xfrm>
            <a:off x="6025175" y="4077110"/>
            <a:ext cx="2247455" cy="85127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0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457A-1FB0-CE40-B710-9C6CCD017AB9}"/>
              </a:ext>
            </a:extLst>
          </p:cNvPr>
          <p:cNvSpPr>
            <a:spLocks noGrp="1"/>
          </p:cNvSpPr>
          <p:nvPr>
            <p:ph type="title"/>
          </p:nvPr>
        </p:nvSpPr>
        <p:spPr/>
        <p:txBody>
          <a:bodyPr/>
          <a:lstStyle/>
          <a:p>
            <a:r>
              <a:rPr lang="en-US"/>
              <a:t>STEP 2: Make Student Projections</a:t>
            </a:r>
          </a:p>
        </p:txBody>
      </p:sp>
      <p:sp>
        <p:nvSpPr>
          <p:cNvPr id="3" name="Content Placeholder 2">
            <a:extLst>
              <a:ext uri="{FF2B5EF4-FFF2-40B4-BE49-F238E27FC236}">
                <a16:creationId xmlns:a16="http://schemas.microsoft.com/office/drawing/2014/main" id="{5B49E24A-45AD-E74D-AF6D-A49003090965}"/>
              </a:ext>
            </a:extLst>
          </p:cNvPr>
          <p:cNvSpPr>
            <a:spLocks noGrp="1"/>
          </p:cNvSpPr>
          <p:nvPr>
            <p:ph idx="1"/>
          </p:nvPr>
        </p:nvSpPr>
        <p:spPr/>
        <p:txBody>
          <a:bodyPr vert="horz" lIns="91440" tIns="45720" rIns="91440" bIns="45720" rtlCol="0" anchor="t">
            <a:normAutofit/>
          </a:bodyPr>
          <a:lstStyle/>
          <a:p>
            <a:r>
              <a:rPr lang="en-US"/>
              <a:t>When completed, save as follows:</a:t>
            </a:r>
          </a:p>
          <a:p>
            <a:pPr lvl="1"/>
            <a:r>
              <a:rPr lang="en-US" i="1"/>
              <a:t>Case Manager Projections Form – </a:t>
            </a:r>
            <a:r>
              <a:rPr lang="en-US" i="1" err="1"/>
              <a:t>Initial.LastName</a:t>
            </a:r>
            <a:endParaRPr lang="en-US" i="1"/>
          </a:p>
          <a:p>
            <a:pPr lvl="1"/>
            <a:r>
              <a:rPr lang="en-US"/>
              <a:t>EX: </a:t>
            </a:r>
            <a:r>
              <a:rPr lang="en-US">
                <a:solidFill>
                  <a:schemeClr val="bg2">
                    <a:lumMod val="50000"/>
                  </a:schemeClr>
                </a:solidFill>
              </a:rPr>
              <a:t>Case Manager Projections Form - </a:t>
            </a:r>
            <a:r>
              <a:rPr lang="en-US" err="1">
                <a:solidFill>
                  <a:schemeClr val="bg2">
                    <a:lumMod val="50000"/>
                  </a:schemeClr>
                </a:solidFill>
              </a:rPr>
              <a:t>B.McGaha</a:t>
            </a:r>
            <a:endParaRPr lang="en-US">
              <a:solidFill>
                <a:schemeClr val="bg2">
                  <a:lumMod val="50000"/>
                </a:schemeClr>
              </a:solidFill>
            </a:endParaRPr>
          </a:p>
          <a:p>
            <a:r>
              <a:rPr lang="en-US"/>
              <a:t>Send via e-mail to your IST no later than:</a:t>
            </a:r>
          </a:p>
          <a:p>
            <a:pPr lvl="1"/>
            <a:r>
              <a:rPr lang="en-US">
                <a:solidFill>
                  <a:srgbClr val="FF0000"/>
                </a:solidFill>
                <a:highlight>
                  <a:srgbClr val="FFFF00"/>
                </a:highlight>
              </a:rPr>
              <a:t>Day, XX/XX at XX:XX am/pm</a:t>
            </a:r>
          </a:p>
        </p:txBody>
      </p:sp>
    </p:spTree>
    <p:extLst>
      <p:ext uri="{BB962C8B-B14F-4D97-AF65-F5344CB8AC3E}">
        <p14:creationId xmlns:p14="http://schemas.microsoft.com/office/powerpoint/2010/main" val="311427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D3AD-26D7-4159-8349-5785F988A534}"/>
              </a:ext>
            </a:extLst>
          </p:cNvPr>
          <p:cNvSpPr>
            <a:spLocks noGrp="1"/>
          </p:cNvSpPr>
          <p:nvPr>
            <p:ph type="title"/>
          </p:nvPr>
        </p:nvSpPr>
        <p:spPr/>
        <p:txBody>
          <a:bodyPr/>
          <a:lstStyle/>
          <a:p>
            <a:pPr algn="ctr"/>
            <a:r>
              <a:rPr lang="en-US"/>
              <a:t>Questions/Comments?</a:t>
            </a:r>
          </a:p>
        </p:txBody>
      </p:sp>
      <p:sp>
        <p:nvSpPr>
          <p:cNvPr id="3" name="Content Placeholder 2">
            <a:extLst>
              <a:ext uri="{FF2B5EF4-FFF2-40B4-BE49-F238E27FC236}">
                <a16:creationId xmlns:a16="http://schemas.microsoft.com/office/drawing/2014/main" id="{04B5F167-D1B4-4ACE-B474-D7FC861CD74D}"/>
              </a:ext>
            </a:extLst>
          </p:cNvPr>
          <p:cNvSpPr>
            <a:spLocks noGrp="1"/>
          </p:cNvSpPr>
          <p:nvPr>
            <p:ph idx="1"/>
          </p:nvPr>
        </p:nvSpPr>
        <p:spPr/>
        <p:txBody>
          <a:bodyPr/>
          <a:lstStyle/>
          <a:p>
            <a:pPr marL="0" indent="0" algn="ctr">
              <a:buNone/>
            </a:pPr>
            <a:r>
              <a:rPr lang="en-US"/>
              <a:t>Thank you for your time and participation today.  If you have any questions or comments please do not hesitate to reach out to us.</a:t>
            </a:r>
          </a:p>
          <a:p>
            <a:pPr marL="0" indent="0">
              <a:buNone/>
            </a:pPr>
            <a:endParaRPr lang="en-US"/>
          </a:p>
          <a:p>
            <a:pPr marL="0" indent="0" algn="ctr">
              <a:buNone/>
            </a:pPr>
            <a:r>
              <a:rPr lang="en-US" b="1"/>
              <a:t>NAME</a:t>
            </a:r>
            <a:r>
              <a:rPr lang="en-US"/>
              <a:t>, </a:t>
            </a:r>
            <a:r>
              <a:rPr lang="en-US" i="1"/>
              <a:t>IST </a:t>
            </a:r>
            <a:r>
              <a:rPr lang="en-US"/>
              <a:t>(</a:t>
            </a:r>
            <a:r>
              <a:rPr lang="en-US" u="sng">
                <a:solidFill>
                  <a:srgbClr val="0070C0"/>
                </a:solidFill>
              </a:rPr>
              <a:t>e-mail</a:t>
            </a:r>
            <a:r>
              <a:rPr lang="en-US"/>
              <a:t>)</a:t>
            </a:r>
          </a:p>
        </p:txBody>
      </p:sp>
    </p:spTree>
    <p:extLst>
      <p:ext uri="{BB962C8B-B14F-4D97-AF65-F5344CB8AC3E}">
        <p14:creationId xmlns:p14="http://schemas.microsoft.com/office/powerpoint/2010/main" val="407865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89D1-4636-8C47-8149-4BA76E2A2D9E}"/>
              </a:ext>
            </a:extLst>
          </p:cNvPr>
          <p:cNvSpPr>
            <a:spLocks noGrp="1"/>
          </p:cNvSpPr>
          <p:nvPr>
            <p:ph type="title"/>
          </p:nvPr>
        </p:nvSpPr>
        <p:spPr/>
        <p:txBody>
          <a:bodyPr>
            <a:normAutofit fontScale="90000"/>
          </a:bodyPr>
          <a:lstStyle/>
          <a:p>
            <a:r>
              <a:rPr lang="en-US"/>
              <a:t>PHASE I</a:t>
            </a:r>
          </a:p>
        </p:txBody>
      </p:sp>
      <p:sp>
        <p:nvSpPr>
          <p:cNvPr id="3" name="Content Placeholder 2">
            <a:extLst>
              <a:ext uri="{FF2B5EF4-FFF2-40B4-BE49-F238E27FC236}">
                <a16:creationId xmlns:a16="http://schemas.microsoft.com/office/drawing/2014/main" id="{051B8E4B-AEA9-D945-9446-39563425AEF5}"/>
              </a:ext>
            </a:extLst>
          </p:cNvPr>
          <p:cNvSpPr>
            <a:spLocks noGrp="1"/>
          </p:cNvSpPr>
          <p:nvPr>
            <p:ph sz="half" idx="1"/>
          </p:nvPr>
        </p:nvSpPr>
        <p:spPr/>
        <p:txBody>
          <a:bodyPr vert="horz" lIns="91440" tIns="45720" rIns="91440" bIns="45720" rtlCol="0" anchor="t">
            <a:normAutofit fontScale="92500" lnSpcReduction="20000"/>
          </a:bodyPr>
          <a:lstStyle/>
          <a:p>
            <a:r>
              <a:rPr lang="en-US" dirty="0"/>
              <a:t>When:</a:t>
            </a:r>
          </a:p>
          <a:p>
            <a:pPr lvl="1"/>
            <a:r>
              <a:rPr lang="en-US" dirty="0">
                <a:cs typeface="Calibri"/>
              </a:rPr>
              <a:t>November 6 - 22</a:t>
            </a:r>
          </a:p>
          <a:p>
            <a:r>
              <a:rPr lang="en-US" dirty="0"/>
              <a:t>Purpose:</a:t>
            </a:r>
            <a:endParaRPr lang="en-US" dirty="0">
              <a:cs typeface="Calibri"/>
            </a:endParaRPr>
          </a:p>
          <a:p>
            <a:pPr lvl="1"/>
            <a:r>
              <a:rPr lang="en-US" dirty="0"/>
              <a:t>Completion of the Projection Worksheet</a:t>
            </a:r>
            <a:endParaRPr lang="en-US" dirty="0">
              <a:cs typeface="Calibri"/>
            </a:endParaRPr>
          </a:p>
          <a:p>
            <a:r>
              <a:rPr lang="en-US" dirty="0"/>
              <a:t>Deliverables:</a:t>
            </a:r>
            <a:endParaRPr lang="en-US" dirty="0">
              <a:cs typeface="Calibri"/>
            </a:endParaRPr>
          </a:p>
          <a:p>
            <a:pPr lvl="1"/>
            <a:r>
              <a:rPr lang="en-US" dirty="0"/>
              <a:t>Case Manager Projections Form</a:t>
            </a:r>
            <a:endParaRPr lang="en-US" dirty="0">
              <a:cs typeface="Calibri"/>
            </a:endParaRPr>
          </a:p>
          <a:p>
            <a:pPr lvl="1"/>
            <a:r>
              <a:rPr lang="en-US" dirty="0"/>
              <a:t>School Projection Worksheet</a:t>
            </a:r>
            <a:endParaRPr lang="en-US" dirty="0">
              <a:cs typeface="Calibri"/>
            </a:endParaRPr>
          </a:p>
          <a:p>
            <a:pPr lvl="1"/>
            <a:r>
              <a:rPr lang="en-US" dirty="0"/>
              <a:t>Special Ed Schedule</a:t>
            </a:r>
            <a:endParaRPr lang="en-US" dirty="0">
              <a:cs typeface="Calibri"/>
            </a:endParaRPr>
          </a:p>
          <a:p>
            <a:endParaRPr lang="en-US" dirty="0"/>
          </a:p>
        </p:txBody>
      </p:sp>
      <p:sp>
        <p:nvSpPr>
          <p:cNvPr id="4" name="Content Placeholder 3">
            <a:extLst>
              <a:ext uri="{FF2B5EF4-FFF2-40B4-BE49-F238E27FC236}">
                <a16:creationId xmlns:a16="http://schemas.microsoft.com/office/drawing/2014/main" id="{416BDFD5-445F-CA43-B44A-C2C85D697407}"/>
              </a:ext>
            </a:extLst>
          </p:cNvPr>
          <p:cNvSpPr>
            <a:spLocks noGrp="1"/>
          </p:cNvSpPr>
          <p:nvPr>
            <p:ph sz="half" idx="2"/>
          </p:nvPr>
        </p:nvSpPr>
        <p:spPr/>
        <p:txBody>
          <a:bodyPr>
            <a:normAutofit fontScale="92500" lnSpcReduction="20000"/>
          </a:bodyPr>
          <a:lstStyle/>
          <a:p>
            <a:r>
              <a:rPr lang="en-US"/>
              <a:t>STEPS:</a:t>
            </a:r>
          </a:p>
          <a:p>
            <a:pPr marL="914400" lvl="1" indent="-457200">
              <a:buAutoNum type="arabicPeriod"/>
            </a:pPr>
            <a:r>
              <a:rPr lang="en-US"/>
              <a:t>Train Staff on JAN Allocation Projection Process</a:t>
            </a:r>
          </a:p>
          <a:p>
            <a:pPr marL="914400" lvl="1" indent="-457200">
              <a:buAutoNum type="arabicPeriod"/>
            </a:pPr>
            <a:r>
              <a:rPr lang="en-US"/>
              <a:t>Make Student Projections</a:t>
            </a:r>
          </a:p>
          <a:p>
            <a:pPr marL="914400" lvl="1" indent="-457200">
              <a:buFont typeface="+mj-lt"/>
              <a:buAutoNum type="arabicPeriod"/>
            </a:pPr>
            <a:r>
              <a:rPr lang="en-US"/>
              <a:t>Complete School Projections Worksheet</a:t>
            </a:r>
          </a:p>
          <a:p>
            <a:pPr marL="914400" lvl="1" indent="-457200">
              <a:buFont typeface="+mj-lt"/>
              <a:buAutoNum type="arabicPeriod"/>
            </a:pPr>
            <a:r>
              <a:rPr lang="en-US"/>
              <a:t>Analyze Student Data</a:t>
            </a:r>
          </a:p>
          <a:p>
            <a:pPr marL="914400" lvl="1" indent="-457200">
              <a:buFont typeface="+mj-lt"/>
              <a:buAutoNum type="arabicPeriod"/>
            </a:pPr>
            <a:r>
              <a:rPr lang="en-US"/>
              <a:t>Set-up Schedule</a:t>
            </a:r>
          </a:p>
          <a:p>
            <a:pPr marL="914400" lvl="1" indent="-457200">
              <a:buFont typeface="+mj-lt"/>
              <a:buAutoNum type="arabicPeriod"/>
            </a:pPr>
            <a:r>
              <a:rPr lang="en-US"/>
              <a:t>Create SEC Schedule</a:t>
            </a:r>
          </a:p>
        </p:txBody>
      </p:sp>
    </p:spTree>
    <p:extLst>
      <p:ext uri="{BB962C8B-B14F-4D97-AF65-F5344CB8AC3E}">
        <p14:creationId xmlns:p14="http://schemas.microsoft.com/office/powerpoint/2010/main" val="40241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2" end="2"/>
                                            </p:txEl>
                                          </p:spTgt>
                                        </p:tgtEl>
                                        <p:attrNameLst>
                                          <p:attrName>style.color</p:attrName>
                                        </p:attrNameLst>
                                      </p:cBhvr>
                                      <p:to>
                                        <a:srgbClr val="FF2600"/>
                                      </p:to>
                                    </p:animClr>
                                  </p:childTnLst>
                                </p:cTn>
                              </p:par>
                              <p:par>
                                <p:cTn id="7" presetID="26" presetClass="emph" presetSubtype="0" repeatCount="indefinite" fill="hold" nodeType="withEffect">
                                  <p:stCondLst>
                                    <p:cond delay="0"/>
                                  </p:stCondLst>
                                  <p:childTnLst>
                                    <p:animEffect transition="out" filter="fade">
                                      <p:cBhvr>
                                        <p:cTn id="8" dur="2000" tmFilter="0, 0; .2, .5; .8, .5; 1, 0"/>
                                        <p:tgtEl>
                                          <p:spTgt spid="4">
                                            <p:txEl>
                                              <p:pRg st="2" end="2"/>
                                            </p:txEl>
                                          </p:spTgt>
                                        </p:tgtEl>
                                      </p:cBhvr>
                                    </p:animEffect>
                                    <p:animScale>
                                      <p:cBhvr>
                                        <p:cTn id="9" dur="100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7AD0-21B9-3E47-9A4D-34B6681B5F76}"/>
              </a:ext>
            </a:extLst>
          </p:cNvPr>
          <p:cNvSpPr>
            <a:spLocks noGrp="1"/>
          </p:cNvSpPr>
          <p:nvPr>
            <p:ph type="title"/>
          </p:nvPr>
        </p:nvSpPr>
        <p:spPr/>
        <p:txBody>
          <a:bodyPr/>
          <a:lstStyle/>
          <a:p>
            <a:r>
              <a:rPr lang="en-US"/>
              <a:t>STEP 2: Make Student Projections</a:t>
            </a:r>
          </a:p>
        </p:txBody>
      </p:sp>
      <p:sp>
        <p:nvSpPr>
          <p:cNvPr id="3" name="Content Placeholder 2">
            <a:extLst>
              <a:ext uri="{FF2B5EF4-FFF2-40B4-BE49-F238E27FC236}">
                <a16:creationId xmlns:a16="http://schemas.microsoft.com/office/drawing/2014/main" id="{D06629F4-A65E-7447-9AF7-DF927F28B38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t>Case Manager reviews Case Manager Guide</a:t>
            </a:r>
          </a:p>
          <a:p>
            <a:pPr marL="514350" indent="-514350">
              <a:buAutoNum type="arabicPeriod"/>
            </a:pPr>
            <a:r>
              <a:rPr lang="en-US"/>
              <a:t>Case Manager then completes the Case Manager Projections Form (electronically)</a:t>
            </a:r>
            <a:endParaRPr lang="en-US">
              <a:cs typeface="Calibri"/>
            </a:endParaRPr>
          </a:p>
          <a:p>
            <a:pPr marL="514350" indent="-514350">
              <a:buAutoNum type="arabicPeriod"/>
            </a:pPr>
            <a:r>
              <a:rPr lang="en-US"/>
              <a:t>Case Manager sends form to IST</a:t>
            </a:r>
            <a:endParaRPr lang="en-US">
              <a:cs typeface="Calibri"/>
            </a:endParaRPr>
          </a:p>
        </p:txBody>
      </p:sp>
    </p:spTree>
    <p:extLst>
      <p:ext uri="{BB962C8B-B14F-4D97-AF65-F5344CB8AC3E}">
        <p14:creationId xmlns:p14="http://schemas.microsoft.com/office/powerpoint/2010/main" val="45052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7F125B-9DD0-0047-8A3A-CCE687A539A7}"/>
              </a:ext>
            </a:extLst>
          </p:cNvPr>
          <p:cNvSpPr>
            <a:spLocks noGrp="1"/>
          </p:cNvSpPr>
          <p:nvPr>
            <p:ph type="title"/>
          </p:nvPr>
        </p:nvSpPr>
        <p:spPr/>
        <p:txBody>
          <a:bodyPr>
            <a:normAutofit fontScale="90000"/>
          </a:bodyPr>
          <a:lstStyle/>
          <a:p>
            <a:r>
              <a:rPr lang="en-US"/>
              <a:t>STEP 2: Make Student Projections</a:t>
            </a:r>
          </a:p>
        </p:txBody>
      </p:sp>
      <p:sp>
        <p:nvSpPr>
          <p:cNvPr id="8" name="Content Placeholder 7">
            <a:extLst>
              <a:ext uri="{FF2B5EF4-FFF2-40B4-BE49-F238E27FC236}">
                <a16:creationId xmlns:a16="http://schemas.microsoft.com/office/drawing/2014/main" id="{ABCFBE66-A1B7-DC40-9EAC-C5202146B4DA}"/>
              </a:ext>
            </a:extLst>
          </p:cNvPr>
          <p:cNvSpPr>
            <a:spLocks noGrp="1"/>
          </p:cNvSpPr>
          <p:nvPr>
            <p:ph sz="half" idx="1"/>
          </p:nvPr>
        </p:nvSpPr>
        <p:spPr/>
        <p:txBody>
          <a:bodyPr/>
          <a:lstStyle/>
          <a:p>
            <a:r>
              <a:rPr lang="en-US"/>
              <a:t>Task:</a:t>
            </a:r>
          </a:p>
          <a:p>
            <a:pPr marL="514350" indent="-514350">
              <a:buFont typeface="+mj-lt"/>
              <a:buAutoNum type="arabicPeriod"/>
            </a:pPr>
            <a:r>
              <a:rPr lang="en-US">
                <a:solidFill>
                  <a:srgbClr val="FF0000"/>
                </a:solidFill>
              </a:rPr>
              <a:t>Review the Case Manger Guide</a:t>
            </a:r>
          </a:p>
          <a:p>
            <a:pPr marL="914400" lvl="1" indent="-514350"/>
            <a:r>
              <a:rPr lang="en-US"/>
              <a:t>Columns A – L</a:t>
            </a:r>
          </a:p>
          <a:p>
            <a:pPr marL="914400" lvl="1" indent="-514350"/>
            <a:r>
              <a:rPr lang="en-US"/>
              <a:t>Annual Review Scenarios</a:t>
            </a:r>
          </a:p>
          <a:p>
            <a:pPr marL="914400" lvl="1" indent="-514350"/>
            <a:r>
              <a:rPr lang="en-US"/>
              <a:t>Student Progress Scenarios</a:t>
            </a:r>
          </a:p>
        </p:txBody>
      </p:sp>
      <p:cxnSp>
        <p:nvCxnSpPr>
          <p:cNvPr id="12" name="Straight Arrow Connector 11">
            <a:extLst>
              <a:ext uri="{FF2B5EF4-FFF2-40B4-BE49-F238E27FC236}">
                <a16:creationId xmlns:a16="http://schemas.microsoft.com/office/drawing/2014/main" id="{8FF51C08-C8D4-6E41-9189-300D46EA3221}"/>
              </a:ext>
            </a:extLst>
          </p:cNvPr>
          <p:cNvCxnSpPr>
            <a:cxnSpLocks/>
          </p:cNvCxnSpPr>
          <p:nvPr/>
        </p:nvCxnSpPr>
        <p:spPr>
          <a:xfrm>
            <a:off x="3398293" y="3261815"/>
            <a:ext cx="150125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4" name="Content Placeholder 3">
            <a:extLst>
              <a:ext uri="{FF2B5EF4-FFF2-40B4-BE49-F238E27FC236}">
                <a16:creationId xmlns:a16="http://schemas.microsoft.com/office/drawing/2014/main" id="{3DDA0C5B-3B92-FB41-9F22-DA0C1491CA90}"/>
              </a:ext>
            </a:extLst>
          </p:cNvPr>
          <p:cNvPicPr>
            <a:picLocks noGrp="1" noChangeAspect="1"/>
          </p:cNvPicPr>
          <p:nvPr>
            <p:ph sz="half" idx="2"/>
          </p:nvPr>
        </p:nvPicPr>
        <p:blipFill>
          <a:blip r:embed="rId3"/>
          <a:stretch>
            <a:fillRect/>
          </a:stretch>
        </p:blipFill>
        <p:spPr>
          <a:xfrm>
            <a:off x="5105400" y="2209800"/>
            <a:ext cx="3124200" cy="4038600"/>
          </a:xfrm>
          <a:prstGeom prst="rect">
            <a:avLst/>
          </a:prstGeom>
        </p:spPr>
      </p:pic>
    </p:spTree>
    <p:extLst>
      <p:ext uri="{BB962C8B-B14F-4D97-AF65-F5344CB8AC3E}">
        <p14:creationId xmlns:p14="http://schemas.microsoft.com/office/powerpoint/2010/main" val="329723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DEF4-543E-2141-99D4-18FAEA339C9E}"/>
              </a:ext>
            </a:extLst>
          </p:cNvPr>
          <p:cNvSpPr>
            <a:spLocks noGrp="1"/>
          </p:cNvSpPr>
          <p:nvPr>
            <p:ph type="title"/>
          </p:nvPr>
        </p:nvSpPr>
        <p:spPr/>
        <p:txBody>
          <a:bodyPr>
            <a:normAutofit fontScale="90000"/>
          </a:bodyPr>
          <a:lstStyle/>
          <a:p>
            <a:r>
              <a:rPr lang="en-US"/>
              <a:t>STEP 2: Make Student Projections</a:t>
            </a:r>
          </a:p>
        </p:txBody>
      </p:sp>
      <p:sp>
        <p:nvSpPr>
          <p:cNvPr id="3" name="Content Placeholder 2">
            <a:extLst>
              <a:ext uri="{FF2B5EF4-FFF2-40B4-BE49-F238E27FC236}">
                <a16:creationId xmlns:a16="http://schemas.microsoft.com/office/drawing/2014/main" id="{498CD3FF-F71D-CD42-9A7E-94810D4266E8}"/>
              </a:ext>
            </a:extLst>
          </p:cNvPr>
          <p:cNvSpPr>
            <a:spLocks noGrp="1"/>
          </p:cNvSpPr>
          <p:nvPr>
            <p:ph sz="half" idx="1"/>
          </p:nvPr>
        </p:nvSpPr>
        <p:spPr/>
        <p:txBody>
          <a:bodyPr vert="horz" lIns="91440" tIns="45720" rIns="91440" bIns="45720" rtlCol="0" anchor="t">
            <a:normAutofit/>
          </a:bodyPr>
          <a:lstStyle/>
          <a:p>
            <a:r>
              <a:rPr lang="en-US"/>
              <a:t>Task:</a:t>
            </a:r>
          </a:p>
          <a:p>
            <a:pPr lvl="1"/>
            <a:r>
              <a:rPr lang="en-US"/>
              <a:t>Enter students into Case Manger Projections Form</a:t>
            </a:r>
          </a:p>
          <a:p>
            <a:pPr lvl="1"/>
            <a:r>
              <a:rPr lang="en-US">
                <a:cs typeface="Calibri"/>
              </a:rPr>
              <a:t>DO NOT INCLUDE students who are projected to </a:t>
            </a:r>
            <a:r>
              <a:rPr lang="en-US">
                <a:highlight>
                  <a:srgbClr val="00FF00"/>
                </a:highlight>
                <a:cs typeface="Calibri"/>
              </a:rPr>
              <a:t>GRADUATE</a:t>
            </a:r>
          </a:p>
          <a:p>
            <a:pPr lvl="1"/>
            <a:r>
              <a:rPr lang="en-US">
                <a:cs typeface="Calibri"/>
              </a:rPr>
              <a:t>DO NOT INCLUDE students in IRR with an </a:t>
            </a:r>
            <a:r>
              <a:rPr lang="en-US">
                <a:highlight>
                  <a:srgbClr val="FF00FF"/>
                </a:highlight>
                <a:cs typeface="Calibri"/>
              </a:rPr>
              <a:t>ACTIVE File Review</a:t>
            </a:r>
            <a:r>
              <a:rPr lang="en-US">
                <a:cs typeface="Calibri"/>
              </a:rPr>
              <a:t>,</a:t>
            </a:r>
          </a:p>
        </p:txBody>
      </p:sp>
      <p:pic>
        <p:nvPicPr>
          <p:cNvPr id="23" name="Content Placeholder 22">
            <a:extLst>
              <a:ext uri="{FF2B5EF4-FFF2-40B4-BE49-F238E27FC236}">
                <a16:creationId xmlns:a16="http://schemas.microsoft.com/office/drawing/2014/main" id="{704E543E-E969-204A-9A07-45DA389209E4}"/>
              </a:ext>
            </a:extLst>
          </p:cNvPr>
          <p:cNvPicPr>
            <a:picLocks noGrp="1" noChangeAspect="1"/>
          </p:cNvPicPr>
          <p:nvPr>
            <p:ph sz="half" idx="2"/>
          </p:nvPr>
        </p:nvPicPr>
        <p:blipFill>
          <a:blip r:embed="rId3"/>
          <a:stretch>
            <a:fillRect/>
          </a:stretch>
        </p:blipFill>
        <p:spPr>
          <a:xfrm>
            <a:off x="4648200" y="2842106"/>
            <a:ext cx="4038600" cy="2773987"/>
          </a:xfrm>
          <a:prstGeom prst="rect">
            <a:avLst/>
          </a:prstGeom>
        </p:spPr>
      </p:pic>
    </p:spTree>
    <p:extLst>
      <p:ext uri="{BB962C8B-B14F-4D97-AF65-F5344CB8AC3E}">
        <p14:creationId xmlns:p14="http://schemas.microsoft.com/office/powerpoint/2010/main" val="404558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EBBFCF-D93E-E84A-AD9B-AB7FE37299C2}"/>
              </a:ext>
            </a:extLst>
          </p:cNvPr>
          <p:cNvPicPr>
            <a:picLocks noChangeAspect="1"/>
          </p:cNvPicPr>
          <p:nvPr/>
        </p:nvPicPr>
        <p:blipFill>
          <a:blip r:embed="rId3"/>
          <a:stretch>
            <a:fillRect/>
          </a:stretch>
        </p:blipFill>
        <p:spPr>
          <a:xfrm>
            <a:off x="667265" y="3579389"/>
            <a:ext cx="7809470" cy="2988239"/>
          </a:xfrm>
          <a:prstGeom prst="rect">
            <a:avLst/>
          </a:prstGeom>
        </p:spPr>
      </p:pic>
      <p:pic>
        <p:nvPicPr>
          <p:cNvPr id="12" name="Picture 11">
            <a:extLst>
              <a:ext uri="{FF2B5EF4-FFF2-40B4-BE49-F238E27FC236}">
                <a16:creationId xmlns:a16="http://schemas.microsoft.com/office/drawing/2014/main" id="{A1387B1A-D634-4943-B8DA-A03C01BDA9A9}"/>
              </a:ext>
            </a:extLst>
          </p:cNvPr>
          <p:cNvPicPr>
            <a:picLocks noChangeAspect="1"/>
          </p:cNvPicPr>
          <p:nvPr/>
        </p:nvPicPr>
        <p:blipFill rotWithShape="1">
          <a:blip r:embed="rId4"/>
          <a:srcRect r="6172"/>
          <a:stretch/>
        </p:blipFill>
        <p:spPr>
          <a:xfrm>
            <a:off x="667265" y="3585567"/>
            <a:ext cx="1878227" cy="2276550"/>
          </a:xfrm>
          <a:prstGeom prst="rect">
            <a:avLst/>
          </a:prstGeom>
        </p:spPr>
      </p:pic>
      <p:sp>
        <p:nvSpPr>
          <p:cNvPr id="9" name="Title 8">
            <a:extLst>
              <a:ext uri="{FF2B5EF4-FFF2-40B4-BE49-F238E27FC236}">
                <a16:creationId xmlns:a16="http://schemas.microsoft.com/office/drawing/2014/main" id="{0072AA48-17AB-A243-A48B-A50B9CC41497}"/>
              </a:ext>
            </a:extLst>
          </p:cNvPr>
          <p:cNvSpPr>
            <a:spLocks noGrp="1"/>
          </p:cNvSpPr>
          <p:nvPr>
            <p:ph type="title"/>
          </p:nvPr>
        </p:nvSpPr>
        <p:spPr/>
        <p:txBody>
          <a:bodyPr/>
          <a:lstStyle/>
          <a:p>
            <a:r>
              <a:rPr lang="en-US"/>
              <a:t>SCHOOL</a:t>
            </a:r>
          </a:p>
        </p:txBody>
      </p:sp>
      <p:sp>
        <p:nvSpPr>
          <p:cNvPr id="16" name="Content Placeholder 15">
            <a:extLst>
              <a:ext uri="{FF2B5EF4-FFF2-40B4-BE49-F238E27FC236}">
                <a16:creationId xmlns:a16="http://schemas.microsoft.com/office/drawing/2014/main" id="{EB91EA55-8B85-694D-A668-7C2BF9168F35}"/>
              </a:ext>
            </a:extLst>
          </p:cNvPr>
          <p:cNvSpPr>
            <a:spLocks noGrp="1"/>
          </p:cNvSpPr>
          <p:nvPr>
            <p:ph idx="1"/>
          </p:nvPr>
        </p:nvSpPr>
        <p:spPr>
          <a:xfrm>
            <a:off x="457200" y="2167342"/>
            <a:ext cx="8229600" cy="994934"/>
          </a:xfrm>
        </p:spPr>
        <p:txBody>
          <a:bodyPr vert="horz" lIns="91440" tIns="45720" rIns="91440" bIns="45720" rtlCol="0" anchor="t">
            <a:noAutofit/>
          </a:bodyPr>
          <a:lstStyle/>
          <a:p>
            <a:pPr marL="0" indent="0">
              <a:buNone/>
            </a:pPr>
            <a:r>
              <a:rPr lang="en-US" sz="1400" u="sng"/>
              <a:t>CHOOSE FROM DROP-DOWN</a:t>
            </a:r>
          </a:p>
          <a:p>
            <a:pPr marL="285750" indent="-285750">
              <a:buFont typeface="Wingdings" pitchFamily="2" charset="2"/>
              <a:buChar char="ü"/>
            </a:pPr>
            <a:r>
              <a:rPr lang="en-US" sz="1400"/>
              <a:t>Student moving to next grade within the SAME school </a:t>
            </a:r>
            <a:r>
              <a:rPr lang="en-US" sz="1400">
                <a:sym typeface="Wingdings" pitchFamily="2" charset="2"/>
              </a:rPr>
              <a:t> choose current school</a:t>
            </a:r>
          </a:p>
          <a:p>
            <a:pPr marL="285750" indent="-285750">
              <a:buFont typeface="Wingdings" pitchFamily="2" charset="2"/>
              <a:buChar char="ü"/>
            </a:pPr>
            <a:r>
              <a:rPr lang="en-US" sz="1400"/>
              <a:t>Student is being retained </a:t>
            </a:r>
            <a:r>
              <a:rPr lang="en-US" sz="1400">
                <a:sym typeface="Wingdings" pitchFamily="2" charset="2"/>
              </a:rPr>
              <a:t> choose current school</a:t>
            </a:r>
          </a:p>
          <a:p>
            <a:pPr marL="285750" indent="-285750">
              <a:buFont typeface="Wingdings" pitchFamily="2" charset="2"/>
              <a:buChar char="ü"/>
            </a:pPr>
            <a:r>
              <a:rPr lang="en-US" sz="1400">
                <a:sym typeface="Wingdings" pitchFamily="2" charset="2"/>
              </a:rPr>
              <a:t>Student is matriculating to K (in another school), MS, or HS --&gt; choose “MATRICULATING”</a:t>
            </a:r>
          </a:p>
          <a:p>
            <a:pPr marL="285750" indent="-285750">
              <a:buFont typeface="Wingdings" pitchFamily="2" charset="2"/>
              <a:buChar char="ü"/>
            </a:pPr>
            <a:r>
              <a:rPr lang="en-US" sz="1400">
                <a:highlight>
                  <a:srgbClr val="00FF00"/>
                </a:highlight>
                <a:cs typeface="Calibri"/>
              </a:rPr>
              <a:t>Student is GRADUATING/</a:t>
            </a:r>
            <a:r>
              <a:rPr lang="en-US" sz="1400">
                <a:highlight>
                  <a:srgbClr val="FF00FF"/>
                </a:highlight>
                <a:cs typeface="Calibri"/>
              </a:rPr>
              <a:t>FILE REVIEW </a:t>
            </a:r>
            <a:r>
              <a:rPr lang="en-US" sz="1400">
                <a:highlight>
                  <a:srgbClr val="00FF00"/>
                </a:highlight>
                <a:cs typeface="Calibri"/>
                <a:sym typeface="Wingdings" pitchFamily="2" charset="2"/>
              </a:rPr>
              <a:t> DO NOT INCLUDE</a:t>
            </a:r>
            <a:endParaRPr lang="en-US" sz="1400">
              <a:highlight>
                <a:srgbClr val="00FF00"/>
              </a:highlight>
              <a:cs typeface="Calibri"/>
            </a:endParaRPr>
          </a:p>
        </p:txBody>
      </p:sp>
    </p:spTree>
    <p:extLst>
      <p:ext uri="{BB962C8B-B14F-4D97-AF65-F5344CB8AC3E}">
        <p14:creationId xmlns:p14="http://schemas.microsoft.com/office/powerpoint/2010/main" val="425449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EBBFCF-D93E-E84A-AD9B-AB7FE37299C2}"/>
              </a:ext>
            </a:extLst>
          </p:cNvPr>
          <p:cNvPicPr>
            <a:picLocks noChangeAspect="1"/>
          </p:cNvPicPr>
          <p:nvPr/>
        </p:nvPicPr>
        <p:blipFill>
          <a:blip r:embed="rId3"/>
          <a:stretch>
            <a:fillRect/>
          </a:stretch>
        </p:blipFill>
        <p:spPr>
          <a:xfrm>
            <a:off x="667265" y="3579389"/>
            <a:ext cx="7809470" cy="2988239"/>
          </a:xfrm>
          <a:prstGeom prst="rect">
            <a:avLst/>
          </a:prstGeom>
        </p:spPr>
      </p:pic>
      <p:sp>
        <p:nvSpPr>
          <p:cNvPr id="9" name="Title 8">
            <a:extLst>
              <a:ext uri="{FF2B5EF4-FFF2-40B4-BE49-F238E27FC236}">
                <a16:creationId xmlns:a16="http://schemas.microsoft.com/office/drawing/2014/main" id="{0072AA48-17AB-A243-A48B-A50B9CC41497}"/>
              </a:ext>
            </a:extLst>
          </p:cNvPr>
          <p:cNvSpPr>
            <a:spLocks noGrp="1"/>
          </p:cNvSpPr>
          <p:nvPr>
            <p:ph type="title"/>
          </p:nvPr>
        </p:nvSpPr>
        <p:spPr/>
        <p:txBody>
          <a:bodyPr/>
          <a:lstStyle/>
          <a:p>
            <a:r>
              <a:rPr lang="en-US"/>
              <a:t>LAST NAME/FIRST NAME</a:t>
            </a:r>
          </a:p>
        </p:txBody>
      </p:sp>
      <p:sp>
        <p:nvSpPr>
          <p:cNvPr id="16" name="Content Placeholder 15">
            <a:extLst>
              <a:ext uri="{FF2B5EF4-FFF2-40B4-BE49-F238E27FC236}">
                <a16:creationId xmlns:a16="http://schemas.microsoft.com/office/drawing/2014/main" id="{EB91EA55-8B85-694D-A668-7C2BF9168F35}"/>
              </a:ext>
            </a:extLst>
          </p:cNvPr>
          <p:cNvSpPr>
            <a:spLocks noGrp="1"/>
          </p:cNvSpPr>
          <p:nvPr>
            <p:ph idx="1"/>
          </p:nvPr>
        </p:nvSpPr>
        <p:spPr>
          <a:xfrm>
            <a:off x="457200" y="2167342"/>
            <a:ext cx="8229600" cy="994934"/>
          </a:xfrm>
        </p:spPr>
        <p:txBody>
          <a:bodyPr>
            <a:normAutofit fontScale="92500" lnSpcReduction="20000"/>
          </a:bodyPr>
          <a:lstStyle/>
          <a:p>
            <a:pPr marL="0" indent="0">
              <a:buNone/>
            </a:pPr>
            <a:r>
              <a:rPr lang="en-US" sz="1600" u="sng"/>
              <a:t>ENTER STUDENT’S NAME</a:t>
            </a:r>
          </a:p>
          <a:p>
            <a:pPr>
              <a:buFont typeface="Wingdings" pitchFamily="2" charset="2"/>
              <a:buChar char="ü"/>
            </a:pPr>
            <a:r>
              <a:rPr lang="en-US" sz="1600"/>
              <a:t>Enter the student’s last name in column B</a:t>
            </a:r>
          </a:p>
          <a:p>
            <a:pPr>
              <a:buFont typeface="Wingdings" pitchFamily="2" charset="2"/>
              <a:buChar char="ü"/>
            </a:pPr>
            <a:r>
              <a:rPr lang="en-US" sz="1600"/>
              <a:t>Enter the student’s first name in column C</a:t>
            </a:r>
          </a:p>
          <a:p>
            <a:pPr>
              <a:buFont typeface="Wingdings" pitchFamily="2" charset="2"/>
              <a:buChar char="ü"/>
            </a:pPr>
            <a:r>
              <a:rPr lang="en-US" sz="1600">
                <a:solidFill>
                  <a:srgbClr val="FF0000"/>
                </a:solidFill>
              </a:rPr>
              <a:t>PLEASE BE SURE TO SPELL THE STUDENT’S NAME CORRECTLY</a:t>
            </a:r>
          </a:p>
        </p:txBody>
      </p:sp>
      <p:pic>
        <p:nvPicPr>
          <p:cNvPr id="11" name="Picture 10">
            <a:extLst>
              <a:ext uri="{FF2B5EF4-FFF2-40B4-BE49-F238E27FC236}">
                <a16:creationId xmlns:a16="http://schemas.microsoft.com/office/drawing/2014/main" id="{5A89895C-50CD-8044-9C8B-D0D897ADDAFB}"/>
              </a:ext>
            </a:extLst>
          </p:cNvPr>
          <p:cNvPicPr>
            <a:picLocks noChangeAspect="1"/>
          </p:cNvPicPr>
          <p:nvPr/>
        </p:nvPicPr>
        <p:blipFill rotWithShape="1">
          <a:blip r:embed="rId4"/>
          <a:srcRect t="1" r="16719" b="9177"/>
          <a:stretch/>
        </p:blipFill>
        <p:spPr>
          <a:xfrm>
            <a:off x="864325" y="3915185"/>
            <a:ext cx="3374188" cy="140448"/>
          </a:xfrm>
          <a:prstGeom prst="rect">
            <a:avLst/>
          </a:prstGeom>
        </p:spPr>
      </p:pic>
    </p:spTree>
    <p:extLst>
      <p:ext uri="{BB962C8B-B14F-4D97-AF65-F5344CB8AC3E}">
        <p14:creationId xmlns:p14="http://schemas.microsoft.com/office/powerpoint/2010/main" val="13805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EBBFCF-D93E-E84A-AD9B-AB7FE37299C2}"/>
              </a:ext>
            </a:extLst>
          </p:cNvPr>
          <p:cNvPicPr>
            <a:picLocks noChangeAspect="1"/>
          </p:cNvPicPr>
          <p:nvPr/>
        </p:nvPicPr>
        <p:blipFill>
          <a:blip r:embed="rId3"/>
          <a:stretch>
            <a:fillRect/>
          </a:stretch>
        </p:blipFill>
        <p:spPr>
          <a:xfrm>
            <a:off x="667265" y="3579389"/>
            <a:ext cx="7809470" cy="2988239"/>
          </a:xfrm>
          <a:prstGeom prst="rect">
            <a:avLst/>
          </a:prstGeom>
        </p:spPr>
      </p:pic>
      <p:pic>
        <p:nvPicPr>
          <p:cNvPr id="18" name="Picture 17">
            <a:extLst>
              <a:ext uri="{FF2B5EF4-FFF2-40B4-BE49-F238E27FC236}">
                <a16:creationId xmlns:a16="http://schemas.microsoft.com/office/drawing/2014/main" id="{ABA11231-6255-AA42-8503-F76824D31CC1}"/>
              </a:ext>
            </a:extLst>
          </p:cNvPr>
          <p:cNvPicPr>
            <a:picLocks noChangeAspect="1"/>
          </p:cNvPicPr>
          <p:nvPr/>
        </p:nvPicPr>
        <p:blipFill>
          <a:blip r:embed="rId4"/>
          <a:stretch>
            <a:fillRect/>
          </a:stretch>
        </p:blipFill>
        <p:spPr>
          <a:xfrm>
            <a:off x="4240212" y="3770405"/>
            <a:ext cx="826057" cy="1497712"/>
          </a:xfrm>
          <a:prstGeom prst="rect">
            <a:avLst/>
          </a:prstGeom>
        </p:spPr>
      </p:pic>
      <p:sp>
        <p:nvSpPr>
          <p:cNvPr id="9" name="Title 8">
            <a:extLst>
              <a:ext uri="{FF2B5EF4-FFF2-40B4-BE49-F238E27FC236}">
                <a16:creationId xmlns:a16="http://schemas.microsoft.com/office/drawing/2014/main" id="{0072AA48-17AB-A243-A48B-A50B9CC41497}"/>
              </a:ext>
            </a:extLst>
          </p:cNvPr>
          <p:cNvSpPr>
            <a:spLocks noGrp="1"/>
          </p:cNvSpPr>
          <p:nvPr>
            <p:ph type="title"/>
          </p:nvPr>
        </p:nvSpPr>
        <p:spPr/>
        <p:txBody>
          <a:bodyPr/>
          <a:lstStyle/>
          <a:p>
            <a:r>
              <a:rPr lang="en-US"/>
              <a:t>20-21 GRD</a:t>
            </a:r>
          </a:p>
        </p:txBody>
      </p:sp>
      <p:sp>
        <p:nvSpPr>
          <p:cNvPr id="16" name="Content Placeholder 15">
            <a:extLst>
              <a:ext uri="{FF2B5EF4-FFF2-40B4-BE49-F238E27FC236}">
                <a16:creationId xmlns:a16="http://schemas.microsoft.com/office/drawing/2014/main" id="{EB91EA55-8B85-694D-A668-7C2BF9168F35}"/>
              </a:ext>
            </a:extLst>
          </p:cNvPr>
          <p:cNvSpPr>
            <a:spLocks noGrp="1"/>
          </p:cNvSpPr>
          <p:nvPr>
            <p:ph idx="1"/>
          </p:nvPr>
        </p:nvSpPr>
        <p:spPr>
          <a:xfrm>
            <a:off x="457200" y="2167342"/>
            <a:ext cx="8229600" cy="994934"/>
          </a:xfrm>
        </p:spPr>
        <p:txBody>
          <a:bodyPr>
            <a:normAutofit/>
          </a:bodyPr>
          <a:lstStyle/>
          <a:p>
            <a:pPr marL="0" indent="0">
              <a:buNone/>
            </a:pPr>
            <a:r>
              <a:rPr lang="en-US" sz="1600" u="sng"/>
              <a:t>CHOOSE FROM DROP-DOWN</a:t>
            </a:r>
          </a:p>
          <a:p>
            <a:pPr>
              <a:buFont typeface="Wingdings" pitchFamily="2" charset="2"/>
              <a:buChar char="ü"/>
            </a:pPr>
            <a:r>
              <a:rPr lang="en-US" sz="1600"/>
              <a:t>Choose the student’s grade level for NEXT year</a:t>
            </a:r>
          </a:p>
        </p:txBody>
      </p:sp>
      <p:pic>
        <p:nvPicPr>
          <p:cNvPr id="11" name="Picture 10">
            <a:extLst>
              <a:ext uri="{FF2B5EF4-FFF2-40B4-BE49-F238E27FC236}">
                <a16:creationId xmlns:a16="http://schemas.microsoft.com/office/drawing/2014/main" id="{99430258-A0DA-0A4F-A871-9F07DC83C1F7}"/>
              </a:ext>
            </a:extLst>
          </p:cNvPr>
          <p:cNvPicPr>
            <a:picLocks noChangeAspect="1"/>
          </p:cNvPicPr>
          <p:nvPr/>
        </p:nvPicPr>
        <p:blipFill rotWithShape="1">
          <a:blip r:embed="rId5"/>
          <a:srcRect t="1" r="16678" b="9177"/>
          <a:stretch/>
        </p:blipFill>
        <p:spPr>
          <a:xfrm>
            <a:off x="864325" y="3915185"/>
            <a:ext cx="3375887" cy="140448"/>
          </a:xfrm>
          <a:prstGeom prst="rect">
            <a:avLst/>
          </a:prstGeom>
        </p:spPr>
      </p:pic>
    </p:spTree>
    <p:extLst>
      <p:ext uri="{BB962C8B-B14F-4D97-AF65-F5344CB8AC3E}">
        <p14:creationId xmlns:p14="http://schemas.microsoft.com/office/powerpoint/2010/main" val="291464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EBBFCF-D93E-E84A-AD9B-AB7FE37299C2}"/>
              </a:ext>
            </a:extLst>
          </p:cNvPr>
          <p:cNvPicPr>
            <a:picLocks noChangeAspect="1"/>
          </p:cNvPicPr>
          <p:nvPr/>
        </p:nvPicPr>
        <p:blipFill>
          <a:blip r:embed="rId3"/>
          <a:stretch>
            <a:fillRect/>
          </a:stretch>
        </p:blipFill>
        <p:spPr>
          <a:xfrm>
            <a:off x="667265" y="3579389"/>
            <a:ext cx="7809470" cy="2988239"/>
          </a:xfrm>
          <a:prstGeom prst="rect">
            <a:avLst/>
          </a:prstGeom>
        </p:spPr>
      </p:pic>
      <p:pic>
        <p:nvPicPr>
          <p:cNvPr id="3" name="Picture 2">
            <a:extLst>
              <a:ext uri="{FF2B5EF4-FFF2-40B4-BE49-F238E27FC236}">
                <a16:creationId xmlns:a16="http://schemas.microsoft.com/office/drawing/2014/main" id="{D04A4F94-17CB-2046-806B-566553549EAE}"/>
              </a:ext>
            </a:extLst>
          </p:cNvPr>
          <p:cNvPicPr>
            <a:picLocks noChangeAspect="1"/>
          </p:cNvPicPr>
          <p:nvPr/>
        </p:nvPicPr>
        <p:blipFill>
          <a:blip r:embed="rId4"/>
          <a:stretch>
            <a:fillRect/>
          </a:stretch>
        </p:blipFill>
        <p:spPr>
          <a:xfrm>
            <a:off x="4894393" y="3784053"/>
            <a:ext cx="592007" cy="2064435"/>
          </a:xfrm>
          <a:prstGeom prst="rect">
            <a:avLst/>
          </a:prstGeom>
        </p:spPr>
      </p:pic>
      <p:sp>
        <p:nvSpPr>
          <p:cNvPr id="9" name="Title 8">
            <a:extLst>
              <a:ext uri="{FF2B5EF4-FFF2-40B4-BE49-F238E27FC236}">
                <a16:creationId xmlns:a16="http://schemas.microsoft.com/office/drawing/2014/main" id="{0072AA48-17AB-A243-A48B-A50B9CC41497}"/>
              </a:ext>
            </a:extLst>
          </p:cNvPr>
          <p:cNvSpPr>
            <a:spLocks noGrp="1"/>
          </p:cNvSpPr>
          <p:nvPr>
            <p:ph type="title"/>
          </p:nvPr>
        </p:nvSpPr>
        <p:spPr/>
        <p:txBody>
          <a:bodyPr/>
          <a:lstStyle/>
          <a:p>
            <a:r>
              <a:rPr lang="en-US"/>
              <a:t>DIS</a:t>
            </a:r>
          </a:p>
        </p:txBody>
      </p:sp>
      <p:sp>
        <p:nvSpPr>
          <p:cNvPr id="16" name="Content Placeholder 15">
            <a:extLst>
              <a:ext uri="{FF2B5EF4-FFF2-40B4-BE49-F238E27FC236}">
                <a16:creationId xmlns:a16="http://schemas.microsoft.com/office/drawing/2014/main" id="{EB91EA55-8B85-694D-A668-7C2BF9168F35}"/>
              </a:ext>
            </a:extLst>
          </p:cNvPr>
          <p:cNvSpPr>
            <a:spLocks noGrp="1"/>
          </p:cNvSpPr>
          <p:nvPr>
            <p:ph idx="1"/>
          </p:nvPr>
        </p:nvSpPr>
        <p:spPr>
          <a:xfrm>
            <a:off x="457200" y="2167342"/>
            <a:ext cx="8229600" cy="994934"/>
          </a:xfrm>
        </p:spPr>
        <p:txBody>
          <a:bodyPr>
            <a:normAutofit/>
          </a:bodyPr>
          <a:lstStyle/>
          <a:p>
            <a:pPr marL="0" indent="0">
              <a:buNone/>
            </a:pPr>
            <a:r>
              <a:rPr lang="en-US" sz="1600"/>
              <a:t>CHOOSE FROM DROP-DOWN</a:t>
            </a:r>
          </a:p>
          <a:p>
            <a:pPr>
              <a:buFont typeface="Wingdings" pitchFamily="2" charset="2"/>
              <a:buChar char="ü"/>
            </a:pPr>
            <a:r>
              <a:rPr lang="en-US" sz="1600"/>
              <a:t>Choose the student’s PRIMARY disability</a:t>
            </a:r>
          </a:p>
        </p:txBody>
      </p:sp>
      <p:pic>
        <p:nvPicPr>
          <p:cNvPr id="2" name="Picture 1">
            <a:extLst>
              <a:ext uri="{FF2B5EF4-FFF2-40B4-BE49-F238E27FC236}">
                <a16:creationId xmlns:a16="http://schemas.microsoft.com/office/drawing/2014/main" id="{7723E163-7C63-8E42-8CA2-71223D82FF64}"/>
              </a:ext>
            </a:extLst>
          </p:cNvPr>
          <p:cNvPicPr>
            <a:picLocks noChangeAspect="1"/>
          </p:cNvPicPr>
          <p:nvPr/>
        </p:nvPicPr>
        <p:blipFill>
          <a:blip r:embed="rId5"/>
          <a:stretch>
            <a:fillRect/>
          </a:stretch>
        </p:blipFill>
        <p:spPr>
          <a:xfrm>
            <a:off x="864325" y="3915185"/>
            <a:ext cx="4051584" cy="154640"/>
          </a:xfrm>
          <a:prstGeom prst="rect">
            <a:avLst/>
          </a:prstGeom>
        </p:spPr>
      </p:pic>
    </p:spTree>
    <p:extLst>
      <p:ext uri="{BB962C8B-B14F-4D97-AF65-F5344CB8AC3E}">
        <p14:creationId xmlns:p14="http://schemas.microsoft.com/office/powerpoint/2010/main" val="370279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eb8f9d293f488324e14af7702bb85c32">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f577c1b361325b38cfc0a115004d3a8a"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141929-D9D4-44C2-9E2F-61CF2B94B8AB}"/>
</file>

<file path=customXml/itemProps2.xml><?xml version="1.0" encoding="utf-8"?>
<ds:datastoreItem xmlns:ds="http://schemas.openxmlformats.org/officeDocument/2006/customXml" ds:itemID="{FAE71FB9-791A-40AD-A101-68A37885A83C}"/>
</file>

<file path=customXml/itemProps3.xml><?xml version="1.0" encoding="utf-8"?>
<ds:datastoreItem xmlns:ds="http://schemas.openxmlformats.org/officeDocument/2006/customXml" ds:itemID="{563AE892-B7B2-4DDB-9141-1CCD0405AE3A}"/>
</file>

<file path=docProps/app.xml><?xml version="1.0" encoding="utf-8"?>
<Properties xmlns="http://schemas.openxmlformats.org/officeDocument/2006/extended-properties" xmlns:vt="http://schemas.openxmlformats.org/officeDocument/2006/docPropsVTypes">
  <TotalTime>0</TotalTime>
  <Words>1574</Words>
  <Application>Microsoft Macintosh PowerPoint</Application>
  <PresentationFormat>On-screen Show (4:3)</PresentationFormat>
  <Paragraphs>161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JAN Allocations Projections: IRR Teachers</vt:lpstr>
      <vt:lpstr>PHASE I</vt:lpstr>
      <vt:lpstr>STEP 2: Make Student Projections</vt:lpstr>
      <vt:lpstr>STEP 2: Make Student Projections</vt:lpstr>
      <vt:lpstr>STEP 2: Make Student Projections</vt:lpstr>
      <vt:lpstr>SCHOOL</vt:lpstr>
      <vt:lpstr>LAST NAME/FIRST NAME</vt:lpstr>
      <vt:lpstr>20-21 GRD</vt:lpstr>
      <vt:lpstr>DIS</vt:lpstr>
      <vt:lpstr>Instructional Styles</vt:lpstr>
      <vt:lpstr>PREPS</vt:lpstr>
      <vt:lpstr>STEP 2: Make Student Projections</vt:lpstr>
      <vt:lpstr>Questions/Comments?</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hales1</dc:creator>
  <cp:lastModifiedBy>McGaha, Blake</cp:lastModifiedBy>
  <cp:revision>874</cp:revision>
  <dcterms:created xsi:type="dcterms:W3CDTF">2013-06-04T14:40:46Z</dcterms:created>
  <dcterms:modified xsi:type="dcterms:W3CDTF">2019-11-04T17:50:12Z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0x01010009D831E39BAA3F4CA075FB698E603DD3</vt:lpwstr>
  </property>
  <property fmtid="{D5CDD505-2E9C-101B-9397-08002B2CF9AE}" pid="3" name="MSIP_Label_0ee3c538-ec52-435f-ae58-017644bd9513_Enabled">
    <vt:lpwstr>True</vt:lpwstr>
  </property>
  <property fmtid="{D5CDD505-2E9C-101B-9397-08002B2CF9AE}" pid="4" name="Sensitivity">
    <vt:lpwstr>General</vt:lpwstr>
  </property>
  <property fmtid="{D5CDD505-2E9C-101B-9397-08002B2CF9AE}" pid="5" name="MSIP_Label_0ee3c538-ec52-435f-ae58-017644bd9513_SiteId">
    <vt:lpwstr>0cdcb198-8169-4b70-ba9f-da7e3ba700c2</vt:lpwstr>
  </property>
  <property fmtid="{D5CDD505-2E9C-101B-9397-08002B2CF9AE}" pid="6" name="MSIP_Label_0ee3c538-ec52-435f-ae58-017644bd9513_Application">
    <vt:lpwstr>Microsoft Azure Information Protection</vt:lpwstr>
  </property>
  <property fmtid="{D5CDD505-2E9C-101B-9397-08002B2CF9AE}" pid="7" name="MSIP_Label_0ee3c538-ec52-435f-ae58-017644bd9513_SetDate">
    <vt:lpwstr>2019-10-31T19:12:12.1503684Z</vt:lpwstr>
  </property>
  <property fmtid="{D5CDD505-2E9C-101B-9397-08002B2CF9AE}" pid="8" name="MSIP_Label_0ee3c538-ec52-435f-ae58-017644bd9513_Extended_MSFT_Method">
    <vt:lpwstr>Automatic</vt:lpwstr>
  </property>
  <property fmtid="{D5CDD505-2E9C-101B-9397-08002B2CF9AE}" pid="9" name="MSIP_Label_0ee3c538-ec52-435f-ae58-017644bd9513_Name">
    <vt:lpwstr>General</vt:lpwstr>
  </property>
  <property fmtid="{D5CDD505-2E9C-101B-9397-08002B2CF9AE}" pid="10" name="MSIP_Label_0ee3c538-ec52-435f-ae58-017644bd9513_Owner">
    <vt:lpwstr>DeberryJ@fultonschools.org</vt:lpwstr>
  </property>
</Properties>
</file>