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7" r:id="rId5"/>
    <p:sldId id="258" r:id="rId6"/>
    <p:sldId id="259" r:id="rId7"/>
    <p:sldId id="260" r:id="rId8"/>
    <p:sldId id="261" r:id="rId9"/>
    <p:sldId id="279" r:id="rId10"/>
    <p:sldId id="262" r:id="rId11"/>
    <p:sldId id="263" r:id="rId12"/>
    <p:sldId id="265" r:id="rId13"/>
    <p:sldId id="264" r:id="rId14"/>
    <p:sldId id="278" r:id="rId15"/>
    <p:sldId id="280" r:id="rId16"/>
    <p:sldId id="276" r:id="rId1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ffany Taylor" initials="TT" lastIdx="5" clrIdx="0">
    <p:extLst>
      <p:ext uri="{19B8F6BF-5375-455C-9EA6-DF929625EA0E}">
        <p15:presenceInfo xmlns:p15="http://schemas.microsoft.com/office/powerpoint/2012/main" userId="S::Tiffany.Taylor@doe.k12.ga.us::dae282c2-02a2-41ce-b988-07db6125b7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6CA"/>
    <a:srgbClr val="00A9A1"/>
    <a:srgbClr val="007E67"/>
    <a:srgbClr val="D57602"/>
    <a:srgbClr val="006436"/>
    <a:srgbClr val="3DB8CF"/>
    <a:srgbClr val="7DE0EB"/>
    <a:srgbClr val="68A494"/>
    <a:srgbClr val="44883E"/>
    <a:srgbClr val="D3FF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6155E7-D9CE-40C8-80AC-FD4FBDD5FF6A}" v="2" dt="2020-02-07T18:53:53.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4"/>
    <p:restoredTop sz="94674"/>
  </p:normalViewPr>
  <p:slideViewPr>
    <p:cSldViewPr snapToGrid="0" snapToObjects="1">
      <p:cViewPr varScale="1">
        <p:scale>
          <a:sx n="110" d="100"/>
          <a:sy n="110" d="100"/>
        </p:scale>
        <p:origin x="5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D44B23C-F9C6-4F4C-BB09-1DFE64FC8A7F}" type="datetimeFigureOut">
              <a:rPr lang="en-US" smtClean="0"/>
              <a:t>11/13/2020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9AAB3F4-28FE-4DC9-BF90-CEC27C0A7807}" type="slidenum">
              <a:rPr lang="en-US" smtClean="0"/>
              <a:t>‹#›</a:t>
            </a:fld>
            <a:endParaRPr lang="en-US"/>
          </a:p>
        </p:txBody>
      </p:sp>
    </p:spTree>
    <p:extLst>
      <p:ext uri="{BB962C8B-B14F-4D97-AF65-F5344CB8AC3E}">
        <p14:creationId xmlns:p14="http://schemas.microsoft.com/office/powerpoint/2010/main" val="1590627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2015-2016</a:t>
            </a:r>
          </a:p>
          <a:p>
            <a:pPr marL="171450" indent="-171450">
              <a:buFont typeface="Arial" panose="020B0604020202020204" pitchFamily="34" charset="0"/>
              <a:buChar char="•"/>
            </a:pPr>
            <a:r>
              <a:rPr lang="en-US" dirty="0"/>
              <a:t>Baseline year for 2016-2017</a:t>
            </a:r>
          </a:p>
          <a:p>
            <a:pPr marL="171450" indent="-171450">
              <a:buFont typeface="Arial" panose="020B0604020202020204" pitchFamily="34" charset="0"/>
              <a:buChar char="•"/>
            </a:pPr>
            <a:endParaRPr lang="en-US" dirty="0"/>
          </a:p>
          <a:p>
            <a:r>
              <a:rPr lang="en-US" b="1" dirty="0"/>
              <a:t>2016-2017</a:t>
            </a:r>
          </a:p>
          <a:p>
            <a:pPr marL="171450" indent="-171450">
              <a:buFont typeface="Arial" panose="020B0604020202020204" pitchFamily="34" charset="0"/>
              <a:buChar char="•"/>
            </a:pPr>
            <a:r>
              <a:rPr lang="en-US" dirty="0"/>
              <a:t>Measure 1: Increase CCRPI by 3% of the gap between the baseline year and 100. OR</a:t>
            </a:r>
          </a:p>
          <a:p>
            <a:pPr marL="171450" indent="-171450">
              <a:buFont typeface="Arial" panose="020B0604020202020204" pitchFamily="34" charset="0"/>
              <a:buChar char="•"/>
            </a:pPr>
            <a:r>
              <a:rPr lang="en-US" dirty="0"/>
              <a:t>Measure 2:  Schools performing in the top quartile shall remain at or above the top quartile.  The top quartile is established during the baseline year. OR</a:t>
            </a:r>
          </a:p>
          <a:p>
            <a:pPr marL="171450" indent="-171450">
              <a:buFont typeface="Arial" panose="020B0604020202020204" pitchFamily="34" charset="0"/>
              <a:buChar char="•"/>
            </a:pPr>
            <a:r>
              <a:rPr lang="en-US" dirty="0"/>
              <a:t>Measure 3: Beating the Odds</a:t>
            </a:r>
          </a:p>
          <a:p>
            <a:pPr marL="171450" indent="-171450">
              <a:buFont typeface="Arial" panose="020B0604020202020204" pitchFamily="34" charset="0"/>
              <a:buChar char="•"/>
            </a:pPr>
            <a:endParaRPr lang="en-US" dirty="0"/>
          </a:p>
          <a:p>
            <a:r>
              <a:rPr lang="en-US" b="1" dirty="0"/>
              <a:t>2017-2018</a:t>
            </a:r>
          </a:p>
          <a:p>
            <a:pPr marL="171450" indent="-171450">
              <a:buFont typeface="Arial" panose="020B0604020202020204" pitchFamily="34" charset="0"/>
              <a:buChar char="•"/>
            </a:pPr>
            <a:r>
              <a:rPr lang="en-US" dirty="0"/>
              <a:t>Baseline year for 2018-2019 through 2020-2021</a:t>
            </a:r>
          </a:p>
          <a:p>
            <a:endParaRPr lang="en-US" dirty="0"/>
          </a:p>
          <a:p>
            <a:r>
              <a:rPr lang="en-US" b="1" dirty="0"/>
              <a:t>2018-2019 through 2020-2021</a:t>
            </a:r>
          </a:p>
          <a:p>
            <a:pPr marL="171450" indent="-171450">
              <a:buFont typeface="Arial" panose="020B0604020202020204" pitchFamily="34" charset="0"/>
              <a:buChar char="•"/>
            </a:pPr>
            <a:r>
              <a:rPr lang="en-US" dirty="0"/>
              <a:t>Measure 1: Increase CCRPI by 3% of the gap between the baseline year and 100. OR</a:t>
            </a:r>
          </a:p>
          <a:p>
            <a:pPr marL="171450" indent="-171450">
              <a:buFont typeface="Arial" panose="020B0604020202020204" pitchFamily="34" charset="0"/>
              <a:buChar char="•"/>
            </a:pPr>
            <a:r>
              <a:rPr lang="en-US" dirty="0"/>
              <a:t>Measure 2:  Schools performing in the top quartile shall remain at or above the top quartile.  The top quartile is established during the baseline year. OR</a:t>
            </a:r>
          </a:p>
          <a:p>
            <a:pPr marL="171450" indent="-171450">
              <a:buFont typeface="Arial" panose="020B0604020202020204" pitchFamily="34" charset="0"/>
              <a:buChar char="•"/>
            </a:pPr>
            <a:r>
              <a:rPr lang="en-US" dirty="0"/>
              <a:t>Measure 3: Beating the Odds</a:t>
            </a:r>
          </a:p>
          <a:p>
            <a:endParaRPr lang="en-US" dirty="0"/>
          </a:p>
          <a:p>
            <a:endParaRPr lang="en-US" dirty="0"/>
          </a:p>
        </p:txBody>
      </p:sp>
      <p:sp>
        <p:nvSpPr>
          <p:cNvPr id="4" name="Slide Number Placeholder 3"/>
          <p:cNvSpPr>
            <a:spLocks noGrp="1"/>
          </p:cNvSpPr>
          <p:nvPr>
            <p:ph type="sldNum" sz="quarter" idx="5"/>
          </p:nvPr>
        </p:nvSpPr>
        <p:spPr/>
        <p:txBody>
          <a:bodyPr/>
          <a:lstStyle/>
          <a:p>
            <a:fld id="{9AF49CC3-CA8F-4253-B6CE-9AA14A672A28}" type="slidenum">
              <a:rPr lang="en-US" smtClean="0"/>
              <a:t>11</a:t>
            </a:fld>
            <a:endParaRPr lang="en-US"/>
          </a:p>
        </p:txBody>
      </p:sp>
    </p:spTree>
    <p:extLst>
      <p:ext uri="{BB962C8B-B14F-4D97-AF65-F5344CB8AC3E}">
        <p14:creationId xmlns:p14="http://schemas.microsoft.com/office/powerpoint/2010/main" val="250994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2015-2016</a:t>
            </a:r>
          </a:p>
          <a:p>
            <a:pPr marL="171450" indent="-171450">
              <a:buFont typeface="Arial" panose="020B0604020202020204" pitchFamily="34" charset="0"/>
              <a:buChar char="•"/>
            </a:pPr>
            <a:r>
              <a:rPr lang="en-US" dirty="0"/>
              <a:t>Baseline year for 2016-2017</a:t>
            </a:r>
          </a:p>
          <a:p>
            <a:pPr marL="171450" indent="-171450">
              <a:buFont typeface="Arial" panose="020B0604020202020204" pitchFamily="34" charset="0"/>
              <a:buChar char="•"/>
            </a:pPr>
            <a:endParaRPr lang="en-US" dirty="0"/>
          </a:p>
          <a:p>
            <a:r>
              <a:rPr lang="en-US" b="1" dirty="0"/>
              <a:t>2016-2017</a:t>
            </a:r>
          </a:p>
          <a:p>
            <a:pPr marL="171450" indent="-171450">
              <a:buFont typeface="Arial" panose="020B0604020202020204" pitchFamily="34" charset="0"/>
              <a:buChar char="•"/>
            </a:pPr>
            <a:r>
              <a:rPr lang="en-US" dirty="0"/>
              <a:t>Measure 1: Increase CCRPI by 3% of the gap between the baseline year and 100. OR</a:t>
            </a:r>
          </a:p>
          <a:p>
            <a:pPr marL="171450" indent="-171450">
              <a:buFont typeface="Arial" panose="020B0604020202020204" pitchFamily="34" charset="0"/>
              <a:buChar char="•"/>
            </a:pPr>
            <a:r>
              <a:rPr lang="en-US" dirty="0"/>
              <a:t>Measure 2:  Schools performing in the top quartile shall remain at or above the top quartile.  The top quartile is established during the baseline year. OR</a:t>
            </a:r>
          </a:p>
          <a:p>
            <a:pPr marL="171450" indent="-171450">
              <a:buFont typeface="Arial" panose="020B0604020202020204" pitchFamily="34" charset="0"/>
              <a:buChar char="•"/>
            </a:pPr>
            <a:r>
              <a:rPr lang="en-US" dirty="0"/>
              <a:t>Measure 3: Beating the Odds</a:t>
            </a:r>
          </a:p>
          <a:p>
            <a:pPr marL="171450" indent="-171450">
              <a:buFont typeface="Arial" panose="020B0604020202020204" pitchFamily="34" charset="0"/>
              <a:buChar char="•"/>
            </a:pPr>
            <a:endParaRPr lang="en-US" dirty="0"/>
          </a:p>
          <a:p>
            <a:r>
              <a:rPr lang="en-US" b="1" dirty="0"/>
              <a:t>2017-2018</a:t>
            </a:r>
          </a:p>
          <a:p>
            <a:pPr marL="171450" indent="-171450">
              <a:buFont typeface="Arial" panose="020B0604020202020204" pitchFamily="34" charset="0"/>
              <a:buChar char="•"/>
            </a:pPr>
            <a:r>
              <a:rPr lang="en-US" dirty="0"/>
              <a:t>Baseline year for 2018-2019 through 2020-2021</a:t>
            </a:r>
          </a:p>
          <a:p>
            <a:endParaRPr lang="en-US" dirty="0"/>
          </a:p>
          <a:p>
            <a:r>
              <a:rPr lang="en-US" b="1" dirty="0"/>
              <a:t>2018-2019 through 2020-2021</a:t>
            </a:r>
          </a:p>
          <a:p>
            <a:pPr marL="171450" indent="-171450">
              <a:buFont typeface="Arial" panose="020B0604020202020204" pitchFamily="34" charset="0"/>
              <a:buChar char="•"/>
            </a:pPr>
            <a:r>
              <a:rPr lang="en-US" dirty="0"/>
              <a:t>Measure 1: Increase CCRPI by 3% of the gap between the baseline year and 100. OR</a:t>
            </a:r>
          </a:p>
          <a:p>
            <a:pPr marL="171450" indent="-171450">
              <a:buFont typeface="Arial" panose="020B0604020202020204" pitchFamily="34" charset="0"/>
              <a:buChar char="•"/>
            </a:pPr>
            <a:r>
              <a:rPr lang="en-US" dirty="0"/>
              <a:t>Measure 2:  Schools performing in the top quartile shall remain at or above the top quartile.  The top quartile is established during the baseline year. OR</a:t>
            </a:r>
          </a:p>
          <a:p>
            <a:pPr marL="171450" indent="-171450">
              <a:buFont typeface="Arial" panose="020B0604020202020204" pitchFamily="34" charset="0"/>
              <a:buChar char="•"/>
            </a:pPr>
            <a:r>
              <a:rPr lang="en-US" dirty="0"/>
              <a:t>Measure 3: Beating the Odds</a:t>
            </a:r>
          </a:p>
          <a:p>
            <a:endParaRPr lang="en-US" dirty="0"/>
          </a:p>
          <a:p>
            <a:endParaRPr lang="en-US" dirty="0"/>
          </a:p>
        </p:txBody>
      </p:sp>
      <p:sp>
        <p:nvSpPr>
          <p:cNvPr id="4" name="Slide Number Placeholder 3"/>
          <p:cNvSpPr>
            <a:spLocks noGrp="1"/>
          </p:cNvSpPr>
          <p:nvPr>
            <p:ph type="sldNum" sz="quarter" idx="5"/>
          </p:nvPr>
        </p:nvSpPr>
        <p:spPr/>
        <p:txBody>
          <a:bodyPr/>
          <a:lstStyle/>
          <a:p>
            <a:fld id="{9AF49CC3-CA8F-4253-B6CE-9AA14A672A28}" type="slidenum">
              <a:rPr lang="en-US" smtClean="0"/>
              <a:t>12</a:t>
            </a:fld>
            <a:endParaRPr lang="en-US"/>
          </a:p>
        </p:txBody>
      </p:sp>
    </p:spTree>
    <p:extLst>
      <p:ext uri="{BB962C8B-B14F-4D97-AF65-F5344CB8AC3E}">
        <p14:creationId xmlns:p14="http://schemas.microsoft.com/office/powerpoint/2010/main" val="250098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alpha val="2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524000" y="1122363"/>
            <a:ext cx="9144000" cy="2387600"/>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p:nvPr>
        </p:nvSpPr>
        <p:spPr>
          <a:xfrm>
            <a:off x="1524000" y="3602037"/>
            <a:ext cx="9144000"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41CA9FAC-BAB6-C246-89BC-2606DC1EC520}"/>
              </a:ext>
            </a:extLst>
          </p:cNvPr>
          <p:cNvPicPr>
            <a:picLocks noChangeAspect="1"/>
          </p:cNvPicPr>
          <p:nvPr userDrawn="1"/>
        </p:nvPicPr>
        <p:blipFill>
          <a:blip r:embed="rId3"/>
          <a:stretch>
            <a:fillRect/>
          </a:stretch>
        </p:blipFill>
        <p:spPr>
          <a:xfrm>
            <a:off x="9362475" y="5565261"/>
            <a:ext cx="2065398" cy="1131813"/>
          </a:xfrm>
          <a:prstGeom prst="rect">
            <a:avLst/>
          </a:prstGeom>
        </p:spPr>
      </p:pic>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429026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14747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dirty="0"/>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428947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dirty="0"/>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404484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692204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dirty="0"/>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869957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dirty="0"/>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583729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dirty="0"/>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4226816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dirty="0">
                <a:solidFill>
                  <a:srgbClr val="44883E"/>
                </a:solidFill>
                <a:latin typeface="Arial Black" panose="020B0604020202020204" pitchFamily="34" charset="0"/>
                <a:cs typeface="Arial Black" panose="020B0604020202020204" pitchFamily="34" charset="0"/>
              </a:rPr>
              <a:t>EDUCATING </a:t>
            </a:r>
          </a:p>
          <a:p>
            <a:pPr algn="ctr"/>
            <a:r>
              <a:rPr lang="en-US" sz="3600" b="1" i="0" dirty="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dirty="0">
                <a:solidFill>
                  <a:schemeClr val="bg1"/>
                </a:solidFill>
                <a:latin typeface="Arial Black" panose="020B0604020202020204" pitchFamily="34" charset="0"/>
                <a:cs typeface="Arial Black" panose="020B0604020202020204" pitchFamily="34" charset="0"/>
              </a:rPr>
              <a:t>EDUCATING </a:t>
            </a:r>
          </a:p>
          <a:p>
            <a:pPr algn="ctr"/>
            <a:r>
              <a:rPr lang="en-US" sz="3600" b="1" i="0" dirty="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dirty="0">
                <a:solidFill>
                  <a:srgbClr val="44883E"/>
                </a:solidFill>
                <a:latin typeface="Arial" panose="020B0604020202020204" pitchFamily="34" charset="0"/>
                <a:cs typeface="Arial" panose="020B0604020202020204" pitchFamily="34" charset="0"/>
              </a:rPr>
              <a:t>@</a:t>
            </a:r>
            <a:r>
              <a:rPr lang="en-US" sz="1800" dirty="0" err="1">
                <a:solidFill>
                  <a:srgbClr val="44883E"/>
                </a:solidFill>
                <a:latin typeface="Arial" panose="020B0604020202020204" pitchFamily="34" charset="0"/>
                <a:cs typeface="Arial" panose="020B0604020202020204" pitchFamily="34" charset="0"/>
              </a:rPr>
              <a:t>georgiadeptofed</a:t>
            </a:r>
            <a:endParaRPr lang="en-US" sz="1800" dirty="0">
              <a:solidFill>
                <a:srgbClr val="44883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dirty="0" err="1">
                <a:solidFill>
                  <a:srgbClr val="44883E"/>
                </a:solidFill>
                <a:latin typeface="Arial" panose="020B0604020202020204" pitchFamily="34" charset="0"/>
                <a:cs typeface="Arial" panose="020B0604020202020204" pitchFamily="34" charset="0"/>
              </a:rPr>
              <a:t>youtube.com</a:t>
            </a:r>
            <a:r>
              <a:rPr lang="en-US" sz="1800" dirty="0">
                <a:solidFill>
                  <a:srgbClr val="44883E"/>
                </a:solidFill>
                <a:latin typeface="Arial" panose="020B0604020202020204" pitchFamily="34" charset="0"/>
                <a:cs typeface="Arial" panose="020B0604020202020204" pitchFamily="34" charset="0"/>
              </a:rPr>
              <a:t>/c/</a:t>
            </a:r>
            <a:r>
              <a:rPr lang="en-US" sz="1800" dirty="0" err="1">
                <a:solidFill>
                  <a:srgbClr val="44883E"/>
                </a:solidFill>
                <a:latin typeface="Arial" panose="020B0604020202020204" pitchFamily="34" charset="0"/>
                <a:cs typeface="Arial" panose="020B0604020202020204" pitchFamily="34" charset="0"/>
              </a:rPr>
              <a:t>GeorgiaDepartmentofEducation</a:t>
            </a:r>
            <a:endParaRPr lang="en-US" sz="1800" dirty="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971915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in our state.</a:t>
            </a:r>
          </a:p>
          <a:p>
            <a:pPr algn="l"/>
            <a:endParaRPr lang="en-US" sz="2400" dirty="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5304901" y="4969573"/>
            <a:ext cx="2887655" cy="461665"/>
          </a:xfrm>
          <a:prstGeom prst="rect">
            <a:avLst/>
          </a:prstGeom>
          <a:noFill/>
        </p:spPr>
        <p:txBody>
          <a:bodyPr wrap="square" rtlCol="0">
            <a:spAutoFit/>
          </a:bodyPr>
          <a:lstStyle/>
          <a:p>
            <a:pPr algn="r"/>
            <a:r>
              <a:rPr lang="en-US" sz="2400" b="1" i="0" dirty="0" err="1">
                <a:solidFill>
                  <a:srgbClr val="44883E"/>
                </a:solidFill>
                <a:latin typeface="Arial" panose="020B0604020202020204" pitchFamily="34" charset="0"/>
                <a:cs typeface="Arial" panose="020B0604020202020204" pitchFamily="34" charset="0"/>
              </a:rPr>
              <a:t>www.gadoe.org</a:t>
            </a:r>
            <a:endParaRPr lang="en-US" sz="24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6277931" y="5583943"/>
            <a:ext cx="1903050" cy="338554"/>
          </a:xfrm>
          <a:prstGeom prst="rect">
            <a:avLst/>
          </a:prstGeom>
          <a:noFill/>
        </p:spPr>
        <p:txBody>
          <a:bodyPr wrap="square" rtlCol="0">
            <a:spAutoFit/>
          </a:bodyPr>
          <a:lstStyle/>
          <a:p>
            <a:pPr algn="r"/>
            <a:r>
              <a:rPr lang="en-US" sz="1600" dirty="0">
                <a:solidFill>
                  <a:srgbClr val="44883E"/>
                </a:solidFill>
                <a:latin typeface="Arial" panose="020B0604020202020204" pitchFamily="34" charset="0"/>
                <a:cs typeface="Arial" panose="020B0604020202020204" pitchFamily="34" charset="0"/>
              </a:rPr>
              <a:t>@</a:t>
            </a:r>
            <a:r>
              <a:rPr lang="en-US" sz="1600" dirty="0" err="1">
                <a:solidFill>
                  <a:srgbClr val="44883E"/>
                </a:solidFill>
                <a:latin typeface="Arial" panose="020B0604020202020204" pitchFamily="34" charset="0"/>
                <a:cs typeface="Arial" panose="020B0604020202020204" pitchFamily="34" charset="0"/>
              </a:rPr>
              <a:t>georgiadeptofed</a:t>
            </a:r>
            <a:endParaRPr lang="en-US" sz="16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5315615" y="6076845"/>
            <a:ext cx="2873181" cy="338554"/>
          </a:xfrm>
          <a:prstGeom prst="rect">
            <a:avLst/>
          </a:prstGeom>
          <a:noFill/>
        </p:spPr>
        <p:txBody>
          <a:bodyPr wrap="square" rtlCol="0">
            <a:spAutoFit/>
          </a:bodyPr>
          <a:lstStyle/>
          <a:p>
            <a:pPr algn="r"/>
            <a:r>
              <a:rPr lang="en-US" sz="1600" dirty="0" err="1">
                <a:solidFill>
                  <a:srgbClr val="44883E"/>
                </a:solidFill>
                <a:latin typeface="Arial" panose="020B0604020202020204" pitchFamily="34" charset="0"/>
                <a:cs typeface="Arial" panose="020B0604020202020204" pitchFamily="34" charset="0"/>
              </a:rPr>
              <a:t>youtube.com</a:t>
            </a:r>
            <a:r>
              <a:rPr lang="en-US" sz="1600" dirty="0">
                <a:solidFill>
                  <a:srgbClr val="44883E"/>
                </a:solidFill>
                <a:latin typeface="Arial" panose="020B0604020202020204" pitchFamily="34" charset="0"/>
                <a:cs typeface="Arial" panose="020B0604020202020204" pitchFamily="34" charset="0"/>
              </a:rPr>
              <a:t>/</a:t>
            </a:r>
            <a:r>
              <a:rPr lang="en-US" sz="1600" dirty="0" err="1">
                <a:solidFill>
                  <a:srgbClr val="44883E"/>
                </a:solidFill>
                <a:latin typeface="Arial" panose="020B0604020202020204" pitchFamily="34" charset="0"/>
                <a:cs typeface="Arial" panose="020B0604020202020204" pitchFamily="34" charset="0"/>
              </a:rPr>
              <a:t>georgiadeptofed</a:t>
            </a:r>
            <a:endParaRPr lang="en-US" sz="1600" dirty="0">
              <a:solidFill>
                <a:srgbClr val="4488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838219"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838322" y="5995822"/>
            <a:ext cx="478153" cy="492355"/>
          </a:xfrm>
          <a:prstGeom prst="rect">
            <a:avLst/>
          </a:prstGeom>
        </p:spPr>
      </p:pic>
    </p:spTree>
    <p:extLst>
      <p:ext uri="{BB962C8B-B14F-4D97-AF65-F5344CB8AC3E}">
        <p14:creationId xmlns:p14="http://schemas.microsoft.com/office/powerpoint/2010/main" val="2861819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5400" dirty="0">
                <a:solidFill>
                  <a:srgbClr val="3DB8CF"/>
                </a:solidFill>
                <a:latin typeface="Arial Black" panose="020B0A04020102020204" pitchFamily="34" charset="0"/>
              </a:rPr>
              <a:t>.</a:t>
            </a:r>
            <a:endParaRPr lang="en-US" sz="88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dirty="0" err="1">
                <a:solidFill>
                  <a:srgbClr val="44883E"/>
                </a:solidFill>
                <a:latin typeface="Arial" panose="020B0604020202020204" pitchFamily="34" charset="0"/>
                <a:cs typeface="Arial" panose="020B0604020202020204" pitchFamily="34" charset="0"/>
              </a:rPr>
              <a:t>www.gadoe.org</a:t>
            </a:r>
            <a:endParaRPr lang="en-US" sz="2400" b="1" i="0" dirty="0">
              <a:solidFill>
                <a:srgbClr val="44883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dirty="0">
                <a:solidFill>
                  <a:srgbClr val="44883E"/>
                </a:solidFill>
                <a:latin typeface="Arial" panose="020B0604020202020204" pitchFamily="34" charset="0"/>
                <a:cs typeface="Arial" panose="020B0604020202020204" pitchFamily="34" charset="0"/>
              </a:rPr>
              <a:t>@</a:t>
            </a:r>
            <a:r>
              <a:rPr lang="en-US" sz="2000" dirty="0" err="1">
                <a:solidFill>
                  <a:srgbClr val="44883E"/>
                </a:solidFill>
                <a:latin typeface="Arial" panose="020B0604020202020204" pitchFamily="34" charset="0"/>
                <a:cs typeface="Arial" panose="020B0604020202020204" pitchFamily="34" charset="0"/>
              </a:rPr>
              <a:t>georgiadeptofed</a:t>
            </a:r>
            <a:endParaRPr lang="en-US" sz="2000" dirty="0">
              <a:solidFill>
                <a:srgbClr val="44883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dirty="0" err="1">
                <a:solidFill>
                  <a:srgbClr val="44883E"/>
                </a:solidFill>
                <a:latin typeface="Arial" panose="020B0604020202020204" pitchFamily="34" charset="0"/>
                <a:cs typeface="Arial" panose="020B0604020202020204" pitchFamily="34" charset="0"/>
              </a:rPr>
              <a:t>youtube.com</a:t>
            </a:r>
            <a:r>
              <a:rPr lang="en-US" sz="2000" dirty="0">
                <a:solidFill>
                  <a:srgbClr val="44883E"/>
                </a:solidFill>
                <a:latin typeface="Arial" panose="020B0604020202020204" pitchFamily="34" charset="0"/>
                <a:cs typeface="Arial" panose="020B0604020202020204" pitchFamily="34" charset="0"/>
              </a:rPr>
              <a:t>/c/</a:t>
            </a:r>
            <a:r>
              <a:rPr lang="en-US" sz="2000" dirty="0" err="1">
                <a:solidFill>
                  <a:srgbClr val="44883E"/>
                </a:solidFill>
                <a:latin typeface="Arial" panose="020B0604020202020204" pitchFamily="34" charset="0"/>
                <a:cs typeface="Arial" panose="020B0604020202020204" pitchFamily="34" charset="0"/>
              </a:rPr>
              <a:t>GeorgiaDepartmentofEducation</a:t>
            </a:r>
            <a:endParaRPr lang="en-US" sz="2000" dirty="0">
              <a:solidFill>
                <a:srgbClr val="44883E"/>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326166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48481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726832"/>
            <a:ext cx="8487507"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6"/>
            <a:ext cx="8487507"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34" name="Picture 33">
            <a:extLst>
              <a:ext uri="{FF2B5EF4-FFF2-40B4-BE49-F238E27FC236}">
                <a16:creationId xmlns:a16="http://schemas.microsoft.com/office/drawing/2014/main" id="{AC666F30-D852-0B4E-A935-F660EADE9DA9}"/>
              </a:ext>
            </a:extLst>
          </p:cNvPr>
          <p:cNvPicPr>
            <a:picLocks noChangeAspect="1"/>
          </p:cNvPicPr>
          <p:nvPr userDrawn="1"/>
        </p:nvPicPr>
        <p:blipFill>
          <a:blip r:embed="rId3"/>
          <a:stretch>
            <a:fillRect/>
          </a:stretch>
        </p:blipFill>
        <p:spPr>
          <a:xfrm>
            <a:off x="9362475" y="5565261"/>
            <a:ext cx="2065398" cy="1131813"/>
          </a:xfrm>
          <a:prstGeom prst="rect">
            <a:avLst/>
          </a:prstGeom>
        </p:spPr>
      </p:pic>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22366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726832"/>
            <a:ext cx="8496838"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6"/>
            <a:ext cx="8496838"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5" name="Picture 14">
            <a:extLst>
              <a:ext uri="{FF2B5EF4-FFF2-40B4-BE49-F238E27FC236}">
                <a16:creationId xmlns:a16="http://schemas.microsoft.com/office/drawing/2014/main" id="{D9587E36-892D-EE4D-BFD8-FDFB73B20749}"/>
              </a:ext>
            </a:extLst>
          </p:cNvPr>
          <p:cNvPicPr>
            <a:picLocks noChangeAspect="1"/>
          </p:cNvPicPr>
          <p:nvPr userDrawn="1"/>
        </p:nvPicPr>
        <p:blipFill>
          <a:blip r:embed="rId3"/>
          <a:stretch>
            <a:fillRect/>
          </a:stretch>
        </p:blipFill>
        <p:spPr>
          <a:xfrm>
            <a:off x="9362475" y="5565261"/>
            <a:ext cx="2065398" cy="1131813"/>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26743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726832"/>
            <a:ext cx="8372835"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4" name="Picture 13">
            <a:extLst>
              <a:ext uri="{FF2B5EF4-FFF2-40B4-BE49-F238E27FC236}">
                <a16:creationId xmlns:a16="http://schemas.microsoft.com/office/drawing/2014/main" id="{AD51B361-A4F8-C64A-A354-648A749D267A}"/>
              </a:ext>
            </a:extLst>
          </p:cNvPr>
          <p:cNvPicPr>
            <a:picLocks noChangeAspect="1"/>
          </p:cNvPicPr>
          <p:nvPr userDrawn="1"/>
        </p:nvPicPr>
        <p:blipFill>
          <a:blip r:embed="rId3"/>
          <a:stretch>
            <a:fillRect/>
          </a:stretch>
        </p:blipFill>
        <p:spPr>
          <a:xfrm>
            <a:off x="752504" y="5486883"/>
            <a:ext cx="2065398" cy="1131813"/>
          </a:xfrm>
          <a:prstGeom prst="rect">
            <a:avLst/>
          </a:prstGeom>
        </p:spPr>
      </p:pic>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348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726832"/>
            <a:ext cx="8156392"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pic>
        <p:nvPicPr>
          <p:cNvPr id="17" name="Picture 16">
            <a:extLst>
              <a:ext uri="{FF2B5EF4-FFF2-40B4-BE49-F238E27FC236}">
                <a16:creationId xmlns:a16="http://schemas.microsoft.com/office/drawing/2014/main" id="{E8F5E018-A0F6-9343-A232-8119B9C069D0}"/>
              </a:ext>
            </a:extLst>
          </p:cNvPr>
          <p:cNvPicPr>
            <a:picLocks noChangeAspect="1"/>
          </p:cNvPicPr>
          <p:nvPr userDrawn="1"/>
        </p:nvPicPr>
        <p:blipFill>
          <a:blip r:embed="rId3"/>
          <a:stretch>
            <a:fillRect/>
          </a:stretch>
        </p:blipFill>
        <p:spPr>
          <a:xfrm>
            <a:off x="417392" y="5186465"/>
            <a:ext cx="1885095" cy="1033009"/>
          </a:xfrm>
          <a:prstGeom prst="rect">
            <a:avLst/>
          </a:prstGeom>
        </p:spPr>
      </p:pic>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13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498699"/>
            <a:ext cx="10664079" cy="1514769"/>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80315"/>
            <a:ext cx="6778566"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pic>
        <p:nvPicPr>
          <p:cNvPr id="16" name="Picture 15">
            <a:extLst>
              <a:ext uri="{FF2B5EF4-FFF2-40B4-BE49-F238E27FC236}">
                <a16:creationId xmlns:a16="http://schemas.microsoft.com/office/drawing/2014/main" id="{E6DC8929-E461-364A-90E2-5A2AF6C241C2}"/>
              </a:ext>
            </a:extLst>
          </p:cNvPr>
          <p:cNvPicPr>
            <a:picLocks noChangeAspect="1"/>
          </p:cNvPicPr>
          <p:nvPr userDrawn="1"/>
        </p:nvPicPr>
        <p:blipFill>
          <a:blip r:embed="rId3"/>
          <a:stretch>
            <a:fillRect/>
          </a:stretch>
        </p:blipFill>
        <p:spPr>
          <a:xfrm>
            <a:off x="9362475" y="5565261"/>
            <a:ext cx="2065398" cy="1131813"/>
          </a:xfrm>
          <a:prstGeom prst="rect">
            <a:avLst/>
          </a:prstGeom>
        </p:spPr>
      </p:pic>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4772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14" name="Picture 13">
            <a:extLst>
              <a:ext uri="{FF2B5EF4-FFF2-40B4-BE49-F238E27FC236}">
                <a16:creationId xmlns:a16="http://schemas.microsoft.com/office/drawing/2014/main" id="{3829510F-94E5-244D-832F-DFCD80EF8DE7}"/>
              </a:ext>
            </a:extLst>
          </p:cNvPr>
          <p:cNvPicPr>
            <a:picLocks noChangeAspect="1"/>
          </p:cNvPicPr>
          <p:nvPr userDrawn="1"/>
        </p:nvPicPr>
        <p:blipFill>
          <a:blip r:embed="rId2"/>
          <a:stretch>
            <a:fillRect/>
          </a:stretch>
        </p:blipFill>
        <p:spPr>
          <a:xfrm>
            <a:off x="9362475" y="5565261"/>
            <a:ext cx="2065398" cy="1131813"/>
          </a:xfrm>
          <a:prstGeom prst="rect">
            <a:avLst/>
          </a:prstGeom>
        </p:spPr>
      </p:pic>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80938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77502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6269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5" r:id="rId5"/>
    <p:sldLayoutId id="2147483662" r:id="rId6"/>
    <p:sldLayoutId id="2147483670" r:id="rId7"/>
    <p:sldLayoutId id="2147483651" r:id="rId8"/>
    <p:sldLayoutId id="2147483655" r:id="rId9"/>
    <p:sldLayoutId id="2147483652" r:id="rId10"/>
    <p:sldLayoutId id="2147483653" r:id="rId11"/>
    <p:sldLayoutId id="2147483654" r:id="rId12"/>
    <p:sldLayoutId id="2147483656" r:id="rId13"/>
    <p:sldLayoutId id="2147483657" r:id="rId14"/>
    <p:sldLayoutId id="2147483658" r:id="rId15"/>
    <p:sldLayoutId id="2147483659" r:id="rId16"/>
    <p:sldLayoutId id="2147483667" r:id="rId17"/>
    <p:sldLayoutId id="2147483668" r:id="rId18"/>
    <p:sldLayoutId id="2147483671" r:id="rId19"/>
  </p:sldLayoutIdLst>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3.png"/><Relationship Id="rId5" Type="http://schemas.openxmlformats.org/officeDocument/2006/relationships/hyperlink" Target="mailto:kwiggins@doe.k12.ga.us" TargetMode="External"/><Relationship Id="rId4" Type="http://schemas.openxmlformats.org/officeDocument/2006/relationships/hyperlink" Target="mailto:amueller@doe.k12.ga.u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A22BBC8-D7D5-0D4F-B810-5B5103F54693}"/>
              </a:ext>
            </a:extLst>
          </p:cNvPr>
          <p:cNvSpPr>
            <a:spLocks noGrp="1"/>
          </p:cNvSpPr>
          <p:nvPr>
            <p:ph type="title"/>
          </p:nvPr>
        </p:nvSpPr>
        <p:spPr>
          <a:xfrm>
            <a:off x="1145894" y="365125"/>
            <a:ext cx="10459952" cy="2152992"/>
          </a:xfrm>
        </p:spPr>
        <p:txBody>
          <a:bodyPr>
            <a:normAutofit fontScale="90000"/>
          </a:bodyPr>
          <a:lstStyle/>
          <a:p>
            <a:pPr marL="0" marR="0" algn="ctr">
              <a:spcBef>
                <a:spcPts val="0"/>
              </a:spcBef>
              <a:spcAft>
                <a:spcPts val="0"/>
              </a:spcAft>
            </a:pPr>
            <a:br>
              <a:rPr lang="en-US" altLang="en-US" kern="0" dirty="0">
                <a:solidFill>
                  <a:schemeClr val="tx1"/>
                </a:solidFill>
                <a:latin typeface="Times New Roman" panose="02020603050405020304" pitchFamily="18" charset="0"/>
                <a:cs typeface="Times New Roman" panose="02020603050405020304" pitchFamily="18" charset="0"/>
              </a:rPr>
            </a:br>
            <a:r>
              <a:rPr lang="en-US" altLang="en-US" kern="0" dirty="0">
                <a:solidFill>
                  <a:schemeClr val="tx1"/>
                </a:solidFill>
                <a:latin typeface="Times New Roman" panose="02020603050405020304" pitchFamily="18" charset="0"/>
                <a:cs typeface="Times New Roman" panose="02020603050405020304" pitchFamily="18" charset="0"/>
              </a:rPr>
              <a:t> </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Georgia Charter Schools Program </a:t>
            </a:r>
            <a:b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Charter School Program Grant (CSP) </a:t>
            </a:r>
            <a:br>
              <a:rPr lang="en-US" sz="3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Remote Learning and Access Due to COVID-19</a:t>
            </a:r>
            <a:br>
              <a:rPr lang="en-US" sz="1800" b="1"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
        <p:nvSpPr>
          <p:cNvPr id="25" name="Content Placeholder 24">
            <a:extLst>
              <a:ext uri="{FF2B5EF4-FFF2-40B4-BE49-F238E27FC236}">
                <a16:creationId xmlns:a16="http://schemas.microsoft.com/office/drawing/2014/main" id="{0A374D00-7821-A54F-911A-832B77B67696}"/>
              </a:ext>
            </a:extLst>
          </p:cNvPr>
          <p:cNvSpPr>
            <a:spLocks noGrp="1"/>
          </p:cNvSpPr>
          <p:nvPr>
            <p:ph idx="1"/>
          </p:nvPr>
        </p:nvSpPr>
        <p:spPr/>
        <p:txBody>
          <a:bodyPr/>
          <a:lstStyle/>
          <a:p>
            <a:pPr marL="0" indent="0" algn="ctr">
              <a:buNone/>
              <a:defRPr/>
            </a:pPr>
            <a:endParaRPr lang="en-US" altLang="en-US" i="1" kern="0" dirty="0">
              <a:latin typeface="Times New Roman" panose="02020603050405020304" pitchFamily="18" charset="0"/>
              <a:cs typeface="Times New Roman" panose="02020603050405020304" pitchFamily="18" charset="0"/>
            </a:endParaRPr>
          </a:p>
          <a:p>
            <a:pPr marL="0" indent="0" algn="ctr">
              <a:buNone/>
              <a:defRPr/>
            </a:pPr>
            <a:endParaRPr lang="en-US" altLang="en-US" i="1" kern="0" dirty="0">
              <a:latin typeface="Times New Roman" panose="02020603050405020304" pitchFamily="18" charset="0"/>
              <a:cs typeface="Times New Roman" panose="02020603050405020304" pitchFamily="18" charset="0"/>
            </a:endParaRPr>
          </a:p>
          <a:p>
            <a:pPr marL="0" indent="0" algn="ctr">
              <a:buNone/>
              <a:defRPr/>
            </a:pPr>
            <a:r>
              <a:rPr lang="en-US" altLang="en-US" i="1" kern="0" dirty="0">
                <a:latin typeface="Times New Roman" panose="02020603050405020304" pitchFamily="18" charset="0"/>
                <a:cs typeface="Times New Roman" panose="02020603050405020304" pitchFamily="18" charset="0"/>
              </a:rPr>
              <a:t>Allen Mueller &amp; Kim Wiggins</a:t>
            </a:r>
          </a:p>
          <a:p>
            <a:pPr marL="0" indent="0" algn="ctr">
              <a:buNone/>
              <a:defRPr/>
            </a:pPr>
            <a:r>
              <a:rPr lang="en-US" altLang="en-US" i="1" kern="0" dirty="0">
                <a:latin typeface="Times New Roman" panose="02020603050405020304" pitchFamily="18" charset="0"/>
                <a:cs typeface="Times New Roman" panose="02020603050405020304" pitchFamily="18" charset="0"/>
              </a:rPr>
              <a:t>Georgia Department of Education</a:t>
            </a:r>
          </a:p>
          <a:p>
            <a:endParaRPr lang="en-US" dirty="0"/>
          </a:p>
        </p:txBody>
      </p:sp>
      <p:sp>
        <p:nvSpPr>
          <p:cNvPr id="2" name="Rectangle 1">
            <a:extLst>
              <a:ext uri="{FF2B5EF4-FFF2-40B4-BE49-F238E27FC236}">
                <a16:creationId xmlns:a16="http://schemas.microsoft.com/office/drawing/2014/main" id="{C50A82CF-6FC3-4475-B679-A4FF6CA1EFE0}"/>
              </a:ext>
            </a:extLst>
          </p:cNvPr>
          <p:cNvSpPr/>
          <p:nvPr/>
        </p:nvSpPr>
        <p:spPr>
          <a:xfrm>
            <a:off x="3126378" y="4682087"/>
            <a:ext cx="6096000" cy="369332"/>
          </a:xfrm>
          <a:prstGeom prst="rect">
            <a:avLst/>
          </a:prstGeom>
        </p:spPr>
        <p:txBody>
          <a:bodyPr>
            <a:spAutoFit/>
          </a:bodyPr>
          <a:lstStyle/>
          <a:p>
            <a:pPr algn="ctr">
              <a:defRPr/>
            </a:pPr>
            <a:r>
              <a:rPr lang="en-US" altLang="en-US" kern="0" dirty="0">
                <a:latin typeface="Times New Roman" panose="02020603050405020304" pitchFamily="18" charset="0"/>
                <a:cs typeface="Times New Roman" panose="02020603050405020304" pitchFamily="18" charset="0"/>
              </a:rPr>
              <a:t>November 13, 2020</a:t>
            </a:r>
          </a:p>
        </p:txBody>
      </p:sp>
      <p:pic>
        <p:nvPicPr>
          <p:cNvPr id="7" name="Video 6">
            <a:hlinkClick r:id="" action="ppaction://media"/>
            <a:extLst>
              <a:ext uri="{FF2B5EF4-FFF2-40B4-BE49-F238E27FC236}">
                <a16:creationId xmlns:a16="http://schemas.microsoft.com/office/drawing/2014/main" id="{FCAE5E5A-07C0-4F8D-909E-03D43DAA1F1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68606759"/>
      </p:ext>
    </p:extLst>
  </p:cSld>
  <p:clrMapOvr>
    <a:masterClrMapping/>
  </p:clrMapOvr>
  <mc:AlternateContent xmlns:mc="http://schemas.openxmlformats.org/markup-compatibility/2006" xmlns:p14="http://schemas.microsoft.com/office/powerpoint/2010/main">
    <mc:Choice Requires="p14">
      <p:transition spd="slow" p14:dur="2000" advTm="36857"/>
    </mc:Choice>
    <mc:Fallback xmlns="">
      <p:transition spd="slow" advTm="3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77B7-D586-4706-B635-3ADDD22154B2}"/>
              </a:ext>
            </a:extLst>
          </p:cNvPr>
          <p:cNvSpPr>
            <a:spLocks noGrp="1"/>
          </p:cNvSpPr>
          <p:nvPr>
            <p:ph type="title"/>
          </p:nvPr>
        </p:nvSpPr>
        <p:spPr/>
        <p:txBody>
          <a:bodyPr>
            <a:normAutofit/>
          </a:bodyPr>
          <a:lstStyle/>
          <a:p>
            <a:r>
              <a:rPr lang="en-US" dirty="0"/>
              <a:t>Approval Process</a:t>
            </a:r>
          </a:p>
        </p:txBody>
      </p:sp>
      <p:sp>
        <p:nvSpPr>
          <p:cNvPr id="3" name="Content Placeholder 2">
            <a:extLst>
              <a:ext uri="{FF2B5EF4-FFF2-40B4-BE49-F238E27FC236}">
                <a16:creationId xmlns:a16="http://schemas.microsoft.com/office/drawing/2014/main" id="{3BE6DAD2-58E2-4C05-84CB-59FC6FE7A901}"/>
              </a:ext>
            </a:extLst>
          </p:cNvPr>
          <p:cNvSpPr>
            <a:spLocks noGrp="1"/>
          </p:cNvSpPr>
          <p:nvPr>
            <p:ph idx="1"/>
          </p:nvPr>
        </p:nvSpPr>
        <p:spPr/>
        <p:txBody>
          <a:bodyPr>
            <a:normAutofit/>
          </a:bodyPr>
          <a:lstStyle/>
          <a:p>
            <a:r>
              <a:rPr lang="en-US" dirty="0"/>
              <a:t> Complete applications submitted by the December 4 deadline will be reviewed and an award list will be established based on:</a:t>
            </a:r>
          </a:p>
          <a:p>
            <a:pPr lvl="1"/>
            <a:r>
              <a:rPr lang="en-US" dirty="0"/>
              <a:t>Prioritization; </a:t>
            </a:r>
          </a:p>
          <a:p>
            <a:pPr lvl="1"/>
            <a:r>
              <a:rPr lang="en-US" dirty="0"/>
              <a:t>The grant criteria, including soundness of plan; and</a:t>
            </a:r>
          </a:p>
          <a:p>
            <a:pPr lvl="1"/>
            <a:r>
              <a:rPr lang="en-US" dirty="0"/>
              <a:t>The number of eligible applicant and funds available for the grant. </a:t>
            </a:r>
          </a:p>
          <a:p>
            <a:pPr marL="228600" lvl="1">
              <a:spcBef>
                <a:spcPts val="1000"/>
              </a:spcBef>
            </a:pPr>
            <a:r>
              <a:rPr lang="en-US" sz="2800" dirty="0"/>
              <a:t>The award list will be submitted to the State Board of Education for approval at the January and February meetings. </a:t>
            </a:r>
          </a:p>
        </p:txBody>
      </p:sp>
      <p:pic>
        <p:nvPicPr>
          <p:cNvPr id="4" name="Video 3">
            <a:hlinkClick r:id="" action="ppaction://media"/>
            <a:extLst>
              <a:ext uri="{FF2B5EF4-FFF2-40B4-BE49-F238E27FC236}">
                <a16:creationId xmlns:a16="http://schemas.microsoft.com/office/drawing/2014/main" id="{DB8E3F03-3A34-4EB3-97E6-084F24B625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82809757"/>
      </p:ext>
    </p:extLst>
  </p:cSld>
  <p:clrMapOvr>
    <a:masterClrMapping/>
  </p:clrMapOvr>
  <mc:AlternateContent xmlns:mc="http://schemas.openxmlformats.org/markup-compatibility/2006" xmlns:p14="http://schemas.microsoft.com/office/powerpoint/2010/main">
    <mc:Choice Requires="p14">
      <p:transition spd="slow" p14:dur="2000" advTm="66246"/>
    </mc:Choice>
    <mc:Fallback xmlns="">
      <p:transition spd="slow" advTm="6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A22BBC8-D7D5-0D4F-B810-5B5103F54693}"/>
              </a:ext>
            </a:extLst>
          </p:cNvPr>
          <p:cNvSpPr>
            <a:spLocks noGrp="1"/>
          </p:cNvSpPr>
          <p:nvPr>
            <p:ph type="title"/>
          </p:nvPr>
        </p:nvSpPr>
        <p:spPr>
          <a:xfrm>
            <a:off x="1145892" y="176573"/>
            <a:ext cx="10207906" cy="1325563"/>
          </a:xfrm>
        </p:spPr>
        <p:txBody>
          <a:bodyPr>
            <a:normAutofit/>
          </a:bodyPr>
          <a:lstStyle/>
          <a:p>
            <a:r>
              <a:rPr lang="en-US" dirty="0"/>
              <a:t>Accessing Grant Funds</a:t>
            </a:r>
            <a:br>
              <a:rPr lang="en-US" sz="3600" dirty="0"/>
            </a:br>
            <a:endParaRPr lang="en-US" sz="3600" b="0" dirty="0"/>
          </a:p>
        </p:txBody>
      </p:sp>
      <p:sp>
        <p:nvSpPr>
          <p:cNvPr id="25" name="Content Placeholder 24">
            <a:extLst>
              <a:ext uri="{FF2B5EF4-FFF2-40B4-BE49-F238E27FC236}">
                <a16:creationId xmlns:a16="http://schemas.microsoft.com/office/drawing/2014/main" id="{0A374D00-7821-A54F-911A-832B77B67696}"/>
              </a:ext>
            </a:extLst>
          </p:cNvPr>
          <p:cNvSpPr>
            <a:spLocks noGrp="1"/>
          </p:cNvSpPr>
          <p:nvPr>
            <p:ph idx="1"/>
          </p:nvPr>
        </p:nvSpPr>
        <p:spPr>
          <a:xfrm>
            <a:off x="1145892" y="1300265"/>
            <a:ext cx="10207907" cy="4135670"/>
          </a:xfrm>
        </p:spPr>
        <p:txBody>
          <a:bodyPr/>
          <a:lstStyle/>
          <a:p>
            <a:pPr marL="228600" lvl="1">
              <a:spcBef>
                <a:spcPts val="1000"/>
              </a:spcBef>
            </a:pPr>
            <a:r>
              <a:rPr lang="en-US" sz="2800" dirty="0"/>
              <a:t>After SBOE approval, successful grantees will be notified of their award and asked to load their budgets in the </a:t>
            </a:r>
            <a:r>
              <a:rPr lang="en-US" sz="2800" dirty="0" err="1"/>
              <a:t>ConApp</a:t>
            </a:r>
            <a:r>
              <a:rPr lang="en-US" sz="2800" dirty="0"/>
              <a:t> system. </a:t>
            </a:r>
          </a:p>
          <a:p>
            <a:pPr marL="228600" lvl="1">
              <a:spcBef>
                <a:spcPts val="1000"/>
              </a:spcBef>
            </a:pPr>
            <a:r>
              <a:rPr lang="en-US" sz="2800" dirty="0"/>
              <a:t>Once budgets have been successfully loaded in </a:t>
            </a:r>
            <a:r>
              <a:rPr lang="en-US" sz="2800" dirty="0" err="1"/>
              <a:t>ConnApp</a:t>
            </a:r>
            <a:r>
              <a:rPr lang="en-US" sz="2800" dirty="0"/>
              <a:t>, grantees may submit paid invoices and proof of payment to either their district finance personnel (for locally-approved charter schools) or to </a:t>
            </a:r>
            <a:r>
              <a:rPr lang="en-US" sz="2800" dirty="0" err="1"/>
              <a:t>GaDOE</a:t>
            </a:r>
            <a:r>
              <a:rPr lang="en-US" sz="2800" dirty="0"/>
              <a:t> (for SCSC schools). Once the invoices are approved, drawdowns may commence.</a:t>
            </a:r>
          </a:p>
          <a:p>
            <a:endParaRPr lang="en-US" dirty="0"/>
          </a:p>
        </p:txBody>
      </p:sp>
      <p:pic>
        <p:nvPicPr>
          <p:cNvPr id="2" name="Video 1">
            <a:hlinkClick r:id="" action="ppaction://media"/>
            <a:extLst>
              <a:ext uri="{FF2B5EF4-FFF2-40B4-BE49-F238E27FC236}">
                <a16:creationId xmlns:a16="http://schemas.microsoft.com/office/drawing/2014/main" id="{F37FA5B5-4F79-4C1D-9F00-922EAE442F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244379049"/>
      </p:ext>
    </p:extLst>
  </p:cSld>
  <p:clrMapOvr>
    <a:masterClrMapping/>
  </p:clrMapOvr>
  <mc:AlternateContent xmlns:mc="http://schemas.openxmlformats.org/markup-compatibility/2006" xmlns:p14="http://schemas.microsoft.com/office/powerpoint/2010/main">
    <mc:Choice Requires="p14">
      <p:transition spd="slow" p14:dur="2000" advTm="83288"/>
    </mc:Choice>
    <mc:Fallback xmlns="">
      <p:transition spd="slow" advTm="8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A22BBC8-D7D5-0D4F-B810-5B5103F54693}"/>
              </a:ext>
            </a:extLst>
          </p:cNvPr>
          <p:cNvSpPr>
            <a:spLocks noGrp="1"/>
          </p:cNvSpPr>
          <p:nvPr>
            <p:ph type="title"/>
          </p:nvPr>
        </p:nvSpPr>
        <p:spPr>
          <a:xfrm>
            <a:off x="1145892" y="176573"/>
            <a:ext cx="10207906" cy="1325563"/>
          </a:xfrm>
        </p:spPr>
        <p:txBody>
          <a:bodyPr>
            <a:normAutofit/>
          </a:bodyPr>
          <a:lstStyle/>
          <a:p>
            <a:r>
              <a:rPr lang="en-US" dirty="0"/>
              <a:t>Ongoing Monitoring</a:t>
            </a:r>
            <a:br>
              <a:rPr lang="en-US" sz="3600" dirty="0"/>
            </a:br>
            <a:endParaRPr lang="en-US" sz="3600" b="0" dirty="0"/>
          </a:p>
        </p:txBody>
      </p:sp>
      <p:sp>
        <p:nvSpPr>
          <p:cNvPr id="25" name="Content Placeholder 24">
            <a:extLst>
              <a:ext uri="{FF2B5EF4-FFF2-40B4-BE49-F238E27FC236}">
                <a16:creationId xmlns:a16="http://schemas.microsoft.com/office/drawing/2014/main" id="{0A374D00-7821-A54F-911A-832B77B67696}"/>
              </a:ext>
            </a:extLst>
          </p:cNvPr>
          <p:cNvSpPr>
            <a:spLocks noGrp="1"/>
          </p:cNvSpPr>
          <p:nvPr>
            <p:ph idx="1"/>
          </p:nvPr>
        </p:nvSpPr>
        <p:spPr>
          <a:xfrm>
            <a:off x="1145892" y="1300265"/>
            <a:ext cx="10207907" cy="4135670"/>
          </a:xfrm>
        </p:spPr>
        <p:txBody>
          <a:bodyPr>
            <a:normAutofit fontScale="92500" lnSpcReduction="20000"/>
          </a:bodyPr>
          <a:lstStyle/>
          <a:p>
            <a:r>
              <a:rPr lang="en-US" dirty="0"/>
              <a:t>Like all CSP grants, this special COVID project grant has specific monitoring and reporting requirements. Grantees must agree to provide </a:t>
            </a:r>
            <a:r>
              <a:rPr lang="en-US" dirty="0" err="1"/>
              <a:t>GaDOE</a:t>
            </a:r>
            <a:r>
              <a:rPr lang="en-US" dirty="0"/>
              <a:t> with the following information, which will be posted, quarterly, on the </a:t>
            </a:r>
            <a:r>
              <a:rPr lang="en-US" dirty="0" err="1"/>
              <a:t>GaDOE</a:t>
            </a:r>
            <a:r>
              <a:rPr lang="en-US" dirty="0"/>
              <a:t> website:</a:t>
            </a:r>
          </a:p>
          <a:p>
            <a:pPr lvl="1"/>
            <a:r>
              <a:rPr lang="en-US" dirty="0"/>
              <a:t>A description of the services provided under the waiver, including the number of students served by each school through remote learning;</a:t>
            </a:r>
          </a:p>
          <a:p>
            <a:pPr lvl="1"/>
            <a:r>
              <a:rPr lang="en-US" dirty="0"/>
              <a:t>The average teacher instructional time per day through remote learning; </a:t>
            </a:r>
          </a:p>
          <a:p>
            <a:pPr lvl="1"/>
            <a:r>
              <a:rPr lang="en-US" dirty="0"/>
              <a:t>The average percentage of student participation in classes each day (and the range) for the period;</a:t>
            </a:r>
          </a:p>
          <a:p>
            <a:pPr lvl="1"/>
            <a:r>
              <a:rPr lang="en-US" dirty="0"/>
              <a:t>The average results on performance-based assessments (when available); </a:t>
            </a:r>
          </a:p>
          <a:p>
            <a:pPr lvl="1"/>
            <a:r>
              <a:rPr lang="en-US" dirty="0"/>
              <a:t>Any information or signs demonstrating effectiveness or progress in overcoming challenges faced; and</a:t>
            </a:r>
          </a:p>
          <a:p>
            <a:pPr lvl="1"/>
            <a:r>
              <a:rPr lang="en-US" dirty="0"/>
              <a:t>Other information that USED may determine is necessary to ensure accountability regarding remote learning subgrants under Georgia’s CSP SEA grant.</a:t>
            </a:r>
          </a:p>
        </p:txBody>
      </p:sp>
      <p:pic>
        <p:nvPicPr>
          <p:cNvPr id="2" name="Video 1">
            <a:hlinkClick r:id="" action="ppaction://media"/>
            <a:extLst>
              <a:ext uri="{FF2B5EF4-FFF2-40B4-BE49-F238E27FC236}">
                <a16:creationId xmlns:a16="http://schemas.microsoft.com/office/drawing/2014/main" id="{DDF759A4-AEEC-4F07-9E8E-37A1F13ABB0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60979963"/>
      </p:ext>
    </p:extLst>
  </p:cSld>
  <p:clrMapOvr>
    <a:masterClrMapping/>
  </p:clrMapOvr>
  <mc:AlternateContent xmlns:mc="http://schemas.openxmlformats.org/markup-compatibility/2006" xmlns:p14="http://schemas.microsoft.com/office/powerpoint/2010/main">
    <mc:Choice Requires="p14">
      <p:transition spd="slow" p14:dur="2000" advTm="112371"/>
    </mc:Choice>
    <mc:Fallback xmlns="">
      <p:transition spd="slow" advTm="11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6405-BE43-45D6-BF8D-55FD10C3E15A}"/>
              </a:ext>
            </a:extLst>
          </p:cNvPr>
          <p:cNvSpPr>
            <a:spLocks noGrp="1"/>
          </p:cNvSpPr>
          <p:nvPr>
            <p:ph type="title"/>
          </p:nvPr>
        </p:nvSpPr>
        <p:spPr/>
        <p:txBody>
          <a:bodyPr>
            <a:normAutofit/>
          </a:bodyPr>
          <a:lstStyle/>
          <a:p>
            <a:pPr algn="just"/>
            <a:r>
              <a:rPr lang="en-US" dirty="0"/>
              <a:t>Questions?</a:t>
            </a:r>
          </a:p>
        </p:txBody>
      </p:sp>
      <p:sp>
        <p:nvSpPr>
          <p:cNvPr id="3" name="Content Placeholder 2">
            <a:extLst>
              <a:ext uri="{FF2B5EF4-FFF2-40B4-BE49-F238E27FC236}">
                <a16:creationId xmlns:a16="http://schemas.microsoft.com/office/drawing/2014/main" id="{F644E17E-1442-4BEC-BF06-B866DC8543C5}"/>
              </a:ext>
            </a:extLst>
          </p:cNvPr>
          <p:cNvSpPr>
            <a:spLocks noGrp="1"/>
          </p:cNvSpPr>
          <p:nvPr>
            <p:ph idx="1"/>
          </p:nvPr>
        </p:nvSpPr>
        <p:spPr>
          <a:xfrm>
            <a:off x="1145892" y="1690688"/>
            <a:ext cx="10207907" cy="4135670"/>
          </a:xfrm>
        </p:spPr>
        <p:txBody>
          <a:bodyPr>
            <a:normAutofit/>
          </a:bodyPr>
          <a:lstStyle/>
          <a:p>
            <a:pPr marL="0" indent="0" algn="ctr">
              <a:spcAft>
                <a:spcPts val="0"/>
              </a:spcAft>
              <a:buNone/>
            </a:pPr>
            <a:r>
              <a:rPr lang="en-US" sz="2400" dirty="0">
                <a:latin typeface="Times New Roman" panose="02020603050405020304" pitchFamily="18" charset="0"/>
                <a:cs typeface="Times New Roman" panose="02020603050405020304" pitchFamily="18" charset="0"/>
              </a:rPr>
              <a:t>Please email all questions to:</a:t>
            </a:r>
          </a:p>
        </p:txBody>
      </p:sp>
      <p:sp>
        <p:nvSpPr>
          <p:cNvPr id="6" name="Rectangle 5">
            <a:extLst>
              <a:ext uri="{FF2B5EF4-FFF2-40B4-BE49-F238E27FC236}">
                <a16:creationId xmlns:a16="http://schemas.microsoft.com/office/drawing/2014/main" id="{4B3DE829-E514-46BE-B0CA-82DDE55862AC}"/>
              </a:ext>
            </a:extLst>
          </p:cNvPr>
          <p:cNvSpPr/>
          <p:nvPr/>
        </p:nvSpPr>
        <p:spPr>
          <a:xfrm>
            <a:off x="3025424" y="2658794"/>
            <a:ext cx="6448841" cy="1277273"/>
          </a:xfrm>
          <a:prstGeom prst="rect">
            <a:avLst/>
          </a:prstGeom>
        </p:spPr>
        <p:txBody>
          <a:bodyPr wrap="square">
            <a:spAutoFit/>
          </a:bodyPr>
          <a:lstStyle/>
          <a:p>
            <a:pPr marL="71120" marR="0">
              <a:spcBef>
                <a:spcPts val="5"/>
              </a:spcBef>
              <a:spcAft>
                <a:spcPts val="0"/>
              </a:spcAft>
              <a:tabLst>
                <a:tab pos="3270885" algn="l"/>
              </a:tabLst>
            </a:pPr>
            <a:r>
              <a:rPr lang="en-US" sz="1800" b="1" u="heavy" dirty="0">
                <a:effectLst/>
                <a:latin typeface="Times New Roman" panose="02020603050405020304" pitchFamily="18" charset="0"/>
                <a:ea typeface="Calibri" panose="020F0502020204030204" pitchFamily="34" charset="0"/>
                <a:cs typeface="Times New Roman" panose="02020603050405020304" pitchFamily="18" charset="0"/>
              </a:rPr>
              <a:t>Program</a:t>
            </a:r>
            <a:r>
              <a:rPr lang="en-US" sz="1800" b="1" u="heavy" spc="-2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heavy" dirty="0">
                <a:effectLst/>
                <a:latin typeface="Times New Roman" panose="02020603050405020304" pitchFamily="18" charset="0"/>
                <a:ea typeface="Calibri" panose="020F0502020204030204" pitchFamily="34" charset="0"/>
                <a:cs typeface="Times New Roman" panose="02020603050405020304" pitchFamily="18" charset="0"/>
              </a:rPr>
              <a:t>Contact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heavy" dirty="0">
                <a:effectLst/>
                <a:latin typeface="Times New Roman" panose="02020603050405020304" pitchFamily="18" charset="0"/>
                <a:ea typeface="Calibri" panose="020F0502020204030204" pitchFamily="34" charset="0"/>
                <a:cs typeface="Times New Roman" panose="02020603050405020304" pitchFamily="18" charset="0"/>
              </a:rPr>
              <a:t>Grants Management</a:t>
            </a:r>
            <a:r>
              <a:rPr lang="en-US" sz="1800" b="1" u="heavy" spc="-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heavy" dirty="0">
                <a:effectLst/>
                <a:latin typeface="Times New Roman" panose="02020603050405020304" pitchFamily="18" charset="0"/>
                <a:ea typeface="Calibri" panose="020F0502020204030204" pitchFamily="34" charset="0"/>
                <a:cs typeface="Times New Roman" panose="02020603050405020304" pitchFamily="18" charset="0"/>
              </a:rPr>
              <a:t>Contact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71120" marR="0">
              <a:spcBef>
                <a:spcPts val="180"/>
              </a:spcBef>
              <a:spcAft>
                <a:spcPts val="0"/>
              </a:spcAft>
              <a:tabLst>
                <a:tab pos="3347085"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Allen Mueller	Kim Wiggins</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70485" marR="0">
              <a:spcBef>
                <a:spcPts val="225"/>
              </a:spcBef>
              <a:spcAft>
                <a:spcPts val="0"/>
              </a:spcAft>
              <a:tabLst>
                <a:tab pos="3347085" algn="l"/>
              </a:tabLst>
            </a:pPr>
            <a:r>
              <a:rPr lang="en-US" sz="18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Director	Manager	</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70485" marR="0">
              <a:spcBef>
                <a:spcPts val="220"/>
              </a:spcBef>
              <a:spcAft>
                <a:spcPts val="0"/>
              </a:spcAft>
              <a:tabLst>
                <a:tab pos="3347085" algn="l"/>
              </a:tabLst>
            </a:pPr>
            <a:r>
              <a:rPr lang="en-US" sz="18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amueller@doe.k12.ga.us</a:t>
            </a: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kwiggins@doe.k12.ga.us</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Video 3">
            <a:hlinkClick r:id="" action="ppaction://media"/>
            <a:extLst>
              <a:ext uri="{FF2B5EF4-FFF2-40B4-BE49-F238E27FC236}">
                <a16:creationId xmlns:a16="http://schemas.microsoft.com/office/drawing/2014/main" id="{2F2C373F-EB5D-4CD3-A4CA-20199EE566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50352787"/>
      </p:ext>
    </p:extLst>
  </p:cSld>
  <p:clrMapOvr>
    <a:masterClrMapping/>
  </p:clrMapOvr>
  <mc:AlternateContent xmlns:mc="http://schemas.openxmlformats.org/markup-compatibility/2006" xmlns:p14="http://schemas.microsoft.com/office/powerpoint/2010/main">
    <mc:Choice Requires="p14">
      <p:transition spd="slow" p14:dur="2000" advTm="42873"/>
    </mc:Choice>
    <mc:Fallback xmlns="">
      <p:transition spd="slow" advTm="4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A22BBC8-D7D5-0D4F-B810-5B5103F54693}"/>
              </a:ext>
            </a:extLst>
          </p:cNvPr>
          <p:cNvSpPr>
            <a:spLocks noGrp="1"/>
          </p:cNvSpPr>
          <p:nvPr>
            <p:ph type="title"/>
          </p:nvPr>
        </p:nvSpPr>
        <p:spPr>
          <a:xfrm>
            <a:off x="1145894" y="1"/>
            <a:ext cx="10207906" cy="1132514"/>
          </a:xfrm>
        </p:spPr>
        <p:txBody>
          <a:bodyPr>
            <a:normAutofit/>
          </a:bodyPr>
          <a:lstStyle/>
          <a:p>
            <a:r>
              <a:rPr lang="en-US" sz="2800" u="sng" dirty="0">
                <a:solidFill>
                  <a:schemeClr val="tx1"/>
                </a:solidFill>
              </a:rPr>
              <a:t>Webinar Outline</a:t>
            </a:r>
          </a:p>
        </p:txBody>
      </p:sp>
      <p:sp>
        <p:nvSpPr>
          <p:cNvPr id="25" name="Content Placeholder 24">
            <a:extLst>
              <a:ext uri="{FF2B5EF4-FFF2-40B4-BE49-F238E27FC236}">
                <a16:creationId xmlns:a16="http://schemas.microsoft.com/office/drawing/2014/main" id="{0A374D00-7821-A54F-911A-832B77B67696}"/>
              </a:ext>
            </a:extLst>
          </p:cNvPr>
          <p:cNvSpPr>
            <a:spLocks noGrp="1"/>
          </p:cNvSpPr>
          <p:nvPr>
            <p:ph idx="1"/>
          </p:nvPr>
        </p:nvSpPr>
        <p:spPr>
          <a:xfrm>
            <a:off x="992046" y="914400"/>
            <a:ext cx="10207907" cy="5385731"/>
          </a:xfrm>
        </p:spPr>
        <p:txBody>
          <a:bodyPr>
            <a:normAutofit/>
          </a:bodyPr>
          <a:lstStyle/>
          <a:p>
            <a:pPr marL="0" marR="0" indent="0">
              <a:lnSpc>
                <a:spcPct val="100000"/>
              </a:lnSpc>
              <a:spcBef>
                <a:spcPts val="0"/>
              </a:spcBef>
              <a:spcAft>
                <a:spcPts val="800"/>
              </a:spcAft>
              <a:buFont typeface="Wingdings" panose="05000000000000000000" pitchFamily="2" charset="2"/>
              <a:buChar char="§"/>
            </a:pPr>
            <a:r>
              <a:rPr lang="en-US" dirty="0"/>
              <a:t>Background</a:t>
            </a:r>
          </a:p>
          <a:p>
            <a:pPr marL="0" marR="0" indent="0">
              <a:lnSpc>
                <a:spcPct val="100000"/>
              </a:lnSpc>
              <a:spcBef>
                <a:spcPts val="0"/>
              </a:spcBef>
              <a:spcAft>
                <a:spcPts val="800"/>
              </a:spcAft>
              <a:buFont typeface="Wingdings" panose="05000000000000000000" pitchFamily="2" charset="2"/>
              <a:buChar char="§"/>
            </a:pPr>
            <a:r>
              <a:rPr lang="en-US" dirty="0"/>
              <a:t>Purpose</a:t>
            </a:r>
          </a:p>
          <a:p>
            <a:pPr marL="0" indent="0">
              <a:lnSpc>
                <a:spcPct val="100000"/>
              </a:lnSpc>
              <a:spcBef>
                <a:spcPts val="0"/>
              </a:spcBef>
              <a:buFont typeface="Wingdings" panose="05000000000000000000" pitchFamily="2" charset="2"/>
              <a:buChar char="§"/>
            </a:pPr>
            <a:r>
              <a:rPr lang="en-US" dirty="0"/>
              <a:t>Eligibility</a:t>
            </a:r>
          </a:p>
          <a:p>
            <a:pPr>
              <a:lnSpc>
                <a:spcPct val="100000"/>
              </a:lnSpc>
              <a:spcBef>
                <a:spcPts val="0"/>
              </a:spcBef>
              <a:buFont typeface="Wingdings" panose="05000000000000000000" pitchFamily="2" charset="2"/>
              <a:buChar char="§"/>
            </a:pPr>
            <a:r>
              <a:rPr lang="en-US" dirty="0"/>
              <a:t>Prioritization</a:t>
            </a:r>
          </a:p>
          <a:p>
            <a:pPr>
              <a:lnSpc>
                <a:spcPct val="100000"/>
              </a:lnSpc>
              <a:spcBef>
                <a:spcPts val="0"/>
              </a:spcBef>
              <a:buFont typeface="Wingdings" panose="05000000000000000000" pitchFamily="2" charset="2"/>
              <a:buChar char="§"/>
            </a:pPr>
            <a:r>
              <a:rPr lang="en-US" dirty="0"/>
              <a:t>Allowable Expenses</a:t>
            </a:r>
          </a:p>
          <a:p>
            <a:pPr>
              <a:lnSpc>
                <a:spcPct val="100000"/>
              </a:lnSpc>
              <a:spcBef>
                <a:spcPts val="0"/>
              </a:spcBef>
              <a:buFont typeface="Wingdings" panose="05000000000000000000" pitchFamily="2" charset="2"/>
              <a:buChar char="§"/>
            </a:pPr>
            <a:r>
              <a:rPr lang="en-US" dirty="0"/>
              <a:t>Timing</a:t>
            </a:r>
          </a:p>
          <a:p>
            <a:pPr>
              <a:lnSpc>
                <a:spcPct val="100000"/>
              </a:lnSpc>
              <a:spcBef>
                <a:spcPts val="0"/>
              </a:spcBef>
              <a:buFont typeface="Wingdings" panose="05000000000000000000" pitchFamily="2" charset="2"/>
              <a:buChar char="§"/>
            </a:pPr>
            <a:r>
              <a:rPr lang="en-US" dirty="0"/>
              <a:t>Application Process</a:t>
            </a:r>
          </a:p>
          <a:p>
            <a:pPr>
              <a:lnSpc>
                <a:spcPct val="100000"/>
              </a:lnSpc>
              <a:spcBef>
                <a:spcPts val="0"/>
              </a:spcBef>
              <a:buFont typeface="Wingdings" panose="05000000000000000000" pitchFamily="2" charset="2"/>
              <a:buChar char="§"/>
            </a:pPr>
            <a:r>
              <a:rPr lang="en-US" dirty="0"/>
              <a:t>Approval Process</a:t>
            </a:r>
          </a:p>
          <a:p>
            <a:pPr>
              <a:lnSpc>
                <a:spcPct val="100000"/>
              </a:lnSpc>
              <a:spcBef>
                <a:spcPts val="0"/>
              </a:spcBef>
              <a:buFont typeface="Wingdings" panose="05000000000000000000" pitchFamily="2" charset="2"/>
              <a:buChar char="§"/>
            </a:pPr>
            <a:r>
              <a:rPr lang="en-US" dirty="0"/>
              <a:t>Accessing Grant Funds</a:t>
            </a:r>
          </a:p>
          <a:p>
            <a:pPr>
              <a:lnSpc>
                <a:spcPct val="100000"/>
              </a:lnSpc>
              <a:spcBef>
                <a:spcPts val="0"/>
              </a:spcBef>
              <a:buFont typeface="Wingdings" panose="05000000000000000000" pitchFamily="2" charset="2"/>
              <a:buChar char="§"/>
            </a:pPr>
            <a:r>
              <a:rPr lang="en-US" dirty="0"/>
              <a:t>Ongoing Monitoring</a:t>
            </a:r>
          </a:p>
          <a:p>
            <a:endParaRPr lang="en-US" dirty="0"/>
          </a:p>
          <a:p>
            <a:endParaRPr lang="en-US" dirty="0"/>
          </a:p>
          <a:p>
            <a:endParaRPr lang="en-US" dirty="0"/>
          </a:p>
          <a:p>
            <a:endParaRPr lang="en-US" dirty="0"/>
          </a:p>
          <a:p>
            <a:endParaRPr lang="en-US" dirty="0"/>
          </a:p>
          <a:p>
            <a:endParaRPr lang="en-US" dirty="0"/>
          </a:p>
        </p:txBody>
      </p:sp>
      <p:pic>
        <p:nvPicPr>
          <p:cNvPr id="4" name="Video 3">
            <a:hlinkClick r:id="" action="ppaction://media"/>
            <a:extLst>
              <a:ext uri="{FF2B5EF4-FFF2-40B4-BE49-F238E27FC236}">
                <a16:creationId xmlns:a16="http://schemas.microsoft.com/office/drawing/2014/main" id="{AA88B782-C024-45FB-A9D9-FD41948B651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39609287"/>
      </p:ext>
    </p:extLst>
  </p:cSld>
  <p:clrMapOvr>
    <a:masterClrMapping/>
  </p:clrMapOvr>
  <mc:AlternateContent xmlns:mc="http://schemas.openxmlformats.org/markup-compatibility/2006" xmlns:p14="http://schemas.microsoft.com/office/powerpoint/2010/main">
    <mc:Choice Requires="p14">
      <p:transition spd="slow" p14:dur="2000" advTm="34503"/>
    </mc:Choice>
    <mc:Fallback xmlns="">
      <p:transition spd="slow" advTm="34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7E64-994E-495C-B310-BA5DFBC94A0E}"/>
              </a:ext>
            </a:extLst>
          </p:cNvPr>
          <p:cNvSpPr>
            <a:spLocks noGrp="1"/>
          </p:cNvSpPr>
          <p:nvPr>
            <p:ph type="title"/>
          </p:nvPr>
        </p:nvSpPr>
        <p:spPr/>
        <p:txBody>
          <a:bodyPr/>
          <a:lstStyle/>
          <a:p>
            <a:pPr marR="0">
              <a:lnSpc>
                <a:spcPct val="100000"/>
              </a:lnSpc>
              <a:spcAft>
                <a:spcPts val="800"/>
              </a:spcAft>
            </a:pPr>
            <a:r>
              <a:rPr lang="en-US" dirty="0"/>
              <a:t>Background</a:t>
            </a:r>
          </a:p>
        </p:txBody>
      </p:sp>
      <p:sp>
        <p:nvSpPr>
          <p:cNvPr id="3" name="Content Placeholder 2">
            <a:extLst>
              <a:ext uri="{FF2B5EF4-FFF2-40B4-BE49-F238E27FC236}">
                <a16:creationId xmlns:a16="http://schemas.microsoft.com/office/drawing/2014/main" id="{BB2EEC6E-590F-41FE-B3DB-DDD706C21682}"/>
              </a:ext>
            </a:extLst>
          </p:cNvPr>
          <p:cNvSpPr>
            <a:spLocks noGrp="1"/>
          </p:cNvSpPr>
          <p:nvPr>
            <p:ph idx="1"/>
          </p:nvPr>
        </p:nvSpPr>
        <p:spPr/>
        <p:txBody>
          <a:bodyPr>
            <a:normAutofit lnSpcReduction="10000"/>
          </a:bodyPr>
          <a:lstStyle/>
          <a:p>
            <a:pPr marL="0" indent="0">
              <a:buNone/>
            </a:pPr>
            <a:r>
              <a:rPr lang="en-US" dirty="0"/>
              <a:t>Georgia applied for flexibility in using its remaining 2016 CSP grant funds to support schools implementing online learning due to the COVID-19 pandemic, following the example of Florida and several other states with active CSP grants.</a:t>
            </a:r>
          </a:p>
          <a:p>
            <a:pPr marL="0" indent="0">
              <a:buNone/>
            </a:pPr>
            <a:endParaRPr lang="en-US" dirty="0"/>
          </a:p>
          <a:p>
            <a:pPr marL="0" indent="0">
              <a:buNone/>
            </a:pPr>
            <a:r>
              <a:rPr lang="en-US" dirty="0"/>
              <a:t>USDOE granted </a:t>
            </a:r>
            <a:r>
              <a:rPr lang="en-US" dirty="0" err="1"/>
              <a:t>GaDOE</a:t>
            </a:r>
            <a:r>
              <a:rPr lang="en-US" dirty="0"/>
              <a:t> flexibility to use a portion of its existing, unobligated CSP grant funds for this exclusive purpose. USDOE requires that all grants awarded under this special flexibility follow all CSP grant requirements that were not waived, and requires additional reporting throughout the one-year grant period.</a:t>
            </a:r>
          </a:p>
          <a:p>
            <a:pPr marL="0" indent="0">
              <a:buNone/>
            </a:pPr>
            <a:endParaRPr lang="en-US" dirty="0"/>
          </a:p>
        </p:txBody>
      </p:sp>
      <p:pic>
        <p:nvPicPr>
          <p:cNvPr id="6" name="Video 5">
            <a:hlinkClick r:id="" action="ppaction://media"/>
            <a:extLst>
              <a:ext uri="{FF2B5EF4-FFF2-40B4-BE49-F238E27FC236}">
                <a16:creationId xmlns:a16="http://schemas.microsoft.com/office/drawing/2014/main" id="{670AEEA1-36A7-4AFB-90E2-A7D413F9702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33031712"/>
      </p:ext>
    </p:extLst>
  </p:cSld>
  <p:clrMapOvr>
    <a:masterClrMapping/>
  </p:clrMapOvr>
  <mc:AlternateContent xmlns:mc="http://schemas.openxmlformats.org/markup-compatibility/2006" xmlns:p14="http://schemas.microsoft.com/office/powerpoint/2010/main">
    <mc:Choice Requires="p14">
      <p:transition spd="slow" p14:dur="2000" advTm="71190"/>
    </mc:Choice>
    <mc:Fallback xmlns="">
      <p:transition spd="slow" advTm="7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6F6F-01A2-4A67-A35E-411D2B5817E7}"/>
              </a:ext>
            </a:extLst>
          </p:cNvPr>
          <p:cNvSpPr>
            <a:spLocks noGrp="1"/>
          </p:cNvSpPr>
          <p:nvPr>
            <p:ph type="title"/>
          </p:nvPr>
        </p:nvSpPr>
        <p:spPr/>
        <p:txBody>
          <a:bodyPr/>
          <a:lstStyle/>
          <a:p>
            <a:r>
              <a:rPr lang="en-US" dirty="0"/>
              <a:t>Purpose</a:t>
            </a:r>
          </a:p>
        </p:txBody>
      </p:sp>
      <p:sp>
        <p:nvSpPr>
          <p:cNvPr id="3" name="Content Placeholder 2"/>
          <p:cNvSpPr>
            <a:spLocks noGrp="1"/>
          </p:cNvSpPr>
          <p:nvPr>
            <p:ph idx="1"/>
          </p:nvPr>
        </p:nvSpPr>
        <p:spPr>
          <a:xfrm>
            <a:off x="1145894" y="1616075"/>
            <a:ext cx="10207907" cy="4135670"/>
          </a:xfrm>
        </p:spPr>
        <p:txBody>
          <a:bodyPr>
            <a:normAutofit fontScale="92500" lnSpcReduction="20000"/>
          </a:bodyPr>
          <a:lstStyle/>
          <a:p>
            <a:r>
              <a:rPr lang="en-US" dirty="0"/>
              <a:t>All grants awarded under this special CSP flexibility must meet the following requirements:</a:t>
            </a:r>
          </a:p>
          <a:p>
            <a:endParaRPr lang="en-US" dirty="0"/>
          </a:p>
          <a:p>
            <a:pPr lvl="1"/>
            <a:r>
              <a:rPr lang="en-US" dirty="0"/>
              <a:t>Funds must be used to implement online learning to support students impacted by COVID-19.</a:t>
            </a:r>
          </a:p>
          <a:p>
            <a:pPr marL="457200" lvl="1" indent="0">
              <a:buNone/>
            </a:pPr>
            <a:endParaRPr lang="en-US" dirty="0"/>
          </a:p>
          <a:p>
            <a:pPr lvl="1"/>
            <a:r>
              <a:rPr lang="en-US" dirty="0"/>
              <a:t>Funds must be used to support the return to pre-pandemic instructional delivery (as described in each school’s charter contract).</a:t>
            </a:r>
          </a:p>
          <a:p>
            <a:pPr marL="457200" lvl="1" indent="0">
              <a:buNone/>
            </a:pPr>
            <a:endParaRPr lang="en-US" dirty="0"/>
          </a:p>
          <a:p>
            <a:pPr lvl="1"/>
            <a:r>
              <a:rPr lang="en-US" dirty="0"/>
              <a:t>Any and all services funded under the COVID-19 flexibility must be available to </a:t>
            </a:r>
            <a:r>
              <a:rPr lang="en-US" u="sng" dirty="0"/>
              <a:t>all</a:t>
            </a:r>
            <a:r>
              <a:rPr lang="en-US" dirty="0"/>
              <a:t> enrolled students at an institution receiving grant funds.</a:t>
            </a:r>
          </a:p>
          <a:p>
            <a:pPr lvl="1"/>
            <a:endParaRPr lang="en-US" dirty="0"/>
          </a:p>
          <a:p>
            <a:pPr lvl="1"/>
            <a:r>
              <a:rPr lang="en-US" dirty="0"/>
              <a:t>Grantees must provide evidence that </a:t>
            </a:r>
            <a:r>
              <a:rPr lang="en-US" u="sng" dirty="0"/>
              <a:t>all</a:t>
            </a:r>
            <a:r>
              <a:rPr lang="en-US" dirty="0"/>
              <a:t> students are held accountable for meeting academic performance requirements.</a:t>
            </a:r>
          </a:p>
          <a:p>
            <a:endParaRPr lang="en-US" dirty="0"/>
          </a:p>
          <a:p>
            <a:endParaRPr lang="en-US" dirty="0"/>
          </a:p>
          <a:p>
            <a:pPr marL="0" indent="0">
              <a:buNone/>
            </a:pPr>
            <a:endParaRPr lang="en-US" dirty="0"/>
          </a:p>
          <a:p>
            <a:endParaRPr lang="en-US" dirty="0"/>
          </a:p>
        </p:txBody>
      </p:sp>
      <p:pic>
        <p:nvPicPr>
          <p:cNvPr id="5" name="Video 4">
            <a:hlinkClick r:id="" action="ppaction://media"/>
            <a:extLst>
              <a:ext uri="{FF2B5EF4-FFF2-40B4-BE49-F238E27FC236}">
                <a16:creationId xmlns:a16="http://schemas.microsoft.com/office/drawing/2014/main" id="{0EA6E68C-83F2-42F2-8547-327EEFA7840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11302051"/>
      </p:ext>
    </p:extLst>
  </p:cSld>
  <p:clrMapOvr>
    <a:masterClrMapping/>
  </p:clrMapOvr>
  <mc:AlternateContent xmlns:mc="http://schemas.openxmlformats.org/markup-compatibility/2006" xmlns:p14="http://schemas.microsoft.com/office/powerpoint/2010/main">
    <mc:Choice Requires="p14">
      <p:transition spd="slow" p14:dur="2000" advTm="80676"/>
    </mc:Choice>
    <mc:Fallback xmlns="">
      <p:transition spd="slow" advTm="8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5308-FD96-4933-97D5-70A8833C2CA2}"/>
              </a:ext>
            </a:extLst>
          </p:cNvPr>
          <p:cNvSpPr>
            <a:spLocks noGrp="1"/>
          </p:cNvSpPr>
          <p:nvPr>
            <p:ph type="title"/>
          </p:nvPr>
        </p:nvSpPr>
        <p:spPr/>
        <p:txBody>
          <a:bodyPr>
            <a:normAutofit/>
          </a:bodyPr>
          <a:lstStyle/>
          <a:p>
            <a:r>
              <a:rPr lang="en-US" dirty="0"/>
              <a:t>Eligibility</a:t>
            </a:r>
          </a:p>
        </p:txBody>
      </p:sp>
      <p:sp>
        <p:nvSpPr>
          <p:cNvPr id="3" name="Content Placeholder 2">
            <a:extLst>
              <a:ext uri="{FF2B5EF4-FFF2-40B4-BE49-F238E27FC236}">
                <a16:creationId xmlns:a16="http://schemas.microsoft.com/office/drawing/2014/main" id="{9ECC1990-2FC0-44CE-AC93-8DF0291119CB}"/>
              </a:ext>
            </a:extLst>
          </p:cNvPr>
          <p:cNvSpPr>
            <a:spLocks noGrp="1"/>
          </p:cNvSpPr>
          <p:nvPr>
            <p:ph idx="1"/>
          </p:nvPr>
        </p:nvSpPr>
        <p:spPr>
          <a:xfrm>
            <a:off x="1145893" y="1695493"/>
            <a:ext cx="10207907" cy="4135670"/>
          </a:xfrm>
        </p:spPr>
        <p:txBody>
          <a:bodyPr>
            <a:normAutofit/>
          </a:bodyPr>
          <a:lstStyle/>
          <a:p>
            <a:pPr marL="57150" indent="0">
              <a:spcBef>
                <a:spcPts val="0"/>
              </a:spcBef>
              <a:spcAft>
                <a:spcPts val="600"/>
              </a:spcAft>
              <a:buNone/>
            </a:pPr>
            <a:r>
              <a:rPr lang="en-US" dirty="0"/>
              <a:t>To be eligible, schools must meet the federal and state definitions of a charter school as defined in section 5210(1) of ESEA.  Eligibility is not a guarantee of a grant award.</a:t>
            </a:r>
          </a:p>
          <a:p>
            <a:pPr marL="57150" indent="0">
              <a:spcBef>
                <a:spcPts val="0"/>
              </a:spcBef>
              <a:spcAft>
                <a:spcPts val="600"/>
              </a:spcAft>
              <a:buNone/>
            </a:pPr>
            <a:endParaRPr lang="en-US" dirty="0"/>
          </a:p>
          <a:p>
            <a:pPr marL="57150" indent="0">
              <a:spcBef>
                <a:spcPts val="0"/>
              </a:spcBef>
              <a:spcAft>
                <a:spcPts val="600"/>
              </a:spcAft>
              <a:buNone/>
            </a:pPr>
            <a:r>
              <a:rPr lang="en-US" dirty="0"/>
              <a:t>The following schools are </a:t>
            </a:r>
            <a:r>
              <a:rPr lang="en-US" b="1" dirty="0"/>
              <a:t>not eligible </a:t>
            </a:r>
            <a:r>
              <a:rPr lang="en-US" dirty="0"/>
              <a:t>for the COVID-19 CSP grant:</a:t>
            </a:r>
          </a:p>
          <a:p>
            <a:pPr marL="858838" indent="-338138">
              <a:spcBef>
                <a:spcPts val="0"/>
              </a:spcBef>
              <a:spcAft>
                <a:spcPts val="600"/>
              </a:spcAft>
            </a:pPr>
            <a:r>
              <a:rPr lang="en-US" dirty="0"/>
              <a:t>Schools with an active CSP grant, or who have applied and are expecting an implementation and/or planning grant award</a:t>
            </a:r>
          </a:p>
          <a:p>
            <a:pPr marL="858838" indent="-338138">
              <a:spcBef>
                <a:spcPts val="0"/>
              </a:spcBef>
              <a:spcAft>
                <a:spcPts val="600"/>
              </a:spcAft>
            </a:pPr>
            <a:r>
              <a:rPr lang="en-US" dirty="0"/>
              <a:t>Schools offering virtual instructional programs.</a:t>
            </a:r>
          </a:p>
          <a:p>
            <a:pPr marL="858838" indent="-338138">
              <a:spcBef>
                <a:spcPts val="0"/>
              </a:spcBef>
              <a:spcAft>
                <a:spcPts val="600"/>
              </a:spcAft>
            </a:pPr>
            <a:endParaRPr lang="en-US" dirty="0"/>
          </a:p>
          <a:p>
            <a:pPr marL="520700" indent="0">
              <a:spcBef>
                <a:spcPts val="0"/>
              </a:spcBef>
              <a:spcAft>
                <a:spcPts val="600"/>
              </a:spcAft>
              <a:buNone/>
            </a:pPr>
            <a:endParaRPr lang="en-US" dirty="0"/>
          </a:p>
          <a:p>
            <a:pPr marL="285750">
              <a:spcBef>
                <a:spcPts val="0"/>
              </a:spcBef>
              <a:spcAft>
                <a:spcPts val="600"/>
              </a:spcAft>
            </a:pPr>
            <a:endParaRPr lang="en-US" dirty="0">
              <a:latin typeface="Times New Roman" panose="02020603050405020304" pitchFamily="18" charset="0"/>
              <a:cs typeface="Times New Roman" panose="02020603050405020304" pitchFamily="18" charset="0"/>
            </a:endParaRPr>
          </a:p>
          <a:p>
            <a:pPr marL="285750">
              <a:spcBef>
                <a:spcPts val="0"/>
              </a:spcBef>
              <a:spcAft>
                <a:spcPts val="600"/>
              </a:spcAft>
            </a:pPr>
            <a:endParaRPr lang="en-US" dirty="0"/>
          </a:p>
        </p:txBody>
      </p:sp>
      <p:pic>
        <p:nvPicPr>
          <p:cNvPr id="5" name="Video 4">
            <a:hlinkClick r:id="" action="ppaction://media"/>
            <a:extLst>
              <a:ext uri="{FF2B5EF4-FFF2-40B4-BE49-F238E27FC236}">
                <a16:creationId xmlns:a16="http://schemas.microsoft.com/office/drawing/2014/main" id="{F4D1EC54-40ED-49FF-9CDC-0920729EC7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94583991"/>
      </p:ext>
    </p:extLst>
  </p:cSld>
  <p:clrMapOvr>
    <a:masterClrMapping/>
  </p:clrMapOvr>
  <mc:AlternateContent xmlns:mc="http://schemas.openxmlformats.org/markup-compatibility/2006" xmlns:p14="http://schemas.microsoft.com/office/powerpoint/2010/main">
    <mc:Choice Requires="p14">
      <p:transition spd="slow" p14:dur="2000" advTm="74972"/>
    </mc:Choice>
    <mc:Fallback xmlns="">
      <p:transition spd="slow" advTm="7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5308-FD96-4933-97D5-70A8833C2CA2}"/>
              </a:ext>
            </a:extLst>
          </p:cNvPr>
          <p:cNvSpPr>
            <a:spLocks noGrp="1"/>
          </p:cNvSpPr>
          <p:nvPr>
            <p:ph type="title"/>
          </p:nvPr>
        </p:nvSpPr>
        <p:spPr>
          <a:xfrm>
            <a:off x="1159673" y="156119"/>
            <a:ext cx="10207906" cy="1325563"/>
          </a:xfrm>
        </p:spPr>
        <p:txBody>
          <a:bodyPr>
            <a:normAutofit/>
          </a:bodyPr>
          <a:lstStyle/>
          <a:p>
            <a:r>
              <a:rPr lang="en-US" dirty="0"/>
              <a:t>Prioritization</a:t>
            </a:r>
          </a:p>
        </p:txBody>
      </p:sp>
      <p:sp>
        <p:nvSpPr>
          <p:cNvPr id="3" name="Content Placeholder 2">
            <a:extLst>
              <a:ext uri="{FF2B5EF4-FFF2-40B4-BE49-F238E27FC236}">
                <a16:creationId xmlns:a16="http://schemas.microsoft.com/office/drawing/2014/main" id="{9ECC1990-2FC0-44CE-AC93-8DF0291119CB}"/>
              </a:ext>
            </a:extLst>
          </p:cNvPr>
          <p:cNvSpPr>
            <a:spLocks noGrp="1"/>
          </p:cNvSpPr>
          <p:nvPr>
            <p:ph idx="1"/>
          </p:nvPr>
        </p:nvSpPr>
        <p:spPr>
          <a:xfrm>
            <a:off x="1145893" y="1361164"/>
            <a:ext cx="10207907" cy="4551955"/>
          </a:xfrm>
        </p:spPr>
        <p:txBody>
          <a:bodyPr>
            <a:normAutofit fontScale="85000" lnSpcReduction="20000"/>
          </a:bodyPr>
          <a:lstStyle/>
          <a:p>
            <a:pPr marL="57150" indent="0">
              <a:spcBef>
                <a:spcPts val="0"/>
              </a:spcBef>
              <a:spcAft>
                <a:spcPts val="600"/>
              </a:spcAft>
              <a:buNone/>
            </a:pPr>
            <a:r>
              <a:rPr lang="en-US" dirty="0"/>
              <a:t>Given the finite source of funds, the Department will rank order applicants, prioritizing Title-I eligible schools, by using the following criteria: </a:t>
            </a:r>
          </a:p>
          <a:p>
            <a:pPr marL="57150" indent="0">
              <a:spcBef>
                <a:spcPts val="0"/>
              </a:spcBef>
              <a:spcAft>
                <a:spcPts val="600"/>
              </a:spcAft>
              <a:buNone/>
            </a:pPr>
            <a:endParaRPr lang="en-US" dirty="0"/>
          </a:p>
          <a:p>
            <a:pPr marL="801688" indent="-287338">
              <a:spcBef>
                <a:spcPts val="0"/>
              </a:spcBef>
              <a:spcAft>
                <a:spcPts val="600"/>
              </a:spcAft>
              <a:buAutoNum type="arabicPeriod"/>
            </a:pPr>
            <a:r>
              <a:rPr lang="en-US" dirty="0"/>
              <a:t>Schools with free and reduced-price lunch populations of 100 percent; </a:t>
            </a:r>
          </a:p>
          <a:p>
            <a:pPr marL="801688" indent="-287338">
              <a:spcBef>
                <a:spcPts val="0"/>
              </a:spcBef>
              <a:spcAft>
                <a:spcPts val="600"/>
              </a:spcAft>
              <a:buAutoNum type="arabicPeriod"/>
            </a:pPr>
            <a:r>
              <a:rPr lang="en-US" dirty="0"/>
              <a:t>Schools with free and reduced-price lunch populations between 90 and 99 percent; </a:t>
            </a:r>
          </a:p>
          <a:p>
            <a:pPr marL="801688" indent="-287338">
              <a:spcBef>
                <a:spcPts val="0"/>
              </a:spcBef>
              <a:spcAft>
                <a:spcPts val="600"/>
              </a:spcAft>
              <a:buAutoNum type="arabicPeriod"/>
            </a:pPr>
            <a:r>
              <a:rPr lang="en-US" dirty="0"/>
              <a:t>Schools with free and reduced-price lunch populations between 80 and 89 percent; </a:t>
            </a:r>
          </a:p>
          <a:p>
            <a:pPr marL="801688" indent="-287338">
              <a:spcBef>
                <a:spcPts val="0"/>
              </a:spcBef>
              <a:spcAft>
                <a:spcPts val="600"/>
              </a:spcAft>
              <a:buAutoNum type="arabicPeriod"/>
            </a:pPr>
            <a:r>
              <a:rPr lang="en-US" dirty="0"/>
              <a:t>Schools with free and reduced-price lunch populations between 70 and 79 percent; </a:t>
            </a:r>
          </a:p>
          <a:p>
            <a:pPr marL="801688" indent="-287338">
              <a:spcBef>
                <a:spcPts val="0"/>
              </a:spcBef>
              <a:spcAft>
                <a:spcPts val="600"/>
              </a:spcAft>
              <a:buAutoNum type="arabicPeriod"/>
            </a:pPr>
            <a:r>
              <a:rPr lang="en-US" dirty="0"/>
              <a:t>Schools with free and reduced-price lunch populations between 35 and 69 percent; </a:t>
            </a:r>
          </a:p>
          <a:p>
            <a:pPr marL="801688" indent="-287338">
              <a:spcBef>
                <a:spcPts val="0"/>
              </a:spcBef>
              <a:spcAft>
                <a:spcPts val="600"/>
              </a:spcAft>
              <a:buAutoNum type="arabicPeriod"/>
            </a:pPr>
            <a:r>
              <a:rPr lang="en-US" dirty="0"/>
              <a:t>Schools with free and reduced-price populations less than 35%; </a:t>
            </a:r>
          </a:p>
          <a:p>
            <a:pPr marL="801688" indent="-287338">
              <a:spcBef>
                <a:spcPts val="0"/>
              </a:spcBef>
              <a:spcAft>
                <a:spcPts val="600"/>
              </a:spcAft>
              <a:buAutoNum type="arabicPeriod"/>
            </a:pPr>
            <a:r>
              <a:rPr lang="en-US" dirty="0"/>
              <a:t>All other eligible charter schools</a:t>
            </a:r>
          </a:p>
          <a:p>
            <a:pPr marL="801688" indent="-287338">
              <a:spcBef>
                <a:spcPts val="0"/>
              </a:spcBef>
              <a:spcAft>
                <a:spcPts val="600"/>
              </a:spcAft>
              <a:buAutoNum type="arabicPeriod"/>
            </a:pPr>
            <a:endParaRPr lang="en-US" dirty="0"/>
          </a:p>
          <a:p>
            <a:pPr marL="57150" indent="0">
              <a:spcBef>
                <a:spcPts val="0"/>
              </a:spcBef>
              <a:spcAft>
                <a:spcPts val="600"/>
              </a:spcAft>
              <a:buNone/>
            </a:pPr>
            <a:endParaRPr lang="en-US" dirty="0"/>
          </a:p>
        </p:txBody>
      </p:sp>
      <p:pic>
        <p:nvPicPr>
          <p:cNvPr id="5" name="Video 4">
            <a:hlinkClick r:id="" action="ppaction://media"/>
            <a:extLst>
              <a:ext uri="{FF2B5EF4-FFF2-40B4-BE49-F238E27FC236}">
                <a16:creationId xmlns:a16="http://schemas.microsoft.com/office/drawing/2014/main" id="{F2C5F69E-BD64-4587-A468-32A3DF44AD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068818782"/>
      </p:ext>
    </p:extLst>
  </p:cSld>
  <p:clrMapOvr>
    <a:masterClrMapping/>
  </p:clrMapOvr>
  <mc:AlternateContent xmlns:mc="http://schemas.openxmlformats.org/markup-compatibility/2006" xmlns:p14="http://schemas.microsoft.com/office/powerpoint/2010/main">
    <mc:Choice Requires="p14">
      <p:transition spd="slow" p14:dur="2000" advTm="65764"/>
    </mc:Choice>
    <mc:Fallback xmlns="">
      <p:transition spd="slow" advTm="65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540AF-DC5A-4848-900C-11CDDCC00FF7}"/>
              </a:ext>
            </a:extLst>
          </p:cNvPr>
          <p:cNvSpPr>
            <a:spLocks noGrp="1"/>
          </p:cNvSpPr>
          <p:nvPr>
            <p:ph type="title"/>
          </p:nvPr>
        </p:nvSpPr>
        <p:spPr/>
        <p:txBody>
          <a:bodyPr>
            <a:normAutofit/>
          </a:bodyPr>
          <a:lstStyle/>
          <a:p>
            <a:r>
              <a:rPr lang="en-US" dirty="0"/>
              <a:t>Allowable Expenses</a:t>
            </a:r>
          </a:p>
        </p:txBody>
      </p:sp>
      <p:sp>
        <p:nvSpPr>
          <p:cNvPr id="3" name="Content Placeholder 2">
            <a:extLst>
              <a:ext uri="{FF2B5EF4-FFF2-40B4-BE49-F238E27FC236}">
                <a16:creationId xmlns:a16="http://schemas.microsoft.com/office/drawing/2014/main" id="{6C50B43F-220F-42BF-978B-45431AD07932}"/>
              </a:ext>
            </a:extLst>
          </p:cNvPr>
          <p:cNvSpPr>
            <a:spLocks noGrp="1"/>
          </p:cNvSpPr>
          <p:nvPr>
            <p:ph idx="1"/>
          </p:nvPr>
        </p:nvSpPr>
        <p:spPr>
          <a:xfrm>
            <a:off x="1145892" y="1431985"/>
            <a:ext cx="10207907" cy="4529310"/>
          </a:xfrm>
        </p:spPr>
        <p:txBody>
          <a:bodyPr>
            <a:normAutofit/>
          </a:bodyPr>
          <a:lstStyle/>
          <a:p>
            <a:pPr marL="0" indent="0">
              <a:buNone/>
            </a:pPr>
            <a:r>
              <a:rPr lang="en-US" sz="2400" b="1" dirty="0">
                <a:cs typeface="Times New Roman" panose="02020603050405020304" pitchFamily="18" charset="0"/>
              </a:rPr>
              <a:t>Grant funds may only be used for the following items</a:t>
            </a:r>
            <a:r>
              <a:rPr lang="en-US" sz="2400" dirty="0">
                <a:cs typeface="Times New Roman" panose="02020603050405020304" pitchFamily="18" charset="0"/>
              </a:rPr>
              <a:t>:</a:t>
            </a:r>
          </a:p>
          <a:p>
            <a:pPr marL="0" marR="0">
              <a:lnSpc>
                <a:spcPct val="150000"/>
              </a:lnSpc>
              <a:spcBef>
                <a:spcPts val="0"/>
              </a:spcBef>
              <a:spcAft>
                <a:spcPts val="0"/>
              </a:spcAft>
            </a:pPr>
            <a:r>
              <a:rPr lang="en-US" sz="2000" dirty="0">
                <a:effectLst/>
                <a:ea typeface="Calibri" panose="020F0502020204030204" pitchFamily="34" charset="0"/>
                <a:cs typeface="Times New Roman" panose="02020603050405020304" pitchFamily="18" charset="0"/>
              </a:rPr>
              <a:t>Computers</a:t>
            </a:r>
          </a:p>
          <a:p>
            <a:pPr marL="0" marR="0">
              <a:lnSpc>
                <a:spcPct val="150000"/>
              </a:lnSpc>
              <a:spcBef>
                <a:spcPts val="0"/>
              </a:spcBef>
              <a:spcAft>
                <a:spcPts val="0"/>
              </a:spcAft>
            </a:pPr>
            <a:r>
              <a:rPr lang="en-US" sz="2000" dirty="0">
                <a:ea typeface="Calibri" panose="020F0502020204030204" pitchFamily="34" charset="0"/>
                <a:cs typeface="Times New Roman" panose="02020603050405020304" pitchFamily="18" charset="0"/>
              </a:rPr>
              <a:t>P</a:t>
            </a:r>
            <a:r>
              <a:rPr lang="en-US" sz="2000" dirty="0">
                <a:effectLst/>
                <a:ea typeface="Calibri" panose="020F0502020204030204" pitchFamily="34" charset="0"/>
                <a:cs typeface="Times New Roman" panose="02020603050405020304" pitchFamily="18" charset="0"/>
              </a:rPr>
              <a:t>eripherals</a:t>
            </a:r>
            <a:r>
              <a:rPr lang="en-US" sz="2000" dirty="0">
                <a:effectLst/>
                <a:ea typeface="Times New Roman" panose="02020603050405020304" pitchFamily="18"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 (e.g., flash drive, mouse, printer)</a:t>
            </a:r>
          </a:p>
          <a:p>
            <a:pPr marL="0" marR="0">
              <a:lnSpc>
                <a:spcPct val="150000"/>
              </a:lnSpc>
              <a:spcBef>
                <a:spcPts val="0"/>
              </a:spcBef>
              <a:spcAft>
                <a:spcPts val="0"/>
              </a:spcAft>
            </a:pPr>
            <a:r>
              <a:rPr lang="en-US" sz="2000" dirty="0">
                <a:ea typeface="Calibri" panose="020F0502020204030204" pitchFamily="34" charset="0"/>
                <a:cs typeface="Times New Roman" panose="02020603050405020304" pitchFamily="18" charset="0"/>
              </a:rPr>
              <a:t>S</a:t>
            </a:r>
            <a:r>
              <a:rPr lang="en-US" sz="2000" dirty="0">
                <a:effectLst/>
                <a:ea typeface="Calibri" panose="020F0502020204030204" pitchFamily="34" charset="0"/>
                <a:cs typeface="Times New Roman" panose="02020603050405020304" pitchFamily="18" charset="0"/>
              </a:rPr>
              <a:t>oftware and internet supports necessary to access educational programs from home</a:t>
            </a:r>
          </a:p>
          <a:p>
            <a:pPr marR="0">
              <a:lnSpc>
                <a:spcPct val="150000"/>
              </a:lnSpc>
              <a:spcBef>
                <a:spcPts val="0"/>
              </a:spcBef>
              <a:spcAft>
                <a:spcPts val="0"/>
              </a:spcAft>
            </a:pPr>
            <a:r>
              <a:rPr lang="en-US" sz="2000" dirty="0">
                <a:ea typeface="Calibri" panose="020F0502020204030204" pitchFamily="34" charset="0"/>
                <a:cs typeface="Times New Roman" panose="02020603050405020304" pitchFamily="18" charset="0"/>
              </a:rPr>
              <a:t>I</a:t>
            </a:r>
            <a:r>
              <a:rPr lang="en-US" sz="2000" dirty="0">
                <a:effectLst/>
                <a:ea typeface="Calibri" panose="020F0502020204030204" pitchFamily="34" charset="0"/>
                <a:cs typeface="Times New Roman" panose="02020603050405020304" pitchFamily="18" charset="0"/>
              </a:rPr>
              <a:t>nternet access for teachers and students (particularly low-income students and students with special needs who do not have access to these materials at home)</a:t>
            </a:r>
          </a:p>
          <a:p>
            <a:pPr marR="0">
              <a:lnSpc>
                <a:spcPct val="150000"/>
              </a:lnSpc>
              <a:spcBef>
                <a:spcPts val="0"/>
              </a:spcBef>
              <a:spcAft>
                <a:spcPts val="0"/>
              </a:spcAft>
            </a:pPr>
            <a:r>
              <a:rPr lang="en-US" sz="2000" dirty="0">
                <a:effectLst/>
                <a:ea typeface="Calibri" panose="020F0502020204030204" pitchFamily="34" charset="0"/>
                <a:cs typeface="Times New Roman" panose="02020603050405020304" pitchFamily="18" charset="0"/>
              </a:rPr>
              <a:t>Expenses incurred in transitioning from COVID-related virtual instruction implementation back to face-to-face instruction </a:t>
            </a:r>
          </a:p>
          <a:p>
            <a:pPr marL="0" marR="0" indent="0">
              <a:lnSpc>
                <a:spcPct val="150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5" name="Video 4">
            <a:hlinkClick r:id="" action="ppaction://media"/>
            <a:extLst>
              <a:ext uri="{FF2B5EF4-FFF2-40B4-BE49-F238E27FC236}">
                <a16:creationId xmlns:a16="http://schemas.microsoft.com/office/drawing/2014/main" id="{9F0F2CB7-E9CE-48D0-BD1D-4960C67EEB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209144176"/>
      </p:ext>
    </p:extLst>
  </p:cSld>
  <p:clrMapOvr>
    <a:masterClrMapping/>
  </p:clrMapOvr>
  <mc:AlternateContent xmlns:mc="http://schemas.openxmlformats.org/markup-compatibility/2006" xmlns:p14="http://schemas.microsoft.com/office/powerpoint/2010/main">
    <mc:Choice Requires="p14">
      <p:transition spd="slow" p14:dur="2000" advTm="76271"/>
    </mc:Choice>
    <mc:Fallback xmlns="">
      <p:transition spd="slow" advTm="7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BC26-F325-4AF8-9E31-1E83EB0AD7F3}"/>
              </a:ext>
            </a:extLst>
          </p:cNvPr>
          <p:cNvSpPr>
            <a:spLocks noGrp="1"/>
          </p:cNvSpPr>
          <p:nvPr>
            <p:ph type="title"/>
          </p:nvPr>
        </p:nvSpPr>
        <p:spPr/>
        <p:txBody>
          <a:bodyPr>
            <a:normAutofit/>
          </a:bodyPr>
          <a:lstStyle/>
          <a:p>
            <a:r>
              <a:rPr lang="en-US" dirty="0"/>
              <a:t>Timing</a:t>
            </a:r>
          </a:p>
        </p:txBody>
      </p:sp>
      <p:sp>
        <p:nvSpPr>
          <p:cNvPr id="3" name="Content Placeholder 2">
            <a:extLst>
              <a:ext uri="{FF2B5EF4-FFF2-40B4-BE49-F238E27FC236}">
                <a16:creationId xmlns:a16="http://schemas.microsoft.com/office/drawing/2014/main" id="{0F02C5B5-C89A-4FA8-A128-CD7E2376A166}"/>
              </a:ext>
            </a:extLst>
          </p:cNvPr>
          <p:cNvSpPr>
            <a:spLocks noGrp="1"/>
          </p:cNvSpPr>
          <p:nvPr>
            <p:ph idx="1"/>
          </p:nvPr>
        </p:nvSpPr>
        <p:spPr>
          <a:xfrm>
            <a:off x="1145894" y="1473200"/>
            <a:ext cx="10207907" cy="4135670"/>
          </a:xfrm>
        </p:spPr>
        <p:txBody>
          <a:bodyPr/>
          <a:lstStyle/>
          <a:p>
            <a:endParaRPr lang="en-US" sz="2000" dirty="0">
              <a:latin typeface="Times New Roman" panose="02020603050405020304" pitchFamily="18" charset="0"/>
              <a:cs typeface="Times New Roman" panose="02020603050405020304" pitchFamily="18" charset="0"/>
            </a:endParaRPr>
          </a:p>
          <a:p>
            <a:r>
              <a:rPr lang="en-US" sz="2400" dirty="0">
                <a:cs typeface="Times New Roman" panose="02020603050405020304" pitchFamily="18" charset="0"/>
              </a:rPr>
              <a:t>The active grant period is from the date of approval by the State Board of Education until September 30, 2021. </a:t>
            </a:r>
          </a:p>
          <a:p>
            <a:pPr marL="0" indent="0">
              <a:buNone/>
            </a:pPr>
            <a:endParaRPr lang="en-US" sz="2400" dirty="0">
              <a:cs typeface="Times New Roman" panose="02020603050405020304" pitchFamily="18" charset="0"/>
            </a:endParaRPr>
          </a:p>
          <a:p>
            <a:r>
              <a:rPr lang="en-US" sz="2400" b="0" dirty="0">
                <a:effectLst/>
                <a:ea typeface="Times New Roman" panose="02020603050405020304" pitchFamily="18" charset="0"/>
                <a:cs typeface="Times New Roman" panose="02020603050405020304" pitchFamily="18" charset="0"/>
              </a:rPr>
              <a:t>Allowable expenses for any three-month period occurring between March 14, 2020 and the grant approval date may be reimbursable as pre-award costs if eligible charter schools purchased these items to facilitate their remote-learning needs to address the impact of COVID-19.</a:t>
            </a:r>
            <a:endParaRPr lang="en-US" sz="2400" b="1" dirty="0">
              <a:effectLst/>
              <a:ea typeface="Times New Roman" panose="02020603050405020304" pitchFamily="18" charset="0"/>
              <a:cs typeface="Times New Roman" panose="02020603050405020304" pitchFamily="18" charset="0"/>
            </a:endParaRPr>
          </a:p>
          <a:p>
            <a:pPr marL="0" indent="0">
              <a:buNone/>
            </a:pPr>
            <a:endParaRPr lang="en-US" sz="1800" dirty="0">
              <a:cs typeface="Times New Roman" panose="02020603050405020304" pitchFamily="18" charset="0"/>
            </a:endParaRPr>
          </a:p>
          <a:p>
            <a:endParaRPr lang="en-US" dirty="0"/>
          </a:p>
        </p:txBody>
      </p:sp>
      <p:pic>
        <p:nvPicPr>
          <p:cNvPr id="5" name="Video 4">
            <a:hlinkClick r:id="" action="ppaction://media"/>
            <a:extLst>
              <a:ext uri="{FF2B5EF4-FFF2-40B4-BE49-F238E27FC236}">
                <a16:creationId xmlns:a16="http://schemas.microsoft.com/office/drawing/2014/main" id="{4BF7B530-2C99-442C-8D9B-C285CCBDE2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91597406"/>
      </p:ext>
    </p:extLst>
  </p:cSld>
  <p:clrMapOvr>
    <a:masterClrMapping/>
  </p:clrMapOvr>
  <mc:AlternateContent xmlns:mc="http://schemas.openxmlformats.org/markup-compatibility/2006" xmlns:p14="http://schemas.microsoft.com/office/powerpoint/2010/main">
    <mc:Choice Requires="p14">
      <p:transition spd="slow" p14:dur="2000" advTm="97487"/>
    </mc:Choice>
    <mc:Fallback xmlns="">
      <p:transition spd="slow" advTm="9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2942-2EA4-412C-8292-3D1C9AE0A054}"/>
              </a:ext>
            </a:extLst>
          </p:cNvPr>
          <p:cNvSpPr>
            <a:spLocks noGrp="1"/>
          </p:cNvSpPr>
          <p:nvPr>
            <p:ph type="title"/>
          </p:nvPr>
        </p:nvSpPr>
        <p:spPr/>
        <p:txBody>
          <a:bodyPr>
            <a:normAutofit/>
          </a:bodyPr>
          <a:lstStyle/>
          <a:p>
            <a:r>
              <a:rPr lang="en-US" dirty="0"/>
              <a:t>Application Process</a:t>
            </a:r>
          </a:p>
        </p:txBody>
      </p:sp>
      <p:sp>
        <p:nvSpPr>
          <p:cNvPr id="3" name="Content Placeholder 2">
            <a:extLst>
              <a:ext uri="{FF2B5EF4-FFF2-40B4-BE49-F238E27FC236}">
                <a16:creationId xmlns:a16="http://schemas.microsoft.com/office/drawing/2014/main" id="{EDB339F8-CFA8-42C6-ACDB-79CB47D80207}"/>
              </a:ext>
            </a:extLst>
          </p:cNvPr>
          <p:cNvSpPr>
            <a:spLocks noGrp="1"/>
          </p:cNvSpPr>
          <p:nvPr>
            <p:ph idx="1"/>
          </p:nvPr>
        </p:nvSpPr>
        <p:spPr>
          <a:xfrm>
            <a:off x="1145892" y="1578634"/>
            <a:ext cx="10207907" cy="4382661"/>
          </a:xfrm>
        </p:spPr>
        <p:txBody>
          <a:bodyPr>
            <a:normAutofit lnSpcReduction="10000"/>
          </a:bodyPr>
          <a:lstStyle/>
          <a:p>
            <a:r>
              <a:rPr lang="en-US" sz="1600" dirty="0"/>
              <a:t>Applicants must submit a </a:t>
            </a:r>
            <a:r>
              <a:rPr lang="en-US" sz="1600" b="1" dirty="0"/>
              <a:t>notice of intent</a:t>
            </a:r>
            <a:r>
              <a:rPr lang="en-US" sz="1600" dirty="0"/>
              <a:t> to apply by Friday, November 20, 2020.</a:t>
            </a:r>
          </a:p>
          <a:p>
            <a:r>
              <a:rPr lang="en-US" sz="1600" dirty="0"/>
              <a:t>Final applications must be submitted by midnight on Friday, December 4, 2020. All applications must include the Project Application Form and include signatures from the chairperson of the charter school governing board and the district superintendent. Electronic signatures are permissible.</a:t>
            </a:r>
          </a:p>
          <a:p>
            <a:r>
              <a:rPr lang="en-US" sz="1600" dirty="0"/>
              <a:t>Applicants also must complete a Budget Narrative form. Budget pages must be completed to provide sufficient information to enable reviewers to understand the nature and reason for each line item cost. </a:t>
            </a:r>
          </a:p>
          <a:p>
            <a:r>
              <a:rPr lang="en-US" sz="1600" dirty="0"/>
              <a:t>Applicants must provide the following information:</a:t>
            </a:r>
          </a:p>
          <a:p>
            <a:pPr lvl="1"/>
            <a:r>
              <a:rPr lang="en-US" sz="1600" dirty="0"/>
              <a:t>Project summary and plan</a:t>
            </a:r>
          </a:p>
          <a:p>
            <a:pPr lvl="1"/>
            <a:r>
              <a:rPr lang="en-US" sz="1600" dirty="0"/>
              <a:t>School information overview</a:t>
            </a:r>
          </a:p>
          <a:p>
            <a:pPr lvl="1"/>
            <a:r>
              <a:rPr lang="en-US" sz="1600" dirty="0"/>
              <a:t>Signed assurance forms </a:t>
            </a:r>
          </a:p>
          <a:p>
            <a:r>
              <a:rPr lang="en-US" sz="1600" dirty="0"/>
              <a:t>Applicants must email an electronic version in both PDF and original form (Excel for the budget and Word for narrative)</a:t>
            </a:r>
          </a:p>
          <a:p>
            <a:pPr marL="457200" lvl="1" indent="0">
              <a:buNone/>
            </a:pPr>
            <a:endParaRPr lang="en-US" sz="1600" dirty="0"/>
          </a:p>
          <a:p>
            <a:pPr marL="0" indent="0">
              <a:buNone/>
            </a:pPr>
            <a:r>
              <a:rPr lang="en-US" sz="2000" dirty="0"/>
              <a:t>Only applications that are complete, follow the guidelines, and are submitted by the deadline will be evaluated. Failure to comply with any requirements will result in ineligibility for the grant. Applications will not be returned. </a:t>
            </a:r>
          </a:p>
          <a:p>
            <a:pPr marL="174625" lvl="1" indent="0">
              <a:buNone/>
            </a:pPr>
            <a:endParaRPr lang="en-US" sz="1600" dirty="0"/>
          </a:p>
          <a:p>
            <a:pPr marL="174625" lvl="1" indent="0">
              <a:buNone/>
            </a:pPr>
            <a:endParaRPr lang="en-US" sz="1200" dirty="0"/>
          </a:p>
          <a:p>
            <a:pPr lvl="1"/>
            <a:endParaRPr lang="en-US" dirty="0"/>
          </a:p>
        </p:txBody>
      </p:sp>
      <p:pic>
        <p:nvPicPr>
          <p:cNvPr id="4" name="Video 3">
            <a:hlinkClick r:id="" action="ppaction://media"/>
            <a:extLst>
              <a:ext uri="{FF2B5EF4-FFF2-40B4-BE49-F238E27FC236}">
                <a16:creationId xmlns:a16="http://schemas.microsoft.com/office/drawing/2014/main" id="{66C6364F-02E4-40B2-BEF2-BFCCFCC4B69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950405435"/>
      </p:ext>
    </p:extLst>
  </p:cSld>
  <p:clrMapOvr>
    <a:masterClrMapping/>
  </p:clrMapOvr>
  <mc:AlternateContent xmlns:mc="http://schemas.openxmlformats.org/markup-compatibility/2006" xmlns:p14="http://schemas.microsoft.com/office/powerpoint/2010/main">
    <mc:Choice Requires="p14">
      <p:transition spd="slow" p14:dur="2000" advTm="139840"/>
    </mc:Choice>
    <mc:Fallback xmlns="">
      <p:transition spd="slow" advTm="13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9C064F8845244873184980B8CB82D" ma:contentTypeVersion="3" ma:contentTypeDescription="Create a new document." ma:contentTypeScope="" ma:versionID="5fe2cae6983e2a485f665daa4ce8e4d6">
  <xsd:schema xmlns:xsd="http://www.w3.org/2001/XMLSchema" xmlns:xs="http://www.w3.org/2001/XMLSchema" xmlns:p="http://schemas.microsoft.com/office/2006/metadata/properties" xmlns:ns1="http://schemas.microsoft.com/sharepoint/v3" xmlns:ns2="1d496aed-39d0-4758-b3cf-4e4773287716" xmlns:ns3="c76b7268-36ad-4fc3-a9f2-0cd2729cd357" targetNamespace="http://schemas.microsoft.com/office/2006/metadata/properties" ma:root="true" ma:fieldsID="f3fe567019fd4670b1dc970df88489b9" ns1:_="" ns2:_="" ns3:_="">
    <xsd:import namespace="http://schemas.microsoft.com/sharepoint/v3"/>
    <xsd:import namespace="1d496aed-39d0-4758-b3cf-4e4773287716"/>
    <xsd:import namespace="c76b7268-36ad-4fc3-a9f2-0cd2729cd357"/>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6b7268-36ad-4fc3-a9f2-0cd2729cd357" elementFormDefault="qualified">
    <xsd:import namespace="http://schemas.microsoft.com/office/2006/documentManagement/types"/>
    <xsd:import namespace="http://schemas.microsoft.com/office/infopath/2007/PartnerControls"/>
    <xsd:element name="Page" ma:index="12" nillable="true" ma:displayName="Page" ma:list="{0B93EE22-5B19-4588-8FCF-49CD621FFFCC}"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age xmlns="c76b7268-36ad-4fc3-a9f2-0cd2729cd357" xsi:nil="true"/>
    <TaxCatchAll xmlns="1d496aed-39d0-4758-b3cf-4e4773287716"/>
    <Page_x0020_SubHeader xmlns="c76b7268-36ad-4fc3-a9f2-0cd2729cd357"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C3A885A-0B0A-472A-BA14-670871BF3715}"/>
</file>

<file path=customXml/itemProps2.xml><?xml version="1.0" encoding="utf-8"?>
<ds:datastoreItem xmlns:ds="http://schemas.openxmlformats.org/officeDocument/2006/customXml" ds:itemID="{41EFD1BE-57D5-4C14-BED6-073BF9C30556}"/>
</file>

<file path=customXml/itemProps3.xml><?xml version="1.0" encoding="utf-8"?>
<ds:datastoreItem xmlns:ds="http://schemas.openxmlformats.org/officeDocument/2006/customXml" ds:itemID="{856989A0-5713-4E29-B35F-5C6CD0CF3D92}"/>
</file>

<file path=docProps/app.xml><?xml version="1.0" encoding="utf-8"?>
<Properties xmlns="http://schemas.openxmlformats.org/officeDocument/2006/extended-properties" xmlns:vt="http://schemas.openxmlformats.org/officeDocument/2006/docPropsVTypes">
  <TotalTime>6696</TotalTime>
  <Words>1311</Words>
  <Application>Microsoft Office PowerPoint</Application>
  <PresentationFormat>Widescreen</PresentationFormat>
  <Paragraphs>134</Paragraphs>
  <Slides>13</Slides>
  <Notes>2</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Black</vt:lpstr>
      <vt:lpstr>Calibri</vt:lpstr>
      <vt:lpstr>Times New Roman</vt:lpstr>
      <vt:lpstr>Wingdings</vt:lpstr>
      <vt:lpstr>Office Theme</vt:lpstr>
      <vt:lpstr>  Georgia Charter Schools Program  Charter School Program Grant (CSP)     Remote Learning and Access Due to COVID-19 </vt:lpstr>
      <vt:lpstr>Webinar Outline</vt:lpstr>
      <vt:lpstr>Background</vt:lpstr>
      <vt:lpstr>Purpose</vt:lpstr>
      <vt:lpstr>Eligibility</vt:lpstr>
      <vt:lpstr>Prioritization</vt:lpstr>
      <vt:lpstr>Allowable Expenses</vt:lpstr>
      <vt:lpstr>Timing</vt:lpstr>
      <vt:lpstr>Application Process</vt:lpstr>
      <vt:lpstr>Approval Process</vt:lpstr>
      <vt:lpstr>Accessing Grant Funds </vt:lpstr>
      <vt:lpstr>Ongoing Monitoring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Allen Mueller</cp:lastModifiedBy>
  <cp:revision>98</cp:revision>
  <cp:lastPrinted>2020-02-04T18:22:20Z</cp:lastPrinted>
  <dcterms:created xsi:type="dcterms:W3CDTF">2018-12-04T19:58:15Z</dcterms:created>
  <dcterms:modified xsi:type="dcterms:W3CDTF">2020-11-13T21:05:11Z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0x0101002F49C064F8845244873184980B8CB82D</vt:lpwstr>
  </property>
</Properties>
</file>