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18.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7.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6"/>
  </p:notesMasterIdLst>
  <p:handoutMasterIdLst>
    <p:handoutMasterId r:id="rId37"/>
  </p:handoutMasterIdLst>
  <p:sldIdLst>
    <p:sldId id="768" r:id="rId2"/>
    <p:sldId id="817" r:id="rId3"/>
    <p:sldId id="818" r:id="rId4"/>
    <p:sldId id="790" r:id="rId5"/>
    <p:sldId id="584" r:id="rId6"/>
    <p:sldId id="783" r:id="rId7"/>
    <p:sldId id="598" r:id="rId8"/>
    <p:sldId id="796" r:id="rId9"/>
    <p:sldId id="787" r:id="rId10"/>
    <p:sldId id="806" r:id="rId11"/>
    <p:sldId id="788" r:id="rId12"/>
    <p:sldId id="797" r:id="rId13"/>
    <p:sldId id="807" r:id="rId14"/>
    <p:sldId id="789" r:id="rId15"/>
    <p:sldId id="808" r:id="rId16"/>
    <p:sldId id="784" r:id="rId17"/>
    <p:sldId id="809" r:id="rId18"/>
    <p:sldId id="822" r:id="rId19"/>
    <p:sldId id="785" r:id="rId20"/>
    <p:sldId id="810" r:id="rId21"/>
    <p:sldId id="792" r:id="rId22"/>
    <p:sldId id="786" r:id="rId23"/>
    <p:sldId id="803" r:id="rId24"/>
    <p:sldId id="811" r:id="rId25"/>
    <p:sldId id="820" r:id="rId26"/>
    <p:sldId id="791" r:id="rId27"/>
    <p:sldId id="812" r:id="rId28"/>
    <p:sldId id="821" r:id="rId29"/>
    <p:sldId id="804" r:id="rId30"/>
    <p:sldId id="800" r:id="rId31"/>
    <p:sldId id="805" r:id="rId32"/>
    <p:sldId id="813" r:id="rId33"/>
    <p:sldId id="814" r:id="rId34"/>
    <p:sldId id="815" r:id="rId35"/>
  </p:sldIdLst>
  <p:sldSz cx="9144000" cy="6858000" type="screen4x3"/>
  <p:notesSz cx="7010400" cy="9296400"/>
  <p:custDataLst>
    <p:tags r:id="rId3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A3F6D"/>
    <a:srgbClr val="B43300"/>
    <a:srgbClr val="CC3300"/>
    <a:srgbClr val="17375E"/>
    <a:srgbClr val="181818"/>
    <a:srgbClr val="A32421"/>
    <a:srgbClr val="1C4372"/>
    <a:srgbClr val="B42B00"/>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27" autoAdjust="0"/>
    <p:restoredTop sz="68917" autoAdjust="0"/>
  </p:normalViewPr>
  <p:slideViewPr>
    <p:cSldViewPr snapToGrid="0">
      <p:cViewPr varScale="1">
        <p:scale>
          <a:sx n="50" d="100"/>
          <a:sy n="50" d="100"/>
        </p:scale>
        <p:origin x="-1500" y="-84"/>
      </p:cViewPr>
      <p:guideLst>
        <p:guide orient="horz" pos="2160"/>
        <p:guide pos="2880"/>
      </p:guideLst>
    </p:cSldViewPr>
  </p:slideViewPr>
  <p:outlineViewPr>
    <p:cViewPr>
      <p:scale>
        <a:sx n="33" d="100"/>
        <a:sy n="33" d="100"/>
      </p:scale>
      <p:origin x="0" y="15835"/>
    </p:cViewPr>
  </p:outlineViewPr>
  <p:notesTextViewPr>
    <p:cViewPr>
      <p:scale>
        <a:sx n="100" d="100"/>
        <a:sy n="100" d="100"/>
      </p:scale>
      <p:origin x="0" y="0"/>
    </p:cViewPr>
  </p:notesTextViewPr>
  <p:sorterViewPr>
    <p:cViewPr>
      <p:scale>
        <a:sx n="66" d="100"/>
        <a:sy n="66" d="100"/>
      </p:scale>
      <p:origin x="0" y="864"/>
    </p:cViewPr>
  </p:sorterViewPr>
  <p:notesViewPr>
    <p:cSldViewPr snapToGrid="0">
      <p:cViewPr varScale="1">
        <p:scale>
          <a:sx n="49" d="100"/>
          <a:sy n="49" d="100"/>
        </p:scale>
        <p:origin x="-2371"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19" cy="465242"/>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886" y="0"/>
            <a:ext cx="3038319" cy="465242"/>
          </a:xfrm>
          <a:prstGeom prst="rect">
            <a:avLst/>
          </a:prstGeom>
        </p:spPr>
        <p:txBody>
          <a:bodyPr vert="horz" lIns="93177" tIns="46589" rIns="93177" bIns="46589" rtlCol="0"/>
          <a:lstStyle>
            <a:lvl1pPr algn="r">
              <a:defRPr sz="1200"/>
            </a:lvl1pPr>
          </a:lstStyle>
          <a:p>
            <a:pPr>
              <a:defRPr/>
            </a:pPr>
            <a:fld id="{ADC74CBF-ACEC-47F3-83BC-200C5740F7D6}" type="datetimeFigureOut">
              <a:rPr lang="en-US"/>
              <a:pPr>
                <a:defRPr/>
              </a:pPr>
              <a:t>11/13/2013</a:t>
            </a:fld>
            <a:endParaRPr lang="en-US" dirty="0"/>
          </a:p>
        </p:txBody>
      </p:sp>
      <p:sp>
        <p:nvSpPr>
          <p:cNvPr id="4" name="Footer Placeholder 3"/>
          <p:cNvSpPr>
            <a:spLocks noGrp="1"/>
          </p:cNvSpPr>
          <p:nvPr>
            <p:ph type="ftr" sz="quarter" idx="2"/>
          </p:nvPr>
        </p:nvSpPr>
        <p:spPr>
          <a:xfrm>
            <a:off x="1" y="8829054"/>
            <a:ext cx="3038319" cy="465242"/>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886" y="8829054"/>
            <a:ext cx="3038319" cy="465242"/>
          </a:xfrm>
          <a:prstGeom prst="rect">
            <a:avLst/>
          </a:prstGeom>
        </p:spPr>
        <p:txBody>
          <a:bodyPr vert="horz" lIns="93177" tIns="46589" rIns="93177" bIns="46589" rtlCol="0" anchor="b"/>
          <a:lstStyle>
            <a:lvl1pPr algn="r">
              <a:defRPr sz="1200"/>
            </a:lvl1pPr>
          </a:lstStyle>
          <a:p>
            <a:pPr>
              <a:defRPr/>
            </a:pPr>
            <a:fld id="{674834C3-BB43-4AF0-96C8-C4E5BE1A8C38}" type="slidenum">
              <a:rPr lang="en-US"/>
              <a:pPr>
                <a:defRPr/>
              </a:pPr>
              <a:t>‹#›</a:t>
            </a:fld>
            <a:endParaRPr lang="en-US" dirty="0"/>
          </a:p>
        </p:txBody>
      </p:sp>
    </p:spTree>
    <p:extLst>
      <p:ext uri="{BB962C8B-B14F-4D97-AF65-F5344CB8AC3E}">
        <p14:creationId xmlns:p14="http://schemas.microsoft.com/office/powerpoint/2010/main" val="2115774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19" cy="465242"/>
          </a:xfrm>
          <a:prstGeom prst="rect">
            <a:avLst/>
          </a:prstGeom>
        </p:spPr>
        <p:txBody>
          <a:bodyPr vert="horz" lIns="93177" tIns="46589" rIns="93177" bIns="46589"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886" y="0"/>
            <a:ext cx="3038319" cy="465242"/>
          </a:xfrm>
          <a:prstGeom prst="rect">
            <a:avLst/>
          </a:prstGeom>
        </p:spPr>
        <p:txBody>
          <a:bodyPr vert="horz" lIns="93177" tIns="46589" rIns="93177" bIns="46589" rtlCol="0"/>
          <a:lstStyle>
            <a:lvl1pPr algn="r">
              <a:defRPr sz="1200">
                <a:latin typeface="Arial" charset="0"/>
              </a:defRPr>
            </a:lvl1pPr>
          </a:lstStyle>
          <a:p>
            <a:pPr>
              <a:defRPr/>
            </a:pPr>
            <a:fld id="{6D13D3A0-65E3-45D2-8F41-702654DE3601}" type="datetimeFigureOut">
              <a:rPr lang="en-US"/>
              <a:pPr>
                <a:defRPr/>
              </a:pPr>
              <a:t>11/13/2013</a:t>
            </a:fld>
            <a:endParaRPr lang="en-US" dirty="0"/>
          </a:p>
        </p:txBody>
      </p:sp>
      <p:sp>
        <p:nvSpPr>
          <p:cNvPr id="4" name="Slide Image Placeholder 3"/>
          <p:cNvSpPr>
            <a:spLocks noGrp="1" noRot="1" noChangeAspect="1"/>
          </p:cNvSpPr>
          <p:nvPr>
            <p:ph type="sldImg" idx="2"/>
          </p:nvPr>
        </p:nvSpPr>
        <p:spPr>
          <a:xfrm>
            <a:off x="1134605" y="402446"/>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519" y="4091176"/>
            <a:ext cx="5607362" cy="5205224"/>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1" y="8829054"/>
            <a:ext cx="3038319" cy="465242"/>
          </a:xfrm>
          <a:prstGeom prst="rect">
            <a:avLst/>
          </a:prstGeom>
        </p:spPr>
        <p:txBody>
          <a:bodyPr vert="horz" lIns="93177" tIns="46589" rIns="93177" bIns="46589"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886" y="8829054"/>
            <a:ext cx="3038319" cy="465242"/>
          </a:xfrm>
          <a:prstGeom prst="rect">
            <a:avLst/>
          </a:prstGeom>
        </p:spPr>
        <p:txBody>
          <a:bodyPr vert="horz" lIns="93177" tIns="46589" rIns="93177" bIns="46589" rtlCol="0" anchor="b"/>
          <a:lstStyle>
            <a:lvl1pPr algn="r">
              <a:defRPr sz="1200">
                <a:latin typeface="Arial" charset="0"/>
              </a:defRPr>
            </a:lvl1pPr>
          </a:lstStyle>
          <a:p>
            <a:pPr>
              <a:defRPr/>
            </a:pPr>
            <a:fld id="{BE819165-8F40-438D-9CD3-526A63066B6E}" type="slidenum">
              <a:rPr lang="en-US"/>
              <a:pPr>
                <a:defRPr/>
              </a:pPr>
              <a:t>‹#›</a:t>
            </a:fld>
            <a:endParaRPr lang="en-US" dirty="0"/>
          </a:p>
        </p:txBody>
      </p:sp>
    </p:spTree>
    <p:extLst>
      <p:ext uri="{BB962C8B-B14F-4D97-AF65-F5344CB8AC3E}">
        <p14:creationId xmlns:p14="http://schemas.microsoft.com/office/powerpoint/2010/main" val="2801392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r>
              <a:rPr lang="en-US" sz="1200" b="1" i="1" dirty="0" smtClean="0"/>
              <a:t>About 20</a:t>
            </a:r>
            <a:r>
              <a:rPr lang="en-US" sz="1200" b="1" i="1" baseline="0" dirty="0" smtClean="0"/>
              <a:t> </a:t>
            </a:r>
            <a:r>
              <a:rPr lang="en-US" sz="1200" b="1" i="1" dirty="0" smtClean="0"/>
              <a:t>minutes long if you click &amp; read.  A</a:t>
            </a:r>
            <a:r>
              <a:rPr lang="en-US" sz="1200" b="1" i="1" baseline="0" dirty="0" smtClean="0"/>
              <a:t>lso allow about 10 additional minutes at the end for Q &amp; A.</a:t>
            </a:r>
            <a:endParaRPr lang="en-US" sz="1200" b="1" i="1" dirty="0" smtClean="0"/>
          </a:p>
          <a:p>
            <a:pPr>
              <a:defRPr/>
            </a:pPr>
            <a:endParaRPr lang="en-US" sz="1200" dirty="0" smtClean="0"/>
          </a:p>
          <a:p>
            <a:pPr>
              <a:defRPr/>
            </a:pPr>
            <a:r>
              <a:rPr lang="en-US" sz="1200" dirty="0" smtClean="0"/>
              <a:t>Let me start by saying that we have</a:t>
            </a:r>
            <a:r>
              <a:rPr lang="en-US" sz="1200" baseline="0" dirty="0" smtClean="0"/>
              <a:t> planned some time for Questions and Answers at the end, so please make a note of your questions as we go along.  Many will likely be cleared up as the presentation progresses and those that aren’t, I’ll answer for you at the end.</a:t>
            </a:r>
          </a:p>
          <a:p>
            <a:pPr>
              <a:defRPr/>
            </a:pPr>
            <a:endParaRPr lang="en-US" sz="1200" baseline="0" dirty="0" smtClean="0"/>
          </a:p>
          <a:p>
            <a:pPr>
              <a:defRPr/>
            </a:pPr>
            <a:r>
              <a:rPr lang="en-US" sz="1200" dirty="0" smtClean="0"/>
              <a:t>On December 17, 2012 you received the </a:t>
            </a:r>
            <a:r>
              <a:rPr lang="en-US" sz="1200" kern="1200" dirty="0" smtClean="0">
                <a:solidFill>
                  <a:schemeClr val="tx1"/>
                </a:solidFill>
                <a:latin typeface="+mn-lt"/>
                <a:ea typeface="+mn-ea"/>
                <a:cs typeface="+mn-cs"/>
              </a:rPr>
              <a:t>newly developed GaDOE Pupil Transportation </a:t>
            </a:r>
            <a:r>
              <a:rPr lang="en-US" sz="1200" i="1" kern="1200" dirty="0" smtClean="0">
                <a:solidFill>
                  <a:schemeClr val="tx1"/>
                </a:solidFill>
                <a:latin typeface="+mn-lt"/>
                <a:ea typeface="+mn-ea"/>
                <a:cs typeface="+mn-cs"/>
              </a:rPr>
              <a:t>Annual Bus Stop </a:t>
            </a:r>
            <a:r>
              <a:rPr lang="en-US" sz="1200" i="1" kern="1200" smtClean="0">
                <a:solidFill>
                  <a:schemeClr val="tx1"/>
                </a:solidFill>
                <a:latin typeface="+mn-lt"/>
                <a:ea typeface="+mn-ea"/>
                <a:cs typeface="+mn-cs"/>
              </a:rPr>
              <a:t>Driver </a:t>
            </a:r>
            <a:r>
              <a:rPr lang="en-US" sz="1200" i="1" kern="1200" smtClean="0">
                <a:solidFill>
                  <a:schemeClr val="tx1"/>
                </a:solidFill>
                <a:latin typeface="+mn-lt"/>
                <a:ea typeface="+mn-ea"/>
                <a:cs typeface="+mn-cs"/>
              </a:rPr>
              <a:t>Evaluation, </a:t>
            </a:r>
            <a:r>
              <a:rPr lang="en-US" sz="1200" i="1" kern="1200" dirty="0" smtClean="0">
                <a:solidFill>
                  <a:schemeClr val="tx1"/>
                </a:solidFill>
                <a:latin typeface="+mn-lt"/>
                <a:ea typeface="+mn-ea"/>
                <a:cs typeface="+mn-cs"/>
              </a:rPr>
              <a:t>Instructions and Guide 2012</a:t>
            </a:r>
            <a:r>
              <a:rPr lang="en-US" sz="1200" kern="1200" dirty="0" smtClean="0">
                <a:solidFill>
                  <a:schemeClr val="tx1"/>
                </a:solidFill>
                <a:latin typeface="+mn-lt"/>
                <a:ea typeface="+mn-ea"/>
                <a:cs typeface="+mn-cs"/>
              </a:rPr>
              <a:t>.  A slightly revised version was sent out in March 2013.  The only change in this November 2013 version is the change in terminology from “Evaluation” to “Assessment”.</a:t>
            </a:r>
          </a:p>
          <a:p>
            <a:pPr>
              <a:defRPr/>
            </a:pPr>
            <a:endParaRPr lang="en-US" sz="1200" kern="1200" dirty="0" smtClean="0">
              <a:solidFill>
                <a:schemeClr val="tx1"/>
              </a:solidFill>
              <a:latin typeface="+mn-lt"/>
              <a:ea typeface="+mn-ea"/>
              <a:cs typeface="+mn-cs"/>
            </a:endParaRPr>
          </a:p>
          <a:p>
            <a:pPr>
              <a:defRPr/>
            </a:pPr>
            <a:r>
              <a:rPr lang="en-US" sz="1200" kern="1200" dirty="0" smtClean="0">
                <a:solidFill>
                  <a:schemeClr val="tx1"/>
                </a:solidFill>
                <a:latin typeface="+mn-lt"/>
                <a:ea typeface="+mn-ea"/>
                <a:cs typeface="+mn-cs"/>
              </a:rPr>
              <a:t>Total emphasis of this annual assessment observation process is on </a:t>
            </a:r>
            <a:r>
              <a:rPr lang="en-US" sz="1200" b="1" kern="1200" dirty="0" smtClean="0">
                <a:solidFill>
                  <a:schemeClr val="tx1"/>
                </a:solidFill>
                <a:latin typeface="+mn-lt"/>
                <a:ea typeface="+mn-ea"/>
                <a:cs typeface="+mn-cs"/>
              </a:rPr>
              <a:t>school bus stop safety</a:t>
            </a:r>
            <a:r>
              <a:rPr lang="en-US" sz="1200" kern="1200" dirty="0" smtClean="0">
                <a:solidFill>
                  <a:schemeClr val="tx1"/>
                </a:solidFill>
                <a:latin typeface="+mn-lt"/>
                <a:ea typeface="+mn-ea"/>
                <a:cs typeface="+mn-cs"/>
              </a:rPr>
              <a:t>, to include assessment of the physical location of bus stops, assessment of bus drivers carrying out their required duties at bus stops and students executing essential safe behaviors at bus stops.  </a:t>
            </a:r>
          </a:p>
          <a:p>
            <a:pPr>
              <a:defRPr/>
            </a:pPr>
            <a:endParaRPr lang="en-US" sz="1200" kern="1200" dirty="0" smtClean="0">
              <a:solidFill>
                <a:schemeClr val="tx1"/>
              </a:solidFill>
              <a:latin typeface="+mn-lt"/>
              <a:ea typeface="+mn-ea"/>
              <a:cs typeface="+mn-cs"/>
            </a:endParaRPr>
          </a:p>
          <a:p>
            <a:pPr>
              <a:defRPr/>
            </a:pPr>
            <a:r>
              <a:rPr lang="en-US" sz="1200" kern="1200" dirty="0" smtClean="0">
                <a:solidFill>
                  <a:schemeClr val="tx1"/>
                </a:solidFill>
                <a:latin typeface="+mn-lt"/>
                <a:ea typeface="+mn-ea"/>
                <a:cs typeface="+mn-cs"/>
              </a:rPr>
              <a:t>If you are already performing annual assessment observation rides, please consider utilizing the forms and process included in this presentation.  If you are not performing an annual assessment ride with your drivers, please consider doing so.</a:t>
            </a:r>
            <a:endParaRPr lang="en-US" sz="1050"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DC40EA-49CE-476E-AB69-E3772B2D97BE}"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Here’s a</a:t>
            </a:r>
            <a:r>
              <a:rPr lang="en-US" b="0" i="0" baseline="0" dirty="0" smtClean="0"/>
              <a:t> more in-depth look at the On-Board </a:t>
            </a:r>
            <a:r>
              <a:rPr lang="en-US" sz="1200" b="0" i="0" kern="1200" baseline="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i="0" baseline="0" dirty="0" smtClean="0"/>
              <a:t> Observation Ride</a:t>
            </a:r>
            <a:r>
              <a:rPr lang="en-US" b="0" i="0" dirty="0" smtClean="0"/>
              <a:t>.</a:t>
            </a:r>
            <a:r>
              <a:rPr lang="en-US" b="0" i="0" baseline="0" dirty="0" smtClean="0"/>
              <a:t> </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i="0" u="sng" dirty="0" smtClean="0"/>
              <a:t>YOU</a:t>
            </a:r>
            <a:r>
              <a:rPr lang="en-US" b="0" i="0" dirty="0" smtClean="0"/>
              <a:t> decide who performs the </a:t>
            </a:r>
            <a:r>
              <a:rPr lang="en-US" b="1" i="0" dirty="0" smtClean="0"/>
              <a:t>On-Board</a:t>
            </a:r>
            <a:r>
              <a:rPr lang="en-US" b="1" i="0" baseline="0" dirty="0" smtClean="0"/>
              <a:t> Assessment Ride</a:t>
            </a:r>
            <a:r>
              <a:rPr lang="en-US" b="0" i="0" dirty="0" smtClean="0"/>
              <a:t>.  It might be you, a supervisor, or a trainer, etc.  You might even use a lead school bus driver by putting a sub on their route to free them up to do the </a:t>
            </a:r>
            <a:r>
              <a:rPr lang="en-US" sz="1200" kern="1200" dirty="0" smtClean="0">
                <a:solidFill>
                  <a:schemeClr val="tx1"/>
                </a:solidFill>
                <a:latin typeface="+mn-lt"/>
                <a:ea typeface="+mn-ea"/>
                <a:cs typeface="+mn-cs"/>
              </a:rPr>
              <a:t>assessment</a:t>
            </a:r>
            <a:r>
              <a:rPr lang="en-US" b="0" i="0" dirty="0" smtClean="0"/>
              <a:t> ride.  </a:t>
            </a:r>
          </a:p>
          <a:p>
            <a:endParaRPr lang="en-US" b="0" i="0" dirty="0" smtClean="0"/>
          </a:p>
          <a:p>
            <a:r>
              <a:rPr lang="en-US" b="0" i="0" dirty="0" smtClean="0"/>
              <a:t>**Whatever works for you – no excuses, but determine</a:t>
            </a:r>
            <a:r>
              <a:rPr lang="en-US" b="0" i="0" baseline="0" dirty="0" smtClean="0"/>
              <a:t> how you can make it happen.</a:t>
            </a:r>
            <a:endParaRPr lang="en-US" b="0" i="0" dirty="0" smtClean="0"/>
          </a:p>
          <a:p>
            <a:endParaRPr lang="en-US" b="0" i="0" dirty="0" smtClean="0"/>
          </a:p>
          <a:p>
            <a:r>
              <a:rPr lang="en-US" b="0" i="0" dirty="0" smtClean="0"/>
              <a:t>**The </a:t>
            </a:r>
            <a:r>
              <a:rPr lang="en-US" sz="1200" kern="1200" dirty="0" smtClean="0">
                <a:solidFill>
                  <a:schemeClr val="tx1"/>
                </a:solidFill>
                <a:latin typeface="+mn-lt"/>
                <a:ea typeface="+mn-ea"/>
                <a:cs typeface="+mn-cs"/>
              </a:rPr>
              <a:t>assessment</a:t>
            </a:r>
            <a:r>
              <a:rPr lang="en-US" b="0" i="0" dirty="0" smtClean="0"/>
              <a:t> observation will occur with the assessor observing and scoring </a:t>
            </a:r>
            <a:r>
              <a:rPr lang="en-US" b="1" i="0" u="sng" dirty="0" smtClean="0"/>
              <a:t>on either</a:t>
            </a:r>
            <a:r>
              <a:rPr lang="en-US" b="0" i="0" u="none" dirty="0" smtClean="0"/>
              <a:t> </a:t>
            </a:r>
            <a:r>
              <a:rPr lang="en-US" b="0" i="0" dirty="0" smtClean="0"/>
              <a:t>a morning or afternoon route/load.  If you do a morning ride this year, you can target an afternoon ride next year.  </a:t>
            </a:r>
          </a:p>
          <a:p>
            <a:endParaRPr lang="en-US" b="0" i="0" dirty="0" smtClean="0"/>
          </a:p>
          <a:p>
            <a:r>
              <a:rPr lang="en-US" b="0" i="0" dirty="0" smtClean="0"/>
              <a:t>**It may</a:t>
            </a:r>
            <a:r>
              <a:rPr lang="en-US" b="0" i="0" baseline="0" dirty="0" smtClean="0"/>
              <a:t> be</a:t>
            </a:r>
            <a:r>
              <a:rPr lang="en-US" b="0" i="0" dirty="0" smtClean="0"/>
              <a:t> possible to ride multiple loads each morning or afternoon.  You might ride one load with a driver and then get off the bus at</a:t>
            </a:r>
            <a:r>
              <a:rPr lang="en-US" b="0" i="0" baseline="0" dirty="0" smtClean="0"/>
              <a:t> a school and then board a different bus and score another driver.</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If the school bus driver scores an overall Satisfactory, (we’ll go into the overall scoring a little later) the </a:t>
            </a:r>
            <a:r>
              <a:rPr lang="en-US" sz="1200" kern="1200" dirty="0" smtClean="0">
                <a:solidFill>
                  <a:schemeClr val="tx1"/>
                </a:solidFill>
                <a:latin typeface="+mn-lt"/>
                <a:ea typeface="+mn-ea"/>
                <a:cs typeface="+mn-cs"/>
              </a:rPr>
              <a:t>assessment</a:t>
            </a:r>
            <a:r>
              <a:rPr lang="en-US" b="0" i="0" dirty="0" smtClean="0"/>
              <a:t> will become their </a:t>
            </a:r>
            <a:r>
              <a:rPr lang="en-US" b="1" i="0" u="sng" dirty="0" smtClean="0"/>
              <a:t>official assessment of record</a:t>
            </a:r>
            <a:r>
              <a:rPr lang="en-US" b="0" i="0" dirty="0" smtClean="0"/>
              <a:t> for this annual </a:t>
            </a:r>
            <a:r>
              <a:rPr lang="en-US" sz="1200" kern="1200" dirty="0" smtClean="0">
                <a:solidFill>
                  <a:schemeClr val="tx1"/>
                </a:solidFill>
                <a:latin typeface="+mn-lt"/>
                <a:ea typeface="+mn-ea"/>
                <a:cs typeface="+mn-cs"/>
              </a:rPr>
              <a:t>assessment</a:t>
            </a:r>
            <a:r>
              <a:rPr lang="en-US" b="0" i="0" dirty="0" smtClean="0"/>
              <a:t> period.   </a:t>
            </a:r>
          </a:p>
          <a:p>
            <a:endParaRPr lang="en-US" b="0" i="0" dirty="0" smtClean="0"/>
          </a:p>
          <a:p>
            <a:r>
              <a:rPr lang="en-US" b="0" i="0" dirty="0" smtClean="0"/>
              <a:t>**If the driver does not score Satisfactory on the overall </a:t>
            </a:r>
            <a:r>
              <a:rPr lang="en-US" sz="1200" kern="1200" dirty="0" smtClean="0">
                <a:solidFill>
                  <a:schemeClr val="tx1"/>
                </a:solidFill>
                <a:latin typeface="+mn-lt"/>
                <a:ea typeface="+mn-ea"/>
                <a:cs typeface="+mn-cs"/>
              </a:rPr>
              <a:t>assessment</a:t>
            </a:r>
            <a:r>
              <a:rPr lang="en-US" b="0" i="0" dirty="0" smtClean="0"/>
              <a:t> observation, there will be an Extended Phase </a:t>
            </a:r>
            <a:r>
              <a:rPr lang="en-US" sz="1200" kern="1200" dirty="0" smtClean="0">
                <a:solidFill>
                  <a:schemeClr val="tx1"/>
                </a:solidFill>
                <a:latin typeface="+mn-lt"/>
                <a:ea typeface="+mn-ea"/>
                <a:cs typeface="+mn-cs"/>
              </a:rPr>
              <a:t>assessment</a:t>
            </a:r>
            <a:r>
              <a:rPr lang="en-US" b="0" i="0" dirty="0" smtClean="0"/>
              <a:t> observation period.  </a:t>
            </a:r>
          </a:p>
          <a:p>
            <a:endParaRPr lang="en-US" b="0" i="0" dirty="0" smtClean="0"/>
          </a:p>
          <a:p>
            <a:r>
              <a:rPr lang="en-US" b="0" i="0" dirty="0" smtClean="0"/>
              <a:t>**This period will include a Post Observation Conference and related remedial training with follow-up </a:t>
            </a:r>
            <a:r>
              <a:rPr lang="en-US" sz="1200" kern="1200" dirty="0" smtClean="0">
                <a:solidFill>
                  <a:schemeClr val="tx1"/>
                </a:solidFill>
                <a:latin typeface="+mn-lt"/>
                <a:ea typeface="+mn-ea"/>
                <a:cs typeface="+mn-cs"/>
              </a:rPr>
              <a:t>assessment</a:t>
            </a:r>
            <a:r>
              <a:rPr lang="en-US" b="0" i="0" dirty="0" smtClean="0"/>
              <a:t> observation(s) until the driver scores an overall Satisfactory.  </a:t>
            </a:r>
          </a:p>
          <a:p>
            <a:endParaRPr lang="en-US" b="0" i="0" dirty="0" smtClean="0"/>
          </a:p>
          <a:p>
            <a:r>
              <a:rPr lang="en-US" b="0" i="0" dirty="0" smtClean="0"/>
              <a:t>**This Satisfactory </a:t>
            </a:r>
            <a:r>
              <a:rPr lang="en-US" sz="1200" kern="1200" dirty="0" smtClean="0">
                <a:solidFill>
                  <a:schemeClr val="tx1"/>
                </a:solidFill>
                <a:latin typeface="+mn-lt"/>
                <a:ea typeface="+mn-ea"/>
                <a:cs typeface="+mn-cs"/>
              </a:rPr>
              <a:t>assessment</a:t>
            </a:r>
            <a:r>
              <a:rPr lang="en-US" b="0" i="0" dirty="0" smtClean="0"/>
              <a:t> will then become their official </a:t>
            </a:r>
            <a:r>
              <a:rPr lang="en-US" sz="1200" kern="1200" dirty="0" smtClean="0">
                <a:solidFill>
                  <a:schemeClr val="tx1"/>
                </a:solidFill>
                <a:latin typeface="+mn-lt"/>
                <a:ea typeface="+mn-ea"/>
                <a:cs typeface="+mn-cs"/>
              </a:rPr>
              <a:t>assessment</a:t>
            </a:r>
            <a:r>
              <a:rPr lang="en-US" b="0" i="0" dirty="0" smtClean="0"/>
              <a:t> of record for the annual </a:t>
            </a:r>
            <a:r>
              <a:rPr lang="en-US" sz="1200" kern="1200" dirty="0" smtClean="0">
                <a:solidFill>
                  <a:schemeClr val="tx1"/>
                </a:solidFill>
                <a:latin typeface="+mn-lt"/>
                <a:ea typeface="+mn-ea"/>
                <a:cs typeface="+mn-cs"/>
              </a:rPr>
              <a:t>assessment</a:t>
            </a:r>
            <a:r>
              <a:rPr lang="en-US" b="0" i="0" dirty="0" smtClean="0"/>
              <a:t> period.  </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Let’s now take a closer look at the Post Observation Conference. </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A </a:t>
            </a:r>
            <a:r>
              <a:rPr lang="en-US" b="1" i="0" dirty="0" smtClean="0"/>
              <a:t>Post Observation Conference </a:t>
            </a:r>
            <a:r>
              <a:rPr lang="en-US" b="0" i="0" dirty="0" smtClean="0"/>
              <a:t>is </a:t>
            </a:r>
            <a:r>
              <a:rPr lang="en-US" b="1" i="0" dirty="0" smtClean="0"/>
              <a:t>NOT </a:t>
            </a:r>
            <a:r>
              <a:rPr lang="en-US" b="0" i="0" dirty="0" smtClean="0"/>
              <a:t>required if a driver scored</a:t>
            </a:r>
            <a:r>
              <a:rPr lang="en-US" b="0" i="0" baseline="0" dirty="0" smtClean="0"/>
              <a:t> </a:t>
            </a:r>
            <a:r>
              <a:rPr lang="en-US" b="0" i="1" baseline="0" dirty="0" smtClean="0"/>
              <a:t>Satisfactory</a:t>
            </a:r>
            <a:r>
              <a:rPr lang="en-US" b="0" i="0" baseline="0" dirty="0" smtClean="0"/>
              <a:t> on all items.</a:t>
            </a:r>
          </a:p>
          <a:p>
            <a:endParaRPr lang="en-US" b="0" i="0" baseline="0" dirty="0" smtClean="0"/>
          </a:p>
          <a:p>
            <a:r>
              <a:rPr lang="en-US" b="0" i="0" dirty="0" smtClean="0"/>
              <a:t>**A Post Observation Conference </a:t>
            </a:r>
            <a:r>
              <a:rPr lang="en-US" b="1" i="0" dirty="0" smtClean="0"/>
              <a:t>IS </a:t>
            </a:r>
            <a:r>
              <a:rPr lang="en-US" b="0" i="0" dirty="0" smtClean="0"/>
              <a:t>required to provide clarity/direction on any overall </a:t>
            </a:r>
            <a:r>
              <a:rPr lang="en-US" b="0" i="1" dirty="0" smtClean="0"/>
              <a:t>Satisfactory</a:t>
            </a:r>
            <a:r>
              <a:rPr lang="en-US" b="0" i="0" dirty="0" smtClean="0"/>
              <a:t> </a:t>
            </a:r>
            <a:r>
              <a:rPr lang="en-US" sz="1200" kern="1200" dirty="0" smtClean="0">
                <a:solidFill>
                  <a:schemeClr val="tx1"/>
                </a:solidFill>
                <a:latin typeface="+mn-lt"/>
                <a:ea typeface="+mn-ea"/>
                <a:cs typeface="+mn-cs"/>
              </a:rPr>
              <a:t>assessment</a:t>
            </a:r>
            <a:r>
              <a:rPr lang="en-US" b="0" i="0" dirty="0" smtClean="0"/>
              <a:t> where a driver was really good, but there were one to two (1-2) Developing scores (not quite perfect) in an area.  </a:t>
            </a:r>
          </a:p>
          <a:p>
            <a:endParaRPr lang="en-US" b="0" i="0" dirty="0" smtClean="0"/>
          </a:p>
          <a:p>
            <a:r>
              <a:rPr lang="en-US" b="0" i="0" dirty="0" smtClean="0"/>
              <a:t>**Additionally, a Post Observation Conference </a:t>
            </a:r>
            <a:r>
              <a:rPr lang="en-US" b="1" i="0" dirty="0" smtClean="0"/>
              <a:t>IS</a:t>
            </a:r>
            <a:r>
              <a:rPr lang="en-US" b="0" i="0" dirty="0" smtClean="0"/>
              <a:t> required after each Extended Phase observation</a:t>
            </a:r>
            <a:r>
              <a:rPr lang="en-US" b="0" i="0" baseline="0" dirty="0" smtClean="0"/>
              <a:t> where a driver scored poorly.  T</a:t>
            </a:r>
            <a:r>
              <a:rPr lang="en-US" b="0" i="0" dirty="0" smtClean="0"/>
              <a:t>he purpose in this instance will be to discuss items needing improvement, to clarify action(s) required and the time frame for corrections. </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Now we’ll look at the key for scoring.</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You will place a check mark in the appropriate space for each item scored.  Use “not applicable” (N/A) as needed.  Example – The</a:t>
            </a:r>
            <a:r>
              <a:rPr lang="en-US" b="0" i="0" baseline="0" dirty="0" smtClean="0"/>
              <a:t> load might not have a stop where students cross the road.  That would be a </a:t>
            </a:r>
            <a:r>
              <a:rPr lang="en-US" b="0" i="1" baseline="0" dirty="0" smtClean="0"/>
              <a:t>N/A </a:t>
            </a:r>
            <a:r>
              <a:rPr lang="en-US" b="0" i="0" baseline="0" dirty="0" smtClean="0"/>
              <a:t>for those items</a:t>
            </a:r>
            <a:r>
              <a:rPr lang="en-US" b="0" i="1" baseline="0" dirty="0" smtClean="0"/>
              <a:t>.</a:t>
            </a:r>
            <a:endParaRPr lang="en-US" b="0" i="1" dirty="0" smtClean="0"/>
          </a:p>
          <a:p>
            <a:endParaRPr lang="en-US" b="0" i="0" dirty="0" smtClean="0"/>
          </a:p>
          <a:p>
            <a:r>
              <a:rPr lang="en-US" b="0" dirty="0" smtClean="0"/>
              <a:t>**Use the following key in marking your scoring decisions:</a:t>
            </a:r>
          </a:p>
          <a:p>
            <a:r>
              <a:rPr lang="en-US" b="1" dirty="0" smtClean="0"/>
              <a:t>Satisfactory</a:t>
            </a:r>
            <a:r>
              <a:rPr lang="en-US" b="1" baseline="0" dirty="0" smtClean="0"/>
              <a:t> </a:t>
            </a:r>
            <a:r>
              <a:rPr lang="en-US" b="0" dirty="0" smtClean="0"/>
              <a:t>= Meets or exceeds expectations</a:t>
            </a:r>
          </a:p>
          <a:p>
            <a:endParaRPr lang="en-US" b="0" dirty="0" smtClean="0"/>
          </a:p>
          <a:p>
            <a:r>
              <a:rPr lang="en-US" b="0" dirty="0" smtClean="0"/>
              <a:t>**They got it right </a:t>
            </a:r>
          </a:p>
          <a:p>
            <a:endParaRPr lang="en-US" b="0" dirty="0" smtClean="0"/>
          </a:p>
          <a:p>
            <a:r>
              <a:rPr lang="en-US" b="0" dirty="0" smtClean="0"/>
              <a:t>**</a:t>
            </a:r>
            <a:r>
              <a:rPr lang="en-US" b="1" dirty="0" smtClean="0"/>
              <a:t>Developing</a:t>
            </a:r>
            <a:r>
              <a:rPr lang="en-US" b="0" dirty="0" smtClean="0"/>
              <a:t> =  Overall actions meet expectations, with limited exceptions (Example - If scoring "Taps/flashes brakes", at 10 bus stops the driver might have failed to do so a couple of times)</a:t>
            </a:r>
          </a:p>
          <a:p>
            <a:endParaRPr lang="en-US" b="0" dirty="0" smtClean="0"/>
          </a:p>
          <a:p>
            <a:r>
              <a:rPr lang="en-US" b="0" dirty="0" smtClean="0"/>
              <a:t>** They got it right most of the time</a:t>
            </a:r>
          </a:p>
          <a:p>
            <a:endParaRPr lang="en-US" b="0" dirty="0" smtClean="0"/>
          </a:p>
          <a:p>
            <a:r>
              <a:rPr lang="en-US" b="0" dirty="0" smtClean="0"/>
              <a:t>**</a:t>
            </a:r>
            <a:r>
              <a:rPr lang="en-US" b="1" dirty="0" smtClean="0"/>
              <a:t>Needs Improvement</a:t>
            </a:r>
            <a:r>
              <a:rPr lang="en-US" b="0" dirty="0" smtClean="0"/>
              <a:t> = Does not meet expectations</a:t>
            </a:r>
          </a:p>
          <a:p>
            <a:endParaRPr lang="en-US" b="0" dirty="0" smtClean="0"/>
          </a:p>
          <a:p>
            <a:r>
              <a:rPr lang="en-US" b="0" dirty="0" smtClean="0"/>
              <a:t>**They got it wrong</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The assessor will be scoring in 3 main areas on the </a:t>
            </a:r>
            <a:r>
              <a:rPr lang="en-US" sz="1200" kern="1200" dirty="0" smtClean="0">
                <a:solidFill>
                  <a:schemeClr val="tx1"/>
                </a:solidFill>
                <a:latin typeface="+mn-lt"/>
                <a:ea typeface="+mn-ea"/>
                <a:cs typeface="+mn-cs"/>
              </a:rPr>
              <a:t>assessment</a:t>
            </a:r>
            <a:r>
              <a:rPr lang="en-US" b="0" i="0" dirty="0" smtClean="0"/>
              <a:t> ride:  </a:t>
            </a:r>
          </a:p>
          <a:p>
            <a:r>
              <a:rPr lang="en-US" b="0" i="0" dirty="0" smtClean="0"/>
              <a:t>Bus stops, </a:t>
            </a:r>
          </a:p>
          <a:p>
            <a:r>
              <a:rPr lang="en-US" b="0" i="0" dirty="0" smtClean="0"/>
              <a:t>Driver duties </a:t>
            </a:r>
          </a:p>
          <a:p>
            <a:r>
              <a:rPr lang="en-US" b="0" i="0" dirty="0" smtClean="0"/>
              <a:t>&amp; student safe behaviors  </a:t>
            </a:r>
          </a:p>
          <a:p>
            <a:endParaRPr lang="en-US" b="0" i="0" dirty="0" smtClean="0"/>
          </a:p>
          <a:p>
            <a:r>
              <a:rPr lang="en-US" b="0" i="0" dirty="0" smtClean="0"/>
              <a:t>Everything starts with having a safe bus stop location</a:t>
            </a:r>
            <a:r>
              <a:rPr lang="en-US" b="0" i="0" baseline="0" dirty="0" smtClean="0"/>
              <a:t>.</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t>As an example,</a:t>
            </a:r>
            <a:r>
              <a:rPr lang="en-US" b="0" baseline="0" dirty="0" smtClean="0"/>
              <a:t> t</a:t>
            </a:r>
            <a:r>
              <a:rPr lang="en-US" b="0" dirty="0" smtClean="0"/>
              <a:t>hese</a:t>
            </a:r>
            <a:r>
              <a:rPr lang="en-US" b="0" baseline="0" dirty="0" smtClean="0"/>
              <a:t> are</a:t>
            </a:r>
            <a:r>
              <a:rPr lang="en-US" b="0" dirty="0" smtClean="0"/>
              <a:t> the </a:t>
            </a:r>
            <a:r>
              <a:rPr lang="en-US" b="1" dirty="0" smtClean="0"/>
              <a:t>bus</a:t>
            </a:r>
            <a:r>
              <a:rPr lang="en-US" b="1" baseline="0" dirty="0" smtClean="0"/>
              <a:t> stop location </a:t>
            </a:r>
            <a:r>
              <a:rPr lang="en-US" b="0" baseline="0" dirty="0" smtClean="0"/>
              <a:t>items to be scored under loading on the </a:t>
            </a:r>
            <a:r>
              <a:rPr lang="en-US" sz="1200" kern="1200" dirty="0" smtClean="0">
                <a:solidFill>
                  <a:schemeClr val="tx1"/>
                </a:solidFill>
                <a:latin typeface="+mn-lt"/>
                <a:ea typeface="+mn-ea"/>
                <a:cs typeface="+mn-cs"/>
              </a:rPr>
              <a:t>assessment</a:t>
            </a:r>
            <a:r>
              <a:rPr lang="en-US" b="0" baseline="0" dirty="0" smtClean="0"/>
              <a:t> form.  You can find these on </a:t>
            </a:r>
            <a:r>
              <a:rPr lang="en-US" b="1" u="sng" baseline="0" dirty="0" smtClean="0"/>
              <a:t>page 7</a:t>
            </a:r>
            <a:r>
              <a:rPr lang="en-US" b="0" baseline="0" dirty="0" smtClean="0"/>
              <a:t> of what you printed and brought with you today.  Note that the loading form and unloading form are designed to print front and back.  One form front &amp; back for loading – one form front &amp; back for unloading.</a:t>
            </a:r>
          </a:p>
          <a:p>
            <a:endParaRPr lang="en-US" b="0" baseline="0" dirty="0" smtClean="0"/>
          </a:p>
          <a:p>
            <a:r>
              <a:rPr lang="en-US" b="0" i="1" baseline="0" dirty="0" smtClean="0"/>
              <a:t>Read a few items without and a few items with the asterisks.  Remember that </a:t>
            </a:r>
            <a:r>
              <a:rPr lang="en-US" b="1" i="1" u="sng" baseline="0" dirty="0" smtClean="0"/>
              <a:t>only items with “**” will be counted in the driver assessment.</a:t>
            </a:r>
            <a:r>
              <a:rPr lang="en-US" b="0" i="0" u="none" baseline="0" dirty="0" smtClean="0"/>
              <a:t>  </a:t>
            </a:r>
          </a:p>
          <a:p>
            <a:endParaRPr lang="en-US" b="0" i="0" u="none" baseline="0" dirty="0" smtClean="0"/>
          </a:p>
          <a:p>
            <a:r>
              <a:rPr lang="en-US" b="0" i="0" u="none" baseline="0" dirty="0" smtClean="0"/>
              <a:t>__________________________________________________________________</a:t>
            </a:r>
          </a:p>
          <a:p>
            <a:r>
              <a:rPr lang="en-US" b="0" i="0" u="none" baseline="0" dirty="0" smtClean="0"/>
              <a:t>NOTE - </a:t>
            </a:r>
            <a:r>
              <a:rPr lang="en-US" b="1" i="0" u="none" baseline="0" dirty="0" smtClean="0"/>
              <a:t>“Where Possible” on the 1</a:t>
            </a:r>
            <a:r>
              <a:rPr lang="en-US" b="1" i="0" u="none" baseline="30000" dirty="0" smtClean="0"/>
              <a:t>st</a:t>
            </a:r>
            <a:r>
              <a:rPr lang="en-US" b="1" i="0" u="none" baseline="0" dirty="0" smtClean="0"/>
              <a:t> two items was not on the 12/17/12 form we sent</a:t>
            </a:r>
            <a:r>
              <a:rPr lang="en-US" b="0" i="0" u="none" baseline="0" dirty="0" smtClean="0"/>
              <a:t>.  The current slide view is included on the form in the March 2013 version.</a:t>
            </a:r>
            <a:endParaRPr lang="en-US" b="1" i="1" u="sng"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All bus stop location items scored are based on the New unit 6.</a:t>
            </a:r>
          </a:p>
          <a:p>
            <a:endParaRPr lang="en-US" b="0" i="0" dirty="0" smtClean="0"/>
          </a:p>
          <a:p>
            <a:r>
              <a:rPr lang="en-US" b="0" i="0" dirty="0" smtClean="0"/>
              <a:t>**When observing</a:t>
            </a:r>
            <a:r>
              <a:rPr lang="en-US" b="0" i="0" baseline="0" dirty="0" smtClean="0"/>
              <a:t> and scoring y</a:t>
            </a:r>
            <a:r>
              <a:rPr lang="en-US" b="0" i="0" dirty="0" smtClean="0"/>
              <a:t>ou will be looking to be sure your school bus stops are safe, but . . . There will be some items that might </a:t>
            </a:r>
            <a:r>
              <a:rPr lang="en-US" b="0" i="0" baseline="0" dirty="0" smtClean="0"/>
              <a:t>not be the responsibility of the school bus driver.</a:t>
            </a:r>
          </a:p>
          <a:p>
            <a:endParaRPr lang="en-US" b="0" i="0" baseline="0" dirty="0" smtClean="0"/>
          </a:p>
          <a:p>
            <a:r>
              <a:rPr lang="en-US" b="0" i="0" baseline="0" dirty="0" smtClean="0"/>
              <a:t>**Therefore, o</a:t>
            </a:r>
            <a:r>
              <a:rPr lang="en-US" b="0" i="0" dirty="0" smtClean="0"/>
              <a:t>nly items with a double asterisk in this area should count towards the school bus driver's overall </a:t>
            </a:r>
            <a:r>
              <a:rPr lang="en-US" sz="1200" kern="1200" dirty="0" smtClean="0">
                <a:solidFill>
                  <a:schemeClr val="tx1"/>
                </a:solidFill>
                <a:latin typeface="+mn-lt"/>
                <a:ea typeface="+mn-ea"/>
                <a:cs typeface="+mn-cs"/>
              </a:rPr>
              <a:t>assessment</a:t>
            </a:r>
            <a:r>
              <a:rPr lang="en-US" b="0" i="0" dirty="0" smtClean="0"/>
              <a:t> observation.  </a:t>
            </a:r>
          </a:p>
          <a:p>
            <a:endParaRPr lang="en-US" b="0" i="0" dirty="0" smtClean="0"/>
          </a:p>
          <a:p>
            <a:r>
              <a:rPr lang="en-US" b="0" i="0" dirty="0" smtClean="0"/>
              <a:t>**A Needs Improvement score for "Bus Stop" item(s), should be resolved by the Pupil Transportation Office through making an adjustment, if possible, to any school bus stop(s) identified by the assessor as needing review.  </a:t>
            </a:r>
          </a:p>
          <a:p>
            <a:endParaRPr lang="en-US" b="0" i="0" dirty="0" smtClean="0"/>
          </a:p>
          <a:p>
            <a:r>
              <a:rPr lang="en-US" b="0" i="0" dirty="0" smtClean="0"/>
              <a:t>**There will be no Developing scores issued for Bus</a:t>
            </a:r>
            <a:r>
              <a:rPr lang="en-US" b="0" i="0" baseline="0" dirty="0" smtClean="0"/>
              <a:t> Stops</a:t>
            </a:r>
            <a:r>
              <a:rPr lang="en-US" b="0" i="0" dirty="0" smtClean="0"/>
              <a:t>.</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0" fontAlgn="base" latinLnBrk="0" hangingPunct="0">
              <a:lnSpc>
                <a:spcPct val="100000"/>
              </a:lnSpc>
              <a:spcBef>
                <a:spcPct val="30000"/>
              </a:spcBef>
              <a:spcAft>
                <a:spcPct val="0"/>
              </a:spcAft>
              <a:buClr>
                <a:schemeClr val="bg2">
                  <a:lumMod val="75000"/>
                </a:schemeClr>
              </a:buClr>
              <a:buSzPct val="80000"/>
              <a:buFont typeface="Wingdings" pitchFamily="2" charset="2"/>
              <a:buNone/>
              <a:tabLst/>
              <a:defRPr/>
            </a:pPr>
            <a:r>
              <a:rPr lang="en-US" dirty="0" smtClean="0"/>
              <a:t>We’ve experienced 9 Georgia School Bus Stop fatalities in the past 3 school years!</a:t>
            </a:r>
          </a:p>
          <a:p>
            <a:pPr marL="0" marR="0" indent="0" algn="l" defTabSz="914400" rtl="0" eaLnBrk="0" fontAlgn="base" latinLnBrk="0" hangingPunct="0">
              <a:lnSpc>
                <a:spcPct val="100000"/>
              </a:lnSpc>
              <a:spcBef>
                <a:spcPct val="30000"/>
              </a:spcBef>
              <a:spcAft>
                <a:spcPct val="0"/>
              </a:spcAft>
              <a:buClr>
                <a:schemeClr val="bg2">
                  <a:lumMod val="75000"/>
                </a:schemeClr>
              </a:buClr>
              <a:buSzPct val="80000"/>
              <a:buFont typeface="Wingdings" pitchFamily="2" charset="2"/>
              <a:buNone/>
              <a:tabLst/>
              <a:defRPr/>
            </a:pPr>
            <a:endParaRPr lang="en-US" dirty="0" smtClean="0"/>
          </a:p>
          <a:p>
            <a:pPr marL="0" marR="0" indent="0" algn="l" defTabSz="914400" rtl="0" eaLnBrk="0" fontAlgn="base" latinLnBrk="0" hangingPunct="0">
              <a:lnSpc>
                <a:spcPct val="100000"/>
              </a:lnSpc>
              <a:spcBef>
                <a:spcPct val="30000"/>
              </a:spcBef>
              <a:spcAft>
                <a:spcPct val="0"/>
              </a:spcAft>
              <a:buClr>
                <a:schemeClr val="bg2">
                  <a:lumMod val="75000"/>
                </a:schemeClr>
              </a:buClr>
              <a:buSzPct val="80000"/>
              <a:buFont typeface="Wingdings" pitchFamily="2" charset="2"/>
              <a:buNone/>
              <a:tabLst/>
              <a:defRPr/>
            </a:pPr>
            <a:r>
              <a:rPr lang="en-US" dirty="0" smtClean="0"/>
              <a:t>**And we have added two this school year</a:t>
            </a:r>
            <a:r>
              <a:rPr lang="en-US" baseline="0" dirty="0" smtClean="0"/>
              <a:t> to make it 11!</a:t>
            </a:r>
            <a:endParaRPr lang="en-US" dirty="0"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64B7D9-1E8B-46C5-907B-40E2D2DE569E}"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The</a:t>
            </a:r>
            <a:r>
              <a:rPr lang="en-US" b="0" i="0" baseline="0" dirty="0" smtClean="0"/>
              <a:t> 2</a:t>
            </a:r>
            <a:r>
              <a:rPr lang="en-US" b="0" i="0" baseline="30000" dirty="0" smtClean="0"/>
              <a:t>nd</a:t>
            </a:r>
            <a:r>
              <a:rPr lang="en-US" b="0" i="0" baseline="0" dirty="0" smtClean="0"/>
              <a:t> area you’ll be scoring is how drivers carry out their duties when loading or unloading.</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t>Here is a</a:t>
            </a:r>
            <a:r>
              <a:rPr lang="en-US" b="0" baseline="0" dirty="0" smtClean="0"/>
              <a:t> sample </a:t>
            </a:r>
            <a:r>
              <a:rPr lang="en-US" b="0" dirty="0" smtClean="0"/>
              <a:t>of some </a:t>
            </a:r>
            <a:r>
              <a:rPr lang="en-US" b="1" dirty="0" smtClean="0"/>
              <a:t>driver</a:t>
            </a:r>
            <a:r>
              <a:rPr lang="en-US" b="1" baseline="0" dirty="0" smtClean="0"/>
              <a:t> duty</a:t>
            </a:r>
            <a:r>
              <a:rPr lang="en-US" b="0" baseline="0" dirty="0" smtClean="0"/>
              <a:t> items to be scored when loading.  You can find these on </a:t>
            </a:r>
            <a:r>
              <a:rPr lang="en-US" b="1" u="sng" baseline="0" dirty="0" smtClean="0"/>
              <a:t>page 7</a:t>
            </a:r>
            <a:r>
              <a:rPr lang="en-US" b="0" baseline="0" dirty="0" smtClean="0"/>
              <a:t> of what you printed and brought with you today.</a:t>
            </a:r>
          </a:p>
          <a:p>
            <a:endParaRPr lang="en-US" b="0" baseline="0" dirty="0" smtClean="0"/>
          </a:p>
          <a:p>
            <a:r>
              <a:rPr lang="en-US" b="0" i="1" baseline="0" dirty="0" smtClean="0"/>
              <a:t>Read a few items.</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All driver duty items are based on the New Unit 6 material.</a:t>
            </a:r>
          </a:p>
          <a:p>
            <a:endParaRPr lang="en-US" b="0" i="0" dirty="0" smtClean="0"/>
          </a:p>
          <a:p>
            <a:r>
              <a:rPr lang="en-US" b="0" i="0" dirty="0" smtClean="0"/>
              <a:t>**You</a:t>
            </a:r>
            <a:r>
              <a:rPr lang="en-US" b="0" i="0" baseline="0" dirty="0" smtClean="0"/>
              <a:t> will want to see if your driver is performing their required duties as they </a:t>
            </a:r>
            <a:r>
              <a:rPr lang="en-US" b="1" i="0" baseline="0" dirty="0" smtClean="0"/>
              <a:t>approach a stop</a:t>
            </a:r>
            <a:r>
              <a:rPr lang="en-US" b="0" i="0" baseline="0" dirty="0" smtClean="0"/>
              <a:t>, when </a:t>
            </a:r>
            <a:r>
              <a:rPr lang="en-US" b="1" i="0" baseline="0" dirty="0" smtClean="0"/>
              <a:t>at the stop </a:t>
            </a:r>
            <a:r>
              <a:rPr lang="en-US" b="0" i="0" baseline="0" dirty="0" smtClean="0"/>
              <a:t>and when </a:t>
            </a:r>
            <a:r>
              <a:rPr lang="en-US" b="1" i="0" baseline="0" dirty="0" smtClean="0"/>
              <a:t>leaving the stop</a:t>
            </a:r>
            <a:r>
              <a:rPr lang="en-US" b="0" i="0" baseline="0" dirty="0" smtClean="0"/>
              <a:t>.</a:t>
            </a:r>
          </a:p>
          <a:p>
            <a:endParaRPr lang="en-US" b="0" i="0" baseline="0" dirty="0" smtClean="0"/>
          </a:p>
          <a:p>
            <a:r>
              <a:rPr lang="en-US" b="0" i="0" dirty="0" smtClean="0"/>
              <a:t>**Score all "Driver Duty" applicable items.  </a:t>
            </a:r>
          </a:p>
          <a:p>
            <a:endParaRPr lang="en-US" b="0" i="0" dirty="0" smtClean="0"/>
          </a:p>
          <a:p>
            <a:r>
              <a:rPr lang="en-US" b="0" i="0" dirty="0" smtClean="0"/>
              <a:t>**Use the "Scoring Criteria Guide" provided.</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i="0" baseline="0" dirty="0" smtClean="0"/>
              <a:t>The Guide is on </a:t>
            </a:r>
            <a:r>
              <a:rPr lang="en-US" b="1" i="0" u="sng" baseline="0" dirty="0" smtClean="0"/>
              <a:t>pages 3-6</a:t>
            </a:r>
            <a:r>
              <a:rPr lang="en-US" b="0" i="0" baseline="0" dirty="0" smtClean="0"/>
              <a:t> of your material.</a:t>
            </a:r>
          </a:p>
          <a:p>
            <a:endParaRPr lang="en-US" b="0" i="0" baseline="0" dirty="0" smtClean="0"/>
          </a:p>
          <a:p>
            <a:r>
              <a:rPr lang="en-US" b="0" i="0" baseline="0" dirty="0" smtClean="0"/>
              <a:t>Use of the Scoring Criteria Guide ensures consistency in what the assessor is looking for in order to place a check mark in a box.</a:t>
            </a:r>
          </a:p>
          <a:p>
            <a:endParaRPr lang="en-US" b="0" i="0" baseline="0" dirty="0" smtClean="0"/>
          </a:p>
          <a:p>
            <a:r>
              <a:rPr lang="en-US" b="0" i="1" baseline="0" dirty="0" smtClean="0"/>
              <a:t>Read item 1 of scoring criteria as an example.</a:t>
            </a:r>
            <a:endParaRPr lang="en-US" b="0" i="1"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The  3</a:t>
            </a:r>
            <a:r>
              <a:rPr lang="en-US" b="0" i="0" baseline="30000" dirty="0" smtClean="0"/>
              <a:t>rd</a:t>
            </a:r>
            <a:r>
              <a:rPr lang="en-US" b="0" i="0" dirty="0" smtClean="0"/>
              <a:t> &amp; final</a:t>
            </a:r>
            <a:r>
              <a:rPr lang="en-US" b="0" i="0" baseline="0" dirty="0" smtClean="0"/>
              <a:t> area you will be scoring is how students carry out safe behaviors when waiting for the bus and when getting on &amp; off the bus.</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Here is</a:t>
            </a:r>
            <a:r>
              <a:rPr lang="en-US" b="0" i="0" baseline="0" dirty="0" smtClean="0"/>
              <a:t> an example of some </a:t>
            </a:r>
            <a:r>
              <a:rPr lang="en-US" b="1" i="0" baseline="0" dirty="0" smtClean="0"/>
              <a:t>Student Safe Behaviors</a:t>
            </a:r>
            <a:r>
              <a:rPr lang="en-US" b="0" i="0" baseline="0" dirty="0" smtClean="0"/>
              <a:t>.  Go to </a:t>
            </a:r>
            <a:r>
              <a:rPr lang="en-US" b="1" i="0" u="sng" baseline="0" dirty="0" smtClean="0"/>
              <a:t>page 8</a:t>
            </a:r>
            <a:r>
              <a:rPr lang="en-US" b="0" i="0" baseline="0" dirty="0" smtClean="0"/>
              <a:t> of your material and you will find these items for when students are loading in the AM from the door side.</a:t>
            </a:r>
          </a:p>
          <a:p>
            <a:endParaRPr lang="en-US" b="0"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i="1" baseline="0" dirty="0" smtClean="0"/>
              <a:t>Read a few items.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i="1" u="none"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i="0" u="none" baseline="0" dirty="0" smtClean="0"/>
              <a:t>___________________________________________________________________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r>
              <a:rPr lang="en-US" b="0" i="0" u="none" baseline="0" dirty="0" smtClean="0"/>
              <a:t>NOTE - </a:t>
            </a:r>
            <a:r>
              <a:rPr lang="en-US" b="1" i="0" u="none" baseline="0" dirty="0" smtClean="0"/>
              <a:t>“Where Possible” on the forth item was not on the 12/17/12 form we sent</a:t>
            </a:r>
            <a:r>
              <a:rPr lang="en-US" b="0" i="0" u="none" baseline="0" dirty="0" smtClean="0"/>
              <a:t>.  The current slide view is included on the form in the March 2013 version.</a:t>
            </a:r>
            <a:endParaRPr lang="en-US" b="0" i="1"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Student Safe Behavior items to be scored can</a:t>
            </a:r>
            <a:r>
              <a:rPr lang="en-US" b="0" i="0" baseline="0" dirty="0" smtClean="0"/>
              <a:t> be found i</a:t>
            </a:r>
            <a:r>
              <a:rPr lang="en-US" b="0" i="0" dirty="0" smtClean="0"/>
              <a:t>n both the New Unit 6 and in the School Bus Safety Curriculum for students.</a:t>
            </a:r>
          </a:p>
          <a:p>
            <a:endParaRPr lang="en-US" b="0" i="0" dirty="0" smtClean="0"/>
          </a:p>
          <a:p>
            <a:r>
              <a:rPr lang="en-US" b="0" i="0" dirty="0" smtClean="0"/>
              <a:t>**Bus stops cannot be safe without students executing </a:t>
            </a:r>
            <a:r>
              <a:rPr lang="en-US" b="1" i="0" u="sng" dirty="0" smtClean="0"/>
              <a:t>essential safe behaviors</a:t>
            </a:r>
            <a:r>
              <a:rPr lang="en-US" b="0" i="0" dirty="0" smtClean="0"/>
              <a:t>.  Hopefully,</a:t>
            </a:r>
            <a:r>
              <a:rPr lang="en-US" b="0" i="0" baseline="0" dirty="0" smtClean="0"/>
              <a:t> the School Bus Safety Curriculum is being taught in your schools, but whether it is or it isn’t, </a:t>
            </a:r>
          </a:p>
          <a:p>
            <a:endParaRPr lang="en-US" b="0" i="0" baseline="0" dirty="0" smtClean="0"/>
          </a:p>
          <a:p>
            <a:r>
              <a:rPr lang="en-US" b="0" i="0" baseline="0" dirty="0" smtClean="0"/>
              <a:t>**The </a:t>
            </a:r>
            <a:r>
              <a:rPr lang="en-US" b="1" i="0" u="sng" baseline="0" dirty="0" smtClean="0"/>
              <a:t>school bus driver</a:t>
            </a:r>
            <a:r>
              <a:rPr lang="en-US" b="0" i="0" baseline="0" dirty="0" smtClean="0"/>
              <a:t> is the primary </a:t>
            </a:r>
            <a:r>
              <a:rPr lang="en-US" b="0" i="0" u="sng" baseline="0" dirty="0" smtClean="0"/>
              <a:t>teacher, enforcer and reinforcer</a:t>
            </a:r>
            <a:r>
              <a:rPr lang="en-US" b="1" i="0" baseline="0" dirty="0" smtClean="0"/>
              <a:t> </a:t>
            </a:r>
            <a:r>
              <a:rPr lang="en-US" b="0" i="0" baseline="0" dirty="0" smtClean="0"/>
              <a:t>of student safe behaviors when at the bus stop and when loading and unloading.  </a:t>
            </a:r>
          </a:p>
          <a:p>
            <a:endParaRPr lang="en-US" b="0" i="0" baseline="0" dirty="0" smtClean="0"/>
          </a:p>
          <a:p>
            <a:r>
              <a:rPr lang="en-US" b="0" i="0" baseline="0" dirty="0" smtClean="0"/>
              <a:t>**They see and know what students are doing and above all other student behavior management goals – it is the driver’s duty to ensure that students carry out behaviors that will keep them safe.</a:t>
            </a:r>
          </a:p>
          <a:p>
            <a:endParaRPr lang="en-US" b="0" i="0" baseline="0" dirty="0" smtClean="0"/>
          </a:p>
          <a:p>
            <a:r>
              <a:rPr lang="en-US" b="0" i="0" dirty="0" smtClean="0"/>
              <a:t>**It is recommended that these “Student Safe Behavior" areas be assessed only when the driver has had the opportunity to work with student riders on the route/load for a minimum of four (4) weeks.  </a:t>
            </a:r>
          </a:p>
          <a:p>
            <a:endParaRPr lang="en-US" b="0" i="0" dirty="0" smtClean="0"/>
          </a:p>
          <a:p>
            <a:r>
              <a:rPr lang="en-US" b="0" i="0" dirty="0" smtClean="0"/>
              <a:t>**You don’t want to hold</a:t>
            </a:r>
            <a:r>
              <a:rPr lang="en-US" b="0" i="0" baseline="0" dirty="0" smtClean="0"/>
              <a:t> a driver accountable for student safe behaviors unless they’ve had time to properly train their student riders.</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Once all items are scored in each area, the assessor will then determine an Overall </a:t>
            </a:r>
            <a:r>
              <a:rPr lang="en-US" sz="1200" b="0" i="0" kern="120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i="0" dirty="0" smtClean="0"/>
              <a:t> Score.</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t>Here is a view of the </a:t>
            </a:r>
            <a:r>
              <a:rPr lang="en-US" sz="1200" kern="1200" dirty="0" smtClean="0">
                <a:solidFill>
                  <a:schemeClr val="tx1"/>
                </a:solidFill>
                <a:latin typeface="+mn-lt"/>
                <a:ea typeface="+mn-ea"/>
                <a:cs typeface="+mn-cs"/>
              </a:rPr>
              <a:t>assessment</a:t>
            </a:r>
            <a:r>
              <a:rPr lang="en-US" b="0" dirty="0" smtClean="0"/>
              <a:t> form where the assessor will record the overall </a:t>
            </a:r>
            <a:r>
              <a:rPr lang="en-US" sz="1200" kern="1200" dirty="0" smtClean="0">
                <a:solidFill>
                  <a:schemeClr val="tx1"/>
                </a:solidFill>
                <a:latin typeface="+mn-lt"/>
                <a:ea typeface="+mn-ea"/>
                <a:cs typeface="+mn-cs"/>
              </a:rPr>
              <a:t>assessment</a:t>
            </a:r>
            <a:r>
              <a:rPr lang="en-US" b="0" dirty="0" smtClean="0"/>
              <a:t> score and provide their signature and get the driver’s signature.  Look at</a:t>
            </a:r>
            <a:r>
              <a:rPr lang="en-US" b="0" baseline="0" dirty="0" smtClean="0"/>
              <a:t> the bottom of </a:t>
            </a:r>
            <a:r>
              <a:rPr lang="en-US" b="1" u="sng" baseline="0" dirty="0" smtClean="0"/>
              <a:t>page 8</a:t>
            </a:r>
            <a:r>
              <a:rPr lang="en-US" b="0" baseline="0" dirty="0" smtClean="0"/>
              <a:t> of your material.</a:t>
            </a:r>
            <a:endParaRPr lang="en-US" b="0" dirty="0" smtClean="0"/>
          </a:p>
          <a:p>
            <a:endParaRPr lang="en-US" b="0" dirty="0" smtClean="0"/>
          </a:p>
          <a:p>
            <a:r>
              <a:rPr lang="en-US" b="0" dirty="0" smtClean="0"/>
              <a:t>By signing, the driver</a:t>
            </a:r>
            <a:r>
              <a:rPr lang="en-US" b="0" baseline="0" dirty="0" smtClean="0"/>
              <a:t> is acknowledging that the </a:t>
            </a:r>
            <a:r>
              <a:rPr lang="en-US" sz="1200" kern="1200" dirty="0" smtClean="0">
                <a:solidFill>
                  <a:schemeClr val="tx1"/>
                </a:solidFill>
                <a:latin typeface="+mn-lt"/>
                <a:ea typeface="+mn-ea"/>
                <a:cs typeface="+mn-cs"/>
              </a:rPr>
              <a:t>assessment</a:t>
            </a:r>
            <a:r>
              <a:rPr lang="en-US" b="0" baseline="0" dirty="0" smtClean="0"/>
              <a:t> was performed – NOT that they agree with the </a:t>
            </a:r>
            <a:r>
              <a:rPr lang="en-US" sz="1200" kern="1200" dirty="0" smtClean="0">
                <a:solidFill>
                  <a:schemeClr val="tx1"/>
                </a:solidFill>
                <a:latin typeface="+mn-lt"/>
                <a:ea typeface="+mn-ea"/>
                <a:cs typeface="+mn-cs"/>
              </a:rPr>
              <a:t>assessment</a:t>
            </a:r>
            <a:r>
              <a:rPr lang="en-US" b="0" baseline="0" dirty="0" smtClean="0"/>
              <a:t>.</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t>It is recommended that an </a:t>
            </a:r>
            <a:r>
              <a:rPr lang="en-US" sz="1200" kern="1200" dirty="0" smtClean="0">
                <a:solidFill>
                  <a:schemeClr val="tx1"/>
                </a:solidFill>
                <a:latin typeface="+mn-lt"/>
                <a:ea typeface="+mn-ea"/>
                <a:cs typeface="+mn-cs"/>
              </a:rPr>
              <a:t>assessment</a:t>
            </a:r>
            <a:r>
              <a:rPr lang="en-US" b="0" dirty="0" smtClean="0"/>
              <a:t> with no </a:t>
            </a:r>
            <a:r>
              <a:rPr lang="en-US" b="0" i="1" dirty="0" smtClean="0"/>
              <a:t>Needs Improvement </a:t>
            </a:r>
            <a:r>
              <a:rPr lang="en-US" b="0" dirty="0" smtClean="0"/>
              <a:t>scores at all, and/or an </a:t>
            </a:r>
            <a:r>
              <a:rPr lang="en-US" sz="1200" kern="1200" dirty="0" smtClean="0">
                <a:solidFill>
                  <a:schemeClr val="tx1"/>
                </a:solidFill>
                <a:latin typeface="+mn-lt"/>
                <a:ea typeface="+mn-ea"/>
                <a:cs typeface="+mn-cs"/>
              </a:rPr>
              <a:t>assessment</a:t>
            </a:r>
            <a:r>
              <a:rPr lang="en-US" b="0" dirty="0" smtClean="0"/>
              <a:t>  up to two (2) </a:t>
            </a:r>
            <a:r>
              <a:rPr lang="en-US" b="0" i="1" dirty="0" smtClean="0"/>
              <a:t>Developing</a:t>
            </a:r>
            <a:r>
              <a:rPr lang="en-US" b="0" dirty="0" smtClean="0"/>
              <a:t> scores in the same area, result in this being the official </a:t>
            </a:r>
            <a:r>
              <a:rPr lang="en-US" b="1" i="1" dirty="0" smtClean="0"/>
              <a:t>Satisfactory</a:t>
            </a:r>
            <a:r>
              <a:rPr lang="en-US" b="0" dirty="0" smtClean="0"/>
              <a:t> assessment of record for this annual </a:t>
            </a:r>
            <a:r>
              <a:rPr lang="en-US" sz="1200" kern="1200" dirty="0" smtClean="0">
                <a:solidFill>
                  <a:schemeClr val="tx1"/>
                </a:solidFill>
                <a:latin typeface="+mn-lt"/>
                <a:ea typeface="+mn-ea"/>
                <a:cs typeface="+mn-cs"/>
              </a:rPr>
              <a:t>assessment</a:t>
            </a:r>
            <a:r>
              <a:rPr lang="en-US" b="0" dirty="0" smtClean="0"/>
              <a:t> period.  </a:t>
            </a:r>
          </a:p>
          <a:p>
            <a:endParaRPr lang="en-US" b="0" dirty="0" smtClean="0"/>
          </a:p>
          <a:p>
            <a:r>
              <a:rPr lang="en-US" b="0" dirty="0" smtClean="0"/>
              <a:t>**So a driver could have up</a:t>
            </a:r>
            <a:r>
              <a:rPr lang="en-US" b="0" baseline="0" dirty="0" smtClean="0"/>
              <a:t> to 2 </a:t>
            </a:r>
            <a:r>
              <a:rPr lang="en-US" b="0" i="1" dirty="0" smtClean="0"/>
              <a:t>Developing</a:t>
            </a:r>
            <a:r>
              <a:rPr lang="en-US" b="0" i="0" baseline="0" dirty="0" smtClean="0"/>
              <a:t> </a:t>
            </a:r>
            <a:r>
              <a:rPr lang="en-US" b="0" dirty="0" smtClean="0"/>
              <a:t>scores in </a:t>
            </a:r>
            <a:r>
              <a:rPr lang="en-US" b="0" u="sng" dirty="0" smtClean="0"/>
              <a:t>any</a:t>
            </a:r>
            <a:r>
              <a:rPr lang="en-US" b="0" dirty="0" smtClean="0"/>
              <a:t> or </a:t>
            </a:r>
            <a:r>
              <a:rPr lang="en-US" b="0" u="sng" dirty="0" smtClean="0"/>
              <a:t>all</a:t>
            </a:r>
            <a:r>
              <a:rPr lang="en-US" b="0" dirty="0" smtClean="0"/>
              <a:t> of</a:t>
            </a:r>
            <a:r>
              <a:rPr lang="en-US" b="0" baseline="0" dirty="0" smtClean="0"/>
              <a:t> these areas – </a:t>
            </a:r>
          </a:p>
          <a:p>
            <a:endParaRPr lang="en-US" b="0" baseline="0" dirty="0" smtClean="0"/>
          </a:p>
          <a:p>
            <a:r>
              <a:rPr lang="en-US" b="0" baseline="0" dirty="0" smtClean="0"/>
              <a:t>**Up to 2 for driver duties </a:t>
            </a:r>
          </a:p>
          <a:p>
            <a:endParaRPr lang="en-US" b="0" baseline="0" dirty="0" smtClean="0"/>
          </a:p>
          <a:p>
            <a:r>
              <a:rPr lang="en-US" b="0" baseline="0" dirty="0" smtClean="0"/>
              <a:t>**+ Up to 2 for student behaviors door side </a:t>
            </a:r>
          </a:p>
          <a:p>
            <a:endParaRPr lang="en-US" b="0" baseline="0" dirty="0" smtClean="0"/>
          </a:p>
          <a:p>
            <a:r>
              <a:rPr lang="en-US" b="0" baseline="0" dirty="0" smtClean="0"/>
              <a:t>**+ Up to 2 for student behaviors crossing the road and still get an overall </a:t>
            </a:r>
            <a:r>
              <a:rPr lang="en-US" b="0" i="1" baseline="0" dirty="0" smtClean="0"/>
              <a:t>Satisfactory</a:t>
            </a:r>
            <a:r>
              <a:rPr lang="en-US" b="0" baseline="0" dirty="0" smtClean="0"/>
              <a:t>  score.</a:t>
            </a:r>
          </a:p>
          <a:p>
            <a:endParaRPr lang="en-US" b="0" baseline="0" dirty="0" smtClean="0"/>
          </a:p>
          <a:p>
            <a:r>
              <a:rPr lang="en-US" b="0" dirty="0" smtClean="0"/>
              <a:t>**The assessor will discuss and provide detailed guidance on any </a:t>
            </a:r>
            <a:r>
              <a:rPr lang="en-US" b="0" i="1" dirty="0" smtClean="0"/>
              <a:t>Developing</a:t>
            </a:r>
            <a:r>
              <a:rPr lang="en-US" b="0" dirty="0" smtClean="0"/>
              <a:t> items needing further attention, at a Post Observation Conference.</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Every year the Kansas State Department of Education compiles the </a:t>
            </a:r>
            <a:r>
              <a:rPr lang="en-US" i="1" u="none" dirty="0" smtClean="0"/>
              <a:t>National School Bus Loading and Unloading Survey.</a:t>
            </a:r>
          </a:p>
          <a:p>
            <a:endParaRPr lang="en-US" dirty="0" smtClean="0"/>
          </a:p>
          <a:p>
            <a:pPr defTabSz="931723">
              <a:defRPr/>
            </a:pPr>
            <a:r>
              <a:rPr lang="en-US" dirty="0" smtClean="0"/>
              <a:t>**During the 2010 school year,</a:t>
            </a:r>
            <a:r>
              <a:rPr lang="en-US" baseline="0" dirty="0" smtClean="0"/>
              <a:t> Georgia led the nation with 5 of the 13 national fatalities.</a:t>
            </a:r>
          </a:p>
          <a:p>
            <a:pPr defTabSz="931723">
              <a:defRPr/>
            </a:pPr>
            <a:endParaRPr lang="en-US" baseline="0" dirty="0" smtClean="0"/>
          </a:p>
          <a:p>
            <a:pPr defTabSz="931723">
              <a:defRPr/>
            </a:pPr>
            <a:r>
              <a:rPr lang="en-US" baseline="0" dirty="0" smtClean="0"/>
              <a:t>**During the 2011 school year, we led the nation again with 2 fatalities and</a:t>
            </a:r>
          </a:p>
          <a:p>
            <a:pPr defTabSz="931723">
              <a:defRPr/>
            </a:pPr>
            <a:endParaRPr lang="en-US" baseline="0" dirty="0" smtClean="0"/>
          </a:p>
          <a:p>
            <a:pPr defTabSz="931723">
              <a:defRPr/>
            </a:pPr>
            <a:r>
              <a:rPr lang="en-US" baseline="0" dirty="0" smtClean="0"/>
              <a:t>** in 2012 Georgia’s 2 fatalities placed us number one again.</a:t>
            </a:r>
          </a:p>
          <a:p>
            <a:pPr defTabSz="931723">
              <a:defRPr/>
            </a:pPr>
            <a:endParaRPr lang="en-US" baseline="0" dirty="0" smtClean="0"/>
          </a:p>
          <a:p>
            <a:pPr defTabSz="931723">
              <a:defRPr/>
            </a:pPr>
            <a:r>
              <a:rPr lang="en-US" baseline="0" dirty="0" smtClean="0"/>
              <a:t>**We’ve just shared that there are two additional 2013 fatalities.</a:t>
            </a:r>
          </a:p>
          <a:p>
            <a:pPr defTabSz="931723">
              <a:defRPr/>
            </a:pPr>
            <a:endParaRPr lang="en-US" baseline="0" dirty="0" smtClean="0"/>
          </a:p>
          <a:p>
            <a:pPr defTabSz="931723">
              <a:defRPr/>
            </a:pPr>
            <a:r>
              <a:rPr lang="en-US" baseline="0" dirty="0" smtClean="0"/>
              <a:t>** Leading the nation in school bus fatalities </a:t>
            </a:r>
            <a:r>
              <a:rPr lang="en-US" b="1" u="sng" baseline="0" dirty="0" smtClean="0"/>
              <a:t>has to end</a:t>
            </a:r>
            <a:r>
              <a:rPr lang="en-US" baseline="0" dirty="0" smtClean="0"/>
              <a:t>.  </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150" b="0" dirty="0" smtClean="0"/>
              <a:t>It is recommended that an </a:t>
            </a:r>
            <a:r>
              <a:rPr lang="en-US" sz="1100" kern="1200" dirty="0" smtClean="0">
                <a:solidFill>
                  <a:schemeClr val="tx1"/>
                </a:solidFill>
                <a:latin typeface="+mn-lt"/>
                <a:ea typeface="+mn-ea"/>
                <a:cs typeface="+mn-cs"/>
              </a:rPr>
              <a:t>assessment</a:t>
            </a:r>
            <a:r>
              <a:rPr lang="en-US" sz="1150" b="0" dirty="0" smtClean="0"/>
              <a:t> with three (3) or more </a:t>
            </a:r>
            <a:r>
              <a:rPr lang="en-US" sz="1150" b="0" i="1" dirty="0" smtClean="0"/>
              <a:t>Developing</a:t>
            </a:r>
            <a:r>
              <a:rPr lang="en-US" sz="1150" b="0" dirty="0" smtClean="0"/>
              <a:t> scores in the same area or an </a:t>
            </a:r>
            <a:r>
              <a:rPr lang="en-US" sz="1100" kern="1200" dirty="0" smtClean="0">
                <a:solidFill>
                  <a:schemeClr val="tx1"/>
                </a:solidFill>
                <a:latin typeface="+mn-lt"/>
                <a:ea typeface="+mn-ea"/>
                <a:cs typeface="+mn-cs"/>
              </a:rPr>
              <a:t>assessment</a:t>
            </a:r>
            <a:r>
              <a:rPr lang="en-US" sz="1150" b="0" dirty="0" smtClean="0"/>
              <a:t> with one (1) or more </a:t>
            </a:r>
            <a:r>
              <a:rPr lang="en-US" sz="1150" b="0" i="1" dirty="0" smtClean="0"/>
              <a:t>Needs Improvement </a:t>
            </a:r>
            <a:r>
              <a:rPr lang="en-US" sz="1150" b="0" dirty="0" smtClean="0"/>
              <a:t>score(s) in all areas combined, result in this observation being used as an informal diagnostic </a:t>
            </a:r>
            <a:r>
              <a:rPr lang="en-US" sz="1100" kern="1200" dirty="0" smtClean="0">
                <a:solidFill>
                  <a:schemeClr val="tx1"/>
                </a:solidFill>
                <a:latin typeface="+mn-lt"/>
                <a:ea typeface="+mn-ea"/>
                <a:cs typeface="+mn-cs"/>
              </a:rPr>
              <a:t>assessment</a:t>
            </a:r>
            <a:r>
              <a:rPr lang="en-US" sz="1150" b="0" dirty="0" smtClean="0"/>
              <a:t> with an </a:t>
            </a:r>
            <a:r>
              <a:rPr lang="en-US" sz="1150" b="1" dirty="0" smtClean="0"/>
              <a:t>Extended Phase </a:t>
            </a:r>
            <a:r>
              <a:rPr lang="en-US" sz="1100" kern="1200" dirty="0" smtClean="0">
                <a:solidFill>
                  <a:schemeClr val="tx1"/>
                </a:solidFill>
                <a:latin typeface="+mn-lt"/>
                <a:ea typeface="+mn-ea"/>
                <a:cs typeface="+mn-cs"/>
              </a:rPr>
              <a:t>assessment</a:t>
            </a:r>
            <a:r>
              <a:rPr lang="en-US" sz="1150" b="0" dirty="0" smtClean="0"/>
              <a:t> observation period.</a:t>
            </a:r>
            <a:r>
              <a:rPr lang="en-US" sz="1150" b="0" baseline="0" dirty="0" smtClean="0"/>
              <a:t>  You are going to use the informal </a:t>
            </a:r>
            <a:r>
              <a:rPr lang="en-US" sz="1100" kern="1200" dirty="0" smtClean="0">
                <a:solidFill>
                  <a:schemeClr val="tx1"/>
                </a:solidFill>
                <a:latin typeface="+mn-lt"/>
                <a:ea typeface="+mn-ea"/>
                <a:cs typeface="+mn-cs"/>
              </a:rPr>
              <a:t>assessment</a:t>
            </a:r>
            <a:r>
              <a:rPr lang="en-US" sz="1150" b="0" baseline="0" dirty="0" smtClean="0"/>
              <a:t> to fix what went wrong.</a:t>
            </a:r>
            <a:endParaRPr lang="en-US" sz="1150" b="0" dirty="0" smtClean="0"/>
          </a:p>
          <a:p>
            <a:endParaRPr lang="en-US" sz="1150" b="0" dirty="0" smtClean="0"/>
          </a:p>
          <a:p>
            <a:r>
              <a:rPr lang="en-US" sz="1150" b="0" dirty="0" smtClean="0"/>
              <a:t>**The assessor will share the outcome of the informal </a:t>
            </a:r>
            <a:r>
              <a:rPr lang="en-US" sz="1100" kern="1200" dirty="0" smtClean="0">
                <a:solidFill>
                  <a:schemeClr val="tx1"/>
                </a:solidFill>
                <a:latin typeface="+mn-lt"/>
                <a:ea typeface="+mn-ea"/>
                <a:cs typeface="+mn-cs"/>
              </a:rPr>
              <a:t>assessment</a:t>
            </a:r>
            <a:r>
              <a:rPr lang="en-US" sz="1150" b="0" dirty="0" smtClean="0"/>
              <a:t> at the Post Observation Conference.  </a:t>
            </a:r>
          </a:p>
          <a:p>
            <a:endParaRPr lang="en-US" sz="1150" b="0" dirty="0" smtClean="0"/>
          </a:p>
          <a:p>
            <a:r>
              <a:rPr lang="en-US" sz="1150" b="0" dirty="0" smtClean="0"/>
              <a:t>**This will be followed by related remedial instruction/training provided to the driver.  </a:t>
            </a:r>
          </a:p>
          <a:p>
            <a:endParaRPr lang="en-US" sz="1150" b="0" dirty="0" smtClean="0"/>
          </a:p>
          <a:p>
            <a:r>
              <a:rPr lang="en-US" sz="1150" b="0" dirty="0" smtClean="0"/>
              <a:t>**Once the appropriate training is complete, another </a:t>
            </a:r>
            <a:r>
              <a:rPr lang="en-US" sz="1100" kern="1200" dirty="0" smtClean="0">
                <a:solidFill>
                  <a:schemeClr val="tx1"/>
                </a:solidFill>
                <a:latin typeface="+mn-lt"/>
                <a:ea typeface="+mn-ea"/>
                <a:cs typeface="+mn-cs"/>
              </a:rPr>
              <a:t>assessment</a:t>
            </a:r>
            <a:r>
              <a:rPr lang="en-US" sz="1150" b="0" dirty="0" smtClean="0"/>
              <a:t> observation will occur as soon as feasible.  You will want to prioritize retraining this driver with identified deficiencies, and riding with them again </a:t>
            </a:r>
            <a:r>
              <a:rPr lang="en-US" sz="1150" b="0" baseline="0" dirty="0" smtClean="0"/>
              <a:t>before finishing the first observation ride with all drivers.  Fix your problems as you go along of if you find that most of your drivers are falling into the extended phase, it might be wise to just stop and provide in-service training on the new Unit 6 to everyone, prior to assessing them. </a:t>
            </a:r>
            <a:r>
              <a:rPr lang="en-US" sz="1150" b="0" dirty="0" smtClean="0"/>
              <a:t>  </a:t>
            </a:r>
          </a:p>
          <a:p>
            <a:endParaRPr lang="en-US" sz="1150" b="0" dirty="0" smtClean="0"/>
          </a:p>
          <a:p>
            <a:r>
              <a:rPr lang="en-US" sz="1150" b="0" dirty="0" smtClean="0"/>
              <a:t>**If the latter </a:t>
            </a:r>
            <a:r>
              <a:rPr lang="en-US" sz="1100" kern="1200" dirty="0" smtClean="0">
                <a:solidFill>
                  <a:schemeClr val="tx1"/>
                </a:solidFill>
                <a:latin typeface="+mn-lt"/>
                <a:ea typeface="+mn-ea"/>
                <a:cs typeface="+mn-cs"/>
              </a:rPr>
              <a:t>assessment</a:t>
            </a:r>
            <a:r>
              <a:rPr lang="en-US" sz="1150" b="0" dirty="0" smtClean="0"/>
              <a:t> is an overall Satisfactory, it will then become the official formal assessment observation of record.  If not, the Extended Phase observation period will continue (if the school system desires) with more remediation activities, until a </a:t>
            </a:r>
            <a:r>
              <a:rPr lang="en-US" sz="1150" b="0" i="0" dirty="0" smtClean="0"/>
              <a:t>Satisfactory </a:t>
            </a:r>
            <a:r>
              <a:rPr lang="en-US" sz="1100" kern="1200" dirty="0" smtClean="0">
                <a:solidFill>
                  <a:schemeClr val="tx1"/>
                </a:solidFill>
                <a:latin typeface="+mn-lt"/>
                <a:ea typeface="+mn-ea"/>
                <a:cs typeface="+mn-cs"/>
              </a:rPr>
              <a:t>assessment</a:t>
            </a:r>
            <a:r>
              <a:rPr lang="en-US" sz="1150" b="0" dirty="0" smtClean="0"/>
              <a:t> is achieved. </a:t>
            </a:r>
          </a:p>
          <a:p>
            <a:endParaRPr lang="en-US" sz="1150" b="0" dirty="0" smtClean="0"/>
          </a:p>
          <a:p>
            <a:r>
              <a:rPr lang="en-US" sz="1150" b="0" i="0" dirty="0" smtClean="0"/>
              <a:t>The scores from the Extended Phase </a:t>
            </a:r>
            <a:r>
              <a:rPr lang="en-US" sz="1100" kern="1200" dirty="0" smtClean="0">
                <a:solidFill>
                  <a:schemeClr val="tx1"/>
                </a:solidFill>
                <a:latin typeface="+mn-lt"/>
                <a:ea typeface="+mn-ea"/>
                <a:cs typeface="+mn-cs"/>
              </a:rPr>
              <a:t>assessment</a:t>
            </a:r>
            <a:r>
              <a:rPr lang="en-US" sz="1150" b="0" i="0" dirty="0" smtClean="0"/>
              <a:t> observation are for diagnostic purposes only and upon the driver achieving an overall Satisfactory </a:t>
            </a:r>
            <a:r>
              <a:rPr lang="en-US" sz="1100" kern="1200" dirty="0" smtClean="0">
                <a:solidFill>
                  <a:schemeClr val="tx1"/>
                </a:solidFill>
                <a:latin typeface="+mn-lt"/>
                <a:ea typeface="+mn-ea"/>
                <a:cs typeface="+mn-cs"/>
              </a:rPr>
              <a:t>assessment</a:t>
            </a:r>
            <a:r>
              <a:rPr lang="en-US" sz="1150" b="0" i="0" dirty="0" smtClean="0"/>
              <a:t>, the Extended Phase </a:t>
            </a:r>
            <a:r>
              <a:rPr lang="en-US" sz="1100" kern="1200" dirty="0" smtClean="0">
                <a:solidFill>
                  <a:schemeClr val="tx1"/>
                </a:solidFill>
                <a:latin typeface="+mn-lt"/>
                <a:ea typeface="+mn-ea"/>
                <a:cs typeface="+mn-cs"/>
              </a:rPr>
              <a:t>assessment</a:t>
            </a:r>
            <a:r>
              <a:rPr lang="en-US" sz="1150" b="0" i="0" dirty="0" smtClean="0"/>
              <a:t> observation will not be part of the official annual </a:t>
            </a:r>
            <a:r>
              <a:rPr lang="en-US" sz="1100" kern="1200" dirty="0" smtClean="0">
                <a:solidFill>
                  <a:schemeClr val="tx1"/>
                </a:solidFill>
                <a:latin typeface="+mn-lt"/>
                <a:ea typeface="+mn-ea"/>
                <a:cs typeface="+mn-cs"/>
              </a:rPr>
              <a:t>assessment</a:t>
            </a:r>
            <a:r>
              <a:rPr lang="en-US" sz="1150" b="0" i="0" dirty="0" smtClean="0"/>
              <a:t> of record.</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t>It is recommended that if the school bus driver fails to remediate in the Extended Phase </a:t>
            </a:r>
            <a:r>
              <a:rPr lang="en-US" sz="1200" kern="1200" dirty="0" smtClean="0">
                <a:solidFill>
                  <a:schemeClr val="tx1"/>
                </a:solidFill>
                <a:latin typeface="+mn-lt"/>
                <a:ea typeface="+mn-ea"/>
                <a:cs typeface="+mn-cs"/>
              </a:rPr>
              <a:t>assessment</a:t>
            </a:r>
            <a:r>
              <a:rPr lang="en-US" b="0" dirty="0" smtClean="0"/>
              <a:t> observation period(s) or if the school system determines that they will not continue to retrain/retain this school bus driver, an </a:t>
            </a:r>
            <a:r>
              <a:rPr lang="en-US" b="1" u="sng" dirty="0" smtClean="0"/>
              <a:t>Unsatisfactory overall assessment </a:t>
            </a:r>
            <a:r>
              <a:rPr lang="en-US" b="0" dirty="0" smtClean="0"/>
              <a:t>of record for this annual </a:t>
            </a:r>
            <a:r>
              <a:rPr lang="en-US" sz="1200" kern="1200" dirty="0" smtClean="0">
                <a:solidFill>
                  <a:schemeClr val="tx1"/>
                </a:solidFill>
                <a:latin typeface="+mn-lt"/>
                <a:ea typeface="+mn-ea"/>
                <a:cs typeface="+mn-cs"/>
              </a:rPr>
              <a:t>assessment</a:t>
            </a:r>
            <a:r>
              <a:rPr lang="en-US" b="0" dirty="0" smtClean="0"/>
              <a:t> period will result.</a:t>
            </a:r>
          </a:p>
          <a:p>
            <a:endParaRPr lang="en-US" b="0" dirty="0" smtClean="0"/>
          </a:p>
          <a:p>
            <a:r>
              <a:rPr lang="en-US" b="0" dirty="0" smtClean="0"/>
              <a:t>**Your goal is that all drivers score satisfactory,</a:t>
            </a:r>
            <a:r>
              <a:rPr lang="en-US" b="0" baseline="0" dirty="0" smtClean="0"/>
              <a:t> so the pressure is on you and your training staff to ensure this happens.  </a:t>
            </a:r>
          </a:p>
          <a:p>
            <a:endParaRPr lang="en-US" b="0" baseline="0" dirty="0" smtClean="0"/>
          </a:p>
          <a:p>
            <a:r>
              <a:rPr lang="en-US" b="0" baseline="0" dirty="0" smtClean="0"/>
              <a:t>**But after exhausting all effort with a driver, in the end, it might be that an Unsatisfactory overall </a:t>
            </a:r>
            <a:r>
              <a:rPr lang="en-US" sz="1200" kern="1200" dirty="0" smtClean="0">
                <a:solidFill>
                  <a:schemeClr val="tx1"/>
                </a:solidFill>
                <a:latin typeface="+mn-lt"/>
                <a:ea typeface="+mn-ea"/>
                <a:cs typeface="+mn-cs"/>
              </a:rPr>
              <a:t>assessment</a:t>
            </a:r>
            <a:r>
              <a:rPr lang="en-US" b="0" baseline="0" dirty="0" smtClean="0"/>
              <a:t> score results.  </a:t>
            </a:r>
          </a:p>
          <a:p>
            <a:endParaRPr lang="en-US" b="0" baseline="0" dirty="0" smtClean="0"/>
          </a:p>
          <a:p>
            <a:r>
              <a:rPr lang="en-US" b="0" baseline="0" dirty="0" smtClean="0"/>
              <a:t>**Neither you, your school system or your parents want this deficient, unsafe driver responsible for the safety of the students you serve.  In this case you’ll need to work with your Human Resources folks to take appropriate action.</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t>So, there’s no work required on your part to develop materials.  We’ve provided the School Bus Safety Curriculum materials for school</a:t>
            </a:r>
            <a:r>
              <a:rPr lang="en-US" b="0" baseline="0" dirty="0" smtClean="0"/>
              <a:t> bus safety to be taught to all elementary and middle school students.</a:t>
            </a:r>
          </a:p>
          <a:p>
            <a:endParaRPr lang="en-US" b="0" baseline="0" dirty="0" smtClean="0"/>
          </a:p>
          <a:p>
            <a:r>
              <a:rPr lang="en-US" b="0" baseline="0" dirty="0" smtClean="0"/>
              <a:t>**We’ve provided the new and improved Unit 6 material for your school bus drivers.  And we’ve provided a 145 slide Power Point and narrative </a:t>
            </a:r>
            <a:r>
              <a:rPr lang="en-US" b="1" baseline="0" dirty="0" smtClean="0"/>
              <a:t>(on Portal in Model Training Units) </a:t>
            </a:r>
            <a:r>
              <a:rPr lang="en-US" b="0" baseline="0" dirty="0" smtClean="0"/>
              <a:t>to use in teaching the new Unit 6.</a:t>
            </a:r>
          </a:p>
          <a:p>
            <a:endParaRPr lang="en-US" b="0" baseline="0" dirty="0" smtClean="0"/>
          </a:p>
          <a:p>
            <a:r>
              <a:rPr lang="en-US" b="0" baseline="0" dirty="0" smtClean="0"/>
              <a:t>So your students should know what to do and your school bus drivers should know what they should do and what they should be teaching students.</a:t>
            </a:r>
          </a:p>
          <a:p>
            <a:endParaRPr lang="en-US" b="0" baseline="0" dirty="0" smtClean="0"/>
          </a:p>
          <a:p>
            <a:r>
              <a:rPr lang="en-US" b="0" baseline="0" dirty="0" smtClean="0"/>
              <a:t>** And we’ve now provided the Annual Bus Stop </a:t>
            </a:r>
            <a:r>
              <a:rPr lang="en-US" sz="1200" b="0" kern="1200" baseline="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baseline="0" dirty="0" smtClean="0"/>
              <a:t>, so you can go out and see if your drivers and students are doing what they’ve been taught!</a:t>
            </a:r>
          </a:p>
          <a:p>
            <a:endParaRPr lang="en-US" b="0" baseline="0" dirty="0" smtClean="0"/>
          </a:p>
          <a:p>
            <a:r>
              <a:rPr lang="en-US" b="0" baseline="0" dirty="0" smtClean="0"/>
              <a:t>**Additionally, we’ll be sending you this PPT so you can use it, if desired, in training your staff in the annual </a:t>
            </a:r>
            <a:r>
              <a:rPr lang="en-US" sz="1200" kern="1200" dirty="0" smtClean="0">
                <a:solidFill>
                  <a:schemeClr val="tx1"/>
                </a:solidFill>
                <a:latin typeface="+mn-lt"/>
                <a:ea typeface="+mn-ea"/>
                <a:cs typeface="+mn-cs"/>
              </a:rPr>
              <a:t>assessment</a:t>
            </a:r>
            <a:r>
              <a:rPr lang="en-US" b="0" baseline="0" dirty="0" smtClean="0"/>
              <a:t> process and forms.</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32</a:t>
            </a:fld>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baseline="0" dirty="0" smtClean="0"/>
              <a:t>Without the annual on-board </a:t>
            </a:r>
            <a:r>
              <a:rPr lang="en-US" sz="1200" kern="1200" dirty="0" smtClean="0">
                <a:solidFill>
                  <a:schemeClr val="tx1"/>
                </a:solidFill>
                <a:latin typeface="+mn-lt"/>
                <a:ea typeface="+mn-ea"/>
                <a:cs typeface="+mn-cs"/>
              </a:rPr>
              <a:t>assessment</a:t>
            </a:r>
            <a:r>
              <a:rPr lang="en-US" b="0" u="none" baseline="0" dirty="0" smtClean="0"/>
              <a:t>, </a:t>
            </a:r>
            <a:r>
              <a:rPr lang="en-US" b="1" u="none" baseline="0" dirty="0" smtClean="0"/>
              <a:t>do </a:t>
            </a:r>
            <a:r>
              <a:rPr lang="en-US" b="1" u="sng" baseline="0" dirty="0" smtClean="0"/>
              <a:t>you</a:t>
            </a:r>
            <a:r>
              <a:rPr lang="en-US" b="1" u="none" baseline="0" dirty="0" smtClean="0"/>
              <a:t> really know</a:t>
            </a:r>
            <a:r>
              <a:rPr lang="en-US" b="0" u="none" baseline="0" dirty="0" smtClean="0"/>
              <a:t> </a:t>
            </a:r>
            <a:r>
              <a:rPr lang="en-US" b="0" baseline="0" dirty="0" smtClean="0"/>
              <a:t>what’s going on at your bus stops?  </a:t>
            </a:r>
          </a:p>
          <a:p>
            <a:endParaRPr lang="en-US" b="0" baseline="0" dirty="0" smtClean="0"/>
          </a:p>
          <a:p>
            <a:r>
              <a:rPr lang="en-US" b="0" baseline="0" dirty="0" smtClean="0"/>
              <a:t>**You can make this happen in your school district </a:t>
            </a:r>
          </a:p>
          <a:p>
            <a:endParaRPr lang="en-US" b="0" baseline="0" dirty="0" smtClean="0"/>
          </a:p>
          <a:p>
            <a:r>
              <a:rPr lang="en-US" b="0" baseline="0" dirty="0" smtClean="0"/>
              <a:t>** and help to protect your students. </a:t>
            </a:r>
          </a:p>
          <a:p>
            <a:endParaRPr lang="en-US" b="0" baseline="0" dirty="0" smtClean="0"/>
          </a:p>
          <a:p>
            <a:r>
              <a:rPr lang="en-US" b="0" baseline="0" dirty="0" smtClean="0"/>
              <a:t> </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33</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r>
              <a:rPr lang="en-US" sz="1050" dirty="0" smtClean="0"/>
              <a:t>Questions and answers.</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DC40EA-49CE-476E-AB69-E3772B2D97BE}" type="slidenum">
              <a:rPr lang="en-US" smtClean="0"/>
              <a:pPr/>
              <a:t>34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can each local school system do to ensure their bus stops are safe when students are loading and unloading?</a:t>
            </a:r>
            <a:r>
              <a:rPr 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i="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i="0" dirty="0" smtClean="0"/>
              <a:t>**In the Pupil Transportation Records Assessment Section 3, item 9 asks if you are doing an annual on-board </a:t>
            </a:r>
            <a:r>
              <a:rPr lang="en-US" sz="1200" kern="1200" dirty="0" smtClean="0">
                <a:solidFill>
                  <a:schemeClr val="tx1"/>
                </a:solidFill>
                <a:latin typeface="+mn-lt"/>
                <a:ea typeface="+mn-ea"/>
                <a:cs typeface="+mn-cs"/>
              </a:rPr>
              <a:t>assessment</a:t>
            </a:r>
            <a:r>
              <a:rPr lang="en-US" b="0" i="0" dirty="0" smtClean="0"/>
              <a:t> ride with your regular drivers and with your subs.</a:t>
            </a:r>
            <a:endParaRPr lang="en-US" sz="1200" i="1" kern="1200" dirty="0" smtClean="0">
              <a:solidFill>
                <a:schemeClr val="tx1"/>
              </a:solidFill>
              <a:latin typeface="+mn-lt"/>
              <a:ea typeface="+mn-ea"/>
              <a:cs typeface="+mn-cs"/>
            </a:endParaRPr>
          </a:p>
          <a:p>
            <a:r>
              <a:rPr lang="en-US" b="0" i="0" dirty="0" smtClean="0"/>
              <a:t> </a:t>
            </a:r>
          </a:p>
          <a:p>
            <a:r>
              <a:rPr lang="en-US" b="0" i="0" dirty="0" smtClean="0"/>
              <a:t>**In the past, the GaDOE has </a:t>
            </a:r>
            <a:r>
              <a:rPr lang="en-US" b="1" i="0" u="sng" dirty="0" smtClean="0"/>
              <a:t>not</a:t>
            </a:r>
            <a:r>
              <a:rPr lang="en-US" b="0" i="0" dirty="0" smtClean="0"/>
              <a:t> provided specific forms or a process for the recommended Annual On-Board</a:t>
            </a:r>
            <a:r>
              <a:rPr lang="en-US" b="0" i="0" baseline="0" dirty="0" smtClean="0"/>
              <a:t> </a:t>
            </a:r>
            <a:r>
              <a:rPr lang="en-US" sz="1200" b="0" i="0" kern="1200" baseline="0" dirty="0" smtClean="0">
                <a:solidFill>
                  <a:schemeClr val="tx1"/>
                </a:solidFill>
                <a:latin typeface="+mn-lt"/>
                <a:ea typeface="+mn-ea"/>
                <a:cs typeface="+mn-cs"/>
              </a:rPr>
              <a:t>Assessment</a:t>
            </a:r>
            <a:r>
              <a:rPr lang="en-US" b="0" i="0" baseline="0" dirty="0" smtClean="0"/>
              <a:t> of school bus drivers.  Most systems have just used the “with students” </a:t>
            </a:r>
            <a:r>
              <a:rPr lang="en-US" sz="1200" kern="1200" dirty="0" smtClean="0">
                <a:solidFill>
                  <a:schemeClr val="tx1"/>
                </a:solidFill>
                <a:latin typeface="+mn-lt"/>
                <a:ea typeface="+mn-ea"/>
                <a:cs typeface="+mn-cs"/>
              </a:rPr>
              <a:t>assessment</a:t>
            </a:r>
            <a:r>
              <a:rPr lang="en-US" b="0" i="0" baseline="0" dirty="0" smtClean="0"/>
              <a:t> form designed for use with new trainees, but only a small portion of that </a:t>
            </a:r>
            <a:r>
              <a:rPr lang="en-US" sz="1200" kern="1200" dirty="0" smtClean="0">
                <a:solidFill>
                  <a:schemeClr val="tx1"/>
                </a:solidFill>
                <a:latin typeface="+mn-lt"/>
                <a:ea typeface="+mn-ea"/>
                <a:cs typeface="+mn-cs"/>
              </a:rPr>
              <a:t>assessment</a:t>
            </a:r>
            <a:r>
              <a:rPr lang="en-US" b="0" i="0" baseline="0" dirty="0" smtClean="0"/>
              <a:t> focuses on loading and unloading.  </a:t>
            </a:r>
          </a:p>
          <a:p>
            <a:endParaRPr lang="en-US" b="0" i="0" dirty="0" smtClean="0"/>
          </a:p>
          <a:p>
            <a:r>
              <a:rPr lang="en-US" b="0" i="0" dirty="0" smtClean="0"/>
              <a:t>**The newly provided Annual Bus Stop Driver </a:t>
            </a:r>
            <a:r>
              <a:rPr lang="en-US" sz="1200" b="0" i="0" kern="120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i="0" dirty="0" smtClean="0"/>
              <a:t> process and forms are designed to be a complete tool for</a:t>
            </a:r>
            <a:r>
              <a:rPr lang="en-US" b="0" i="0" baseline="0" dirty="0" smtClean="0"/>
              <a:t> you to reach and use to score your </a:t>
            </a:r>
            <a:r>
              <a:rPr lang="en-US" b="1" i="0" u="sng" baseline="0" dirty="0" smtClean="0"/>
              <a:t>existing drivers in critical bus stop areas</a:t>
            </a:r>
            <a:r>
              <a:rPr lang="en-US" b="0" i="0" baseline="0" dirty="0" smtClean="0"/>
              <a:t> and to reverse the current trend of student fatalities.</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The annual on-board school bus driver </a:t>
            </a:r>
            <a:r>
              <a:rPr lang="en-US" sz="1200" kern="1200" dirty="0" smtClean="0">
                <a:solidFill>
                  <a:schemeClr val="tx1"/>
                </a:solidFill>
                <a:latin typeface="+mn-lt"/>
                <a:ea typeface="+mn-ea"/>
                <a:cs typeface="+mn-cs"/>
              </a:rPr>
              <a:t>assessment</a:t>
            </a:r>
            <a:r>
              <a:rPr lang="en-US" b="0" i="0" dirty="0" smtClean="0"/>
              <a:t> </a:t>
            </a:r>
            <a:r>
              <a:rPr lang="en-US" b="0" i="0" baseline="0" dirty="0" smtClean="0"/>
              <a:t>process is focused on</a:t>
            </a:r>
            <a:r>
              <a:rPr lang="en-US" b="0" i="0" dirty="0" smtClean="0"/>
              <a:t> improving driver performance and learning on school</a:t>
            </a:r>
            <a:r>
              <a:rPr lang="en-US" b="0" i="0" baseline="0" dirty="0" smtClean="0"/>
              <a:t> </a:t>
            </a:r>
            <a:r>
              <a:rPr lang="en-US" b="0" i="0" dirty="0" smtClean="0"/>
              <a:t>bus stop safety.  </a:t>
            </a:r>
          </a:p>
          <a:p>
            <a:endParaRPr lang="en-US" b="0" i="0" dirty="0" smtClean="0"/>
          </a:p>
          <a:p>
            <a:r>
              <a:rPr lang="en-US" b="0" i="0" dirty="0" smtClean="0"/>
              <a:t>**An effective </a:t>
            </a:r>
            <a:r>
              <a:rPr lang="en-US" sz="1200" kern="1200" dirty="0" smtClean="0">
                <a:solidFill>
                  <a:schemeClr val="tx1"/>
                </a:solidFill>
                <a:latin typeface="+mn-lt"/>
                <a:ea typeface="+mn-ea"/>
                <a:cs typeface="+mn-cs"/>
              </a:rPr>
              <a:t>assessment</a:t>
            </a:r>
            <a:r>
              <a:rPr lang="en-US" b="0" i="0" dirty="0" smtClean="0"/>
              <a:t> observation program results when school bus drivers are </a:t>
            </a:r>
            <a:r>
              <a:rPr lang="en-US" b="1" i="0" u="sng" dirty="0" smtClean="0"/>
              <a:t>treated as professionals</a:t>
            </a:r>
            <a:r>
              <a:rPr lang="en-US" b="0" i="0" dirty="0" smtClean="0"/>
              <a:t>.  The goal is to identify any areas needing improvement and to help drivers resolve those issues.  This </a:t>
            </a:r>
            <a:r>
              <a:rPr lang="en-US" b="1" i="0" u="sng" dirty="0" smtClean="0"/>
              <a:t>MUST NOT</a:t>
            </a:r>
            <a:r>
              <a:rPr lang="en-US" b="0" i="0" u="none" dirty="0" smtClean="0"/>
              <a:t> </a:t>
            </a:r>
            <a:r>
              <a:rPr lang="en-US" b="0" i="0" dirty="0" smtClean="0"/>
              <a:t>be,</a:t>
            </a:r>
            <a:r>
              <a:rPr lang="en-US" b="0" i="0" baseline="0" dirty="0" smtClean="0"/>
              <a:t> </a:t>
            </a:r>
            <a:r>
              <a:rPr lang="en-US" b="0" i="0" dirty="0" smtClean="0"/>
              <a:t>or be seen</a:t>
            </a:r>
            <a:r>
              <a:rPr lang="en-US" b="0" i="0" baseline="0" dirty="0" smtClean="0"/>
              <a:t> as, </a:t>
            </a:r>
            <a:r>
              <a:rPr lang="en-US" b="0" i="0" dirty="0" smtClean="0"/>
              <a:t>a gotcha</a:t>
            </a:r>
            <a:r>
              <a:rPr lang="en-US" b="0" i="0" baseline="0" dirty="0" smtClean="0"/>
              <a:t> process.</a:t>
            </a:r>
            <a:endParaRPr lang="en-US" b="0" i="0" dirty="0" smtClean="0"/>
          </a:p>
          <a:p>
            <a:endParaRPr lang="en-US" b="0" i="0" dirty="0" smtClean="0"/>
          </a:p>
          <a:p>
            <a:r>
              <a:rPr lang="en-US" b="0" dirty="0" smtClean="0"/>
              <a:t>**The </a:t>
            </a:r>
            <a:r>
              <a:rPr lang="en-US" b="1" dirty="0" smtClean="0"/>
              <a:t>purpose</a:t>
            </a:r>
            <a:r>
              <a:rPr lang="en-US" b="0" dirty="0" smtClean="0"/>
              <a:t> of the Annual Bus Stop - Driver LOADING &amp; UNLOADING </a:t>
            </a:r>
            <a:r>
              <a:rPr lang="en-US" sz="1200" b="0" kern="120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dirty="0" smtClean="0"/>
              <a:t> is to </a:t>
            </a:r>
            <a:r>
              <a:rPr lang="en-US" b="1" dirty="0" smtClean="0"/>
              <a:t>totally focus on 3 areas</a:t>
            </a:r>
            <a:r>
              <a:rPr lang="en-US" b="0" dirty="0" smtClean="0"/>
              <a:t>.  </a:t>
            </a:r>
            <a:br>
              <a:rPr lang="en-US" b="0" dirty="0" smtClean="0"/>
            </a:br>
            <a:r>
              <a:rPr lang="en-US" b="0" dirty="0" smtClean="0"/>
              <a:t/>
            </a:r>
            <a:br>
              <a:rPr lang="en-US" b="0" dirty="0" smtClean="0"/>
            </a:br>
            <a:r>
              <a:rPr lang="en-US" b="0" dirty="0" smtClean="0"/>
              <a:t>**You want to </a:t>
            </a:r>
            <a:r>
              <a:rPr lang="en-US" b="1" dirty="0" smtClean="0"/>
              <a:t>identify and resolve any issues</a:t>
            </a:r>
            <a:r>
              <a:rPr lang="en-US" b="1" baseline="0" dirty="0" smtClean="0"/>
              <a:t> at the bus stop with:</a:t>
            </a:r>
          </a:p>
          <a:p>
            <a:r>
              <a:rPr lang="en-US" b="0" dirty="0" smtClean="0"/>
              <a:t>The safety of school </a:t>
            </a:r>
            <a:r>
              <a:rPr lang="en-US" b="1" dirty="0" smtClean="0"/>
              <a:t>bus stop locations</a:t>
            </a:r>
          </a:p>
          <a:p>
            <a:pPr marL="228600" indent="-228600">
              <a:buNone/>
            </a:pPr>
            <a:endParaRPr lang="en-US" b="0" dirty="0" smtClean="0"/>
          </a:p>
          <a:p>
            <a:pPr marL="228600" indent="-228600">
              <a:buNone/>
            </a:pPr>
            <a:r>
              <a:rPr lang="en-US" b="0" dirty="0" smtClean="0"/>
              <a:t>**With bus </a:t>
            </a:r>
            <a:r>
              <a:rPr lang="en-US" b="1" dirty="0" smtClean="0"/>
              <a:t>driver</a:t>
            </a:r>
            <a:r>
              <a:rPr lang="en-US" b="0" dirty="0" smtClean="0"/>
              <a:t>s carrying out their required </a:t>
            </a:r>
            <a:r>
              <a:rPr lang="en-US" b="1" dirty="0" smtClean="0"/>
              <a:t>duties</a:t>
            </a:r>
          </a:p>
          <a:p>
            <a:pPr marL="228600" indent="-228600">
              <a:buNone/>
            </a:pPr>
            <a:endParaRPr lang="en-US" b="0" dirty="0" smtClean="0"/>
          </a:p>
          <a:p>
            <a:pPr marL="228600" indent="-228600">
              <a:buNone/>
            </a:pPr>
            <a:r>
              <a:rPr lang="en-US" b="0" dirty="0" smtClean="0"/>
              <a:t>**And with </a:t>
            </a:r>
            <a:r>
              <a:rPr lang="en-US" b="1" dirty="0" smtClean="0"/>
              <a:t>student</a:t>
            </a:r>
            <a:r>
              <a:rPr lang="en-US" b="0" dirty="0" smtClean="0"/>
              <a:t>s executing essential </a:t>
            </a:r>
            <a:r>
              <a:rPr lang="en-US" b="1" dirty="0" smtClean="0"/>
              <a:t>safe</a:t>
            </a:r>
            <a:r>
              <a:rPr lang="en-US" b="1" baseline="0" dirty="0" smtClean="0"/>
              <a:t> bus stop </a:t>
            </a:r>
            <a:r>
              <a:rPr lang="en-US" b="1" dirty="0" smtClean="0"/>
              <a:t>behaviors</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400" b="0" i="0" dirty="0" smtClean="0"/>
              <a:t>Let’s take a brief look at what is involved.  We’ll go into more detail on each part a little later, so please be patient. </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First there will be a </a:t>
            </a:r>
            <a:r>
              <a:rPr lang="en-US" sz="1400" b="1" kern="1200" dirty="0" smtClean="0">
                <a:solidFill>
                  <a:schemeClr val="tx1"/>
                </a:solidFill>
                <a:latin typeface="+mn-lt"/>
                <a:ea typeface="+mn-ea"/>
                <a:cs typeface="+mn-cs"/>
              </a:rPr>
              <a:t>Pre-Assessment Orientation </a:t>
            </a:r>
            <a:r>
              <a:rPr lang="en-US" sz="1400" kern="1200" dirty="0" smtClean="0">
                <a:solidFill>
                  <a:schemeClr val="tx1"/>
                </a:solidFill>
                <a:latin typeface="+mn-lt"/>
                <a:ea typeface="+mn-ea"/>
                <a:cs typeface="+mn-cs"/>
              </a:rPr>
              <a:t>for school bus drivers so they understand the areas and items that will be observed and assessed.  </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**Then the </a:t>
            </a:r>
            <a:r>
              <a:rPr lang="en-US" sz="1400" b="1" kern="1200" dirty="0" smtClean="0">
                <a:solidFill>
                  <a:schemeClr val="tx1"/>
                </a:solidFill>
                <a:latin typeface="+mn-lt"/>
                <a:ea typeface="+mn-ea"/>
                <a:cs typeface="+mn-cs"/>
              </a:rPr>
              <a:t>On-Board Assessment Observation Ride</a:t>
            </a:r>
            <a:r>
              <a:rPr lang="en-US" sz="1400" kern="1200" dirty="0" smtClean="0">
                <a:solidFill>
                  <a:schemeClr val="tx1"/>
                </a:solidFill>
                <a:latin typeface="+mn-lt"/>
                <a:ea typeface="+mn-ea"/>
                <a:cs typeface="+mn-cs"/>
              </a:rPr>
              <a:t> will take place.  If the school bus driver scores well enough, the assessment will become their official assessment observation of record.  </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**If the driver does not score well, this will become an extended phase assessment observation period </a:t>
            </a:r>
            <a:r>
              <a:rPr lang="en-US" sz="1400" b="1" u="sng" kern="1200" dirty="0" smtClean="0">
                <a:solidFill>
                  <a:schemeClr val="tx1"/>
                </a:solidFill>
                <a:latin typeface="+mn-lt"/>
                <a:ea typeface="+mn-ea"/>
                <a:cs typeface="+mn-cs"/>
              </a:rPr>
              <a:t>with remediation training provided</a:t>
            </a:r>
            <a:r>
              <a:rPr lang="en-US" sz="1400" kern="1200" dirty="0" smtClean="0">
                <a:solidFill>
                  <a:schemeClr val="tx1"/>
                </a:solidFill>
                <a:latin typeface="+mn-lt"/>
                <a:ea typeface="+mn-ea"/>
                <a:cs typeface="+mn-cs"/>
              </a:rPr>
              <a:t>.  This will later be followed by another assessment observation(s).</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 </a:t>
            </a:r>
            <a:r>
              <a:rPr lang="en-US" sz="1400" b="1" kern="1200" dirty="0" smtClean="0">
                <a:solidFill>
                  <a:schemeClr val="tx1"/>
                </a:solidFill>
                <a:latin typeface="+mn-lt"/>
                <a:ea typeface="+mn-ea"/>
                <a:cs typeface="+mn-cs"/>
              </a:rPr>
              <a:t>Post Observation Conference </a:t>
            </a:r>
            <a:r>
              <a:rPr lang="en-US" sz="1400" kern="1200" dirty="0" smtClean="0">
                <a:solidFill>
                  <a:schemeClr val="tx1"/>
                </a:solidFill>
                <a:latin typeface="+mn-lt"/>
                <a:ea typeface="+mn-ea"/>
                <a:cs typeface="+mn-cs"/>
              </a:rPr>
              <a:t>will be required after each extended phase observation and </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**on some satisfactory assessments that contain only a limited number of Developing scores (developing = good, but not quite perfect).</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**So you will 1</a:t>
            </a:r>
            <a:r>
              <a:rPr lang="en-US" sz="1400" kern="1200" baseline="30000" dirty="0" smtClean="0">
                <a:solidFill>
                  <a:schemeClr val="tx1"/>
                </a:solidFill>
                <a:latin typeface="+mn-lt"/>
                <a:ea typeface="+mn-ea"/>
                <a:cs typeface="+mn-cs"/>
              </a:rPr>
              <a:t>st</a:t>
            </a:r>
            <a:r>
              <a:rPr lang="en-US" sz="1400" kern="1200" dirty="0" smtClean="0">
                <a:solidFill>
                  <a:schemeClr val="tx1"/>
                </a:solidFill>
                <a:latin typeface="+mn-lt"/>
                <a:ea typeface="+mn-ea"/>
                <a:cs typeface="+mn-cs"/>
              </a:rPr>
              <a:t> train all of your drivers on the process and form.</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**2</a:t>
            </a:r>
            <a:r>
              <a:rPr lang="en-US" sz="1400" kern="1200" baseline="30000" dirty="0" smtClean="0">
                <a:solidFill>
                  <a:schemeClr val="tx1"/>
                </a:solidFill>
                <a:latin typeface="+mn-lt"/>
                <a:ea typeface="+mn-ea"/>
                <a:cs typeface="+mn-cs"/>
              </a:rPr>
              <a:t>nd</a:t>
            </a:r>
            <a:r>
              <a:rPr lang="en-US" sz="1400" kern="1200" dirty="0" smtClean="0">
                <a:solidFill>
                  <a:schemeClr val="tx1"/>
                </a:solidFill>
                <a:latin typeface="+mn-lt"/>
                <a:ea typeface="+mn-ea"/>
                <a:cs typeface="+mn-cs"/>
              </a:rPr>
              <a:t> - You will ride, observe and score.</a:t>
            </a:r>
          </a:p>
          <a:p>
            <a:endParaRPr lang="en-US" sz="1400"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**And finally you will hold a conference with those who had issues. </a:t>
            </a:r>
            <a:endParaRPr lang="en-US" sz="1400" kern="1200" dirty="0">
              <a:solidFill>
                <a:schemeClr val="tx1"/>
              </a:solidFill>
              <a:latin typeface="+mn-lt"/>
              <a:ea typeface="+mn-ea"/>
              <a:cs typeface="+mn-cs"/>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0" dirty="0" smtClean="0"/>
              <a:t>Let’s go into more detail on the Pre-</a:t>
            </a:r>
            <a:r>
              <a:rPr lang="en-US" sz="1200" b="0" i="0" kern="120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i="0" dirty="0" smtClean="0"/>
              <a:t> Orientation.</a:t>
            </a:r>
            <a:r>
              <a:rPr lang="en-US" b="0" i="0" baseline="0" dirty="0" smtClean="0"/>
              <a:t> </a:t>
            </a:r>
            <a:endParaRPr lang="en-US" dirty="0" smtClean="0">
              <a:solidFill>
                <a:srgbClr val="181818"/>
              </a:solidFill>
            </a:endParaRP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i="1" dirty="0" smtClean="0"/>
              <a:t>Emphasize</a:t>
            </a:r>
            <a:r>
              <a:rPr lang="en-US" b="0" i="1" baseline="0" dirty="0" smtClean="0"/>
              <a:t> of getting driver buy-n.  Without it you’re doomed.</a:t>
            </a:r>
            <a:endParaRPr lang="en-US" b="0" i="1" dirty="0" smtClean="0"/>
          </a:p>
          <a:p>
            <a:endParaRPr lang="en-US" b="0" i="1" dirty="0" smtClean="0"/>
          </a:p>
          <a:p>
            <a:r>
              <a:rPr lang="en-US" b="0" i="0" dirty="0" smtClean="0"/>
              <a:t>How you roll out the Annual Bus Stop Driver </a:t>
            </a:r>
            <a:r>
              <a:rPr lang="en-US" sz="1200" b="0" i="0" kern="1200" dirty="0" smtClean="0">
                <a:solidFill>
                  <a:schemeClr val="tx1"/>
                </a:solidFill>
                <a:latin typeface="+mn-lt"/>
                <a:ea typeface="+mn-ea"/>
                <a:cs typeface="+mn-cs"/>
              </a:rPr>
              <a:t>A</a:t>
            </a:r>
            <a:r>
              <a:rPr lang="en-US" sz="1200" kern="1200" dirty="0" smtClean="0">
                <a:solidFill>
                  <a:schemeClr val="tx1"/>
                </a:solidFill>
                <a:latin typeface="+mn-lt"/>
                <a:ea typeface="+mn-ea"/>
                <a:cs typeface="+mn-cs"/>
              </a:rPr>
              <a:t>ssessment</a:t>
            </a:r>
            <a:r>
              <a:rPr lang="en-US" b="0" i="0" dirty="0" smtClean="0"/>
              <a:t> is critical.  Drivers must not be caught off guard.  They must not see this</a:t>
            </a:r>
            <a:r>
              <a:rPr lang="en-US" b="0" i="0" baseline="0" dirty="0" smtClean="0"/>
              <a:t> as a threatening or gotcha process.  They need to understand the purpose of the process.</a:t>
            </a:r>
          </a:p>
          <a:p>
            <a:endParaRPr lang="en-US" b="0" i="0" baseline="0" dirty="0" smtClean="0"/>
          </a:p>
          <a:p>
            <a:r>
              <a:rPr lang="en-US" b="0" i="0" baseline="0" dirty="0" smtClean="0"/>
              <a:t>**When it comes to student safety, we should not be at odds – Everyone wants to keep our students safe and based on our past failures, we know what is required to be sure our bus stops are safe when loading and unloading.  </a:t>
            </a:r>
          </a:p>
          <a:p>
            <a:endParaRPr lang="en-US" b="0" i="0" baseline="0" dirty="0" smtClean="0"/>
          </a:p>
          <a:p>
            <a:r>
              <a:rPr lang="en-US" b="0" i="0" baseline="0" dirty="0" smtClean="0"/>
              <a:t>**</a:t>
            </a:r>
            <a:r>
              <a:rPr lang="en-US" b="0" i="0" dirty="0" smtClean="0"/>
              <a:t>You should meet with your drivers to provide them information on the annual </a:t>
            </a:r>
            <a:r>
              <a:rPr lang="en-US" sz="1200" kern="1200" dirty="0" smtClean="0">
                <a:solidFill>
                  <a:schemeClr val="tx1"/>
                </a:solidFill>
                <a:latin typeface="+mn-lt"/>
                <a:ea typeface="+mn-ea"/>
                <a:cs typeface="+mn-cs"/>
              </a:rPr>
              <a:t>assessment</a:t>
            </a:r>
            <a:r>
              <a:rPr lang="en-US" b="0" i="0" baseline="0" dirty="0" smtClean="0"/>
              <a:t> </a:t>
            </a:r>
            <a:r>
              <a:rPr lang="en-US" b="0" i="0" dirty="0" smtClean="0"/>
              <a:t> </a:t>
            </a:r>
            <a:r>
              <a:rPr lang="en-US" b="1" i="0" dirty="0" smtClean="0"/>
              <a:t>prior to their assessment observation</a:t>
            </a:r>
            <a:r>
              <a:rPr lang="en-US" b="0" i="0" dirty="0" smtClean="0"/>
              <a:t>.   </a:t>
            </a:r>
          </a:p>
          <a:p>
            <a:endParaRPr lang="en-US" b="0" i="0" dirty="0" smtClean="0"/>
          </a:p>
          <a:p>
            <a:r>
              <a:rPr lang="en-US" b="0" i="0" dirty="0" smtClean="0"/>
              <a:t>**You want</a:t>
            </a:r>
            <a:r>
              <a:rPr lang="en-US" b="0" i="0" baseline="0" dirty="0" smtClean="0"/>
              <a:t> to</a:t>
            </a:r>
            <a:r>
              <a:rPr lang="en-US" b="0" i="0" dirty="0" smtClean="0"/>
              <a:t> promote driver understanding</a:t>
            </a:r>
            <a:r>
              <a:rPr lang="en-US" b="0" i="0" baseline="0" dirty="0" smtClean="0"/>
              <a:t> in order to get driver buy-in. Use your </a:t>
            </a:r>
            <a:r>
              <a:rPr lang="en-US" b="1" i="0" u="sng" baseline="0" dirty="0" smtClean="0"/>
              <a:t>concern for student safety</a:t>
            </a:r>
            <a:r>
              <a:rPr lang="en-US" b="0" i="0" baseline="0" dirty="0" smtClean="0"/>
              <a:t> and your </a:t>
            </a:r>
            <a:r>
              <a:rPr lang="en-US" b="1" i="0" baseline="0" dirty="0" smtClean="0"/>
              <a:t>concern for protecting your drivers</a:t>
            </a:r>
            <a:r>
              <a:rPr lang="en-US" b="0" i="0" baseline="0" dirty="0" smtClean="0"/>
              <a:t> as your reasons for the annual on-board </a:t>
            </a:r>
            <a:r>
              <a:rPr lang="en-US" sz="1200" kern="1200" dirty="0" smtClean="0">
                <a:solidFill>
                  <a:schemeClr val="tx1"/>
                </a:solidFill>
                <a:latin typeface="+mn-lt"/>
                <a:ea typeface="+mn-ea"/>
                <a:cs typeface="+mn-cs"/>
              </a:rPr>
              <a:t>assessment</a:t>
            </a:r>
            <a:r>
              <a:rPr lang="en-US" b="0" i="0" baseline="0" dirty="0" smtClean="0"/>
              <a:t>, and drivers for the most part, should go along.  This will be essential to your success. </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35063" y="403225"/>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i="0" dirty="0" smtClean="0"/>
              <a:t>In the meeting you will want to discuss the process, the scoring guidelines</a:t>
            </a:r>
            <a:r>
              <a:rPr lang="en-US" b="0" i="0" baseline="0" dirty="0" smtClean="0"/>
              <a:t> and</a:t>
            </a:r>
            <a:r>
              <a:rPr lang="en-US" b="0" i="0" dirty="0" smtClean="0"/>
              <a:t> the actual forms.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i="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i="0" dirty="0" smtClean="0"/>
              <a:t>**It is recommended that</a:t>
            </a:r>
            <a:r>
              <a:rPr lang="en-US" b="0" i="0" baseline="0" dirty="0" smtClean="0"/>
              <a:t> you</a:t>
            </a:r>
            <a:r>
              <a:rPr lang="en-US" b="0" i="0" dirty="0" smtClean="0"/>
              <a:t> provide each driver a sample copy of both the loading and unloading a</a:t>
            </a:r>
            <a:r>
              <a:rPr lang="en-US" sz="1200" kern="1200" dirty="0" smtClean="0">
                <a:solidFill>
                  <a:schemeClr val="tx1"/>
                </a:solidFill>
                <a:latin typeface="+mn-lt"/>
                <a:ea typeface="+mn-ea"/>
                <a:cs typeface="+mn-cs"/>
              </a:rPr>
              <a:t>ssessment</a:t>
            </a:r>
            <a:r>
              <a:rPr lang="en-US" b="0" i="0" dirty="0" smtClean="0"/>
              <a:t> form. </a:t>
            </a:r>
          </a:p>
          <a:p>
            <a:endParaRPr lang="en-US" b="0" i="0" dirty="0" smtClean="0"/>
          </a:p>
          <a:p>
            <a:r>
              <a:rPr lang="en-US" b="0" i="0" dirty="0" smtClean="0"/>
              <a:t>**Additionally, you will want to tell where drivers can obtain the new </a:t>
            </a:r>
            <a:r>
              <a:rPr lang="en-US" b="0" i="1" dirty="0" smtClean="0"/>
              <a:t>Loading &amp; Unloading Unit 6 – October 2012</a:t>
            </a:r>
            <a:r>
              <a:rPr lang="en-US" b="0" i="0" dirty="0" smtClean="0"/>
              <a:t> that replaced the old Unit 6 in the Bus Driver Training Manual back on November 1, 2012. </a:t>
            </a:r>
          </a:p>
          <a:p>
            <a:endParaRPr lang="en-US" b="0" i="0" dirty="0" smtClean="0"/>
          </a:p>
          <a:p>
            <a:r>
              <a:rPr lang="en-US" b="0" i="0" dirty="0" smtClean="0"/>
              <a:t>Inform </a:t>
            </a:r>
            <a:r>
              <a:rPr lang="en-US" b="0" i="0" baseline="0" dirty="0" smtClean="0"/>
              <a:t>drivers where they can go on the internet (GaDOE School Bus Safety web-page under </a:t>
            </a:r>
            <a:r>
              <a:rPr lang="en-US" b="0" i="1" baseline="0" dirty="0" smtClean="0"/>
              <a:t>Bus Drivers</a:t>
            </a:r>
            <a:r>
              <a:rPr lang="en-US" b="0" i="0" baseline="0" dirty="0" smtClean="0"/>
              <a:t>) to find the new Unit 6 </a:t>
            </a:r>
            <a:r>
              <a:rPr lang="en-US" b="0" i="0" dirty="0" smtClean="0"/>
              <a:t>and/or </a:t>
            </a:r>
          </a:p>
          <a:p>
            <a:endParaRPr lang="en-US" b="0" i="0" dirty="0" smtClean="0"/>
          </a:p>
          <a:p>
            <a:r>
              <a:rPr lang="en-US" b="0" i="0" dirty="0" smtClean="0"/>
              <a:t>**Provide a printed copy for those without</a:t>
            </a:r>
            <a:r>
              <a:rPr lang="en-US" b="0" i="0" baseline="0" dirty="0" smtClean="0"/>
              <a:t> internet access.</a:t>
            </a:r>
            <a:endParaRPr lang="en-US" b="0"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78783A-B7C5-4141-BA92-BB9608A56E41}"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6C5517B-6C4C-488D-B069-56CBACEA8185}" type="datetime1">
              <a:rPr lang="en-US"/>
              <a:pPr>
                <a:defRPr/>
              </a:pPr>
              <a:t>11/13/2013</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5F26C784-E43B-4A44-84C2-735BBB66531F}" type="slidenum">
              <a:rPr lang="en-US"/>
              <a:pPr>
                <a:defRPr/>
              </a:pPr>
              <a:t>‹#›</a:t>
            </a:fld>
            <a:endParaRPr lang="en-US" dirty="0"/>
          </a:p>
        </p:txBody>
      </p:sp>
      <p:sp>
        <p:nvSpPr>
          <p:cNvPr id="10" name="Footer Placeholder 16"/>
          <p:cNvSpPr>
            <a:spLocks noGrp="1"/>
          </p:cNvSpPr>
          <p:nvPr>
            <p:ph type="ftr" sz="quarter" idx="12"/>
          </p:nvPr>
        </p:nvSpPr>
        <p:spPr/>
        <p:txBody>
          <a:bodyPr/>
          <a:lstStyle>
            <a:lvl1pPr>
              <a:defRPr/>
            </a:lvl1pPr>
          </a:lstStyle>
          <a:p>
            <a:pPr>
              <a:defRPr/>
            </a:pPr>
            <a:endParaRPr lang="en-US" dirty="0"/>
          </a:p>
        </p:txBody>
      </p:sp>
    </p:spTree>
  </p:cSld>
  <p:clrMapOvr>
    <a:masterClrMapping/>
  </p:clrMapOvr>
  <p:transition advClick="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030A309-8C46-49A2-A4CA-0925974E6B54}" type="datetime1">
              <a:rPr lang="en-US"/>
              <a:pPr>
                <a:defRPr/>
              </a:pPr>
              <a:t>11/13/2013</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B0C2E82F-7329-4A35-852E-49F04E41F686}" type="slidenum">
              <a:rPr lang="en-US"/>
              <a:pPr>
                <a:defRPr/>
              </a:pPr>
              <a:t>‹#›</a:t>
            </a:fld>
            <a:endParaRPr lang="en-US" dirty="0"/>
          </a:p>
        </p:txBody>
      </p:sp>
    </p:spTree>
  </p:cSld>
  <p:clrMapOvr>
    <a:masterClrMapping/>
  </p:clrMapOvr>
  <p:transition advClick="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B20376F-6E41-434D-801B-8D18D1831104}" type="datetime1">
              <a:rPr lang="en-US"/>
              <a:pPr>
                <a:defRPr/>
              </a:pPr>
              <a:t>11/13/2013</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433C7237-736C-4B57-9F0C-30B7B60D3C1F}" type="slidenum">
              <a:rPr lang="en-US"/>
              <a:pPr>
                <a:defRPr/>
              </a:pPr>
              <a:t>‹#›</a:t>
            </a:fld>
            <a:endParaRPr lang="en-US" dirty="0"/>
          </a:p>
        </p:txBody>
      </p:sp>
    </p:spTree>
  </p:cSld>
  <p:clrMapOvr>
    <a:masterClrMapping/>
  </p:clrMapOvr>
  <p:transition advClick="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D5267C54-7A44-4C59-9600-7B055F5791A3}" type="datetime1">
              <a:rPr lang="en-US"/>
              <a:pPr>
                <a:defRPr/>
              </a:pPr>
              <a:t>11/13/2013</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BC6785AA-BB74-4000-BD94-441A2F61A6D1}" type="slidenum">
              <a:rPr lang="en-US"/>
              <a:pPr>
                <a:defRPr/>
              </a:pPr>
              <a:t>‹#›</a:t>
            </a:fld>
            <a:endParaRPr lang="en-US" dirty="0"/>
          </a:p>
        </p:txBody>
      </p:sp>
    </p:spTree>
  </p:cSld>
  <p:clrMapOvr>
    <a:masterClrMapping/>
  </p:clrMapOvr>
  <p:transition advClick="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721E68-604F-482F-8919-1D8504225B06}" type="datetime1">
              <a:rPr lang="en-US"/>
              <a:pPr>
                <a:defRPr/>
              </a:pPr>
              <a:t>11/13/2013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17B71A6-B083-4DC3-954B-BDA197361723}" type="slidenum">
              <a:rPr lang="en-US"/>
              <a:pPr>
                <a:defRPr/>
              </a:pPr>
              <a:t>‹#›</a:t>
            </a:fld>
            <a:endParaRPr lang="en-US" dirty="0"/>
          </a:p>
        </p:txBody>
      </p:sp>
    </p:spTree>
  </p:cSld>
  <p:clrMapOvr>
    <a:masterClrMapping/>
  </p:clrMapOvr>
  <p:transition advClick="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5807FCA0-1E76-43D9-A25E-A711A3EC3A98}" type="datetime1">
              <a:rPr lang="en-US"/>
              <a:pPr>
                <a:defRPr/>
              </a:pPr>
              <a:t>11/13/2013</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6CF9BA19-2FCD-4680-B5F3-EA3CE7FCD3FF}" type="slidenum">
              <a:rPr lang="en-US"/>
              <a:pPr>
                <a:defRPr/>
              </a:pPr>
              <a:t>‹#›</a:t>
            </a:fld>
            <a:endParaRPr lang="en-US" dirty="0"/>
          </a:p>
        </p:txBody>
      </p:sp>
    </p:spTree>
  </p:cSld>
  <p:clrMapOvr>
    <a:masterClrMapping/>
  </p:clrMapOvr>
  <p:transition advClick="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A5A15E87-450E-4574-A794-D2C6A8AC345B}" type="slidenum">
              <a:rPr lang="en-US"/>
              <a:pPr>
                <a:defRPr/>
              </a:pPr>
              <a:t>‹#›</a:t>
            </a:fld>
            <a:endParaRPr lang="en-US" dirty="0"/>
          </a:p>
        </p:txBody>
      </p:sp>
      <p:sp>
        <p:nvSpPr>
          <p:cNvPr id="10" name="Footer Placeholder 7"/>
          <p:cNvSpPr>
            <a:spLocks noGrp="1"/>
          </p:cNvSpPr>
          <p:nvPr>
            <p:ph type="ftr" sz="quarter" idx="11"/>
          </p:nvPr>
        </p:nvSpPr>
        <p:spPr/>
        <p:txBody>
          <a:bodyPr/>
          <a:lstStyle>
            <a:lvl1pPr>
              <a:defRPr/>
            </a:lvl1pPr>
          </a:lstStyle>
          <a:p>
            <a:pPr>
              <a:defRPr/>
            </a:pPr>
            <a:endParaRPr lang="en-US" dirty="0"/>
          </a:p>
        </p:txBody>
      </p:sp>
      <p:sp>
        <p:nvSpPr>
          <p:cNvPr id="11" name="Date Placeholder 6"/>
          <p:cNvSpPr>
            <a:spLocks noGrp="1"/>
          </p:cNvSpPr>
          <p:nvPr>
            <p:ph type="dt" sz="half" idx="12"/>
          </p:nvPr>
        </p:nvSpPr>
        <p:spPr/>
        <p:txBody>
          <a:bodyPr/>
          <a:lstStyle>
            <a:lvl1pPr>
              <a:defRPr/>
            </a:lvl1pPr>
          </a:lstStyle>
          <a:p>
            <a:pPr>
              <a:defRPr/>
            </a:pPr>
            <a:fld id="{E354AB82-B178-497C-B118-E09EA4859F13}" type="datetime1">
              <a:rPr lang="en-US"/>
              <a:pPr>
                <a:defRPr/>
              </a:pPr>
              <a:t>11/13/2013</a:t>
            </a:fld>
            <a:endParaRPr lang="en-US" dirty="0"/>
          </a:p>
        </p:txBody>
      </p:sp>
    </p:spTree>
  </p:cSld>
  <p:clrMapOvr>
    <a:masterClrMapping/>
  </p:clrMapOvr>
  <p:transition advClick="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BADA8576-6B55-4B9D-BFA8-E8E7A596CFD4}" type="datetime1">
              <a:rPr lang="en-US"/>
              <a:pPr>
                <a:defRPr/>
              </a:pPr>
              <a:t>11/13/2013</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76414BB1-FB74-4741-9B24-08E41F3AFACE}" type="slidenum">
              <a:rPr lang="en-US"/>
              <a:pPr>
                <a:defRPr/>
              </a:pPr>
              <a:t>‹#›</a:t>
            </a:fld>
            <a:endParaRPr lang="en-US" dirty="0"/>
          </a:p>
        </p:txBody>
      </p:sp>
    </p:spTree>
  </p:cSld>
  <p:clrMapOvr>
    <a:masterClrMapping/>
  </p:clrMapOvr>
  <p:transition advClick="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C4722043-CE4C-4BBA-A069-DE1B02CDD985}" type="datetime1">
              <a:rPr lang="en-US"/>
              <a:pPr>
                <a:defRPr/>
              </a:pPr>
              <a:t>11/13/2013</a:t>
            </a:fld>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B67BCF2E-B1E3-4112-9D8F-719652597AF6}" type="slidenum">
              <a:rPr lang="en-US"/>
              <a:pPr>
                <a:defRPr/>
              </a:pPr>
              <a:t>‹#›</a:t>
            </a:fld>
            <a:endParaRPr lang="en-US" dirty="0"/>
          </a:p>
        </p:txBody>
      </p:sp>
    </p:spTree>
  </p:cSld>
  <p:clrMapOvr>
    <a:masterClrMapping/>
  </p:clrMapOvr>
  <p:transition advClick="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3965B9BD-0809-4DB2-9046-731C8735C2B1}" type="datetime1">
              <a:rPr lang="en-US"/>
              <a:pPr>
                <a:defRPr/>
              </a:pPr>
              <a:t>11/13/2013</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F72574ED-931E-4F17-BBA0-71B9D69EA1DA}" type="slidenum">
              <a:rPr lang="en-US"/>
              <a:pPr>
                <a:defRPr/>
              </a:pPr>
              <a:t>‹#›</a:t>
            </a:fld>
            <a:endParaRPr lang="en-US" dirty="0"/>
          </a:p>
        </p:txBody>
      </p:sp>
    </p:spTree>
  </p:cSld>
  <p:clrMapOvr>
    <a:masterClrMapping/>
  </p:clrMapOvr>
  <p:transition advClick="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98A216FE-13EE-49AD-812D-AFD50CAC08AB}" type="datetime1">
              <a:rPr lang="en-US"/>
              <a:pPr>
                <a:defRPr/>
              </a:pPr>
              <a:t>11/13/2013</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4705E9C7-BE60-412A-8F93-1F7E8AD356DA}" type="slidenum">
              <a:rPr lang="en-US"/>
              <a:pPr>
                <a:defRPr/>
              </a:pPr>
              <a:t>‹#›</a:t>
            </a:fld>
            <a:endParaRPr lang="en-US" dirty="0"/>
          </a:p>
        </p:txBody>
      </p:sp>
    </p:spTree>
  </p:cSld>
  <p:clrMapOvr>
    <a:masterClrMapping/>
  </p:clrMapOvr>
  <p:transition advClick="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bg2">
                <a:shade val="12000"/>
                <a:satMod val="240000"/>
              </a:schemeClr>
              <a:schemeClr val="bg2">
                <a:tint val="65000"/>
              </a:schemeClr>
            </a:duotone>
            <a:lum bright="14000"/>
          </a:blip>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fld id="{BEB34C38-6546-4EFB-B3CB-7F8363477878}" type="datetime1">
              <a:rPr lang="en-US"/>
              <a:pPr>
                <a:defRPr/>
              </a:pPr>
              <a:t>11/13/2013</a:t>
            </a:fld>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dirty="0"/>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B7566D7B-A0AE-446A-A5CF-6773219C0B6E}" type="slidenum">
              <a:rPr lang="en-US"/>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4719" r:id="rId1"/>
    <p:sldLayoutId id="2147484711" r:id="rId2"/>
    <p:sldLayoutId id="2147484720" r:id="rId3"/>
    <p:sldLayoutId id="2147484712" r:id="rId4"/>
    <p:sldLayoutId id="2147484721" r:id="rId5"/>
    <p:sldLayoutId id="2147484713" r:id="rId6"/>
    <p:sldLayoutId id="2147484714" r:id="rId7"/>
    <p:sldLayoutId id="2147484715" r:id="rId8"/>
    <p:sldLayoutId id="2147484716" r:id="rId9"/>
    <p:sldLayoutId id="2147484717" r:id="rId10"/>
    <p:sldLayoutId id="2147484718" r:id="rId11"/>
  </p:sldLayoutIdLst>
  <p:transition advClick="0">
    <p:fade thruBlk="1"/>
  </p:transition>
  <p:hf hdr="0" ftr="0" dt="0"/>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Arial" charset="0"/>
        </a:defRPr>
      </a:lvl2pPr>
      <a:lvl3pPr algn="l" rtl="0" eaLnBrk="0" fontAlgn="base" hangingPunct="0">
        <a:spcBef>
          <a:spcPct val="0"/>
        </a:spcBef>
        <a:spcAft>
          <a:spcPct val="0"/>
        </a:spcAft>
        <a:defRPr sz="4200">
          <a:solidFill>
            <a:srgbClr val="F9F9F9"/>
          </a:solidFill>
          <a:latin typeface="Arial" charset="0"/>
        </a:defRPr>
      </a:lvl3pPr>
      <a:lvl4pPr algn="l" rtl="0" eaLnBrk="0" fontAlgn="base" hangingPunct="0">
        <a:spcBef>
          <a:spcPct val="0"/>
        </a:spcBef>
        <a:spcAft>
          <a:spcPct val="0"/>
        </a:spcAft>
        <a:defRPr sz="4200">
          <a:solidFill>
            <a:srgbClr val="F9F9F9"/>
          </a:solidFill>
          <a:latin typeface="Arial" charset="0"/>
        </a:defRPr>
      </a:lvl4pPr>
      <a:lvl5pPr algn="l" rtl="0" eaLnBrk="0" fontAlgn="base" hangingPunct="0">
        <a:spcBef>
          <a:spcPct val="0"/>
        </a:spcBef>
        <a:spcAft>
          <a:spcPct val="0"/>
        </a:spcAft>
        <a:defRPr sz="4200">
          <a:solidFill>
            <a:srgbClr val="F9F9F9"/>
          </a:solidFill>
          <a:latin typeface="Arial" charset="0"/>
        </a:defRPr>
      </a:lvl5pPr>
      <a:lvl6pPr marL="457200" algn="l" rtl="0" fontAlgn="base">
        <a:spcBef>
          <a:spcPct val="0"/>
        </a:spcBef>
        <a:spcAft>
          <a:spcPct val="0"/>
        </a:spcAft>
        <a:defRPr sz="4200">
          <a:solidFill>
            <a:srgbClr val="F9F9F9"/>
          </a:solidFill>
          <a:latin typeface="Arial" charset="0"/>
        </a:defRPr>
      </a:lvl6pPr>
      <a:lvl7pPr marL="914400" algn="l" rtl="0" fontAlgn="base">
        <a:spcBef>
          <a:spcPct val="0"/>
        </a:spcBef>
        <a:spcAft>
          <a:spcPct val="0"/>
        </a:spcAft>
        <a:defRPr sz="4200">
          <a:solidFill>
            <a:srgbClr val="F9F9F9"/>
          </a:solidFill>
          <a:latin typeface="Arial" charset="0"/>
        </a:defRPr>
      </a:lvl7pPr>
      <a:lvl8pPr marL="1371600" algn="l" rtl="0" fontAlgn="base">
        <a:spcBef>
          <a:spcPct val="0"/>
        </a:spcBef>
        <a:spcAft>
          <a:spcPct val="0"/>
        </a:spcAft>
        <a:defRPr sz="4200">
          <a:solidFill>
            <a:srgbClr val="F9F9F9"/>
          </a:solidFill>
          <a:latin typeface="Arial" charset="0"/>
        </a:defRPr>
      </a:lvl8pPr>
      <a:lvl9pPr marL="1828800" algn="l" rtl="0" fontAlgn="base">
        <a:spcBef>
          <a:spcPct val="0"/>
        </a:spcBef>
        <a:spcAft>
          <a:spcPct val="0"/>
        </a:spcAft>
        <a:defRPr sz="4200">
          <a:solidFill>
            <a:srgbClr val="F9F9F9"/>
          </a:solidFill>
          <a:latin typeface="Arial"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A94543"/>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8C3836"/>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A94543"/>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A94543"/>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adoe.org/Finance-and-Business-Operations/Pupil-Transportation/Pages/School-Bus-Safety.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6027" y="3519277"/>
            <a:ext cx="8119241" cy="3231654"/>
          </a:xfrm>
          <a:prstGeom prst="rect">
            <a:avLst/>
          </a:prstGeom>
          <a:solidFill>
            <a:schemeClr val="accent1">
              <a:lumMod val="60000"/>
              <a:lumOff val="40000"/>
            </a:schemeClr>
          </a:solidFill>
          <a:ln w="57150">
            <a:solidFill>
              <a:srgbClr val="17375E"/>
            </a:solidFill>
          </a:ln>
        </p:spPr>
        <p:style>
          <a:lnRef idx="1">
            <a:schemeClr val="accent5"/>
          </a:lnRef>
          <a:fillRef idx="2">
            <a:schemeClr val="accent5"/>
          </a:fillRef>
          <a:effectRef idx="1">
            <a:schemeClr val="accent5"/>
          </a:effectRef>
          <a:fontRef idx="minor">
            <a:schemeClr val="dk1"/>
          </a:fontRef>
        </p:style>
        <p:txBody>
          <a:bodyPr wrap="square">
            <a:spAutoFit/>
            <a:scene3d>
              <a:camera prst="perspective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Training for </a:t>
            </a:r>
            <a:b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b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Annual Bus Stop </a:t>
            </a:r>
            <a:b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b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Driver Assessments</a:t>
            </a:r>
          </a:p>
          <a:p>
            <a:pPr algn="ctr">
              <a:defRPr/>
            </a:pPr>
            <a:r>
              <a:rPr lang="en-US" sz="4400" b="1" dirty="0" smtClean="0">
                <a:ln w="3175">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November 2013</a:t>
            </a:r>
          </a:p>
        </p:txBody>
      </p:sp>
      <p:pic>
        <p:nvPicPr>
          <p:cNvPr id="14" name="Picture 13" descr="MS 7.jpg"/>
          <p:cNvPicPr>
            <a:picLocks noChangeAspect="1"/>
          </p:cNvPicPr>
          <p:nvPr/>
        </p:nvPicPr>
        <p:blipFill>
          <a:blip r:embed="rId3" cstate="print"/>
          <a:stretch>
            <a:fillRect/>
          </a:stretch>
        </p:blipFill>
        <p:spPr>
          <a:xfrm>
            <a:off x="2760255" y="502533"/>
            <a:ext cx="3665912" cy="2743200"/>
          </a:xfrm>
          <a:prstGeom prst="rect">
            <a:avLst/>
          </a:prstGeom>
          <a:ln w="38100">
            <a:solidFill>
              <a:srgbClr val="17375E"/>
            </a:solidFill>
          </a:ln>
          <a:effectLst>
            <a:outerShdw blurRad="292100" dist="139700" dir="2700000" algn="tl" rotWithShape="0">
              <a:srgbClr val="333333">
                <a:alpha val="65000"/>
              </a:srgbClr>
            </a:outerShdw>
          </a:effectLst>
        </p:spPr>
      </p:pic>
      <p:sp>
        <p:nvSpPr>
          <p:cNvPr id="8" name="Slide Number Placeholder 4"/>
          <p:cNvSpPr>
            <a:spLocks noGrp="1"/>
          </p:cNvSpPr>
          <p:nvPr>
            <p:ph type="sldNum" sz="quarter" idx="12"/>
          </p:nvPr>
        </p:nvSpPr>
        <p:spPr bwMode="auto">
          <a:xfrm>
            <a:off x="8210156"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3734"/>
            <a:ext cx="9144000" cy="1644206"/>
          </a:xfrm>
        </p:spPr>
        <p:txBody>
          <a:bodyPr>
            <a:noAutofit/>
          </a:bodyPr>
          <a:lstStyle/>
          <a:p>
            <a:pPr algn="ctr">
              <a:defRPr/>
            </a:pPr>
            <a:r>
              <a:rPr sz="5400" b="1" dirty="0" smtClean="0">
                <a:solidFill>
                  <a:srgbClr val="CC3300"/>
                </a:solidFill>
                <a:effectLst>
                  <a:outerShdw blurRad="38100" dist="38100" dir="2700000" algn="tl">
                    <a:srgbClr val="000000">
                      <a:alpha val="43137"/>
                    </a:srgbClr>
                  </a:outerShdw>
                </a:effectLst>
                <a:cs typeface="Tahoma" pitchFamily="34" charset="0"/>
              </a:rPr>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On-Board Assessment Observation Ride</a:t>
            </a:r>
            <a:endParaRPr sz="5400" b="1" dirty="0">
              <a:latin typeface="Comic Sans MS" pitchFamily="66" charset="0"/>
            </a:endParaRPr>
          </a:p>
        </p:txBody>
      </p:sp>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10</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15"/>
            <a:ext cx="9144000" cy="1522653"/>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On-Board Assessment </a:t>
            </a:r>
            <a:br>
              <a:rPr sz="4800" dirty="0" smtClean="0">
                <a:solidFill>
                  <a:srgbClr val="CC3300"/>
                </a:solidFill>
                <a:effectLst>
                  <a:outerShdw blurRad="38100" dist="38100" dir="2700000" algn="tl">
                    <a:srgbClr val="000000">
                      <a:alpha val="43137"/>
                    </a:srgbClr>
                  </a:outerShdw>
                </a:effectLst>
                <a:cs typeface="Tahoma" pitchFamily="34" charset="0"/>
              </a:rPr>
            </a:br>
            <a:r>
              <a:rPr sz="4800" dirty="0" smtClean="0">
                <a:solidFill>
                  <a:srgbClr val="CC3300"/>
                </a:solidFill>
                <a:effectLst>
                  <a:outerShdw blurRad="38100" dist="38100" dir="2700000" algn="tl">
                    <a:srgbClr val="000000">
                      <a:alpha val="43137"/>
                    </a:srgbClr>
                  </a:outerShdw>
                </a:effectLst>
                <a:cs typeface="Tahoma" pitchFamily="34" charset="0"/>
              </a:rPr>
              <a:t>Observation Ride</a:t>
            </a:r>
            <a:endParaRPr sz="4800" dirty="0">
              <a:latin typeface="Comic Sans MS" pitchFamily="66" charset="0"/>
            </a:endParaRPr>
          </a:p>
        </p:txBody>
      </p:sp>
      <p:sp>
        <p:nvSpPr>
          <p:cNvPr id="3" name="Content Placeholder 2"/>
          <p:cNvSpPr>
            <a:spLocks noGrp="1"/>
          </p:cNvSpPr>
          <p:nvPr>
            <p:ph idx="1"/>
          </p:nvPr>
        </p:nvSpPr>
        <p:spPr>
          <a:xfrm>
            <a:off x="329184" y="1490472"/>
            <a:ext cx="8814816" cy="5332905"/>
          </a:xfrm>
        </p:spPr>
        <p:txBody>
          <a:bodyPr/>
          <a:lstStyle/>
          <a:p>
            <a:pPr eaLnBrk="1" hangingPunct="1"/>
            <a:r>
              <a:rPr lang="en-US" sz="3200" dirty="0" smtClean="0">
                <a:solidFill>
                  <a:srgbClr val="181818"/>
                </a:solidFill>
              </a:rPr>
              <a:t>You decide who performs ride</a:t>
            </a:r>
          </a:p>
          <a:p>
            <a:pPr lvl="1" eaLnBrk="1" hangingPunct="1"/>
            <a:r>
              <a:rPr lang="en-US" sz="3000" dirty="0" smtClean="0">
                <a:solidFill>
                  <a:srgbClr val="181818"/>
                </a:solidFill>
              </a:rPr>
              <a:t>You</a:t>
            </a:r>
          </a:p>
          <a:p>
            <a:pPr lvl="1" eaLnBrk="1" hangingPunct="1"/>
            <a:r>
              <a:rPr lang="en-US" sz="3000" dirty="0" smtClean="0">
                <a:solidFill>
                  <a:srgbClr val="181818"/>
                </a:solidFill>
              </a:rPr>
              <a:t>Supervisor</a:t>
            </a:r>
          </a:p>
          <a:p>
            <a:pPr lvl="1" eaLnBrk="1" hangingPunct="1"/>
            <a:r>
              <a:rPr lang="en-US" sz="3000" dirty="0" smtClean="0">
                <a:solidFill>
                  <a:srgbClr val="181818"/>
                </a:solidFill>
              </a:rPr>
              <a:t>Trainer</a:t>
            </a:r>
          </a:p>
          <a:p>
            <a:pPr lvl="1" eaLnBrk="1" hangingPunct="1"/>
            <a:r>
              <a:rPr lang="en-US" sz="3000" dirty="0" smtClean="0">
                <a:solidFill>
                  <a:srgbClr val="181818"/>
                </a:solidFill>
              </a:rPr>
              <a:t>Lead bus driver, etc.</a:t>
            </a:r>
          </a:p>
          <a:p>
            <a:pPr eaLnBrk="1" hangingPunct="1"/>
            <a:r>
              <a:rPr lang="en-US" sz="3200" dirty="0" smtClean="0">
                <a:solidFill>
                  <a:srgbClr val="181818"/>
                </a:solidFill>
              </a:rPr>
              <a:t>Whatever works – Find a way!</a:t>
            </a:r>
          </a:p>
          <a:p>
            <a:pPr eaLnBrk="1" hangingPunct="1"/>
            <a:r>
              <a:rPr lang="en-US" sz="3200" dirty="0" smtClean="0">
                <a:solidFill>
                  <a:srgbClr val="181818"/>
                </a:solidFill>
              </a:rPr>
              <a:t>Can be </a:t>
            </a:r>
            <a:r>
              <a:rPr lang="en-US" sz="3200" b="1" dirty="0" smtClean="0">
                <a:solidFill>
                  <a:srgbClr val="181818"/>
                </a:solidFill>
              </a:rPr>
              <a:t>either</a:t>
            </a:r>
            <a:r>
              <a:rPr lang="en-US" sz="3200" dirty="0" smtClean="0">
                <a:solidFill>
                  <a:srgbClr val="181818"/>
                </a:solidFill>
              </a:rPr>
              <a:t> a morning or afternoon load</a:t>
            </a:r>
          </a:p>
          <a:p>
            <a:pPr lvl="1" eaLnBrk="1" hangingPunct="1"/>
            <a:r>
              <a:rPr lang="en-US" sz="3000" dirty="0" smtClean="0">
                <a:solidFill>
                  <a:srgbClr val="181818"/>
                </a:solidFill>
              </a:rPr>
              <a:t>If AM this year, then maybe PM next year</a:t>
            </a:r>
          </a:p>
          <a:p>
            <a:pPr lvl="1" eaLnBrk="1" hangingPunct="1"/>
            <a:r>
              <a:rPr lang="en-US" sz="3000" dirty="0" smtClean="0">
                <a:solidFill>
                  <a:srgbClr val="181818"/>
                </a:solidFill>
              </a:rPr>
              <a:t>Ride multiple loads if possible in AM or PM</a:t>
            </a:r>
          </a:p>
          <a:p>
            <a:pPr lvl="2" eaLnBrk="1" hangingPunct="1"/>
            <a:r>
              <a:rPr lang="en-US" sz="2800" dirty="0" smtClean="0">
                <a:solidFill>
                  <a:srgbClr val="181818"/>
                </a:solidFill>
              </a:rPr>
              <a:t>Ride – Get off @ school – Ride different load</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11</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p:cTn id="15"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6" end="6"/>
                                            </p:txEl>
                                          </p:spTgt>
                                        </p:tgtEl>
                                        <p:attrNameLst>
                                          <p:attrName>ppt_h</p:attrName>
                                        </p:attrNameLst>
                                      </p:cBhvr>
                                      <p:tavLst>
                                        <p:tav tm="0">
                                          <p:val>
                                            <p:strVal val="#ppt_h"/>
                                          </p:val>
                                        </p:tav>
                                        <p:tav tm="100000">
                                          <p:val>
                                            <p:strVal val="#ppt_h"/>
                                          </p:val>
                                        </p:tav>
                                      </p:tavLst>
                                    </p:anim>
                                  </p:childTnLst>
                                </p:cTn>
                              </p:par>
                              <p:par>
                                <p:cTn id="19" presetID="17" presetClass="entr" presetSubtype="8"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p:cTn id="29"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30"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p:cTn id="35"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15"/>
            <a:ext cx="9144000" cy="1522653"/>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On-Board Assessment </a:t>
            </a:r>
            <a:br>
              <a:rPr sz="4800" dirty="0" smtClean="0">
                <a:solidFill>
                  <a:srgbClr val="CC3300"/>
                </a:solidFill>
                <a:effectLst>
                  <a:outerShdw blurRad="38100" dist="38100" dir="2700000" algn="tl">
                    <a:srgbClr val="000000">
                      <a:alpha val="43137"/>
                    </a:srgbClr>
                  </a:outerShdw>
                </a:effectLst>
                <a:cs typeface="Tahoma" pitchFamily="34" charset="0"/>
              </a:rPr>
            </a:br>
            <a:r>
              <a:rPr sz="4800" dirty="0" smtClean="0">
                <a:solidFill>
                  <a:srgbClr val="CC3300"/>
                </a:solidFill>
                <a:effectLst>
                  <a:outerShdw blurRad="38100" dist="38100" dir="2700000" algn="tl">
                    <a:srgbClr val="000000">
                      <a:alpha val="43137"/>
                    </a:srgbClr>
                  </a:outerShdw>
                </a:effectLst>
                <a:cs typeface="Tahoma" pitchFamily="34" charset="0"/>
              </a:rPr>
              <a:t>Observation Ride Cont'd</a:t>
            </a:r>
            <a:endParaRPr sz="4800" dirty="0">
              <a:latin typeface="Comic Sans MS" pitchFamily="66" charset="0"/>
            </a:endParaRPr>
          </a:p>
        </p:txBody>
      </p:sp>
      <p:sp>
        <p:nvSpPr>
          <p:cNvPr id="3" name="Content Placeholder 2"/>
          <p:cNvSpPr>
            <a:spLocks noGrp="1"/>
          </p:cNvSpPr>
          <p:nvPr>
            <p:ph idx="1"/>
          </p:nvPr>
        </p:nvSpPr>
        <p:spPr>
          <a:xfrm>
            <a:off x="329184" y="1490472"/>
            <a:ext cx="8553559" cy="5332905"/>
          </a:xfrm>
        </p:spPr>
        <p:txBody>
          <a:bodyPr/>
          <a:lstStyle/>
          <a:p>
            <a:pPr eaLnBrk="1" hangingPunct="1"/>
            <a:r>
              <a:rPr lang="en-US" sz="3200" dirty="0" smtClean="0">
                <a:solidFill>
                  <a:srgbClr val="181818"/>
                </a:solidFill>
              </a:rPr>
              <a:t>Overall </a:t>
            </a:r>
            <a:r>
              <a:rPr lang="en-US" sz="3200" i="1" dirty="0" smtClean="0">
                <a:solidFill>
                  <a:srgbClr val="181818"/>
                </a:solidFill>
              </a:rPr>
              <a:t>Satisfactory </a:t>
            </a:r>
            <a:r>
              <a:rPr lang="en-US" sz="3200" dirty="0" smtClean="0">
                <a:solidFill>
                  <a:srgbClr val="181818"/>
                </a:solidFill>
              </a:rPr>
              <a:t>score = Official assessment of record</a:t>
            </a:r>
          </a:p>
          <a:p>
            <a:pPr eaLnBrk="1" hangingPunct="1"/>
            <a:r>
              <a:rPr lang="en-US" sz="3200" dirty="0" smtClean="0">
                <a:solidFill>
                  <a:srgbClr val="181818"/>
                </a:solidFill>
              </a:rPr>
              <a:t>Failure to score overall </a:t>
            </a:r>
            <a:r>
              <a:rPr lang="en-US" sz="3200" i="1" dirty="0" smtClean="0">
                <a:solidFill>
                  <a:srgbClr val="181818"/>
                </a:solidFill>
              </a:rPr>
              <a:t>Satisfactory</a:t>
            </a:r>
          </a:p>
          <a:p>
            <a:pPr lvl="1" eaLnBrk="1" hangingPunct="1"/>
            <a:r>
              <a:rPr lang="en-US" sz="3000" dirty="0" smtClean="0">
                <a:solidFill>
                  <a:srgbClr val="181818"/>
                </a:solidFill>
              </a:rPr>
              <a:t>Extended Phase period</a:t>
            </a:r>
          </a:p>
          <a:p>
            <a:pPr lvl="2" eaLnBrk="1" hangingPunct="1"/>
            <a:r>
              <a:rPr lang="en-US" sz="2800" dirty="0" smtClean="0">
                <a:solidFill>
                  <a:srgbClr val="181818"/>
                </a:solidFill>
              </a:rPr>
              <a:t>Post observation conference</a:t>
            </a:r>
          </a:p>
          <a:p>
            <a:pPr lvl="2" eaLnBrk="1" hangingPunct="1"/>
            <a:r>
              <a:rPr lang="en-US" sz="2800" dirty="0" smtClean="0">
                <a:solidFill>
                  <a:srgbClr val="181818"/>
                </a:solidFill>
              </a:rPr>
              <a:t>Related remedial training</a:t>
            </a:r>
          </a:p>
          <a:p>
            <a:pPr lvl="2" eaLnBrk="1" hangingPunct="1"/>
            <a:r>
              <a:rPr lang="en-US" sz="2800" dirty="0" smtClean="0">
                <a:solidFill>
                  <a:srgbClr val="181818"/>
                </a:solidFill>
              </a:rPr>
              <a:t>Follow-up assessment observation(s)</a:t>
            </a:r>
          </a:p>
          <a:p>
            <a:pPr lvl="3" eaLnBrk="1" hangingPunct="1"/>
            <a:r>
              <a:rPr lang="en-US" sz="2700" dirty="0" smtClean="0">
                <a:solidFill>
                  <a:srgbClr val="181818"/>
                </a:solidFill>
              </a:rPr>
              <a:t>Until driver scores overall </a:t>
            </a:r>
            <a:r>
              <a:rPr lang="en-US" sz="2700" i="1" dirty="0" smtClean="0">
                <a:solidFill>
                  <a:srgbClr val="181818"/>
                </a:solidFill>
              </a:rPr>
              <a:t>Satisfactory</a:t>
            </a:r>
            <a:endParaRPr lang="en-US" sz="2700" dirty="0" smtClean="0">
              <a:solidFill>
                <a:srgbClr val="181818"/>
              </a:solidFill>
            </a:endParaRPr>
          </a:p>
          <a:p>
            <a:pPr lvl="2" eaLnBrk="1" hangingPunct="1"/>
            <a:r>
              <a:rPr lang="en-US" sz="2800" dirty="0" smtClean="0">
                <a:solidFill>
                  <a:srgbClr val="181818"/>
                </a:solidFill>
              </a:rPr>
              <a:t>Overall </a:t>
            </a:r>
            <a:r>
              <a:rPr lang="en-US" sz="2800" i="1" dirty="0" smtClean="0">
                <a:solidFill>
                  <a:srgbClr val="181818"/>
                </a:solidFill>
              </a:rPr>
              <a:t>Satisfactory </a:t>
            </a:r>
            <a:r>
              <a:rPr lang="en-US" sz="2800" dirty="0" smtClean="0">
                <a:solidFill>
                  <a:srgbClr val="181818"/>
                </a:solidFill>
              </a:rPr>
              <a:t>score = Becomes official assessment of record</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12</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1" end="1"/>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17" presetClass="entr" presetSubtype="8"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par>
                                <p:cTn id="31" presetID="17" presetClass="entr" presetSubtype="8"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17" presetClass="entr" presetSubtype="8"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48"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3734"/>
            <a:ext cx="9144000" cy="1644206"/>
          </a:xfrm>
        </p:spPr>
        <p:txBody>
          <a:bodyPr>
            <a:noAutofit/>
          </a:bodyPr>
          <a:lstStyle/>
          <a:p>
            <a:pPr algn="ctr">
              <a:defRPr/>
            </a:pPr>
            <a:r>
              <a:rPr sz="5400" b="1" dirty="0" smtClean="0">
                <a:solidFill>
                  <a:srgbClr val="CC3300"/>
                </a:solidFill>
                <a:effectLst>
                  <a:outerShdw blurRad="38100" dist="38100" dir="2700000" algn="tl">
                    <a:srgbClr val="000000">
                      <a:alpha val="43137"/>
                    </a:srgbClr>
                  </a:outerShdw>
                </a:effectLst>
                <a:cs typeface="Tahoma" pitchFamily="34" charset="0"/>
              </a:rPr>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Post Observation</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Conference</a:t>
            </a:r>
            <a:endParaRPr sz="5400" b="1" dirty="0">
              <a:latin typeface="Comic Sans MS" pitchFamily="66" charset="0"/>
            </a:endParaRPr>
          </a:p>
        </p:txBody>
      </p:sp>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13</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Post Observation Conference</a:t>
            </a:r>
            <a:endParaRPr sz="4800" dirty="0">
              <a:latin typeface="Comic Sans MS" pitchFamily="66" charset="0"/>
            </a:endParaRPr>
          </a:p>
        </p:txBody>
      </p:sp>
      <p:sp>
        <p:nvSpPr>
          <p:cNvPr id="3" name="Content Placeholder 2"/>
          <p:cNvSpPr>
            <a:spLocks noGrp="1"/>
          </p:cNvSpPr>
          <p:nvPr>
            <p:ph idx="1"/>
          </p:nvPr>
        </p:nvSpPr>
        <p:spPr>
          <a:xfrm>
            <a:off x="228600" y="1188720"/>
            <a:ext cx="8814816" cy="5578475"/>
          </a:xfrm>
        </p:spPr>
        <p:txBody>
          <a:bodyPr/>
          <a:lstStyle/>
          <a:p>
            <a:pPr eaLnBrk="1" hangingPunct="1"/>
            <a:r>
              <a:rPr lang="en-US" sz="3200" b="1" dirty="0" smtClean="0">
                <a:solidFill>
                  <a:srgbClr val="181818"/>
                </a:solidFill>
              </a:rPr>
              <a:t>NOT</a:t>
            </a:r>
            <a:r>
              <a:rPr lang="en-US" sz="3200" dirty="0" smtClean="0">
                <a:solidFill>
                  <a:srgbClr val="181818"/>
                </a:solidFill>
              </a:rPr>
              <a:t> required </a:t>
            </a:r>
          </a:p>
          <a:p>
            <a:pPr lvl="1" eaLnBrk="1" hangingPunct="1"/>
            <a:r>
              <a:rPr lang="en-US" sz="3000" dirty="0" smtClean="0">
                <a:solidFill>
                  <a:srgbClr val="181818"/>
                </a:solidFill>
              </a:rPr>
              <a:t>If driver </a:t>
            </a:r>
            <a:r>
              <a:rPr lang="en-US" sz="3000" b="1" dirty="0" smtClean="0">
                <a:solidFill>
                  <a:srgbClr val="181818"/>
                </a:solidFill>
              </a:rPr>
              <a:t>scores </a:t>
            </a:r>
            <a:r>
              <a:rPr lang="en-US" sz="3000" b="1" i="1" dirty="0" smtClean="0">
                <a:solidFill>
                  <a:srgbClr val="181818"/>
                </a:solidFill>
              </a:rPr>
              <a:t>Satisfactory</a:t>
            </a:r>
            <a:r>
              <a:rPr lang="en-US" sz="3000" b="1" dirty="0" smtClean="0">
                <a:solidFill>
                  <a:srgbClr val="181818"/>
                </a:solidFill>
              </a:rPr>
              <a:t> on ALL items</a:t>
            </a:r>
          </a:p>
          <a:p>
            <a:pPr eaLnBrk="1" hangingPunct="1"/>
            <a:r>
              <a:rPr lang="en-US" sz="3200" b="1" dirty="0" smtClean="0">
                <a:solidFill>
                  <a:srgbClr val="181818"/>
                </a:solidFill>
              </a:rPr>
              <a:t>IS </a:t>
            </a:r>
            <a:r>
              <a:rPr lang="en-US" sz="3200" dirty="0" smtClean="0">
                <a:solidFill>
                  <a:srgbClr val="181818"/>
                </a:solidFill>
              </a:rPr>
              <a:t>required to provide clarity &amp; direction</a:t>
            </a:r>
          </a:p>
          <a:p>
            <a:pPr lvl="1" eaLnBrk="1" hangingPunct="1"/>
            <a:r>
              <a:rPr lang="en-US" sz="3000" dirty="0" smtClean="0">
                <a:solidFill>
                  <a:srgbClr val="181818"/>
                </a:solidFill>
              </a:rPr>
              <a:t>If driver has </a:t>
            </a:r>
            <a:r>
              <a:rPr lang="en-US" sz="3000" b="1" dirty="0" smtClean="0">
                <a:solidFill>
                  <a:srgbClr val="181818"/>
                </a:solidFill>
              </a:rPr>
              <a:t>up to 2 </a:t>
            </a:r>
            <a:r>
              <a:rPr lang="en-US" sz="3000" b="1" i="1" dirty="0" smtClean="0">
                <a:solidFill>
                  <a:srgbClr val="181818"/>
                </a:solidFill>
              </a:rPr>
              <a:t>Developing</a:t>
            </a:r>
            <a:r>
              <a:rPr lang="en-US" sz="3000" b="1" dirty="0" smtClean="0">
                <a:solidFill>
                  <a:srgbClr val="181818"/>
                </a:solidFill>
              </a:rPr>
              <a:t> scores</a:t>
            </a:r>
            <a:r>
              <a:rPr lang="en-US" sz="3000" dirty="0" smtClean="0">
                <a:solidFill>
                  <a:srgbClr val="181818"/>
                </a:solidFill>
              </a:rPr>
              <a:t> in area</a:t>
            </a:r>
          </a:p>
          <a:p>
            <a:pPr lvl="2" eaLnBrk="1" hangingPunct="1"/>
            <a:r>
              <a:rPr lang="en-US" sz="2800" dirty="0" smtClean="0">
                <a:solidFill>
                  <a:srgbClr val="181818"/>
                </a:solidFill>
              </a:rPr>
              <a:t>Driver was really good, but not quite perfect</a:t>
            </a:r>
          </a:p>
          <a:p>
            <a:pPr lvl="2" eaLnBrk="1" hangingPunct="1"/>
            <a:r>
              <a:rPr lang="en-US" sz="2800" dirty="0" smtClean="0">
                <a:solidFill>
                  <a:srgbClr val="181818"/>
                </a:solidFill>
              </a:rPr>
              <a:t>Discuss items needing attention</a:t>
            </a:r>
          </a:p>
          <a:p>
            <a:pPr lvl="1" eaLnBrk="1" hangingPunct="1"/>
            <a:r>
              <a:rPr lang="en-US" sz="3000" dirty="0" smtClean="0">
                <a:solidFill>
                  <a:srgbClr val="181818"/>
                </a:solidFill>
              </a:rPr>
              <a:t>If driver </a:t>
            </a:r>
            <a:r>
              <a:rPr lang="en-US" sz="3000" b="1" dirty="0" smtClean="0">
                <a:solidFill>
                  <a:srgbClr val="181818"/>
                </a:solidFill>
              </a:rPr>
              <a:t>scores poorly –  Extended Phase</a:t>
            </a:r>
          </a:p>
          <a:p>
            <a:pPr lvl="2" eaLnBrk="1" hangingPunct="1"/>
            <a:r>
              <a:rPr lang="en-US" sz="2800" dirty="0" smtClean="0">
                <a:solidFill>
                  <a:srgbClr val="181818"/>
                </a:solidFill>
              </a:rPr>
              <a:t>Discuss area(s) &amp; item(s) needing improvement</a:t>
            </a:r>
          </a:p>
          <a:p>
            <a:pPr lvl="2" eaLnBrk="1" hangingPunct="1"/>
            <a:r>
              <a:rPr lang="en-US" sz="2800" dirty="0" smtClean="0">
                <a:solidFill>
                  <a:srgbClr val="181818"/>
                </a:solidFill>
              </a:rPr>
              <a:t>Clarify what remedial training will be provided</a:t>
            </a:r>
          </a:p>
          <a:p>
            <a:pPr lvl="2" eaLnBrk="1" hangingPunct="1"/>
            <a:r>
              <a:rPr lang="en-US" sz="2800" dirty="0" smtClean="0">
                <a:solidFill>
                  <a:srgbClr val="181818"/>
                </a:solidFill>
              </a:rPr>
              <a:t>Discuss time frame for corrections</a:t>
            </a:r>
            <a:endParaRPr lang="en-US" sz="3200" dirty="0" smtClean="0">
              <a:solidFill>
                <a:srgbClr val="181818"/>
              </a:solidFill>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14</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2" end="2"/>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childTnLst>
                                </p:cTn>
                              </p:par>
                              <p:par>
                                <p:cTn id="23" presetID="17" presetClass="entr" presetSubtype="8"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34"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strVal val="#ppt_h"/>
                                          </p:val>
                                        </p:tav>
                                        <p:tav tm="100000">
                                          <p:val>
                                            <p:strVal val="#ppt_h"/>
                                          </p:val>
                                        </p:tav>
                                      </p:tavLst>
                                    </p:anim>
                                  </p:childTnLst>
                                </p:cTn>
                              </p:par>
                              <p:par>
                                <p:cTn id="37" presetID="17" presetClass="entr" presetSubtype="8"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40"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strVal val="#ppt_h"/>
                                          </p:val>
                                        </p:tav>
                                        <p:tav tm="100000">
                                          <p:val>
                                            <p:strVal val="#ppt_h"/>
                                          </p:val>
                                        </p:tav>
                                      </p:tavLst>
                                    </p:anim>
                                  </p:childTnLst>
                                </p:cTn>
                              </p:par>
                              <p:par>
                                <p:cTn id="43" presetID="17" presetClass="entr" presetSubtype="8"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46"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strVal val="#ppt_h"/>
                                          </p:val>
                                        </p:tav>
                                        <p:tav tm="100000">
                                          <p:val>
                                            <p:strVal val="#ppt_h"/>
                                          </p:val>
                                        </p:tav>
                                      </p:tavLst>
                                    </p:anim>
                                  </p:childTnLst>
                                </p:cTn>
                              </p:par>
                              <p:par>
                                <p:cTn id="49" presetID="17" presetClass="entr" presetSubtype="8"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52"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5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8900"/>
            <a:ext cx="9144000" cy="996513"/>
          </a:xfrm>
        </p:spPr>
        <p:txBody>
          <a:bodyPr>
            <a:noAutofit/>
          </a:bodyPr>
          <a:lstStyle/>
          <a:p>
            <a:pPr algn="ctr">
              <a:defRPr/>
            </a:pPr>
            <a:r>
              <a:rPr sz="5400" b="1" dirty="0" smtClean="0">
                <a:solidFill>
                  <a:srgbClr val="CC3300"/>
                </a:solidFill>
                <a:effectLst>
                  <a:outerShdw blurRad="38100" dist="38100" dir="2700000" algn="tl">
                    <a:srgbClr val="000000">
                      <a:alpha val="43137"/>
                    </a:srgbClr>
                  </a:outerShdw>
                </a:effectLst>
                <a:cs typeface="Tahoma" pitchFamily="34" charset="0"/>
              </a:rPr>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Scoring Key</a:t>
            </a:r>
            <a:endParaRPr sz="5400" b="1" dirty="0">
              <a:latin typeface="Comic Sans MS" pitchFamily="66" charset="0"/>
            </a:endParaRPr>
          </a:p>
        </p:txBody>
      </p:sp>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15</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Key for Scoring Items</a:t>
            </a:r>
            <a:endParaRPr sz="4800" dirty="0">
              <a:latin typeface="Comic Sans MS" pitchFamily="66" charset="0"/>
            </a:endParaRPr>
          </a:p>
        </p:txBody>
      </p:sp>
      <p:sp>
        <p:nvSpPr>
          <p:cNvPr id="3" name="Content Placeholder 2"/>
          <p:cNvSpPr>
            <a:spLocks noGrp="1"/>
          </p:cNvSpPr>
          <p:nvPr>
            <p:ph idx="1"/>
          </p:nvPr>
        </p:nvSpPr>
        <p:spPr>
          <a:xfrm>
            <a:off x="274320" y="1188720"/>
            <a:ext cx="8814816" cy="5578475"/>
          </a:xfrm>
        </p:spPr>
        <p:txBody>
          <a:bodyPr/>
          <a:lstStyle/>
          <a:p>
            <a:pPr eaLnBrk="1" hangingPunct="1"/>
            <a:r>
              <a:rPr lang="en-US" sz="3200" dirty="0" smtClean="0">
                <a:solidFill>
                  <a:srgbClr val="181818"/>
                </a:solidFill>
              </a:rPr>
              <a:t>Place check mark in appropriate space</a:t>
            </a:r>
          </a:p>
          <a:p>
            <a:pPr lvl="1" eaLnBrk="1" hangingPunct="1"/>
            <a:r>
              <a:rPr lang="en-US" sz="3000" dirty="0" smtClean="0">
                <a:solidFill>
                  <a:srgbClr val="181818"/>
                </a:solidFill>
              </a:rPr>
              <a:t>Use </a:t>
            </a:r>
            <a:r>
              <a:rPr lang="en-US" sz="3000" i="1" dirty="0" smtClean="0">
                <a:solidFill>
                  <a:srgbClr val="181818"/>
                </a:solidFill>
              </a:rPr>
              <a:t>N/A</a:t>
            </a:r>
            <a:r>
              <a:rPr lang="en-US" sz="3000" dirty="0" smtClean="0">
                <a:solidFill>
                  <a:srgbClr val="181818"/>
                </a:solidFill>
              </a:rPr>
              <a:t> as needed </a:t>
            </a:r>
          </a:p>
          <a:p>
            <a:pPr eaLnBrk="1" hangingPunct="1"/>
            <a:r>
              <a:rPr lang="en-US" sz="3200" dirty="0" smtClean="0">
                <a:solidFill>
                  <a:srgbClr val="181818"/>
                </a:solidFill>
              </a:rPr>
              <a:t>Use this key in making scoring decisions:</a:t>
            </a:r>
          </a:p>
          <a:p>
            <a:pPr lvl="1" eaLnBrk="1" hangingPunct="1"/>
            <a:r>
              <a:rPr lang="en-US" sz="3000" b="1" i="1" dirty="0" smtClean="0">
                <a:solidFill>
                  <a:srgbClr val="181818"/>
                </a:solidFill>
              </a:rPr>
              <a:t>Satisfactory</a:t>
            </a:r>
            <a:r>
              <a:rPr lang="en-US" sz="3000" dirty="0" smtClean="0">
                <a:solidFill>
                  <a:srgbClr val="181818"/>
                </a:solidFill>
              </a:rPr>
              <a:t> = Meets or exceeds expectations</a:t>
            </a:r>
          </a:p>
          <a:p>
            <a:pPr lvl="2" eaLnBrk="1" hangingPunct="1"/>
            <a:r>
              <a:rPr lang="en-US" sz="2700" b="1" dirty="0" smtClean="0">
                <a:solidFill>
                  <a:srgbClr val="181818"/>
                </a:solidFill>
              </a:rPr>
              <a:t>They got it right</a:t>
            </a:r>
          </a:p>
          <a:p>
            <a:pPr lvl="1" eaLnBrk="1" hangingPunct="1"/>
            <a:r>
              <a:rPr lang="en-US" sz="3000" b="1" i="1" dirty="0" smtClean="0">
                <a:solidFill>
                  <a:srgbClr val="181818"/>
                </a:solidFill>
              </a:rPr>
              <a:t>Developing</a:t>
            </a:r>
            <a:r>
              <a:rPr lang="en-US" sz="3000" dirty="0" smtClean="0">
                <a:solidFill>
                  <a:srgbClr val="181818"/>
                </a:solidFill>
              </a:rPr>
              <a:t> = Overall meets expectations with limited exceptions</a:t>
            </a:r>
            <a:endParaRPr lang="en-US" sz="3000" b="1" i="1" dirty="0" smtClean="0">
              <a:solidFill>
                <a:srgbClr val="181818"/>
              </a:solidFill>
            </a:endParaRPr>
          </a:p>
          <a:p>
            <a:pPr lvl="2" eaLnBrk="1" hangingPunct="1"/>
            <a:r>
              <a:rPr lang="en-US" sz="2700" b="1" dirty="0" smtClean="0">
                <a:solidFill>
                  <a:srgbClr val="181818"/>
                </a:solidFill>
              </a:rPr>
              <a:t>They got it right most of the time</a:t>
            </a:r>
          </a:p>
          <a:p>
            <a:pPr lvl="1" eaLnBrk="1" hangingPunct="1"/>
            <a:r>
              <a:rPr lang="en-US" sz="3000" b="1" i="1" dirty="0" smtClean="0">
                <a:solidFill>
                  <a:srgbClr val="181818"/>
                </a:solidFill>
              </a:rPr>
              <a:t>Needs Improvement</a:t>
            </a:r>
            <a:r>
              <a:rPr lang="en-US" sz="3000" dirty="0" smtClean="0">
                <a:solidFill>
                  <a:srgbClr val="181818"/>
                </a:solidFill>
              </a:rPr>
              <a:t> = Does not meet expectations</a:t>
            </a:r>
            <a:endParaRPr lang="en-US" sz="3000" b="1" i="1" dirty="0" smtClean="0">
              <a:solidFill>
                <a:srgbClr val="181818"/>
              </a:solidFill>
            </a:endParaRPr>
          </a:p>
          <a:p>
            <a:pPr lvl="2" eaLnBrk="1" hangingPunct="1"/>
            <a:r>
              <a:rPr lang="en-US" sz="2700" b="1" dirty="0" smtClean="0">
                <a:solidFill>
                  <a:srgbClr val="181818"/>
                </a:solidFill>
              </a:rPr>
              <a:t>They got it wrong</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16</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2" end="2"/>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0"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38"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54"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3461"/>
            <a:ext cx="9144000" cy="2389273"/>
          </a:xfrm>
        </p:spPr>
        <p:txBody>
          <a:bodyPr>
            <a:noAutofit/>
          </a:bodyPr>
          <a:lstStyle/>
          <a:p>
            <a:pPr algn="ctr">
              <a:defRPr/>
            </a:pPr>
            <a:r>
              <a:rPr sz="5400" b="1" dirty="0" smtClean="0">
                <a:solidFill>
                  <a:srgbClr val="CC3300"/>
                </a:solidFill>
                <a:effectLst>
                  <a:outerShdw blurRad="38100" dist="38100" dir="2700000" algn="tl">
                    <a:srgbClr val="000000">
                      <a:alpha val="43137"/>
                    </a:srgbClr>
                  </a:outerShdw>
                </a:effectLst>
                <a:cs typeface="Tahoma" pitchFamily="34" charset="0"/>
              </a:rPr>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Scoring for Bus Stop Requirements/ Recommendations</a:t>
            </a:r>
            <a:endParaRPr sz="5400" b="1" dirty="0">
              <a:latin typeface="Comic Sans MS" pitchFamily="66" charset="0"/>
            </a:endParaRPr>
          </a:p>
        </p:txBody>
      </p:sp>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17</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64208"/>
          </a:xfrm>
        </p:spPr>
        <p:txBody>
          <a:bodyPr>
            <a:noAutofit/>
          </a:bodyPr>
          <a:lstStyle/>
          <a:p>
            <a:pPr algn="ctr">
              <a:defRPr/>
            </a:pPr>
            <a:r>
              <a:rPr lang="en-US" sz="4800" u="sng" dirty="0" smtClean="0">
                <a:solidFill>
                  <a:srgbClr val="CC3300"/>
                </a:solidFill>
                <a:effectLst>
                  <a:outerShdw blurRad="38100" dist="38100" dir="2700000" algn="tl">
                    <a:srgbClr val="000000">
                      <a:alpha val="43137"/>
                    </a:srgbClr>
                  </a:outerShdw>
                </a:effectLst>
                <a:cs typeface="Tahoma" pitchFamily="34" charset="0"/>
              </a:rPr>
              <a:t>Sample</a:t>
            </a:r>
            <a:r>
              <a:rPr lang="en-US" sz="4800" dirty="0" smtClean="0">
                <a:solidFill>
                  <a:srgbClr val="CC3300"/>
                </a:solidFill>
                <a:effectLst>
                  <a:outerShdw blurRad="38100" dist="38100" dir="2700000" algn="tl">
                    <a:srgbClr val="000000">
                      <a:alpha val="43137"/>
                    </a:srgbClr>
                  </a:outerShdw>
                </a:effectLst>
                <a:cs typeface="Tahoma" pitchFamily="34" charset="0"/>
              </a:rPr>
              <a:t> Bus Stop </a:t>
            </a:r>
            <a:br>
              <a:rPr lang="en-US" sz="4800" dirty="0" smtClean="0">
                <a:solidFill>
                  <a:srgbClr val="CC3300"/>
                </a:solidFill>
                <a:effectLst>
                  <a:outerShdw blurRad="38100" dist="38100" dir="2700000" algn="tl">
                    <a:srgbClr val="000000">
                      <a:alpha val="43137"/>
                    </a:srgbClr>
                  </a:outerShdw>
                </a:effectLst>
                <a:cs typeface="Tahoma" pitchFamily="34" charset="0"/>
              </a:rPr>
            </a:br>
            <a:r>
              <a:rPr lang="en-US" sz="4800" dirty="0" smtClean="0">
                <a:solidFill>
                  <a:srgbClr val="CC3300"/>
                </a:solidFill>
                <a:effectLst>
                  <a:outerShdw blurRad="38100" dist="38100" dir="2700000" algn="tl">
                    <a:srgbClr val="000000">
                      <a:alpha val="43137"/>
                    </a:srgbClr>
                  </a:outerShdw>
                </a:effectLst>
                <a:cs typeface="Tahoma" pitchFamily="34" charset="0"/>
              </a:rPr>
              <a:t>Requirements/Recommendations</a:t>
            </a:r>
            <a:endParaRPr sz="4800" dirty="0">
              <a:latin typeface="Comic Sans MS" pitchFamily="66" charset="0"/>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18</a:t>
            </a:fld>
            <a:endParaRPr lang="en-US" sz="2000" b="1" dirty="0" smtClean="0">
              <a:solidFill>
                <a:schemeClr val="bg2">
                  <a:lumMod val="75000"/>
                </a:schemeClr>
              </a:solidFill>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1600200"/>
            <a:ext cx="8667748"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2415596"/>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611713"/>
            <a:ext cx="8814816" cy="5131435"/>
          </a:xfrm>
        </p:spPr>
        <p:txBody>
          <a:bodyPr/>
          <a:lstStyle/>
          <a:p>
            <a:pPr eaLnBrk="1" hangingPunct="1"/>
            <a:r>
              <a:rPr lang="en-US" sz="3200" dirty="0" smtClean="0">
                <a:solidFill>
                  <a:srgbClr val="181818"/>
                </a:solidFill>
              </a:rPr>
              <a:t>Items are based on New Unit 6 material</a:t>
            </a:r>
          </a:p>
          <a:p>
            <a:pPr eaLnBrk="1" hangingPunct="1"/>
            <a:r>
              <a:rPr lang="en-US" sz="3200" dirty="0" smtClean="0">
                <a:solidFill>
                  <a:srgbClr val="181818"/>
                </a:solidFill>
              </a:rPr>
              <a:t>Some items not responsibility of driver</a:t>
            </a:r>
          </a:p>
          <a:p>
            <a:pPr lvl="1" eaLnBrk="1" hangingPunct="1"/>
            <a:r>
              <a:rPr lang="en-US" sz="3000" dirty="0" smtClean="0">
                <a:solidFill>
                  <a:srgbClr val="181818"/>
                </a:solidFill>
              </a:rPr>
              <a:t>Only items with </a:t>
            </a:r>
            <a:r>
              <a:rPr lang="en-US" sz="3600" dirty="0" smtClean="0">
                <a:solidFill>
                  <a:srgbClr val="181818"/>
                </a:solidFill>
              </a:rPr>
              <a:t>**</a:t>
            </a:r>
            <a:r>
              <a:rPr lang="en-US" sz="3000" dirty="0" smtClean="0">
                <a:solidFill>
                  <a:srgbClr val="181818"/>
                </a:solidFill>
              </a:rPr>
              <a:t> count towards driver’s score</a:t>
            </a:r>
            <a:endParaRPr lang="en-US" sz="3600" dirty="0" smtClean="0">
              <a:solidFill>
                <a:srgbClr val="181818"/>
              </a:solidFill>
            </a:endParaRPr>
          </a:p>
          <a:p>
            <a:pPr eaLnBrk="1" hangingPunct="1"/>
            <a:r>
              <a:rPr lang="en-US" sz="3200" i="1" dirty="0" smtClean="0">
                <a:solidFill>
                  <a:srgbClr val="181818"/>
                </a:solidFill>
              </a:rPr>
              <a:t>Needs Improvement </a:t>
            </a:r>
            <a:r>
              <a:rPr lang="en-US" sz="3200" dirty="0" smtClean="0">
                <a:solidFill>
                  <a:srgbClr val="181818"/>
                </a:solidFill>
              </a:rPr>
              <a:t>score for bus stop items</a:t>
            </a:r>
          </a:p>
          <a:p>
            <a:pPr lvl="1" eaLnBrk="1" hangingPunct="1"/>
            <a:r>
              <a:rPr lang="en-US" sz="3000" dirty="0" smtClean="0">
                <a:solidFill>
                  <a:srgbClr val="181818"/>
                </a:solidFill>
              </a:rPr>
              <a:t>Resolved by Transportation Office</a:t>
            </a:r>
          </a:p>
          <a:p>
            <a:pPr lvl="1" eaLnBrk="1" hangingPunct="1"/>
            <a:r>
              <a:rPr lang="en-US" sz="3000" dirty="0" smtClean="0">
                <a:solidFill>
                  <a:srgbClr val="181818"/>
                </a:solidFill>
              </a:rPr>
              <a:t>Adjust stop, if possible, to improve safety </a:t>
            </a:r>
          </a:p>
          <a:p>
            <a:pPr eaLnBrk="1" hangingPunct="1"/>
            <a:r>
              <a:rPr lang="en-US" sz="3200" dirty="0" smtClean="0">
                <a:solidFill>
                  <a:srgbClr val="181818"/>
                </a:solidFill>
              </a:rPr>
              <a:t>There will be no </a:t>
            </a:r>
            <a:r>
              <a:rPr lang="en-US" sz="3200" i="1" dirty="0" smtClean="0">
                <a:solidFill>
                  <a:srgbClr val="181818"/>
                </a:solidFill>
              </a:rPr>
              <a:t>Developing</a:t>
            </a:r>
            <a:r>
              <a:rPr lang="en-US" sz="3200" dirty="0" smtClean="0">
                <a:solidFill>
                  <a:srgbClr val="181818"/>
                </a:solidFill>
              </a:rPr>
              <a:t> scores</a:t>
            </a:r>
          </a:p>
          <a:p>
            <a:pPr lvl="1" eaLnBrk="1" hangingPunct="1"/>
            <a:r>
              <a:rPr lang="en-US" sz="3000" dirty="0" smtClean="0">
                <a:solidFill>
                  <a:srgbClr val="181818"/>
                </a:solidFill>
              </a:rPr>
              <a:t>Only </a:t>
            </a:r>
            <a:r>
              <a:rPr lang="en-US" sz="3000" i="1" dirty="0" smtClean="0">
                <a:solidFill>
                  <a:srgbClr val="181818"/>
                </a:solidFill>
              </a:rPr>
              <a:t>Satisfactory </a:t>
            </a:r>
            <a:r>
              <a:rPr lang="en-US" sz="3000" dirty="0" smtClean="0">
                <a:solidFill>
                  <a:srgbClr val="181818"/>
                </a:solidFill>
              </a:rPr>
              <a:t>or</a:t>
            </a:r>
          </a:p>
          <a:p>
            <a:pPr lvl="1" eaLnBrk="1" hangingPunct="1"/>
            <a:r>
              <a:rPr lang="en-US" sz="3000" i="1" dirty="0" smtClean="0">
                <a:solidFill>
                  <a:srgbClr val="181818"/>
                </a:solidFill>
              </a:rPr>
              <a:t>Needs Improvement</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19</a:t>
            </a:fld>
            <a:endParaRPr lang="en-US" sz="2000" b="1" dirty="0" smtClean="0">
              <a:solidFill>
                <a:schemeClr val="bg2">
                  <a:lumMod val="75000"/>
                </a:schemeClr>
              </a:solidFill>
            </a:endParaRPr>
          </a:p>
        </p:txBody>
      </p:sp>
      <p:sp>
        <p:nvSpPr>
          <p:cNvPr id="8" name="Title 1"/>
          <p:cNvSpPr>
            <a:spLocks noGrp="1"/>
          </p:cNvSpPr>
          <p:nvPr>
            <p:ph type="title"/>
          </p:nvPr>
        </p:nvSpPr>
        <p:spPr>
          <a:xfrm>
            <a:off x="0" y="0"/>
            <a:ext cx="9144000" cy="1664208"/>
          </a:xfrm>
        </p:spPr>
        <p:txBody>
          <a:bodyPr>
            <a:noAutofit/>
          </a:bodyPr>
          <a:lstStyle/>
          <a:p>
            <a:pPr algn="ctr">
              <a:defRPr/>
            </a:pPr>
            <a:r>
              <a:rPr lang="en-US" sz="4800" dirty="0" smtClean="0">
                <a:solidFill>
                  <a:srgbClr val="CC3300"/>
                </a:solidFill>
                <a:effectLst>
                  <a:outerShdw blurRad="38100" dist="38100" dir="2700000" algn="tl">
                    <a:srgbClr val="000000">
                      <a:alpha val="43137"/>
                    </a:srgbClr>
                  </a:outerShdw>
                </a:effectLst>
                <a:cs typeface="Tahoma" pitchFamily="34" charset="0"/>
              </a:rPr>
              <a:t>Scoring Bus Stop </a:t>
            </a:r>
            <a:br>
              <a:rPr lang="en-US" sz="4800" dirty="0" smtClean="0">
                <a:solidFill>
                  <a:srgbClr val="CC3300"/>
                </a:solidFill>
                <a:effectLst>
                  <a:outerShdw blurRad="38100" dist="38100" dir="2700000" algn="tl">
                    <a:srgbClr val="000000">
                      <a:alpha val="43137"/>
                    </a:srgbClr>
                  </a:outerShdw>
                </a:effectLst>
                <a:cs typeface="Tahoma" pitchFamily="34" charset="0"/>
              </a:rPr>
            </a:br>
            <a:r>
              <a:rPr lang="en-US" sz="4800" dirty="0" smtClean="0">
                <a:solidFill>
                  <a:srgbClr val="CC3300"/>
                </a:solidFill>
                <a:effectLst>
                  <a:outerShdw blurRad="38100" dist="38100" dir="2700000" algn="tl">
                    <a:srgbClr val="000000">
                      <a:alpha val="43137"/>
                    </a:srgbClr>
                  </a:outerShdw>
                </a:effectLst>
                <a:cs typeface="Tahoma" pitchFamily="34" charset="0"/>
              </a:rPr>
              <a:t>Requirements/Recommendations</a:t>
            </a:r>
            <a:endParaRPr sz="4800" dirty="0">
              <a:latin typeface="Comic Sans MS"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par>
                                <p:cTn id="27" presetID="17" presetClass="entr" presetSubtype="8"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strVal val="#ppt_h"/>
                                          </p:val>
                                        </p:tav>
                                        <p:tav tm="100000">
                                          <p:val>
                                            <p:strVal val="#ppt_h"/>
                                          </p:val>
                                        </p:tav>
                                      </p:tavLst>
                                    </p:anim>
                                  </p:childTnLst>
                                </p:cTn>
                              </p:par>
                              <p:par>
                                <p:cTn id="47" presetID="17" presetClass="entr" presetSubtype="8"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7" end="7"/>
                                            </p:txEl>
                                          </p:spTgt>
                                        </p:tgtEl>
                                        <p:attrNameLst>
                                          <p:attrName>ppt_h</p:attrName>
                                        </p:attrNameLst>
                                      </p:cBhvr>
                                      <p:tavLst>
                                        <p:tav tm="0">
                                          <p:val>
                                            <p:strVal val="#ppt_h"/>
                                          </p:val>
                                        </p:tav>
                                        <p:tav tm="100000">
                                          <p:val>
                                            <p:strVal val="#ppt_h"/>
                                          </p:val>
                                        </p:tav>
                                      </p:tavLst>
                                    </p:anim>
                                  </p:childTnLst>
                                </p:cTn>
                              </p:par>
                              <p:par>
                                <p:cTn id="53" presetID="17" presetClass="entr" presetSubtype="8"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56"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8" descr="Polk - Wyatt Pilgrim.jpg"/>
          <p:cNvPicPr>
            <a:picLocks noChangeAspect="1"/>
          </p:cNvPicPr>
          <p:nvPr/>
        </p:nvPicPr>
        <p:blipFill>
          <a:blip r:embed="rId3" cstate="print"/>
          <a:srcRect l="-1895" t="-1278" r="1670" b="15754"/>
          <a:stretch>
            <a:fillRect/>
          </a:stretch>
        </p:blipFill>
        <p:spPr>
          <a:xfrm>
            <a:off x="297171" y="4740729"/>
            <a:ext cx="3367806" cy="1920240"/>
          </a:xfrm>
          <a:prstGeom prst="ellipse">
            <a:avLst/>
          </a:prstGeom>
          <a:ln>
            <a:noFill/>
          </a:ln>
          <a:effectLst>
            <a:softEdge rad="112500"/>
          </a:effectLst>
        </p:spPr>
      </p:pic>
      <p:pic>
        <p:nvPicPr>
          <p:cNvPr id="14" name="Picture 13" descr="karla_campos.jpg"/>
          <p:cNvPicPr>
            <a:picLocks noChangeAspect="1"/>
          </p:cNvPicPr>
          <p:nvPr/>
        </p:nvPicPr>
        <p:blipFill>
          <a:blip r:embed="rId4" cstate="print"/>
          <a:srcRect l="6562" r="9910" b="4937"/>
          <a:stretch>
            <a:fillRect/>
          </a:stretch>
        </p:blipFill>
        <p:spPr>
          <a:xfrm>
            <a:off x="7010398" y="1022166"/>
            <a:ext cx="2002990" cy="3291840"/>
          </a:xfrm>
          <a:prstGeom prst="ellipse">
            <a:avLst/>
          </a:prstGeom>
          <a:ln>
            <a:noFill/>
          </a:ln>
          <a:effectLst>
            <a:softEdge rad="112500"/>
          </a:effectLst>
        </p:spPr>
      </p:pic>
      <p:pic>
        <p:nvPicPr>
          <p:cNvPr id="15" name="Picture 14" descr="jones 4.jpg"/>
          <p:cNvPicPr>
            <a:picLocks noChangeAspect="1"/>
          </p:cNvPicPr>
          <p:nvPr/>
        </p:nvPicPr>
        <p:blipFill>
          <a:blip r:embed="rId5" cstate="print"/>
          <a:srcRect r="18683" b="24000"/>
          <a:stretch>
            <a:fillRect/>
          </a:stretch>
        </p:blipFill>
        <p:spPr>
          <a:xfrm>
            <a:off x="3572837" y="961197"/>
            <a:ext cx="1869480" cy="3108960"/>
          </a:xfrm>
          <a:prstGeom prst="ellipse">
            <a:avLst/>
          </a:prstGeom>
          <a:ln>
            <a:noFill/>
          </a:ln>
          <a:effectLst>
            <a:softEdge rad="112500"/>
          </a:effectLst>
        </p:spPr>
      </p:pic>
      <p:pic>
        <p:nvPicPr>
          <p:cNvPr id="17" name="Picture 16" descr="Cartersville III.jpg"/>
          <p:cNvPicPr>
            <a:picLocks noChangeAspect="1"/>
          </p:cNvPicPr>
          <p:nvPr/>
        </p:nvPicPr>
        <p:blipFill>
          <a:blip r:embed="rId6" cstate="print"/>
          <a:srcRect l="50894" t="56500" r="14318"/>
          <a:stretch>
            <a:fillRect/>
          </a:stretch>
        </p:blipFill>
        <p:spPr>
          <a:xfrm>
            <a:off x="220721" y="3048000"/>
            <a:ext cx="2156719" cy="1737360"/>
          </a:xfrm>
          <a:prstGeom prst="ellipse">
            <a:avLst/>
          </a:prstGeom>
          <a:ln>
            <a:noFill/>
          </a:ln>
          <a:effectLst>
            <a:softEdge rad="112500"/>
          </a:effectLst>
        </p:spPr>
      </p:pic>
      <p:pic>
        <p:nvPicPr>
          <p:cNvPr id="24" name="Picture 23" descr="Brandi hart.jpg"/>
          <p:cNvPicPr>
            <a:picLocks noChangeAspect="1"/>
          </p:cNvPicPr>
          <p:nvPr/>
        </p:nvPicPr>
        <p:blipFill>
          <a:blip r:embed="rId7" cstate="print"/>
          <a:srcRect l="34791" t="12403" r="34720" b="13953"/>
          <a:stretch>
            <a:fillRect/>
          </a:stretch>
        </p:blipFill>
        <p:spPr>
          <a:xfrm>
            <a:off x="3700073" y="4343439"/>
            <a:ext cx="1684421" cy="2286000"/>
          </a:xfrm>
          <a:prstGeom prst="ellipse">
            <a:avLst/>
          </a:prstGeom>
          <a:ln>
            <a:noFill/>
          </a:ln>
          <a:effectLst>
            <a:softEdge rad="112500"/>
          </a:effectLst>
        </p:spPr>
      </p:pic>
      <p:pic>
        <p:nvPicPr>
          <p:cNvPr id="13" name="Picture 12" descr="Everette_Johnson.jpg"/>
          <p:cNvPicPr>
            <a:picLocks noChangeAspect="1"/>
          </p:cNvPicPr>
          <p:nvPr/>
        </p:nvPicPr>
        <p:blipFill>
          <a:blip r:embed="rId8" cstate="print"/>
          <a:srcRect l="11449"/>
          <a:stretch>
            <a:fillRect/>
          </a:stretch>
        </p:blipFill>
        <p:spPr>
          <a:xfrm rot="-420000">
            <a:off x="5321897" y="858415"/>
            <a:ext cx="1871335" cy="2011680"/>
          </a:xfrm>
          <a:prstGeom prst="ellipse">
            <a:avLst/>
          </a:prstGeom>
          <a:ln>
            <a:noFill/>
          </a:ln>
          <a:effectLst>
            <a:softEdge rad="112500"/>
          </a:effectLst>
        </p:spPr>
      </p:pic>
      <p:grpSp>
        <p:nvGrpSpPr>
          <p:cNvPr id="2" name="Group 20"/>
          <p:cNvGrpSpPr>
            <a:grpSpLocks noChangeAspect="1"/>
          </p:cNvGrpSpPr>
          <p:nvPr/>
        </p:nvGrpSpPr>
        <p:grpSpPr>
          <a:xfrm>
            <a:off x="217710" y="832755"/>
            <a:ext cx="3429000" cy="2286000"/>
            <a:chOff x="152394" y="849084"/>
            <a:chExt cx="3657600" cy="2438400"/>
          </a:xfrm>
        </p:grpSpPr>
        <p:pic>
          <p:nvPicPr>
            <p:cNvPr id="16" name="Picture 15" descr="mcduffie 1.jpg"/>
            <p:cNvPicPr>
              <a:picLocks noChangeAspect="1"/>
            </p:cNvPicPr>
            <p:nvPr/>
          </p:nvPicPr>
          <p:blipFill>
            <a:blip r:embed="rId9" cstate="print"/>
            <a:stretch>
              <a:fillRect/>
            </a:stretch>
          </p:blipFill>
          <p:spPr>
            <a:xfrm>
              <a:off x="152394" y="849084"/>
              <a:ext cx="3657600" cy="2438400"/>
            </a:xfrm>
            <a:prstGeom prst="ellipse">
              <a:avLst/>
            </a:prstGeom>
            <a:ln>
              <a:noFill/>
            </a:ln>
            <a:effectLst>
              <a:softEdge rad="112500"/>
            </a:effectLst>
          </p:spPr>
        </p:pic>
        <p:sp>
          <p:nvSpPr>
            <p:cNvPr id="22" name="TextBox 21"/>
            <p:cNvSpPr txBox="1"/>
            <p:nvPr/>
          </p:nvSpPr>
          <p:spPr>
            <a:xfrm>
              <a:off x="2166211" y="2450354"/>
              <a:ext cx="825867" cy="646331"/>
            </a:xfrm>
            <a:prstGeom prst="rect">
              <a:avLst/>
            </a:prstGeom>
            <a:noFill/>
          </p:spPr>
          <p:txBody>
            <a:bodyPr wrap="none" rtlCol="0">
              <a:spAutoFit/>
            </a:bodyPr>
            <a:lstStyle/>
            <a:p>
              <a:r>
                <a:rPr lang="en-US" sz="3600" b="1" dirty="0" smtClean="0">
                  <a:ln>
                    <a:solidFill>
                      <a:srgbClr val="1A3F6D"/>
                    </a:solidFill>
                  </a:ln>
                  <a:solidFill>
                    <a:srgbClr val="CC3300"/>
                  </a:solidFill>
                </a:rPr>
                <a:t>x 2</a:t>
              </a:r>
              <a:endParaRPr lang="en-US" sz="3600" b="1" dirty="0">
                <a:ln>
                  <a:solidFill>
                    <a:srgbClr val="1A3F6D"/>
                  </a:solidFill>
                </a:ln>
                <a:solidFill>
                  <a:srgbClr val="CC3300"/>
                </a:solidFill>
              </a:endParaRPr>
            </a:p>
          </p:txBody>
        </p:sp>
      </p:grpSp>
      <p:pic>
        <p:nvPicPr>
          <p:cNvPr id="18" name="Picture 17" descr="Henry Count 4-12-022.jpg"/>
          <p:cNvPicPr>
            <a:picLocks noChangeAspect="1"/>
          </p:cNvPicPr>
          <p:nvPr/>
        </p:nvPicPr>
        <p:blipFill>
          <a:blip r:embed="rId10" cstate="print"/>
          <a:srcRect l="20201" r="25840" b="23373"/>
          <a:stretch>
            <a:fillRect/>
          </a:stretch>
        </p:blipFill>
        <p:spPr>
          <a:xfrm>
            <a:off x="5156565" y="2980506"/>
            <a:ext cx="2057400" cy="1645920"/>
          </a:xfrm>
          <a:prstGeom prst="ellipse">
            <a:avLst/>
          </a:prstGeom>
          <a:ln>
            <a:noFill/>
          </a:ln>
          <a:effectLst>
            <a:softEdge rad="112500"/>
          </a:effectLst>
        </p:spPr>
      </p:pic>
      <p:sp>
        <p:nvSpPr>
          <p:cNvPr id="23" name="Title 2"/>
          <p:cNvSpPr txBox="1">
            <a:spLocks/>
          </p:cNvSpPr>
          <p:nvPr/>
        </p:nvSpPr>
        <p:spPr>
          <a:xfrm>
            <a:off x="0" y="-140680"/>
            <a:ext cx="9144000" cy="1097280"/>
          </a:xfrm>
          <a:prstGeom prst="rect">
            <a:avLst/>
          </a:prstGeom>
          <a:ln w="6350" cap="rnd">
            <a:noFill/>
          </a:ln>
        </p:spPr>
        <p:txBody>
          <a:bodyPr vert="horz" rtlCol="0" anchor="b" anchorCtr="0">
            <a:normAutofit fontScale="85000" lnSpcReduction="100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spc="-100" dirty="0" smtClean="0">
                <a:ln w="3200">
                  <a:solidFill>
                    <a:srgbClr val="1A3F6D"/>
                  </a:solidFill>
                  <a:prstDash val="solid"/>
                  <a:round/>
                </a:ln>
                <a:solidFill>
                  <a:srgbClr val="B43300"/>
                </a:solidFill>
                <a:effectLst>
                  <a:outerShdw blurRad="38100" dist="38100" dir="2700000" algn="tl">
                    <a:srgbClr val="000000">
                      <a:alpha val="43137"/>
                    </a:srgbClr>
                  </a:outerShdw>
                </a:effectLst>
                <a:latin typeface="+mj-lt"/>
                <a:ea typeface="+mj-ea"/>
                <a:cs typeface="+mj-cs"/>
              </a:rPr>
              <a:t>Georgia Bus </a:t>
            </a:r>
            <a:r>
              <a:rPr lang="en-US" sz="4800" spc="-100" dirty="0" smtClean="0">
                <a:ln w="3200">
                  <a:solidFill>
                    <a:schemeClr val="bg2">
                      <a:shade val="75000"/>
                      <a:alpha val="25000"/>
                    </a:schemeClr>
                  </a:solidFill>
                  <a:prstDash val="solid"/>
                  <a:round/>
                </a:ln>
                <a:solidFill>
                  <a:srgbClr val="B43300"/>
                </a:solidFill>
                <a:effectLst>
                  <a:outerShdw blurRad="38100" dist="38100" dir="2700000" algn="tl">
                    <a:srgbClr val="000000">
                      <a:alpha val="43137"/>
                    </a:srgbClr>
                  </a:outerShdw>
                </a:effectLst>
                <a:latin typeface="+mj-lt"/>
                <a:ea typeface="+mj-ea"/>
                <a:cs typeface="+mj-cs"/>
              </a:rPr>
              <a:t>Stop Fatalities 2009-2013</a:t>
            </a:r>
            <a:endParaRPr kumimoji="0" lang="en-US" sz="4800" b="0" i="0" u="none" strike="noStrike" kern="1200" cap="none" spc="-100" normalizeH="0" baseline="0" noProof="0" dirty="0">
              <a:ln w="3200">
                <a:solidFill>
                  <a:schemeClr val="bg2">
                    <a:shade val="75000"/>
                    <a:alpha val="25000"/>
                  </a:schemeClr>
                </a:solidFill>
                <a:prstDash val="solid"/>
                <a:round/>
              </a:ln>
              <a:solidFill>
                <a:srgbClr val="B43300"/>
              </a:solidFill>
              <a:effectLst>
                <a:innerShdw blurRad="50800" dist="25400" dir="13500000">
                  <a:prstClr val="black">
                    <a:alpha val="70000"/>
                  </a:prstClr>
                </a:innerShdw>
              </a:effectLst>
              <a:uLnTx/>
              <a:uFillTx/>
              <a:latin typeface="+mj-lt"/>
              <a:ea typeface="+mj-ea"/>
              <a:cs typeface="+mj-cs"/>
            </a:endParaRPr>
          </a:p>
        </p:txBody>
      </p:sp>
      <p:sp>
        <p:nvSpPr>
          <p:cNvPr id="19"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a:t>
            </a:fld>
            <a:endParaRPr lang="en-US" sz="2000" b="1" dirty="0" smtClean="0">
              <a:solidFill>
                <a:schemeClr val="bg2">
                  <a:lumMod val="75000"/>
                </a:schemeClr>
              </a:solidFill>
            </a:endParaRPr>
          </a:p>
        </p:txBody>
      </p:sp>
      <p:pic>
        <p:nvPicPr>
          <p:cNvPr id="20" name="Picture 19" descr="Crisp Fatality.jpg"/>
          <p:cNvPicPr>
            <a:picLocks noChangeAspect="1"/>
          </p:cNvPicPr>
          <p:nvPr/>
        </p:nvPicPr>
        <p:blipFill>
          <a:blip r:embed="rId11" cstate="print"/>
          <a:srcRect l="12500" t="-2191" r="13393" b="11611"/>
          <a:stretch>
            <a:fillRect/>
          </a:stretch>
        </p:blipFill>
        <p:spPr>
          <a:xfrm>
            <a:off x="2292519" y="2891281"/>
            <a:ext cx="1662468" cy="2103120"/>
          </a:xfrm>
          <a:prstGeom prst="ellipse">
            <a:avLst/>
          </a:prstGeom>
          <a:ln>
            <a:noFill/>
          </a:ln>
          <a:effectLst>
            <a:softEdge rad="112500"/>
          </a:effectLst>
        </p:spPr>
      </p:pic>
      <p:pic>
        <p:nvPicPr>
          <p:cNvPr id="25" name="Picture 24" descr="bryan county 2.jpg"/>
          <p:cNvPicPr>
            <a:picLocks noChangeAspect="1"/>
          </p:cNvPicPr>
          <p:nvPr/>
        </p:nvPicPr>
        <p:blipFill>
          <a:blip r:embed="rId12" cstate="print"/>
          <a:srcRect l="33818" t="23941" r="23030" b="32163"/>
          <a:stretch>
            <a:fillRect/>
          </a:stretch>
        </p:blipFill>
        <p:spPr>
          <a:xfrm>
            <a:off x="5379720" y="4495800"/>
            <a:ext cx="3487046" cy="2286000"/>
          </a:xfrm>
          <a:prstGeom prst="ellipse">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7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120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170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6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140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110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nodeType="withEffect">
                                  <p:stCondLst>
                                    <p:cond delay="70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nodeType="withEffect">
                                  <p:stCondLst>
                                    <p:cond delay="70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childTnLst>
                                </p:cTn>
                              </p:par>
                              <p:par>
                                <p:cTn id="34" presetID="10" presetClass="entr" presetSubtype="0"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20</a:t>
            </a:fld>
            <a:endParaRPr lang="en-US" sz="2000" b="1" dirty="0" smtClean="0">
              <a:solidFill>
                <a:schemeClr val="bg2">
                  <a:lumMod val="75000"/>
                </a:schemeClr>
              </a:solidFill>
            </a:endParaRPr>
          </a:p>
        </p:txBody>
      </p:sp>
      <p:sp>
        <p:nvSpPr>
          <p:cNvPr id="5" name="Title 1"/>
          <p:cNvSpPr txBox="1">
            <a:spLocks/>
          </p:cNvSpPr>
          <p:nvPr/>
        </p:nvSpPr>
        <p:spPr>
          <a:xfrm>
            <a:off x="0" y="2628900"/>
            <a:ext cx="9144000" cy="996513"/>
          </a:xfrm>
          <a:prstGeom prst="rect">
            <a:avLst/>
          </a:prstGeom>
          <a:ln w="6350" cap="rnd">
            <a:noFill/>
          </a:ln>
        </p:spPr>
        <p:txBody>
          <a:bodyPr vert="horz" rtlCol="0" anchor="b"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t/>
            </a:r>
            <a:b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b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t>Scoring</a:t>
            </a:r>
            <a:r>
              <a:rPr kumimoji="0" lang="en-US" sz="5400" b="1" i="0" u="none" strike="noStrike" kern="1200" cap="none" spc="-100" normalizeH="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t> for Driver Duties</a:t>
            </a:r>
            <a:endParaRPr kumimoji="0" lang="en-US" sz="5400" b="1" i="0" u="none" strike="noStrike" kern="1200" cap="none" spc="-100" normalizeH="0" baseline="0" noProof="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Comic Sans MS" pitchFamily="66" charset="0"/>
              <a:ea typeface="+mj-ea"/>
              <a:cs typeface="+mj-cs"/>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u="sng" dirty="0" smtClean="0">
                <a:solidFill>
                  <a:srgbClr val="CC3300"/>
                </a:solidFill>
                <a:effectLst>
                  <a:outerShdw blurRad="38100" dist="38100" dir="2700000" algn="tl">
                    <a:srgbClr val="000000">
                      <a:alpha val="43137"/>
                    </a:srgbClr>
                  </a:outerShdw>
                </a:effectLst>
                <a:cs typeface="Tahoma" pitchFamily="34" charset="0"/>
              </a:rPr>
              <a:t>Sample</a:t>
            </a:r>
            <a:r>
              <a:rPr sz="4800" dirty="0" smtClean="0">
                <a:solidFill>
                  <a:srgbClr val="CC3300"/>
                </a:solidFill>
                <a:effectLst>
                  <a:outerShdw blurRad="38100" dist="38100" dir="2700000" algn="tl">
                    <a:srgbClr val="000000">
                      <a:alpha val="43137"/>
                    </a:srgbClr>
                  </a:outerShdw>
                </a:effectLst>
                <a:cs typeface="Tahoma" pitchFamily="34" charset="0"/>
              </a:rPr>
              <a:t> Driver Duties</a:t>
            </a:r>
            <a:endParaRPr sz="4800" dirty="0">
              <a:latin typeface="Comic Sans MS" pitchFamily="66" charset="0"/>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21</a:t>
            </a:fld>
            <a:endParaRPr lang="en-US" sz="2000" b="1" dirty="0" smtClean="0">
              <a:solidFill>
                <a:schemeClr val="bg2">
                  <a:lumMod val="75000"/>
                </a:schemeClr>
              </a:solidFill>
            </a:endParaRPr>
          </a:p>
        </p:txBody>
      </p:sp>
      <p:pic>
        <p:nvPicPr>
          <p:cNvPr id="7" name="Picture 6"/>
          <p:cNvPicPr>
            <a:picLocks/>
          </p:cNvPicPr>
          <p:nvPr/>
        </p:nvPicPr>
        <p:blipFill>
          <a:blip r:embed="rId3" cstate="print"/>
          <a:srcRect t="16201" r="30351"/>
          <a:stretch>
            <a:fillRect/>
          </a:stretch>
        </p:blipFill>
        <p:spPr bwMode="auto">
          <a:xfrm>
            <a:off x="259080" y="944880"/>
            <a:ext cx="8686800" cy="566928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184" y="1280160"/>
            <a:ext cx="8537575" cy="5303520"/>
          </a:xfrm>
        </p:spPr>
        <p:txBody>
          <a:bodyPr/>
          <a:lstStyle/>
          <a:p>
            <a:pPr eaLnBrk="1" hangingPunct="1"/>
            <a:r>
              <a:rPr lang="en-US" sz="3200" dirty="0" smtClean="0">
                <a:solidFill>
                  <a:srgbClr val="181818"/>
                </a:solidFill>
              </a:rPr>
              <a:t>Items are based on New Unit 6 material</a:t>
            </a:r>
          </a:p>
          <a:p>
            <a:pPr eaLnBrk="1" hangingPunct="1"/>
            <a:r>
              <a:rPr lang="en-US" sz="3200" dirty="0" smtClean="0">
                <a:solidFill>
                  <a:srgbClr val="181818"/>
                </a:solidFill>
              </a:rPr>
              <a:t>What is the driver doing</a:t>
            </a:r>
          </a:p>
          <a:p>
            <a:pPr lvl="1" eaLnBrk="1" hangingPunct="1"/>
            <a:r>
              <a:rPr lang="en-US" sz="3000" dirty="0" smtClean="0">
                <a:solidFill>
                  <a:srgbClr val="181818"/>
                </a:solidFill>
              </a:rPr>
              <a:t>As they approach the stop?</a:t>
            </a:r>
          </a:p>
          <a:p>
            <a:pPr lvl="1" eaLnBrk="1" hangingPunct="1"/>
            <a:r>
              <a:rPr lang="en-US" sz="3000" dirty="0" smtClean="0">
                <a:solidFill>
                  <a:srgbClr val="181818"/>
                </a:solidFill>
              </a:rPr>
              <a:t>When loading or unloading?</a:t>
            </a:r>
          </a:p>
          <a:p>
            <a:pPr lvl="1" eaLnBrk="1" hangingPunct="1"/>
            <a:r>
              <a:rPr lang="en-US" sz="3000" dirty="0" smtClean="0">
                <a:solidFill>
                  <a:srgbClr val="181818"/>
                </a:solidFill>
              </a:rPr>
              <a:t>When leaving the stop?</a:t>
            </a:r>
          </a:p>
          <a:p>
            <a:pPr eaLnBrk="1" hangingPunct="1"/>
            <a:r>
              <a:rPr lang="en-US" sz="3200" dirty="0" smtClean="0">
                <a:solidFill>
                  <a:srgbClr val="181818"/>
                </a:solidFill>
              </a:rPr>
              <a:t>Score all items in this area</a:t>
            </a:r>
          </a:p>
          <a:p>
            <a:pPr lvl="1" eaLnBrk="1" hangingPunct="1"/>
            <a:r>
              <a:rPr lang="en-US" sz="3000" dirty="0" smtClean="0">
                <a:solidFill>
                  <a:srgbClr val="181818"/>
                </a:solidFill>
              </a:rPr>
              <a:t>Use </a:t>
            </a:r>
            <a:r>
              <a:rPr lang="en-US" sz="3000" i="1" dirty="0" smtClean="0">
                <a:solidFill>
                  <a:srgbClr val="181818"/>
                </a:solidFill>
              </a:rPr>
              <a:t>N/A</a:t>
            </a:r>
            <a:r>
              <a:rPr lang="en-US" sz="3000" dirty="0" smtClean="0">
                <a:solidFill>
                  <a:srgbClr val="181818"/>
                </a:solidFill>
              </a:rPr>
              <a:t> as needed</a:t>
            </a:r>
          </a:p>
          <a:p>
            <a:pPr lvl="1" eaLnBrk="1" hangingPunct="1"/>
            <a:r>
              <a:rPr lang="en-US" sz="3000" dirty="0" smtClean="0">
                <a:solidFill>
                  <a:srgbClr val="181818"/>
                </a:solidFill>
              </a:rPr>
              <a:t>Use the </a:t>
            </a:r>
            <a:r>
              <a:rPr lang="en-US" sz="3000" i="1" dirty="0" smtClean="0">
                <a:solidFill>
                  <a:srgbClr val="181818"/>
                </a:solidFill>
              </a:rPr>
              <a:t>Scoring Criteria Guide</a:t>
            </a:r>
            <a:r>
              <a:rPr lang="en-US" sz="3000" dirty="0" smtClean="0">
                <a:solidFill>
                  <a:srgbClr val="181818"/>
                </a:solidFill>
              </a:rPr>
              <a:t> provided</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22</a:t>
            </a:fld>
            <a:endParaRPr lang="en-US" sz="2000" b="1" dirty="0" smtClean="0">
              <a:solidFill>
                <a:schemeClr val="bg2">
                  <a:lumMod val="75000"/>
                </a:schemeClr>
              </a:solidFill>
            </a:endParaRPr>
          </a:p>
        </p:txBody>
      </p:sp>
      <p:sp>
        <p:nvSpPr>
          <p:cNvPr id="7"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Scoring Driver Duties</a:t>
            </a:r>
            <a:endParaRPr sz="4800" dirty="0">
              <a:latin typeface="Comic Sans MS"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1" end="1"/>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childTnLst>
                                </p:cTn>
                              </p:par>
                              <p:par>
                                <p:cTn id="23" presetID="17"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17" presetClass="entr" presetSubtype="8"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48"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60902"/>
          </a:xfrm>
        </p:spPr>
        <p:txBody>
          <a:bodyPr>
            <a:noAutofit/>
          </a:bodyPr>
          <a:lstStyle/>
          <a:p>
            <a:pPr algn="ctr">
              <a:defRPr/>
            </a:pPr>
            <a:r>
              <a:rPr sz="4800" u="sng" dirty="0" smtClean="0">
                <a:solidFill>
                  <a:srgbClr val="CC3300"/>
                </a:solidFill>
                <a:effectLst>
                  <a:outerShdw blurRad="38100" dist="38100" dir="2700000" algn="tl">
                    <a:srgbClr val="000000">
                      <a:alpha val="43137"/>
                    </a:srgbClr>
                  </a:outerShdw>
                </a:effectLst>
                <a:cs typeface="Tahoma" pitchFamily="34" charset="0"/>
              </a:rPr>
              <a:t>Sample</a:t>
            </a:r>
            <a:r>
              <a:rPr sz="4800" dirty="0" smtClean="0">
                <a:solidFill>
                  <a:srgbClr val="CC3300"/>
                </a:solidFill>
                <a:effectLst>
                  <a:outerShdw blurRad="38100" dist="38100" dir="2700000" algn="tl">
                    <a:srgbClr val="000000">
                      <a:alpha val="43137"/>
                    </a:srgbClr>
                  </a:outerShdw>
                </a:effectLst>
                <a:cs typeface="Tahoma" pitchFamily="34" charset="0"/>
              </a:rPr>
              <a:t> Scoring Criteria Guide </a:t>
            </a:r>
            <a:br>
              <a:rPr sz="4800" dirty="0" smtClean="0">
                <a:solidFill>
                  <a:srgbClr val="CC3300"/>
                </a:solidFill>
                <a:effectLst>
                  <a:outerShdw blurRad="38100" dist="38100" dir="2700000" algn="tl">
                    <a:srgbClr val="000000">
                      <a:alpha val="43137"/>
                    </a:srgbClr>
                  </a:outerShdw>
                </a:effectLst>
                <a:cs typeface="Tahoma" pitchFamily="34" charset="0"/>
              </a:rPr>
            </a:br>
            <a:r>
              <a:rPr sz="4800" dirty="0" smtClean="0">
                <a:solidFill>
                  <a:srgbClr val="CC3300"/>
                </a:solidFill>
                <a:effectLst>
                  <a:outerShdw blurRad="38100" dist="38100" dir="2700000" algn="tl">
                    <a:srgbClr val="000000">
                      <a:alpha val="43137"/>
                    </a:srgbClr>
                  </a:outerShdw>
                </a:effectLst>
                <a:cs typeface="Tahoma" pitchFamily="34" charset="0"/>
              </a:rPr>
              <a:t>for Driver Duties</a:t>
            </a:r>
            <a:endParaRPr sz="4800" dirty="0">
              <a:latin typeface="Comic Sans MS" pitchFamily="66" charset="0"/>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23</a:t>
            </a:fld>
            <a:endParaRPr lang="en-US" sz="2000" b="1" dirty="0" smtClean="0">
              <a:solidFill>
                <a:schemeClr val="bg2">
                  <a:lumMod val="75000"/>
                </a:schemeClr>
              </a:solidFill>
            </a:endParaRPr>
          </a:p>
        </p:txBody>
      </p:sp>
      <p:pic>
        <p:nvPicPr>
          <p:cNvPr id="10" name="Picture 9"/>
          <p:cNvPicPr>
            <a:picLocks/>
          </p:cNvPicPr>
          <p:nvPr/>
        </p:nvPicPr>
        <p:blipFill>
          <a:blip r:embed="rId3" cstate="print"/>
          <a:srcRect r="32228"/>
          <a:stretch>
            <a:fillRect/>
          </a:stretch>
        </p:blipFill>
        <p:spPr bwMode="auto">
          <a:xfrm>
            <a:off x="274308" y="1828800"/>
            <a:ext cx="8686800" cy="42590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3734"/>
            <a:ext cx="9144000" cy="1644206"/>
          </a:xfrm>
        </p:spPr>
        <p:txBody>
          <a:bodyPr>
            <a:noAutofit/>
          </a:bodyPr>
          <a:lstStyle/>
          <a:p>
            <a:pPr algn="ctr">
              <a:defRPr/>
            </a:pPr>
            <a:r>
              <a:rPr sz="5400" b="1" dirty="0" smtClean="0">
                <a:solidFill>
                  <a:srgbClr val="CC3300"/>
                </a:solidFill>
                <a:effectLst>
                  <a:outerShdw blurRad="38100" dist="38100" dir="2700000" algn="tl">
                    <a:srgbClr val="000000">
                      <a:alpha val="43137"/>
                    </a:srgbClr>
                  </a:outerShdw>
                </a:effectLst>
                <a:cs typeface="Tahoma" pitchFamily="34" charset="0"/>
              </a:rPr>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Scoring for Student Safe Behaviors</a:t>
            </a:r>
            <a:endParaRPr sz="5400" b="1" dirty="0">
              <a:latin typeface="Comic Sans MS" pitchFamily="66" charset="0"/>
            </a:endParaRPr>
          </a:p>
        </p:txBody>
      </p:sp>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24</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lang="en-US" sz="4800" u="sng" dirty="0" smtClean="0">
                <a:solidFill>
                  <a:srgbClr val="CC3300"/>
                </a:solidFill>
                <a:effectLst>
                  <a:outerShdw blurRad="38100" dist="38100" dir="2700000" algn="tl">
                    <a:srgbClr val="000000">
                      <a:alpha val="43137"/>
                    </a:srgbClr>
                  </a:outerShdw>
                </a:effectLst>
                <a:cs typeface="Tahoma" pitchFamily="34" charset="0"/>
              </a:rPr>
              <a:t>Sample</a:t>
            </a:r>
            <a:r>
              <a:rPr lang="en-US" sz="4800" dirty="0" smtClean="0">
                <a:solidFill>
                  <a:srgbClr val="CC3300"/>
                </a:solidFill>
                <a:effectLst>
                  <a:outerShdw blurRad="38100" dist="38100" dir="2700000" algn="tl">
                    <a:srgbClr val="000000">
                      <a:alpha val="43137"/>
                    </a:srgbClr>
                  </a:outerShdw>
                </a:effectLst>
                <a:cs typeface="Tahoma" pitchFamily="34" charset="0"/>
              </a:rPr>
              <a:t> S</a:t>
            </a:r>
            <a:r>
              <a:rPr sz="4800" dirty="0" smtClean="0">
                <a:solidFill>
                  <a:srgbClr val="CC3300"/>
                </a:solidFill>
                <a:effectLst>
                  <a:outerShdw blurRad="38100" dist="38100" dir="2700000" algn="tl">
                    <a:srgbClr val="000000">
                      <a:alpha val="43137"/>
                    </a:srgbClr>
                  </a:outerShdw>
                </a:effectLst>
                <a:cs typeface="Tahoma" pitchFamily="34" charset="0"/>
              </a:rPr>
              <a:t>tudent Safe Behaviors</a:t>
            </a:r>
            <a:endParaRPr sz="4800" dirty="0">
              <a:latin typeface="Comic Sans MS" pitchFamily="66" charset="0"/>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25</a:t>
            </a:fld>
            <a:endParaRPr lang="en-US" sz="2000" b="1" dirty="0" smtClean="0">
              <a:solidFill>
                <a:schemeClr val="bg2">
                  <a:lumMod val="75000"/>
                </a:schemeClr>
              </a:solidFill>
            </a:endParaRPr>
          </a:p>
        </p:txBody>
      </p:sp>
      <p:pic>
        <p:nvPicPr>
          <p:cNvPr id="87042" name="Picture 2"/>
          <p:cNvPicPr preferRelativeResize="0">
            <a:picLocks noChangeArrowheads="1"/>
          </p:cNvPicPr>
          <p:nvPr/>
        </p:nvPicPr>
        <p:blipFill>
          <a:blip r:embed="rId3" cstate="print"/>
          <a:srcRect/>
          <a:stretch>
            <a:fillRect/>
          </a:stretch>
        </p:blipFill>
        <p:spPr bwMode="auto">
          <a:xfrm>
            <a:off x="265322" y="1307138"/>
            <a:ext cx="8686800" cy="530352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Scoring Student Safe Behaviors</a:t>
            </a:r>
            <a:endParaRPr sz="4800" dirty="0">
              <a:latin typeface="Comic Sans MS" pitchFamily="66" charset="0"/>
            </a:endParaRPr>
          </a:p>
        </p:txBody>
      </p:sp>
      <p:sp>
        <p:nvSpPr>
          <p:cNvPr id="3" name="Content Placeholder 2"/>
          <p:cNvSpPr>
            <a:spLocks noGrp="1"/>
          </p:cNvSpPr>
          <p:nvPr>
            <p:ph idx="1"/>
          </p:nvPr>
        </p:nvSpPr>
        <p:spPr>
          <a:xfrm>
            <a:off x="329184" y="1097280"/>
            <a:ext cx="8814816" cy="5578475"/>
          </a:xfrm>
        </p:spPr>
        <p:txBody>
          <a:bodyPr/>
          <a:lstStyle/>
          <a:p>
            <a:pPr eaLnBrk="1" hangingPunct="1"/>
            <a:r>
              <a:rPr lang="en-US" sz="3200" dirty="0" smtClean="0">
                <a:solidFill>
                  <a:srgbClr val="181818"/>
                </a:solidFill>
              </a:rPr>
              <a:t>Items are based on New Unit 6 &amp; School Bus Safety Curriculum</a:t>
            </a:r>
          </a:p>
          <a:p>
            <a:pPr eaLnBrk="1" hangingPunct="1"/>
            <a:r>
              <a:rPr lang="en-US" sz="3200" dirty="0" smtClean="0">
                <a:solidFill>
                  <a:srgbClr val="181818"/>
                </a:solidFill>
              </a:rPr>
              <a:t>Students must execute safe behaviors</a:t>
            </a:r>
          </a:p>
          <a:p>
            <a:pPr lvl="1" eaLnBrk="1" hangingPunct="1"/>
            <a:r>
              <a:rPr lang="en-US" sz="3000" dirty="0" smtClean="0">
                <a:solidFill>
                  <a:srgbClr val="181818"/>
                </a:solidFill>
              </a:rPr>
              <a:t>School Bus Safety Curriculum may or may not be taught in schools</a:t>
            </a:r>
          </a:p>
          <a:p>
            <a:pPr lvl="1" eaLnBrk="1" hangingPunct="1"/>
            <a:r>
              <a:rPr lang="en-US" sz="3000" dirty="0" smtClean="0">
                <a:solidFill>
                  <a:srgbClr val="181818"/>
                </a:solidFill>
              </a:rPr>
              <a:t>Bus driver is  teacher, enforcer &amp; reinforcer</a:t>
            </a:r>
          </a:p>
          <a:p>
            <a:pPr lvl="2" eaLnBrk="1" hangingPunct="1"/>
            <a:r>
              <a:rPr lang="en-US" sz="2800" dirty="0" smtClean="0">
                <a:solidFill>
                  <a:srgbClr val="181818"/>
                </a:solidFill>
              </a:rPr>
              <a:t>See and know what students are doing</a:t>
            </a:r>
          </a:p>
          <a:p>
            <a:pPr lvl="2" eaLnBrk="1" hangingPunct="1"/>
            <a:r>
              <a:rPr lang="en-US" sz="2800" dirty="0" smtClean="0">
                <a:solidFill>
                  <a:srgbClr val="181818"/>
                </a:solidFill>
              </a:rPr>
              <a:t>Have duty to ensure students are safe</a:t>
            </a:r>
          </a:p>
          <a:p>
            <a:pPr eaLnBrk="1" hangingPunct="1"/>
            <a:r>
              <a:rPr lang="en-US" sz="3200" dirty="0" smtClean="0">
                <a:solidFill>
                  <a:srgbClr val="181818"/>
                </a:solidFill>
              </a:rPr>
              <a:t>Evaluate driver on Student Safe Behaviors </a:t>
            </a:r>
          </a:p>
          <a:p>
            <a:pPr lvl="1" eaLnBrk="1" hangingPunct="1"/>
            <a:r>
              <a:rPr lang="en-US" sz="3000" dirty="0" smtClean="0">
                <a:solidFill>
                  <a:srgbClr val="181818"/>
                </a:solidFill>
              </a:rPr>
              <a:t>Only if on route/load for 4 weeks</a:t>
            </a:r>
          </a:p>
          <a:p>
            <a:pPr lvl="2" eaLnBrk="1" hangingPunct="1"/>
            <a:r>
              <a:rPr lang="en-US" sz="2800" dirty="0" smtClean="0">
                <a:solidFill>
                  <a:srgbClr val="181818"/>
                </a:solidFill>
              </a:rPr>
              <a:t>Need time to train students</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26</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1" end="1"/>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strVal val="#ppt_h"/>
                                          </p:val>
                                        </p:tav>
                                        <p:tav tm="100000">
                                          <p:val>
                                            <p:strVal val="#ppt_h"/>
                                          </p:val>
                                        </p:tav>
                                      </p:tavLst>
                                    </p:anim>
                                  </p:childTnLst>
                                </p:cTn>
                              </p:par>
                              <p:par>
                                <p:cTn id="47" presetID="17" presetClass="entr" presetSubtype="8"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8"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58"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27</a:t>
            </a:fld>
            <a:endParaRPr lang="en-US" sz="2000" b="1" dirty="0" smtClean="0">
              <a:solidFill>
                <a:schemeClr val="bg2">
                  <a:lumMod val="75000"/>
                </a:schemeClr>
              </a:solidFill>
            </a:endParaRPr>
          </a:p>
        </p:txBody>
      </p:sp>
      <p:sp>
        <p:nvSpPr>
          <p:cNvPr id="5" name="Title 1"/>
          <p:cNvSpPr txBox="1">
            <a:spLocks/>
          </p:cNvSpPr>
          <p:nvPr/>
        </p:nvSpPr>
        <p:spPr>
          <a:xfrm>
            <a:off x="0" y="2628900"/>
            <a:ext cx="9144000" cy="996513"/>
          </a:xfrm>
          <a:prstGeom prst="rect">
            <a:avLst/>
          </a:prstGeom>
          <a:ln w="6350" cap="rnd">
            <a:noFill/>
          </a:ln>
        </p:spPr>
        <p:txBody>
          <a:bodyPr vert="horz" rtlCol="0" anchor="b"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t/>
            </a:r>
            <a:b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b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t>Overall </a:t>
            </a:r>
            <a:r>
              <a:rPr lang="en-US" sz="5400" b="1" spc="-10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latin typeface="+mj-lt"/>
                <a:ea typeface="+mj-ea"/>
                <a:cs typeface="Tahoma" pitchFamily="34" charset="0"/>
              </a:rPr>
              <a:t>Assessment</a:t>
            </a: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CC3300"/>
                </a:solidFill>
                <a:effectLst>
                  <a:outerShdw blurRad="38100" dist="38100" dir="2700000" algn="tl">
                    <a:srgbClr val="000000">
                      <a:alpha val="43137"/>
                    </a:srgbClr>
                  </a:outerShdw>
                </a:effectLst>
                <a:uLnTx/>
                <a:uFillTx/>
                <a:latin typeface="+mj-lt"/>
                <a:ea typeface="+mj-ea"/>
                <a:cs typeface="Tahoma" pitchFamily="34" charset="0"/>
              </a:rPr>
              <a:t> Score</a:t>
            </a:r>
            <a:endParaRPr kumimoji="0" lang="en-US" sz="5400" b="1" i="0" u="none" strike="noStrike" kern="1200" cap="none" spc="-100" normalizeH="0" baseline="0" noProof="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Comic Sans MS" pitchFamily="66" charset="0"/>
              <a:ea typeface="+mj-ea"/>
              <a:cs typeface="+mj-cs"/>
            </a:endParaRP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600" u="sng" dirty="0" smtClean="0">
                <a:solidFill>
                  <a:srgbClr val="CC3300"/>
                </a:solidFill>
                <a:effectLst>
                  <a:outerShdw blurRad="38100" dist="38100" dir="2700000" algn="tl">
                    <a:srgbClr val="000000">
                      <a:alpha val="43137"/>
                    </a:srgbClr>
                  </a:outerShdw>
                </a:effectLst>
                <a:cs typeface="Tahoma" pitchFamily="34" charset="0"/>
              </a:rPr>
              <a:t>Sample</a:t>
            </a:r>
            <a:r>
              <a:rPr sz="4600" dirty="0" smtClean="0">
                <a:solidFill>
                  <a:srgbClr val="CC3300"/>
                </a:solidFill>
                <a:effectLst>
                  <a:outerShdw blurRad="38100" dist="38100" dir="2700000" algn="tl">
                    <a:srgbClr val="000000">
                      <a:alpha val="43137"/>
                    </a:srgbClr>
                  </a:outerShdw>
                </a:effectLst>
                <a:cs typeface="Tahoma" pitchFamily="34" charset="0"/>
              </a:rPr>
              <a:t> Overall Assessment Score</a:t>
            </a:r>
            <a:endParaRPr sz="4600" dirty="0">
              <a:latin typeface="Comic Sans MS" pitchFamily="66" charset="0"/>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28</a:t>
            </a:fld>
            <a:endParaRPr lang="en-US" sz="2000" b="1" dirty="0" smtClean="0">
              <a:solidFill>
                <a:schemeClr val="bg2">
                  <a:lumMod val="75000"/>
                </a:schemeClr>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1828800"/>
            <a:ext cx="86106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325900"/>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Overall Assessment Score</a:t>
            </a:r>
            <a:endParaRPr sz="4800" dirty="0">
              <a:latin typeface="Comic Sans MS" pitchFamily="66" charset="0"/>
            </a:endParaRPr>
          </a:p>
        </p:txBody>
      </p:sp>
      <p:sp>
        <p:nvSpPr>
          <p:cNvPr id="3" name="Content Placeholder 2"/>
          <p:cNvSpPr>
            <a:spLocks noGrp="1"/>
          </p:cNvSpPr>
          <p:nvPr>
            <p:ph idx="1"/>
          </p:nvPr>
        </p:nvSpPr>
        <p:spPr>
          <a:xfrm>
            <a:off x="274320" y="1280160"/>
            <a:ext cx="8814817" cy="5578475"/>
          </a:xfrm>
        </p:spPr>
        <p:txBody>
          <a:bodyPr/>
          <a:lstStyle/>
          <a:p>
            <a:pPr eaLnBrk="1" hangingPunct="1"/>
            <a:r>
              <a:rPr lang="en-US" sz="3200" b="1" dirty="0" smtClean="0">
                <a:solidFill>
                  <a:srgbClr val="181818"/>
                </a:solidFill>
              </a:rPr>
              <a:t>Satisfactory</a:t>
            </a:r>
            <a:r>
              <a:rPr lang="en-US" sz="3200" dirty="0" smtClean="0">
                <a:solidFill>
                  <a:srgbClr val="181818"/>
                </a:solidFill>
              </a:rPr>
              <a:t> School Bus Driver Assessment</a:t>
            </a:r>
          </a:p>
          <a:p>
            <a:pPr lvl="1" eaLnBrk="1" hangingPunct="1"/>
            <a:r>
              <a:rPr lang="en-US" sz="3000" dirty="0" smtClean="0">
                <a:solidFill>
                  <a:srgbClr val="181818"/>
                </a:solidFill>
              </a:rPr>
              <a:t>Recommended overall </a:t>
            </a:r>
            <a:r>
              <a:rPr lang="en-US" sz="3000" i="1" dirty="0" smtClean="0">
                <a:solidFill>
                  <a:srgbClr val="181818"/>
                </a:solidFill>
              </a:rPr>
              <a:t>Satisfactory </a:t>
            </a:r>
            <a:r>
              <a:rPr lang="en-US" sz="3000" dirty="0" smtClean="0">
                <a:solidFill>
                  <a:srgbClr val="181818"/>
                </a:solidFill>
              </a:rPr>
              <a:t>score =</a:t>
            </a:r>
          </a:p>
          <a:p>
            <a:pPr lvl="2" eaLnBrk="1" hangingPunct="1"/>
            <a:r>
              <a:rPr lang="en-US" sz="2800" dirty="0" smtClean="0">
                <a:solidFill>
                  <a:srgbClr val="181818"/>
                </a:solidFill>
              </a:rPr>
              <a:t>Becomes official assessment of record</a:t>
            </a:r>
          </a:p>
          <a:p>
            <a:pPr lvl="2" eaLnBrk="1" hangingPunct="1"/>
            <a:r>
              <a:rPr lang="en-US" sz="2800" b="1" dirty="0" smtClean="0">
                <a:solidFill>
                  <a:srgbClr val="181818"/>
                </a:solidFill>
              </a:rPr>
              <a:t>No </a:t>
            </a:r>
            <a:r>
              <a:rPr lang="en-US" sz="2800" b="1" i="1" dirty="0" smtClean="0">
                <a:solidFill>
                  <a:srgbClr val="181818"/>
                </a:solidFill>
              </a:rPr>
              <a:t>Needs improvement</a:t>
            </a:r>
            <a:r>
              <a:rPr lang="en-US" sz="2800" b="1" dirty="0" smtClean="0">
                <a:solidFill>
                  <a:srgbClr val="181818"/>
                </a:solidFill>
              </a:rPr>
              <a:t> </a:t>
            </a:r>
            <a:r>
              <a:rPr lang="en-US" sz="2800" dirty="0" smtClean="0">
                <a:solidFill>
                  <a:srgbClr val="181818"/>
                </a:solidFill>
              </a:rPr>
              <a:t>scores </a:t>
            </a:r>
            <a:r>
              <a:rPr lang="en-US" sz="2800" b="1" u="sng" dirty="0" smtClean="0">
                <a:solidFill>
                  <a:srgbClr val="181818"/>
                </a:solidFill>
              </a:rPr>
              <a:t>at all </a:t>
            </a:r>
            <a:r>
              <a:rPr lang="en-US" sz="2800" dirty="0" smtClean="0">
                <a:solidFill>
                  <a:srgbClr val="181818"/>
                </a:solidFill>
              </a:rPr>
              <a:t>or</a:t>
            </a:r>
            <a:endParaRPr lang="en-US" sz="2800" b="1" dirty="0" smtClean="0">
              <a:solidFill>
                <a:srgbClr val="181818"/>
              </a:solidFill>
            </a:endParaRPr>
          </a:p>
          <a:p>
            <a:pPr lvl="2" eaLnBrk="1" hangingPunct="1"/>
            <a:r>
              <a:rPr lang="en-US" sz="2800" b="1" dirty="0" smtClean="0">
                <a:solidFill>
                  <a:srgbClr val="181818"/>
                </a:solidFill>
              </a:rPr>
              <a:t>Up to 2 </a:t>
            </a:r>
            <a:r>
              <a:rPr lang="en-US" sz="2800" b="1" i="1" dirty="0" smtClean="0">
                <a:solidFill>
                  <a:srgbClr val="181818"/>
                </a:solidFill>
              </a:rPr>
              <a:t>Developing</a:t>
            </a:r>
            <a:r>
              <a:rPr lang="en-US" sz="2800" b="1" dirty="0" smtClean="0">
                <a:solidFill>
                  <a:srgbClr val="181818"/>
                </a:solidFill>
              </a:rPr>
              <a:t> </a:t>
            </a:r>
            <a:r>
              <a:rPr lang="en-US" sz="2800" dirty="0" smtClean="0">
                <a:solidFill>
                  <a:srgbClr val="181818"/>
                </a:solidFill>
              </a:rPr>
              <a:t>scores </a:t>
            </a:r>
            <a:r>
              <a:rPr lang="en-US" sz="2800" b="1" u="sng" dirty="0" smtClean="0">
                <a:solidFill>
                  <a:srgbClr val="181818"/>
                </a:solidFill>
              </a:rPr>
              <a:t>in same area</a:t>
            </a:r>
          </a:p>
          <a:p>
            <a:pPr lvl="3" eaLnBrk="1" hangingPunct="1"/>
            <a:r>
              <a:rPr lang="en-US" sz="2750" b="1" dirty="0" smtClean="0">
                <a:solidFill>
                  <a:srgbClr val="181818"/>
                </a:solidFill>
              </a:rPr>
              <a:t>(Up to 2 in </a:t>
            </a:r>
            <a:r>
              <a:rPr lang="en-US" sz="2750" b="1" u="sng" dirty="0" smtClean="0">
                <a:solidFill>
                  <a:srgbClr val="181818"/>
                </a:solidFill>
              </a:rPr>
              <a:t>any or all</a:t>
            </a:r>
            <a:r>
              <a:rPr lang="en-US" sz="2750" b="1" dirty="0" smtClean="0">
                <a:solidFill>
                  <a:srgbClr val="181818"/>
                </a:solidFill>
              </a:rPr>
              <a:t> of 3 areas) =</a:t>
            </a:r>
          </a:p>
          <a:p>
            <a:pPr lvl="4" eaLnBrk="1" hangingPunct="1"/>
            <a:r>
              <a:rPr lang="en-US" sz="2700" dirty="0" smtClean="0">
                <a:solidFill>
                  <a:srgbClr val="181818"/>
                </a:solidFill>
              </a:rPr>
              <a:t>Driver Duties</a:t>
            </a:r>
          </a:p>
          <a:p>
            <a:pPr lvl="4" eaLnBrk="1" hangingPunct="1"/>
            <a:r>
              <a:rPr lang="en-US" sz="2700" dirty="0" smtClean="0">
                <a:solidFill>
                  <a:srgbClr val="181818"/>
                </a:solidFill>
              </a:rPr>
              <a:t>Student Safe Behaviors Door Side</a:t>
            </a:r>
          </a:p>
          <a:p>
            <a:pPr lvl="4" eaLnBrk="1" hangingPunct="1"/>
            <a:r>
              <a:rPr lang="en-US" sz="2700" dirty="0" smtClean="0">
                <a:solidFill>
                  <a:srgbClr val="181818"/>
                </a:solidFill>
              </a:rPr>
              <a:t>Student Safe Behaviors Across the Road</a:t>
            </a:r>
            <a:r>
              <a:rPr lang="en-US" sz="2750" dirty="0" smtClean="0">
                <a:solidFill>
                  <a:srgbClr val="181818"/>
                </a:solidFill>
              </a:rPr>
              <a:t> </a:t>
            </a:r>
          </a:p>
          <a:p>
            <a:pPr lvl="3" eaLnBrk="1" hangingPunct="1"/>
            <a:r>
              <a:rPr lang="en-US" sz="2750" dirty="0" smtClean="0">
                <a:solidFill>
                  <a:srgbClr val="181818"/>
                </a:solidFill>
              </a:rPr>
              <a:t>Detailed guidance at Post Observation Conference</a:t>
            </a:r>
          </a:p>
          <a:p>
            <a:pPr lvl="3" eaLnBrk="1" hangingPunct="1"/>
            <a:endParaRPr lang="en-US" sz="2750" dirty="0" smtClean="0">
              <a:solidFill>
                <a:srgbClr val="181818"/>
              </a:solidFill>
            </a:endParaRPr>
          </a:p>
          <a:p>
            <a:pPr lvl="3" eaLnBrk="1" hangingPunct="1"/>
            <a:endParaRPr lang="en-US" sz="2750" dirty="0" smtClean="0">
              <a:solidFill>
                <a:srgbClr val="181818"/>
              </a:solidFill>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29</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p:cTn id="15"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p:cTn id="23"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24"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3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p:cTn id="39"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40"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506163"/>
            <a:ext cx="9143999" cy="1763486"/>
          </a:xfrm>
          <a:prstGeom prst="rect">
            <a:avLst/>
          </a:prstGeom>
          <a:effectLst/>
        </p:spPr>
        <p:txBody>
          <a:bodyPr vert="horz" lIns="91440" tIns="45720" rIns="91440" bIns="45720" rtlCol="0" anchor="t" anchorCtr="0">
            <a:noAutofit/>
          </a:bodyPr>
          <a:lstStyle/>
          <a:p>
            <a:pPr lvl="0" algn="ctr">
              <a:spcBef>
                <a:spcPct val="0"/>
              </a:spcBef>
              <a:buClr>
                <a:schemeClr val="accent6">
                  <a:lumMod val="75000"/>
                </a:schemeClr>
              </a:buClr>
              <a:buSzPct val="128000"/>
            </a:pPr>
            <a:r>
              <a:rPr lang="en-US" sz="4800" i="1" dirty="0" smtClean="0">
                <a:ln w="12700">
                  <a:solidFill>
                    <a:srgbClr val="1A3F6D"/>
                  </a:solidFill>
                  <a:prstDash val="solid"/>
                </a:ln>
                <a:solidFill>
                  <a:schemeClr val="bg1"/>
                </a:solidFill>
                <a:effectLst>
                  <a:outerShdw blurRad="38100" dist="38100" dir="2700000" algn="tl">
                    <a:srgbClr val="000000">
                      <a:alpha val="43137"/>
                    </a:srgbClr>
                  </a:outerShdw>
                </a:effectLst>
                <a:latin typeface="+mj-lt"/>
                <a:cs typeface="Arial" pitchFamily="34" charset="0"/>
              </a:rPr>
              <a:t>National School Bus </a:t>
            </a:r>
          </a:p>
          <a:p>
            <a:pPr lvl="0" algn="ctr">
              <a:spcBef>
                <a:spcPct val="0"/>
              </a:spcBef>
              <a:buClr>
                <a:schemeClr val="accent6">
                  <a:lumMod val="75000"/>
                </a:schemeClr>
              </a:buClr>
              <a:buSzPct val="128000"/>
            </a:pPr>
            <a:r>
              <a:rPr lang="en-US" sz="4800" i="1" dirty="0" smtClean="0">
                <a:ln w="12700">
                  <a:solidFill>
                    <a:srgbClr val="1A3F6D"/>
                  </a:solidFill>
                  <a:prstDash val="solid"/>
                </a:ln>
                <a:solidFill>
                  <a:schemeClr val="bg1"/>
                </a:solidFill>
                <a:effectLst>
                  <a:outerShdw blurRad="38100" dist="38100" dir="2700000" algn="tl">
                    <a:srgbClr val="000000">
                      <a:alpha val="43137"/>
                    </a:srgbClr>
                  </a:outerShdw>
                </a:effectLst>
                <a:latin typeface="+mj-lt"/>
                <a:cs typeface="Arial" pitchFamily="34" charset="0"/>
              </a:rPr>
              <a:t>Loading And Unloading Survey</a:t>
            </a:r>
            <a:r>
              <a:rPr lang="en-US" sz="4800" i="1" dirty="0" smtClean="0">
                <a:ln w="12700">
                  <a:solidFill>
                    <a:srgbClr val="1A3F6D"/>
                  </a:solidFill>
                  <a:prstDash val="solid"/>
                </a:ln>
                <a:solidFill>
                  <a:srgbClr val="B43300"/>
                </a:solidFill>
                <a:effectLst>
                  <a:outerShdw blurRad="41275" dist="20320" dir="1800000" algn="tl" rotWithShape="0">
                    <a:srgbClr val="000000">
                      <a:alpha val="40000"/>
                    </a:srgbClr>
                  </a:outerShdw>
                </a:effectLst>
                <a:latin typeface="+mj-lt"/>
                <a:cs typeface="Arial" pitchFamily="34" charset="0"/>
              </a:rPr>
              <a:t> </a:t>
            </a:r>
            <a:endParaRPr kumimoji="0" lang="en-US" sz="5000" i="1" u="none" strike="noStrike" kern="1200" cap="none" spc="0" normalizeH="0" baseline="0" noProof="0" dirty="0">
              <a:ln w="12700">
                <a:solidFill>
                  <a:srgbClr val="1A3F6D"/>
                </a:solidFill>
                <a:prstDash val="solid"/>
              </a:ln>
              <a:solidFill>
                <a:srgbClr val="B43300"/>
              </a:solidFill>
              <a:uLnTx/>
              <a:uFillTx/>
              <a:latin typeface="+mj-lt"/>
              <a:ea typeface="+mj-ea"/>
              <a:cs typeface="+mj-cs"/>
            </a:endParaRPr>
          </a:p>
        </p:txBody>
      </p:sp>
      <p:sp>
        <p:nvSpPr>
          <p:cNvPr id="7" name="Subtitle 2"/>
          <p:cNvSpPr txBox="1">
            <a:spLocks/>
          </p:cNvSpPr>
          <p:nvPr/>
        </p:nvSpPr>
        <p:spPr bwMode="auto">
          <a:xfrm>
            <a:off x="0" y="2177075"/>
            <a:ext cx="9144000" cy="25582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73050" marR="0" lvl="0" indent="-273050" algn="ctr" defTabSz="914400" rtl="0" eaLnBrk="0" fontAlgn="base" latinLnBrk="0" hangingPunct="0">
              <a:lnSpc>
                <a:spcPct val="100000"/>
              </a:lnSpc>
              <a:spcBef>
                <a:spcPts val="600"/>
              </a:spcBef>
              <a:spcAft>
                <a:spcPct val="0"/>
              </a:spcAft>
              <a:buClr>
                <a:schemeClr val="accent2"/>
              </a:buClr>
              <a:buSzPct val="85000"/>
              <a:tabLst/>
              <a:defRPr/>
            </a:pPr>
            <a:r>
              <a:rPr kumimoji="0" lang="en-US" sz="3800" b="0" i="0" u="none" strike="noStrike" kern="1200" cap="none" spc="0" normalizeH="0" baseline="0" noProof="0" dirty="0" smtClean="0">
                <a:ln w="12700">
                  <a:solidFill>
                    <a:schemeClr val="bg1"/>
                  </a:solidFill>
                  <a:prstDash val="solid"/>
                </a:ln>
                <a:solidFill>
                  <a:srgbClr val="B43300"/>
                </a:solidFill>
                <a:effectLst>
                  <a:outerShdw blurRad="41275" dist="20320" dir="1800000" algn="tl" rotWithShape="0">
                    <a:srgbClr val="000000">
                      <a:alpha val="40000"/>
                    </a:srgbClr>
                  </a:outerShdw>
                </a:effectLst>
                <a:uLnTx/>
                <a:uFillTx/>
                <a:latin typeface="+mn-lt"/>
                <a:ea typeface="+mn-ea"/>
                <a:cs typeface="Arial" pitchFamily="34" charset="0"/>
              </a:rPr>
              <a:t>2009-2010 </a:t>
            </a:r>
            <a:r>
              <a:rPr kumimoji="0" lang="en-US" sz="3800" b="0" i="0" u="none" strike="noStrike" kern="1200" cap="none" spc="0" normalizeH="0" noProof="0" dirty="0" smtClean="0">
                <a:ln w="12700">
                  <a:solidFill>
                    <a:schemeClr val="bg1"/>
                  </a:solidFill>
                  <a:prstDash val="solid"/>
                </a:ln>
                <a:solidFill>
                  <a:srgbClr val="B43300"/>
                </a:solidFill>
                <a:effectLst>
                  <a:outerShdw blurRad="41275" dist="20320" dir="1800000" algn="tl" rotWithShape="0">
                    <a:srgbClr val="000000">
                      <a:alpha val="40000"/>
                    </a:srgbClr>
                  </a:outerShdw>
                </a:effectLst>
                <a:uLnTx/>
                <a:uFillTx/>
                <a:latin typeface="+mn-lt"/>
                <a:ea typeface="+mn-ea"/>
                <a:cs typeface="Arial" pitchFamily="34" charset="0"/>
              </a:rPr>
              <a:t>= </a:t>
            </a:r>
            <a:r>
              <a:rPr kumimoji="0" lang="en-US" sz="3800" b="0" i="0" u="none" strike="noStrike" kern="1200" cap="none" spc="0" normalizeH="0" baseline="0" noProof="0" dirty="0" smtClean="0">
                <a:ln w="12700">
                  <a:solidFill>
                    <a:schemeClr val="bg1"/>
                  </a:solidFill>
                  <a:prstDash val="solid"/>
                </a:ln>
                <a:solidFill>
                  <a:srgbClr val="B43300"/>
                </a:solidFill>
                <a:effectLst>
                  <a:outerShdw blurRad="41275" dist="20320" dir="1800000" algn="tl" rotWithShape="0">
                    <a:srgbClr val="000000">
                      <a:alpha val="40000"/>
                    </a:srgbClr>
                  </a:outerShdw>
                </a:effectLst>
                <a:uLnTx/>
                <a:uFillTx/>
                <a:latin typeface="+mn-lt"/>
                <a:ea typeface="+mn-ea"/>
                <a:cs typeface="Arial" pitchFamily="34" charset="0"/>
              </a:rPr>
              <a:t>5 GA Bus Stop Fatalities</a:t>
            </a:r>
          </a:p>
          <a:p>
            <a:pPr marL="273050" indent="-273050" algn="ctr" eaLnBrk="0" hangingPunct="0">
              <a:spcBef>
                <a:spcPts val="600"/>
              </a:spcBef>
              <a:buClr>
                <a:schemeClr val="accent2"/>
              </a:buClr>
              <a:buSzPct val="85000"/>
              <a:defRPr/>
            </a:pPr>
            <a:r>
              <a:rPr lang="en-US" sz="3800" dirty="0" smtClean="0">
                <a:ln w="12700">
                  <a:solidFill>
                    <a:schemeClr val="bg1"/>
                  </a:solidFill>
                  <a:prstDash val="solid"/>
                </a:ln>
                <a:solidFill>
                  <a:srgbClr val="B43300"/>
                </a:solidFill>
                <a:effectLst>
                  <a:outerShdw blurRad="41275" dist="20320" dir="1800000" algn="tl" rotWithShape="0">
                    <a:srgbClr val="000000">
                      <a:alpha val="40000"/>
                    </a:srgbClr>
                  </a:outerShdw>
                </a:effectLst>
                <a:cs typeface="Arial" pitchFamily="34" charset="0"/>
              </a:rPr>
              <a:t>2010-2011 = 2 GA Bus Stop Fatalities</a:t>
            </a:r>
            <a:endParaRPr lang="en-US" sz="3800" b="1" dirty="0" smtClean="0">
              <a:ln w="12700">
                <a:solidFill>
                  <a:schemeClr val="bg1"/>
                </a:solidFill>
                <a:prstDash val="solid"/>
              </a:ln>
              <a:solidFill>
                <a:srgbClr val="B43300"/>
              </a:solidFill>
            </a:endParaRPr>
          </a:p>
          <a:p>
            <a:pPr marL="273050" indent="-273050" algn="ctr" eaLnBrk="0" hangingPunct="0">
              <a:spcBef>
                <a:spcPts val="600"/>
              </a:spcBef>
              <a:buClr>
                <a:schemeClr val="accent2"/>
              </a:buClr>
              <a:buSzPct val="85000"/>
              <a:defRPr/>
            </a:pPr>
            <a:r>
              <a:rPr lang="en-US" sz="3800" dirty="0" smtClean="0">
                <a:ln w="12700">
                  <a:solidFill>
                    <a:schemeClr val="bg1"/>
                  </a:solidFill>
                  <a:prstDash val="solid"/>
                </a:ln>
                <a:solidFill>
                  <a:srgbClr val="B43300"/>
                </a:solidFill>
                <a:effectLst>
                  <a:outerShdw blurRad="41275" dist="20320" dir="1800000" algn="tl" rotWithShape="0">
                    <a:srgbClr val="000000">
                      <a:alpha val="40000"/>
                    </a:srgbClr>
                  </a:outerShdw>
                </a:effectLst>
                <a:cs typeface="Arial" pitchFamily="34" charset="0"/>
              </a:rPr>
              <a:t>2011-2012 = 2 GA Bus Stop Fatalities</a:t>
            </a:r>
          </a:p>
          <a:p>
            <a:pPr marL="273050" indent="-273050" algn="ctr" eaLnBrk="0" hangingPunct="0">
              <a:spcBef>
                <a:spcPts val="600"/>
              </a:spcBef>
              <a:buClr>
                <a:schemeClr val="accent2"/>
              </a:buClr>
              <a:buSzPct val="85000"/>
              <a:defRPr/>
            </a:pPr>
            <a:r>
              <a:rPr lang="en-US" sz="3800" dirty="0" smtClean="0">
                <a:ln w="12700">
                  <a:solidFill>
                    <a:schemeClr val="bg1"/>
                  </a:solidFill>
                  <a:prstDash val="solid"/>
                </a:ln>
                <a:solidFill>
                  <a:srgbClr val="B43300"/>
                </a:solidFill>
                <a:effectLst>
                  <a:outerShdw blurRad="41275" dist="20320" dir="1800000" algn="tl" rotWithShape="0">
                    <a:srgbClr val="000000">
                      <a:alpha val="40000"/>
                    </a:srgbClr>
                  </a:outerShdw>
                </a:effectLst>
                <a:cs typeface="Arial" pitchFamily="34" charset="0"/>
              </a:rPr>
              <a:t>2012-2013 = 2 GA Bus Stop Fatalities</a:t>
            </a:r>
          </a:p>
          <a:p>
            <a:pPr marL="273050" indent="-273050" algn="ctr" eaLnBrk="0" hangingPunct="0">
              <a:spcBef>
                <a:spcPts val="600"/>
              </a:spcBef>
              <a:buClr>
                <a:schemeClr val="accent2"/>
              </a:buClr>
              <a:buSzPct val="85000"/>
              <a:defRPr/>
            </a:pPr>
            <a:endParaRPr lang="en-US" sz="3800" dirty="0" smtClean="0">
              <a:ln w="12700">
                <a:solidFill>
                  <a:schemeClr val="bg1"/>
                </a:solidFill>
                <a:prstDash val="solid"/>
              </a:ln>
              <a:solidFill>
                <a:srgbClr val="FF0000"/>
              </a:solidFill>
              <a:effectLst>
                <a:outerShdw blurRad="41275" dist="20320" dir="1800000" algn="tl" rotWithShape="0">
                  <a:srgbClr val="000000">
                    <a:alpha val="40000"/>
                  </a:srgbClr>
                </a:outerShdw>
              </a:effectLst>
              <a:cs typeface="Arial" pitchFamily="34" charset="0"/>
            </a:endParaRPr>
          </a:p>
          <a:p>
            <a:pPr marL="273050" indent="-273050" algn="ctr" eaLnBrk="0" hangingPunct="0">
              <a:spcBef>
                <a:spcPts val="600"/>
              </a:spcBef>
              <a:buClr>
                <a:schemeClr val="accent2"/>
              </a:buClr>
              <a:buSzPct val="85000"/>
              <a:defRPr/>
            </a:pPr>
            <a:endParaRPr lang="en-US" sz="3800" b="1" dirty="0" smtClean="0">
              <a:ln w="12700">
                <a:solidFill>
                  <a:schemeClr val="bg1"/>
                </a:solidFill>
                <a:prstDash val="solid"/>
              </a:ln>
              <a:solidFill>
                <a:srgbClr val="FF0000"/>
              </a:solidFill>
            </a:endParaRPr>
          </a:p>
          <a:p>
            <a:pPr marL="273050" marR="0" lvl="0" indent="-273050" defTabSz="914400" rtl="0" eaLnBrk="0" fontAlgn="base" latinLnBrk="0" hangingPunct="0">
              <a:lnSpc>
                <a:spcPct val="100000"/>
              </a:lnSpc>
              <a:spcBef>
                <a:spcPts val="600"/>
              </a:spcBef>
              <a:spcAft>
                <a:spcPct val="0"/>
              </a:spcAft>
              <a:buClr>
                <a:schemeClr val="accent2"/>
              </a:buClr>
              <a:buSzPct val="85000"/>
              <a:tabLst/>
              <a:defRPr/>
            </a:pPr>
            <a:endParaRPr kumimoji="0" lang="en-US" sz="3400" b="1" i="0" u="none" strike="noStrike" kern="1200" cap="none" spc="0" normalizeH="0" baseline="0" noProof="0" dirty="0">
              <a:ln w="12700">
                <a:solidFill>
                  <a:schemeClr val="bg1"/>
                </a:solidFill>
                <a:prstDash val="solid"/>
              </a:ln>
              <a:solidFill>
                <a:srgbClr val="FF0000"/>
              </a:solidFill>
              <a:effectLst/>
              <a:uLnTx/>
              <a:uFillTx/>
              <a:latin typeface="+mn-lt"/>
              <a:ea typeface="+mn-ea"/>
              <a:cs typeface="+mn-cs"/>
            </a:endParaRPr>
          </a:p>
        </p:txBody>
      </p:sp>
      <p:sp>
        <p:nvSpPr>
          <p:cNvPr id="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3</a:t>
            </a:fld>
            <a:endParaRPr lang="en-US" sz="2000" b="1" dirty="0" smtClean="0">
              <a:solidFill>
                <a:schemeClr val="bg2">
                  <a:lumMod val="75000"/>
                </a:schemeClr>
              </a:solidFill>
            </a:endParaRPr>
          </a:p>
        </p:txBody>
      </p:sp>
      <p:sp>
        <p:nvSpPr>
          <p:cNvPr id="5" name="TextBox 4"/>
          <p:cNvSpPr txBox="1"/>
          <p:nvPr/>
        </p:nvSpPr>
        <p:spPr>
          <a:xfrm>
            <a:off x="16215" y="4767927"/>
            <a:ext cx="9127786" cy="1569660"/>
          </a:xfrm>
          <a:prstGeom prst="rect">
            <a:avLst/>
          </a:prstGeom>
          <a:noFill/>
        </p:spPr>
        <p:txBody>
          <a:bodyPr wrap="square" rtlCol="0">
            <a:spAutoFit/>
          </a:bodyPr>
          <a:lstStyle/>
          <a:p>
            <a:pPr algn="ctr"/>
            <a:r>
              <a:rPr lang="en-US" sz="4800" b="1" dirty="0" smtClean="0">
                <a:solidFill>
                  <a:srgbClr val="181818"/>
                </a:solidFill>
              </a:rPr>
              <a:t>Georgia has Led the Nation </a:t>
            </a:r>
            <a:br>
              <a:rPr lang="en-US" sz="4800" b="1" dirty="0" smtClean="0">
                <a:solidFill>
                  <a:srgbClr val="181818"/>
                </a:solidFill>
              </a:rPr>
            </a:br>
            <a:r>
              <a:rPr lang="en-US" sz="4800" b="1" dirty="0" smtClean="0">
                <a:solidFill>
                  <a:srgbClr val="181818"/>
                </a:solidFill>
              </a:rPr>
              <a:t>for 3 Consecutive Years</a:t>
            </a:r>
            <a:endParaRPr lang="en-US" sz="4800" b="1" dirty="0">
              <a:solidFill>
                <a:srgbClr val="181818"/>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p:cTn id="15"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1" end="1"/>
                                            </p:txEl>
                                          </p:spTgt>
                                        </p:tgtEl>
                                        <p:attrNameLst>
                                          <p:attrName>ppt_x</p:attrName>
                                        </p:attrNameLst>
                                      </p:cBhvr>
                                      <p:tavLst>
                                        <p:tav tm="0">
                                          <p:val>
                                            <p:fltVal val="0.5"/>
                                          </p:val>
                                        </p:tav>
                                        <p:tav tm="100000">
                                          <p:val>
                                            <p:strVal val="#ppt_x"/>
                                          </p:val>
                                        </p:tav>
                                      </p:tavLst>
                                    </p:anim>
                                    <p:anim calcmode="lin" valueType="num">
                                      <p:cBhvr>
                                        <p:cTn id="18" dur="1000" fill="hold"/>
                                        <p:tgtEl>
                                          <p:spTgt spid="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p:cTn id="2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2" end="2"/>
                                            </p:txEl>
                                          </p:spTgt>
                                        </p:tgtEl>
                                        <p:attrNameLst>
                                          <p:attrName>ppt_x</p:attrName>
                                        </p:attrNameLst>
                                      </p:cBhvr>
                                      <p:tavLst>
                                        <p:tav tm="0">
                                          <p:val>
                                            <p:fltVal val="0.5"/>
                                          </p:val>
                                        </p:tav>
                                        <p:tav tm="100000">
                                          <p:val>
                                            <p:strVal val="#ppt_x"/>
                                          </p:val>
                                        </p:tav>
                                      </p:tavLst>
                                    </p:anim>
                                    <p:anim calcmode="lin" valueType="num">
                                      <p:cBhvr>
                                        <p:cTn id="26" dur="1000" fill="hold"/>
                                        <p:tgtEl>
                                          <p:spTgt spid="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p:cTn id="31"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3" end="3"/>
                                            </p:txEl>
                                          </p:spTgt>
                                        </p:tgtEl>
                                        <p:attrNameLst>
                                          <p:attrName>ppt_x</p:attrName>
                                        </p:attrNameLst>
                                      </p:cBhvr>
                                      <p:tavLst>
                                        <p:tav tm="0">
                                          <p:val>
                                            <p:fltVal val="0.5"/>
                                          </p:val>
                                        </p:tav>
                                        <p:tav tm="100000">
                                          <p:val>
                                            <p:strVal val="#ppt_x"/>
                                          </p:val>
                                        </p:tav>
                                      </p:tavLst>
                                    </p:anim>
                                    <p:anim calcmode="lin" valueType="num">
                                      <p:cBhvr>
                                        <p:cTn id="34" dur="1000" fill="hold"/>
                                        <p:tgtEl>
                                          <p:spTgt spid="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Overall Assessment Score Cont'd</a:t>
            </a:r>
            <a:endParaRPr sz="4800" dirty="0">
              <a:latin typeface="Comic Sans MS" pitchFamily="66" charset="0"/>
            </a:endParaRPr>
          </a:p>
        </p:txBody>
      </p:sp>
      <p:sp>
        <p:nvSpPr>
          <p:cNvPr id="3" name="Content Placeholder 2"/>
          <p:cNvSpPr>
            <a:spLocks noGrp="1"/>
          </p:cNvSpPr>
          <p:nvPr>
            <p:ph idx="1"/>
          </p:nvPr>
        </p:nvSpPr>
        <p:spPr>
          <a:xfrm>
            <a:off x="274320" y="1143000"/>
            <a:ext cx="8814816" cy="5578475"/>
          </a:xfrm>
        </p:spPr>
        <p:txBody>
          <a:bodyPr/>
          <a:lstStyle/>
          <a:p>
            <a:pPr eaLnBrk="1" hangingPunct="1"/>
            <a:r>
              <a:rPr lang="en-US" sz="3200" b="1" dirty="0" smtClean="0">
                <a:solidFill>
                  <a:srgbClr val="181818"/>
                </a:solidFill>
              </a:rPr>
              <a:t>Extended Phase</a:t>
            </a:r>
            <a:r>
              <a:rPr lang="en-US" sz="3200" dirty="0" smtClean="0">
                <a:solidFill>
                  <a:srgbClr val="181818"/>
                </a:solidFill>
              </a:rPr>
              <a:t> Assessment Observation</a:t>
            </a:r>
          </a:p>
          <a:p>
            <a:pPr lvl="1" eaLnBrk="1" hangingPunct="1"/>
            <a:r>
              <a:rPr lang="en-US" sz="3000" dirty="0" smtClean="0">
                <a:solidFill>
                  <a:srgbClr val="181818"/>
                </a:solidFill>
              </a:rPr>
              <a:t>Recommended </a:t>
            </a:r>
            <a:r>
              <a:rPr lang="en-US" sz="3000" i="1" dirty="0" smtClean="0">
                <a:solidFill>
                  <a:srgbClr val="181818"/>
                </a:solidFill>
              </a:rPr>
              <a:t>Extended Phase </a:t>
            </a:r>
            <a:r>
              <a:rPr lang="en-US" sz="3000" dirty="0" smtClean="0">
                <a:solidFill>
                  <a:srgbClr val="181818"/>
                </a:solidFill>
              </a:rPr>
              <a:t>=</a:t>
            </a:r>
          </a:p>
          <a:p>
            <a:pPr lvl="2" eaLnBrk="1" hangingPunct="1"/>
            <a:r>
              <a:rPr lang="en-US" sz="2800" b="1" dirty="0" smtClean="0">
                <a:solidFill>
                  <a:srgbClr val="181818"/>
                </a:solidFill>
              </a:rPr>
              <a:t>3 or more </a:t>
            </a:r>
            <a:r>
              <a:rPr lang="en-US" sz="2800" b="1" i="1" dirty="0" smtClean="0">
                <a:solidFill>
                  <a:srgbClr val="181818"/>
                </a:solidFill>
              </a:rPr>
              <a:t>Developing</a:t>
            </a:r>
            <a:r>
              <a:rPr lang="en-US" sz="2800" b="1" dirty="0" smtClean="0">
                <a:solidFill>
                  <a:srgbClr val="181818"/>
                </a:solidFill>
              </a:rPr>
              <a:t> </a:t>
            </a:r>
            <a:r>
              <a:rPr lang="en-US" sz="2800" dirty="0" smtClean="0">
                <a:solidFill>
                  <a:srgbClr val="181818"/>
                </a:solidFill>
              </a:rPr>
              <a:t>scores </a:t>
            </a:r>
            <a:r>
              <a:rPr lang="en-US" sz="2800" b="1" u="sng" dirty="0" smtClean="0">
                <a:solidFill>
                  <a:srgbClr val="181818"/>
                </a:solidFill>
              </a:rPr>
              <a:t>in same area</a:t>
            </a:r>
          </a:p>
          <a:p>
            <a:pPr lvl="2" eaLnBrk="1" hangingPunct="1"/>
            <a:r>
              <a:rPr lang="en-US" sz="2800" b="1" dirty="0" smtClean="0">
                <a:solidFill>
                  <a:srgbClr val="181818"/>
                </a:solidFill>
              </a:rPr>
              <a:t>1 or more </a:t>
            </a:r>
            <a:r>
              <a:rPr lang="en-US" sz="2800" b="1" i="1" dirty="0" smtClean="0">
                <a:solidFill>
                  <a:srgbClr val="181818"/>
                </a:solidFill>
              </a:rPr>
              <a:t>Needs Improvement </a:t>
            </a:r>
            <a:r>
              <a:rPr lang="en-US" sz="2800" dirty="0" smtClean="0">
                <a:solidFill>
                  <a:srgbClr val="181818"/>
                </a:solidFill>
              </a:rPr>
              <a:t>scores </a:t>
            </a:r>
            <a:r>
              <a:rPr lang="en-US" sz="2800" b="1" u="sng" dirty="0" smtClean="0">
                <a:solidFill>
                  <a:srgbClr val="181818"/>
                </a:solidFill>
              </a:rPr>
              <a:t>in any</a:t>
            </a:r>
            <a:r>
              <a:rPr lang="en-US" sz="2800" dirty="0" smtClean="0">
                <a:solidFill>
                  <a:srgbClr val="181818"/>
                </a:solidFill>
              </a:rPr>
              <a:t> </a:t>
            </a:r>
            <a:r>
              <a:rPr lang="en-US" sz="2800" b="1" u="sng" dirty="0" smtClean="0">
                <a:solidFill>
                  <a:srgbClr val="181818"/>
                </a:solidFill>
              </a:rPr>
              <a:t>area</a:t>
            </a:r>
          </a:p>
          <a:p>
            <a:pPr lvl="2" eaLnBrk="1" hangingPunct="1"/>
            <a:r>
              <a:rPr lang="en-US" sz="2800" dirty="0" smtClean="0">
                <a:solidFill>
                  <a:srgbClr val="181818"/>
                </a:solidFill>
              </a:rPr>
              <a:t>Becomes informal diagnostic assessment</a:t>
            </a:r>
          </a:p>
          <a:p>
            <a:pPr lvl="3" eaLnBrk="1" hangingPunct="1"/>
            <a:r>
              <a:rPr lang="en-US" sz="2700" dirty="0" smtClean="0">
                <a:solidFill>
                  <a:srgbClr val="181818"/>
                </a:solidFill>
              </a:rPr>
              <a:t>Detailed guidance at Post Observation Conf.</a:t>
            </a:r>
          </a:p>
          <a:p>
            <a:pPr lvl="3" eaLnBrk="1" hangingPunct="1"/>
            <a:r>
              <a:rPr lang="en-US" sz="2700" dirty="0" smtClean="0">
                <a:solidFill>
                  <a:srgbClr val="181818"/>
                </a:solidFill>
              </a:rPr>
              <a:t>Followed by related remedial instruction/training</a:t>
            </a:r>
          </a:p>
          <a:p>
            <a:pPr lvl="3" eaLnBrk="1" hangingPunct="1"/>
            <a:r>
              <a:rPr lang="en-US" sz="2700" dirty="0" smtClean="0">
                <a:solidFill>
                  <a:srgbClr val="181818"/>
                </a:solidFill>
              </a:rPr>
              <a:t>Followed by another assessment observation</a:t>
            </a:r>
          </a:p>
          <a:p>
            <a:pPr lvl="2" eaLnBrk="1" hangingPunct="1"/>
            <a:r>
              <a:rPr lang="en-US" sz="2800" dirty="0" smtClean="0">
                <a:solidFill>
                  <a:srgbClr val="181818"/>
                </a:solidFill>
              </a:rPr>
              <a:t>Repeat process until </a:t>
            </a:r>
            <a:r>
              <a:rPr lang="en-US" sz="2800" i="1" dirty="0" smtClean="0">
                <a:solidFill>
                  <a:srgbClr val="181818"/>
                </a:solidFill>
              </a:rPr>
              <a:t>Satisfactory</a:t>
            </a:r>
            <a:r>
              <a:rPr lang="en-US" sz="2800" dirty="0" smtClean="0">
                <a:solidFill>
                  <a:srgbClr val="181818"/>
                </a:solidFill>
              </a:rPr>
              <a:t> is achieved</a:t>
            </a:r>
          </a:p>
          <a:p>
            <a:pPr lvl="3" eaLnBrk="1" hangingPunct="1"/>
            <a:r>
              <a:rPr lang="en-US" sz="2700" dirty="0" smtClean="0">
                <a:solidFill>
                  <a:srgbClr val="181818"/>
                </a:solidFill>
              </a:rPr>
              <a:t>Final successful assessment becomes official assessment of record</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30</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p:cTn id="15"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p:cTn id="23"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24"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3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8" end="8"/>
                                            </p:txEl>
                                          </p:spTgt>
                                        </p:tgtEl>
                                        <p:attrNameLst>
                                          <p:attrName>ppt_h</p:attrName>
                                        </p:attrNameLst>
                                      </p:cBhvr>
                                      <p:tavLst>
                                        <p:tav tm="0">
                                          <p:val>
                                            <p:strVal val="#ppt_h"/>
                                          </p:val>
                                        </p:tav>
                                        <p:tav tm="100000">
                                          <p:val>
                                            <p:strVal val="#ppt_h"/>
                                          </p:val>
                                        </p:tav>
                                      </p:tavLst>
                                    </p:anim>
                                  </p:childTnLst>
                                </p:cTn>
                              </p:par>
                              <p:par>
                                <p:cTn id="35" presetID="17" presetClass="entr" presetSubtype="8"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p:cTn id="37"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38"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3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Overall Assessment Score Cont'd</a:t>
            </a:r>
            <a:endParaRPr sz="4800" dirty="0">
              <a:latin typeface="Comic Sans MS" pitchFamily="66" charset="0"/>
            </a:endParaRPr>
          </a:p>
        </p:txBody>
      </p:sp>
      <p:sp>
        <p:nvSpPr>
          <p:cNvPr id="3" name="Content Placeholder 2"/>
          <p:cNvSpPr>
            <a:spLocks noGrp="1"/>
          </p:cNvSpPr>
          <p:nvPr>
            <p:ph idx="1"/>
          </p:nvPr>
        </p:nvSpPr>
        <p:spPr>
          <a:xfrm>
            <a:off x="274320" y="1280160"/>
            <a:ext cx="8814816" cy="5578475"/>
          </a:xfrm>
        </p:spPr>
        <p:txBody>
          <a:bodyPr/>
          <a:lstStyle/>
          <a:p>
            <a:pPr eaLnBrk="1" hangingPunct="1"/>
            <a:r>
              <a:rPr lang="en-US" sz="3200" b="1" dirty="0" smtClean="0">
                <a:solidFill>
                  <a:srgbClr val="181818"/>
                </a:solidFill>
              </a:rPr>
              <a:t>Unsatisfactory</a:t>
            </a:r>
            <a:r>
              <a:rPr lang="en-US" sz="3200" dirty="0" smtClean="0">
                <a:solidFill>
                  <a:srgbClr val="181818"/>
                </a:solidFill>
              </a:rPr>
              <a:t> School Bus Driver Assess.</a:t>
            </a:r>
          </a:p>
          <a:p>
            <a:pPr lvl="1" eaLnBrk="1" hangingPunct="1"/>
            <a:r>
              <a:rPr lang="en-US" sz="3000" dirty="0" smtClean="0">
                <a:solidFill>
                  <a:srgbClr val="181818"/>
                </a:solidFill>
              </a:rPr>
              <a:t>Recommend overall </a:t>
            </a:r>
            <a:r>
              <a:rPr lang="en-US" sz="3000" i="1" dirty="0" smtClean="0">
                <a:solidFill>
                  <a:srgbClr val="181818"/>
                </a:solidFill>
              </a:rPr>
              <a:t>Unsatisfactory</a:t>
            </a:r>
            <a:r>
              <a:rPr lang="en-US" sz="3000" dirty="0" smtClean="0">
                <a:solidFill>
                  <a:srgbClr val="181818"/>
                </a:solidFill>
              </a:rPr>
              <a:t> score</a:t>
            </a:r>
          </a:p>
          <a:p>
            <a:pPr lvl="2" eaLnBrk="1" hangingPunct="1"/>
            <a:r>
              <a:rPr lang="en-US" sz="2800" b="1" u="sng" dirty="0" smtClean="0">
                <a:solidFill>
                  <a:srgbClr val="181818"/>
                </a:solidFill>
              </a:rPr>
              <a:t>ONLY</a:t>
            </a:r>
            <a:r>
              <a:rPr lang="en-US" sz="2800" dirty="0" smtClean="0">
                <a:solidFill>
                  <a:srgbClr val="181818"/>
                </a:solidFill>
              </a:rPr>
              <a:t> if driver fails to remediate in Extended Phase </a:t>
            </a:r>
            <a:r>
              <a:rPr lang="en-US" sz="2800" b="1" u="sng" dirty="0" smtClean="0">
                <a:solidFill>
                  <a:srgbClr val="181818"/>
                </a:solidFill>
              </a:rPr>
              <a:t>after repeated attempts</a:t>
            </a:r>
          </a:p>
          <a:p>
            <a:pPr lvl="3" eaLnBrk="1" hangingPunct="1"/>
            <a:r>
              <a:rPr lang="en-US" sz="2700" dirty="0" smtClean="0">
                <a:solidFill>
                  <a:srgbClr val="181818"/>
                </a:solidFill>
              </a:rPr>
              <a:t>School system decides how many attempts to retrain, rescore, etc.</a:t>
            </a:r>
          </a:p>
          <a:p>
            <a:pPr lvl="2" eaLnBrk="1" hangingPunct="1"/>
            <a:r>
              <a:rPr lang="en-US" sz="2800" dirty="0" smtClean="0">
                <a:solidFill>
                  <a:srgbClr val="181818"/>
                </a:solidFill>
              </a:rPr>
              <a:t>Becomes official assessment of record </a:t>
            </a:r>
          </a:p>
          <a:p>
            <a:pPr lvl="3" eaLnBrk="1" hangingPunct="1"/>
            <a:r>
              <a:rPr lang="en-US" sz="2700" dirty="0" smtClean="0">
                <a:solidFill>
                  <a:srgbClr val="181818"/>
                </a:solidFill>
              </a:rPr>
              <a:t>Pressure is on you to rehabilitate the driver</a:t>
            </a:r>
          </a:p>
          <a:p>
            <a:pPr lvl="3" eaLnBrk="1" hangingPunct="1"/>
            <a:r>
              <a:rPr lang="en-US" sz="2700" dirty="0" smtClean="0">
                <a:solidFill>
                  <a:srgbClr val="181818"/>
                </a:solidFill>
              </a:rPr>
              <a:t>Stakes are high for driver and for school system</a:t>
            </a:r>
          </a:p>
          <a:p>
            <a:pPr lvl="1" eaLnBrk="1" hangingPunct="1"/>
            <a:r>
              <a:rPr lang="en-US" sz="3000" dirty="0" smtClean="0">
                <a:solidFill>
                  <a:srgbClr val="181818"/>
                </a:solidFill>
              </a:rPr>
              <a:t>So after exhausting all effort . . .</a:t>
            </a:r>
          </a:p>
          <a:p>
            <a:pPr lvl="2" eaLnBrk="1" hangingPunct="1"/>
            <a:r>
              <a:rPr lang="en-US" sz="2800" dirty="0" smtClean="0">
                <a:solidFill>
                  <a:srgbClr val="181818"/>
                </a:solidFill>
              </a:rPr>
              <a:t>Can you keep an Unsatisfactory driver?</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31</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5" end="5"/>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p:cTn id="29"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30"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Summary</a:t>
            </a:r>
            <a:endParaRPr sz="4800" dirty="0">
              <a:latin typeface="Comic Sans MS" pitchFamily="66" charset="0"/>
            </a:endParaRPr>
          </a:p>
        </p:txBody>
      </p:sp>
      <p:sp>
        <p:nvSpPr>
          <p:cNvPr id="3" name="Content Placeholder 2"/>
          <p:cNvSpPr>
            <a:spLocks noGrp="1"/>
          </p:cNvSpPr>
          <p:nvPr>
            <p:ph idx="1"/>
          </p:nvPr>
        </p:nvSpPr>
        <p:spPr>
          <a:xfrm>
            <a:off x="274320" y="1188720"/>
            <a:ext cx="8537575" cy="5578475"/>
          </a:xfrm>
        </p:spPr>
        <p:txBody>
          <a:bodyPr/>
          <a:lstStyle/>
          <a:p>
            <a:pPr eaLnBrk="1" hangingPunct="1"/>
            <a:r>
              <a:rPr lang="en-US" sz="3200" dirty="0" smtClean="0">
                <a:solidFill>
                  <a:srgbClr val="181818"/>
                </a:solidFill>
              </a:rPr>
              <a:t>You have been provided the resources required to help protect your students</a:t>
            </a:r>
          </a:p>
          <a:p>
            <a:pPr lvl="1" eaLnBrk="1" hangingPunct="1"/>
            <a:r>
              <a:rPr lang="en-US" sz="3000" dirty="0" smtClean="0">
                <a:solidFill>
                  <a:srgbClr val="181818"/>
                </a:solidFill>
              </a:rPr>
              <a:t>School Bus Safety Curriculum</a:t>
            </a:r>
          </a:p>
          <a:p>
            <a:pPr lvl="2" eaLnBrk="1" hangingPunct="1"/>
            <a:r>
              <a:rPr lang="en-US" sz="2800" dirty="0" smtClean="0">
                <a:solidFill>
                  <a:srgbClr val="181818"/>
                </a:solidFill>
              </a:rPr>
              <a:t>Elementary school</a:t>
            </a:r>
          </a:p>
          <a:p>
            <a:pPr lvl="2" eaLnBrk="1" hangingPunct="1"/>
            <a:r>
              <a:rPr lang="en-US" sz="2800" dirty="0" smtClean="0">
                <a:solidFill>
                  <a:srgbClr val="181818"/>
                </a:solidFill>
              </a:rPr>
              <a:t>Middle school</a:t>
            </a:r>
          </a:p>
          <a:p>
            <a:pPr lvl="1" eaLnBrk="1" hangingPunct="1"/>
            <a:r>
              <a:rPr lang="en-US" sz="3000" dirty="0" smtClean="0">
                <a:solidFill>
                  <a:srgbClr val="181818"/>
                </a:solidFill>
              </a:rPr>
              <a:t>New Unit 6 – Loading &amp; Unloading</a:t>
            </a:r>
          </a:p>
          <a:p>
            <a:pPr lvl="2" eaLnBrk="1" hangingPunct="1"/>
            <a:r>
              <a:rPr lang="en-US" sz="2800" dirty="0" smtClean="0">
                <a:solidFill>
                  <a:srgbClr val="181818"/>
                </a:solidFill>
              </a:rPr>
              <a:t>Power Point and narrative for new Unit 6</a:t>
            </a:r>
          </a:p>
          <a:p>
            <a:pPr lvl="1" eaLnBrk="1" hangingPunct="1"/>
            <a:r>
              <a:rPr lang="en-US" sz="3000" dirty="0" smtClean="0">
                <a:solidFill>
                  <a:srgbClr val="181818"/>
                </a:solidFill>
              </a:rPr>
              <a:t>Annual Bus Stop Driver Assessment</a:t>
            </a:r>
          </a:p>
          <a:p>
            <a:pPr lvl="2" eaLnBrk="1" hangingPunct="1"/>
            <a:r>
              <a:rPr lang="en-US" sz="2800" dirty="0" smtClean="0">
                <a:solidFill>
                  <a:srgbClr val="181818"/>
                </a:solidFill>
              </a:rPr>
              <a:t>Instructions &amp; defined process</a:t>
            </a:r>
          </a:p>
          <a:p>
            <a:pPr lvl="2" eaLnBrk="1" hangingPunct="1"/>
            <a:r>
              <a:rPr lang="en-US" sz="2800" dirty="0" smtClean="0">
                <a:solidFill>
                  <a:srgbClr val="181818"/>
                </a:solidFill>
              </a:rPr>
              <a:t>Required forms</a:t>
            </a:r>
          </a:p>
          <a:p>
            <a:pPr lvl="2" eaLnBrk="1" hangingPunct="1"/>
            <a:r>
              <a:rPr lang="en-US" sz="2800" dirty="0" smtClean="0">
                <a:solidFill>
                  <a:srgbClr val="181818"/>
                </a:solidFill>
              </a:rPr>
              <a:t>This PPT to use in training your staff</a:t>
            </a:r>
          </a:p>
          <a:p>
            <a:pPr lvl="1" eaLnBrk="1" hangingPunct="1"/>
            <a:endParaRPr lang="en-US" sz="3000" dirty="0" smtClean="0">
              <a:solidFill>
                <a:srgbClr val="181818"/>
              </a:solidFill>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32</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4" end="4"/>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6" end="6"/>
                                            </p:txEl>
                                          </p:spTgt>
                                        </p:tgtEl>
                                        <p:attrNameLst>
                                          <p:attrName>ppt_h</p:attrName>
                                        </p:attrNameLst>
                                      </p:cBhvr>
                                      <p:tavLst>
                                        <p:tav tm="0">
                                          <p:val>
                                            <p:strVal val="#ppt_h"/>
                                          </p:val>
                                        </p:tav>
                                        <p:tav tm="100000">
                                          <p:val>
                                            <p:strVal val="#ppt_h"/>
                                          </p:val>
                                        </p:tav>
                                      </p:tavLst>
                                    </p:anim>
                                  </p:childTnLst>
                                </p:cTn>
                              </p:par>
                              <p:par>
                                <p:cTn id="25" presetID="17" presetClass="entr" presetSubtype="8"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7" end="7"/>
                                            </p:txEl>
                                          </p:spTgt>
                                        </p:tgtEl>
                                        <p:attrNameLst>
                                          <p:attrName>ppt_h</p:attrName>
                                        </p:attrNameLst>
                                      </p:cBhvr>
                                      <p:tavLst>
                                        <p:tav tm="0">
                                          <p:val>
                                            <p:strVal val="#ppt_h"/>
                                          </p:val>
                                        </p:tav>
                                        <p:tav tm="100000">
                                          <p:val>
                                            <p:strVal val="#ppt_h"/>
                                          </p:val>
                                        </p:tav>
                                      </p:tavLst>
                                    </p:anim>
                                  </p:childTnLst>
                                </p:cTn>
                              </p:par>
                              <p:par>
                                <p:cTn id="31" presetID="17" presetClass="entr" presetSubtype="8"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p:cTn id="33"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34"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p:cTn id="41"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42"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33</a:t>
            </a:fld>
            <a:endParaRPr lang="en-US" sz="2000" b="1" dirty="0" smtClean="0">
              <a:solidFill>
                <a:schemeClr val="bg2">
                  <a:lumMod val="75000"/>
                </a:schemeClr>
              </a:solidFill>
            </a:endParaRPr>
          </a:p>
        </p:txBody>
      </p:sp>
      <p:sp>
        <p:nvSpPr>
          <p:cNvPr id="9" name="Rectangle 8"/>
          <p:cNvSpPr/>
          <p:nvPr/>
        </p:nvSpPr>
        <p:spPr>
          <a:xfrm>
            <a:off x="536027" y="2471902"/>
            <a:ext cx="8119241" cy="2446824"/>
          </a:xfrm>
          <a:prstGeom prst="rect">
            <a:avLst/>
          </a:prstGeom>
          <a:solidFill>
            <a:schemeClr val="accent1">
              <a:lumMod val="60000"/>
              <a:lumOff val="40000"/>
            </a:schemeClr>
          </a:solidFill>
          <a:ln w="57150">
            <a:solidFill>
              <a:srgbClr val="17375E"/>
            </a:solidFill>
          </a:ln>
        </p:spPr>
        <p:style>
          <a:lnRef idx="1">
            <a:schemeClr val="accent5"/>
          </a:lnRef>
          <a:fillRef idx="2">
            <a:schemeClr val="accent5"/>
          </a:fillRef>
          <a:effectRef idx="1">
            <a:schemeClr val="accent5"/>
          </a:effectRef>
          <a:fontRef idx="minor">
            <a:schemeClr val="dk1"/>
          </a:fontRef>
        </p:style>
        <p:txBody>
          <a:bodyPr wrap="square">
            <a:spAutoFit/>
            <a:scene3d>
              <a:camera prst="perspective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Do You Know What is Going On at Your Bus Stops?</a:t>
            </a:r>
          </a:p>
        </p:txBody>
      </p:sp>
      <p:sp>
        <p:nvSpPr>
          <p:cNvPr id="7" name="Rectangle 6"/>
          <p:cNvSpPr/>
          <p:nvPr/>
        </p:nvSpPr>
        <p:spPr>
          <a:xfrm>
            <a:off x="536027" y="2821027"/>
            <a:ext cx="8119241" cy="1661993"/>
          </a:xfrm>
          <a:prstGeom prst="rect">
            <a:avLst/>
          </a:prstGeom>
          <a:solidFill>
            <a:schemeClr val="accent1">
              <a:lumMod val="60000"/>
              <a:lumOff val="40000"/>
            </a:schemeClr>
          </a:solidFill>
          <a:ln w="57150">
            <a:solidFill>
              <a:srgbClr val="17375E"/>
            </a:solidFill>
          </a:ln>
        </p:spPr>
        <p:style>
          <a:lnRef idx="1">
            <a:schemeClr val="accent5"/>
          </a:lnRef>
          <a:fillRef idx="2">
            <a:schemeClr val="accent5"/>
          </a:fillRef>
          <a:effectRef idx="1">
            <a:schemeClr val="accent5"/>
          </a:effectRef>
          <a:fontRef idx="minor">
            <a:schemeClr val="dk1"/>
          </a:fontRef>
        </p:style>
        <p:txBody>
          <a:bodyPr wrap="square">
            <a:spAutoFit/>
            <a:scene3d>
              <a:camera prst="perspectiveFront"/>
              <a:lightRig rig="brightRoom" dir="t"/>
            </a:scene3d>
            <a:sp3d contourW="6350" prstMaterial="plastic">
              <a:bevelT w="20320" h="20320" prst="angle"/>
              <a:contourClr>
                <a:schemeClr val="accent1">
                  <a:tint val="100000"/>
                  <a:shade val="100000"/>
                  <a:hueMod val="100000"/>
                  <a:satMod val="100000"/>
                </a:schemeClr>
              </a:contourClr>
            </a:sp3d>
          </a:bodyPr>
          <a:lstStyle/>
          <a:p>
            <a:pPr marL="0" lvl="3" algn="ctr">
              <a:defRPr/>
            </a:pP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You Can Make this Happen</a:t>
            </a:r>
          </a:p>
        </p:txBody>
      </p:sp>
      <p:sp>
        <p:nvSpPr>
          <p:cNvPr id="6" name="Rectangle 5"/>
          <p:cNvSpPr/>
          <p:nvPr/>
        </p:nvSpPr>
        <p:spPr>
          <a:xfrm>
            <a:off x="539496" y="2825496"/>
            <a:ext cx="8119241" cy="1661993"/>
          </a:xfrm>
          <a:prstGeom prst="rect">
            <a:avLst/>
          </a:prstGeom>
          <a:solidFill>
            <a:schemeClr val="accent1">
              <a:lumMod val="60000"/>
              <a:lumOff val="40000"/>
            </a:schemeClr>
          </a:solidFill>
          <a:ln w="57150">
            <a:solidFill>
              <a:srgbClr val="17375E"/>
            </a:solidFill>
          </a:ln>
        </p:spPr>
        <p:style>
          <a:lnRef idx="1">
            <a:schemeClr val="accent5"/>
          </a:lnRef>
          <a:fillRef idx="2">
            <a:schemeClr val="accent5"/>
          </a:fillRef>
          <a:effectRef idx="1">
            <a:schemeClr val="accent5"/>
          </a:effectRef>
          <a:fontRef idx="minor">
            <a:schemeClr val="dk1"/>
          </a:fontRef>
        </p:style>
        <p:txBody>
          <a:bodyPr wrap="square">
            <a:spAutoFit/>
            <a:scene3d>
              <a:camera prst="perspectiveFront"/>
              <a:lightRig rig="brightRoom" dir="t"/>
            </a:scene3d>
            <a:sp3d contourW="6350" prstMaterial="plastic">
              <a:bevelT w="20320" h="20320" prst="angle"/>
              <a:contourClr>
                <a:schemeClr val="accent1">
                  <a:tint val="100000"/>
                  <a:shade val="100000"/>
                  <a:hueMod val="100000"/>
                  <a:satMod val="100000"/>
                </a:schemeClr>
              </a:contourClr>
            </a:sp3d>
          </a:bodyPr>
          <a:lstStyle/>
          <a:p>
            <a:pPr marL="0" lvl="3" algn="ctr">
              <a:defRPr/>
            </a:pP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Help to Protect Your Students!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xit" presetSubtype="0" fill="hold" grpId="1" nodeType="with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par>
                                <p:cTn id="21" presetID="10" presetClass="exit" presetSubtype="0" fill="hold" grpId="1" nodeType="withEffect">
                                  <p:stCondLst>
                                    <p:cond delay="0"/>
                                  </p:stCondLst>
                                  <p:childTnLst>
                                    <p:animEffect transition="out" filter="fad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7" grpId="0" animBg="1"/>
      <p:bldP spid="7" grpId="1"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6027" y="3519277"/>
            <a:ext cx="8119241" cy="2446824"/>
          </a:xfrm>
          <a:prstGeom prst="rect">
            <a:avLst/>
          </a:prstGeom>
          <a:solidFill>
            <a:schemeClr val="accent1">
              <a:lumMod val="60000"/>
              <a:lumOff val="40000"/>
            </a:schemeClr>
          </a:solidFill>
          <a:ln w="57150">
            <a:solidFill>
              <a:srgbClr val="17375E"/>
            </a:solidFill>
          </a:ln>
        </p:spPr>
        <p:style>
          <a:lnRef idx="1">
            <a:schemeClr val="accent5"/>
          </a:lnRef>
          <a:fillRef idx="2">
            <a:schemeClr val="accent5"/>
          </a:fillRef>
          <a:effectRef idx="1">
            <a:schemeClr val="accent5"/>
          </a:effectRef>
          <a:fontRef idx="minor">
            <a:schemeClr val="dk1"/>
          </a:fontRef>
        </p:style>
        <p:txBody>
          <a:bodyPr wrap="square">
            <a:spAutoFit/>
            <a:scene3d>
              <a:camera prst="perspective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Questions</a:t>
            </a:r>
            <a:b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b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and</a:t>
            </a:r>
            <a:b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br>
            <a:r>
              <a:rPr lang="en-US" sz="5100" b="1" dirty="0" smtClean="0">
                <a:ln w="38100">
                  <a:solidFill>
                    <a:srgbClr val="CC3300"/>
                  </a:solidFill>
                  <a:prstDash val="solid"/>
                  <a:miter lim="800000"/>
                </a:ln>
                <a:solidFill>
                  <a:schemeClr val="accent1">
                    <a:lumMod val="50000"/>
                  </a:schemeClr>
                </a:solidFill>
                <a:effectLst>
                  <a:outerShdw blurRad="25500" dist="23000" dir="7020000" algn="tl">
                    <a:srgbClr val="000000">
                      <a:alpha val="50000"/>
                    </a:srgbClr>
                  </a:outerShdw>
                </a:effectLst>
                <a:latin typeface="+mj-lt"/>
                <a:cs typeface="Calibri" pitchFamily="34" charset="0"/>
              </a:rPr>
              <a:t>Answers</a:t>
            </a:r>
          </a:p>
        </p:txBody>
      </p:sp>
      <p:pic>
        <p:nvPicPr>
          <p:cNvPr id="14" name="Picture 13" descr="MS 7.jpg"/>
          <p:cNvPicPr>
            <a:picLocks noChangeAspect="1"/>
          </p:cNvPicPr>
          <p:nvPr/>
        </p:nvPicPr>
        <p:blipFill>
          <a:blip r:embed="rId3" cstate="print"/>
          <a:stretch>
            <a:fillRect/>
          </a:stretch>
        </p:blipFill>
        <p:spPr>
          <a:xfrm>
            <a:off x="2760255" y="502533"/>
            <a:ext cx="3665912" cy="2743200"/>
          </a:xfrm>
          <a:prstGeom prst="rect">
            <a:avLst/>
          </a:prstGeom>
          <a:ln w="38100">
            <a:solidFill>
              <a:srgbClr val="17375E"/>
            </a:solidFill>
          </a:ln>
          <a:effectLst>
            <a:outerShdw blurRad="292100" dist="139700" dir="2700000" algn="tl" rotWithShape="0">
              <a:srgbClr val="333333">
                <a:alpha val="65000"/>
              </a:srgbClr>
            </a:outerShdw>
          </a:effectLst>
        </p:spPr>
      </p:pic>
      <p:sp>
        <p:nvSpPr>
          <p:cNvPr id="8" name="Slide Number Placeholder 4"/>
          <p:cNvSpPr>
            <a:spLocks noGrp="1"/>
          </p:cNvSpPr>
          <p:nvPr>
            <p:ph type="sldNum" sz="quarter" idx="12"/>
          </p:nvPr>
        </p:nvSpPr>
        <p:spPr bwMode="auto">
          <a:xfrm>
            <a:off x="8210156"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34</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Are Your School Bus Stops Safe?</a:t>
            </a:r>
            <a:endParaRPr sz="4800" dirty="0">
              <a:latin typeface="Comic Sans MS" pitchFamily="66" charset="0"/>
            </a:endParaRPr>
          </a:p>
        </p:txBody>
      </p:sp>
      <p:sp>
        <p:nvSpPr>
          <p:cNvPr id="3" name="Content Placeholder 2"/>
          <p:cNvSpPr>
            <a:spLocks noGrp="1"/>
          </p:cNvSpPr>
          <p:nvPr>
            <p:ph idx="1"/>
          </p:nvPr>
        </p:nvSpPr>
        <p:spPr>
          <a:xfrm>
            <a:off x="101009" y="1143000"/>
            <a:ext cx="9234377" cy="5578475"/>
          </a:xfrm>
        </p:spPr>
        <p:txBody>
          <a:bodyPr/>
          <a:lstStyle/>
          <a:p>
            <a:pPr eaLnBrk="1" hangingPunct="1"/>
            <a:r>
              <a:rPr lang="en-US" sz="3200" dirty="0" smtClean="0">
                <a:solidFill>
                  <a:srgbClr val="181818"/>
                </a:solidFill>
              </a:rPr>
              <a:t>What can you do to know your stops are safe?</a:t>
            </a:r>
          </a:p>
          <a:p>
            <a:pPr eaLnBrk="1" hangingPunct="1"/>
            <a:r>
              <a:rPr lang="en-US" sz="3200" dirty="0" smtClean="0">
                <a:solidFill>
                  <a:srgbClr val="181818"/>
                </a:solidFill>
              </a:rPr>
              <a:t>Pupil Transportation Records Assessment</a:t>
            </a:r>
          </a:p>
          <a:p>
            <a:pPr lvl="1" eaLnBrk="1" hangingPunct="1"/>
            <a:r>
              <a:rPr lang="en-US" sz="3000" dirty="0" smtClean="0">
                <a:solidFill>
                  <a:srgbClr val="181818"/>
                </a:solidFill>
              </a:rPr>
              <a:t>Section 3, item “F”</a:t>
            </a:r>
          </a:p>
          <a:p>
            <a:pPr lvl="2" eaLnBrk="1" hangingPunct="1"/>
            <a:r>
              <a:rPr lang="en-US" sz="2800" dirty="0" smtClean="0">
                <a:solidFill>
                  <a:srgbClr val="181818"/>
                </a:solidFill>
              </a:rPr>
              <a:t>Annual on-board skill assessment is administered</a:t>
            </a:r>
          </a:p>
          <a:p>
            <a:pPr lvl="1" eaLnBrk="1" hangingPunct="1"/>
            <a:r>
              <a:rPr lang="en-US" sz="3000" dirty="0" smtClean="0">
                <a:solidFill>
                  <a:srgbClr val="181818"/>
                </a:solidFill>
              </a:rPr>
              <a:t>GaDOE has not previously provided </a:t>
            </a:r>
          </a:p>
          <a:p>
            <a:pPr lvl="2" eaLnBrk="1" hangingPunct="1"/>
            <a:r>
              <a:rPr lang="en-US" sz="2800" dirty="0" smtClean="0">
                <a:solidFill>
                  <a:srgbClr val="181818"/>
                </a:solidFill>
              </a:rPr>
              <a:t>Specific forms or </a:t>
            </a:r>
          </a:p>
          <a:p>
            <a:pPr lvl="2" eaLnBrk="1" hangingPunct="1"/>
            <a:r>
              <a:rPr lang="en-US" sz="2800" dirty="0" smtClean="0">
                <a:solidFill>
                  <a:srgbClr val="181818"/>
                </a:solidFill>
              </a:rPr>
              <a:t>Defined on-board assessment process</a:t>
            </a:r>
          </a:p>
          <a:p>
            <a:pPr eaLnBrk="1" hangingPunct="1"/>
            <a:r>
              <a:rPr lang="en-US" sz="3200" dirty="0" smtClean="0">
                <a:solidFill>
                  <a:srgbClr val="181818"/>
                </a:solidFill>
              </a:rPr>
              <a:t>GaDOE Annual Bus Stop Driver Assessment provided on 12/17/12</a:t>
            </a:r>
          </a:p>
          <a:p>
            <a:pPr lvl="1" eaLnBrk="1" hangingPunct="1"/>
            <a:r>
              <a:rPr lang="en-US" sz="3000" dirty="0" smtClean="0">
                <a:solidFill>
                  <a:srgbClr val="181818"/>
                </a:solidFill>
              </a:rPr>
              <a:t>Complete tool to score yourself and reverse </a:t>
            </a:r>
            <a:br>
              <a:rPr lang="en-US" sz="3000" dirty="0" smtClean="0">
                <a:solidFill>
                  <a:srgbClr val="181818"/>
                </a:solidFill>
              </a:rPr>
            </a:br>
            <a:r>
              <a:rPr lang="en-US" sz="3000" dirty="0" smtClean="0">
                <a:solidFill>
                  <a:srgbClr val="181818"/>
                </a:solidFill>
              </a:rPr>
              <a:t>trend of student fatalities</a:t>
            </a:r>
            <a:endParaRPr lang="en-US" sz="3200" dirty="0" smtClean="0">
              <a:solidFill>
                <a:srgbClr val="181818"/>
              </a:solidFill>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4</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1" end="1"/>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par>
                                <p:cTn id="31" presetID="17" presetClass="entr" presetSubtype="8"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17" presetClass="entr" presetSubtype="8"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48"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54"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lang="en-US" sz="4800" dirty="0" smtClean="0">
                <a:solidFill>
                  <a:srgbClr val="CC3300"/>
                </a:solidFill>
                <a:effectLst>
                  <a:outerShdw blurRad="38100" dist="38100" dir="2700000" algn="tl">
                    <a:srgbClr val="000000">
                      <a:alpha val="43137"/>
                    </a:srgbClr>
                  </a:outerShdw>
                </a:effectLst>
                <a:cs typeface="Tahoma" pitchFamily="34" charset="0"/>
              </a:rPr>
              <a:t>Purpose</a:t>
            </a:r>
            <a:endParaRPr sz="4800" dirty="0">
              <a:latin typeface="Comic Sans MS" pitchFamily="66" charset="0"/>
            </a:endParaRPr>
          </a:p>
        </p:txBody>
      </p:sp>
      <p:sp>
        <p:nvSpPr>
          <p:cNvPr id="3" name="Content Placeholder 2"/>
          <p:cNvSpPr>
            <a:spLocks noGrp="1"/>
          </p:cNvSpPr>
          <p:nvPr>
            <p:ph idx="1"/>
          </p:nvPr>
        </p:nvSpPr>
        <p:spPr>
          <a:xfrm>
            <a:off x="228600" y="1280160"/>
            <a:ext cx="8814816" cy="5578475"/>
          </a:xfrm>
        </p:spPr>
        <p:txBody>
          <a:bodyPr/>
          <a:lstStyle/>
          <a:p>
            <a:pPr eaLnBrk="1" hangingPunct="1"/>
            <a:r>
              <a:rPr lang="en-US" sz="3200" dirty="0" smtClean="0">
                <a:solidFill>
                  <a:srgbClr val="181818"/>
                </a:solidFill>
              </a:rPr>
              <a:t>Improve driver performance &amp; learning</a:t>
            </a:r>
          </a:p>
          <a:p>
            <a:pPr lvl="1" eaLnBrk="1" hangingPunct="1"/>
            <a:r>
              <a:rPr lang="en-US" sz="3000" dirty="0" smtClean="0">
                <a:solidFill>
                  <a:srgbClr val="181818"/>
                </a:solidFill>
              </a:rPr>
              <a:t>Drivers should be treated as professionals</a:t>
            </a:r>
          </a:p>
          <a:p>
            <a:pPr lvl="2" eaLnBrk="1" hangingPunct="1"/>
            <a:r>
              <a:rPr lang="en-US" sz="2800" dirty="0" smtClean="0">
                <a:solidFill>
                  <a:srgbClr val="181818"/>
                </a:solidFill>
              </a:rPr>
              <a:t>Purpose is to help them </a:t>
            </a:r>
          </a:p>
          <a:p>
            <a:pPr lvl="2" eaLnBrk="1" hangingPunct="1"/>
            <a:r>
              <a:rPr lang="en-US" sz="2800" dirty="0" smtClean="0">
                <a:solidFill>
                  <a:srgbClr val="181818"/>
                </a:solidFill>
              </a:rPr>
              <a:t>Not a threatening or gotcha process</a:t>
            </a:r>
          </a:p>
          <a:p>
            <a:pPr eaLnBrk="1" hangingPunct="1"/>
            <a:r>
              <a:rPr lang="en-US" sz="3200" dirty="0" smtClean="0">
                <a:solidFill>
                  <a:srgbClr val="181818"/>
                </a:solidFill>
              </a:rPr>
              <a:t>Use annual assessment to improve bus stop safety </a:t>
            </a:r>
          </a:p>
          <a:p>
            <a:pPr lvl="1" eaLnBrk="1" hangingPunct="1"/>
            <a:r>
              <a:rPr lang="en-US" sz="3000" dirty="0" smtClean="0">
                <a:solidFill>
                  <a:srgbClr val="181818"/>
                </a:solidFill>
              </a:rPr>
              <a:t>Identify and resolve any issues with:</a:t>
            </a:r>
          </a:p>
          <a:p>
            <a:pPr lvl="2" eaLnBrk="1" hangingPunct="1"/>
            <a:r>
              <a:rPr lang="en-US" sz="2800" dirty="0" smtClean="0">
                <a:solidFill>
                  <a:srgbClr val="181818"/>
                </a:solidFill>
              </a:rPr>
              <a:t>1. Safety of </a:t>
            </a:r>
            <a:r>
              <a:rPr lang="en-US" sz="2800" b="1" dirty="0" smtClean="0">
                <a:solidFill>
                  <a:srgbClr val="181818"/>
                </a:solidFill>
              </a:rPr>
              <a:t>bus stop locations</a:t>
            </a:r>
          </a:p>
          <a:p>
            <a:pPr lvl="2" eaLnBrk="1" hangingPunct="1"/>
            <a:r>
              <a:rPr lang="en-US" sz="2800" dirty="0" smtClean="0">
                <a:solidFill>
                  <a:srgbClr val="181818"/>
                </a:solidFill>
              </a:rPr>
              <a:t>2. </a:t>
            </a:r>
            <a:r>
              <a:rPr lang="en-US" sz="2800" b="1" dirty="0" smtClean="0">
                <a:solidFill>
                  <a:srgbClr val="181818"/>
                </a:solidFill>
              </a:rPr>
              <a:t>Bus driver</a:t>
            </a:r>
            <a:r>
              <a:rPr lang="en-US" sz="2800" dirty="0" smtClean="0">
                <a:solidFill>
                  <a:srgbClr val="181818"/>
                </a:solidFill>
              </a:rPr>
              <a:t>s carrying out required </a:t>
            </a:r>
            <a:r>
              <a:rPr lang="en-US" sz="2800" b="1" dirty="0" smtClean="0">
                <a:solidFill>
                  <a:srgbClr val="181818"/>
                </a:solidFill>
              </a:rPr>
              <a:t>duties</a:t>
            </a:r>
          </a:p>
          <a:p>
            <a:pPr lvl="2" eaLnBrk="1" hangingPunct="1"/>
            <a:r>
              <a:rPr lang="en-US" sz="2800" dirty="0" smtClean="0">
                <a:solidFill>
                  <a:srgbClr val="181818"/>
                </a:solidFill>
              </a:rPr>
              <a:t>3. </a:t>
            </a:r>
            <a:r>
              <a:rPr lang="en-US" sz="2800" b="1" dirty="0" smtClean="0">
                <a:solidFill>
                  <a:srgbClr val="181818"/>
                </a:solidFill>
              </a:rPr>
              <a:t>Student</a:t>
            </a:r>
            <a:r>
              <a:rPr lang="en-US" sz="2800" dirty="0" smtClean="0">
                <a:solidFill>
                  <a:srgbClr val="181818"/>
                </a:solidFill>
              </a:rPr>
              <a:t>s executing essential </a:t>
            </a:r>
            <a:r>
              <a:rPr lang="en-US" sz="2800" b="1" dirty="0" smtClean="0">
                <a:solidFill>
                  <a:srgbClr val="181818"/>
                </a:solidFill>
              </a:rPr>
              <a:t>safe behaviors</a:t>
            </a:r>
            <a:endParaRPr lang="en-US" sz="3200" b="1" dirty="0" smtClean="0">
              <a:solidFill>
                <a:srgbClr val="181818"/>
              </a:solidFill>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5</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1" end="1"/>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8"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58"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Brief Overview</a:t>
            </a:r>
            <a:endParaRPr sz="4800" dirty="0">
              <a:latin typeface="Comic Sans MS" pitchFamily="66" charset="0"/>
            </a:endParaRPr>
          </a:p>
        </p:txBody>
      </p:sp>
      <p:sp>
        <p:nvSpPr>
          <p:cNvPr id="3" name="Content Placeholder 2"/>
          <p:cNvSpPr>
            <a:spLocks noGrp="1"/>
          </p:cNvSpPr>
          <p:nvPr>
            <p:ph idx="1"/>
          </p:nvPr>
        </p:nvSpPr>
        <p:spPr>
          <a:xfrm>
            <a:off x="228600" y="1143000"/>
            <a:ext cx="8814816" cy="5578475"/>
          </a:xfrm>
        </p:spPr>
        <p:txBody>
          <a:bodyPr/>
          <a:lstStyle/>
          <a:p>
            <a:pPr eaLnBrk="1" hangingPunct="1"/>
            <a:r>
              <a:rPr lang="en-US" sz="3200" b="1" dirty="0" smtClean="0">
                <a:solidFill>
                  <a:srgbClr val="181818"/>
                </a:solidFill>
              </a:rPr>
              <a:t>Pre-Assessment Orientation</a:t>
            </a:r>
          </a:p>
          <a:p>
            <a:pPr lvl="1" eaLnBrk="1" hangingPunct="1"/>
            <a:r>
              <a:rPr lang="en-US" sz="3000" dirty="0" smtClean="0">
                <a:solidFill>
                  <a:srgbClr val="181818"/>
                </a:solidFill>
              </a:rPr>
              <a:t>Inform drivers on</a:t>
            </a:r>
          </a:p>
          <a:p>
            <a:pPr lvl="2" eaLnBrk="1" hangingPunct="1"/>
            <a:r>
              <a:rPr lang="en-US" sz="2800" dirty="0" smtClean="0">
                <a:solidFill>
                  <a:srgbClr val="181818"/>
                </a:solidFill>
              </a:rPr>
              <a:t>Areas and items to be observed &amp; assessed</a:t>
            </a:r>
          </a:p>
          <a:p>
            <a:pPr eaLnBrk="1" hangingPunct="1"/>
            <a:r>
              <a:rPr lang="en-US" sz="3200" b="1" dirty="0" smtClean="0">
                <a:solidFill>
                  <a:srgbClr val="181818"/>
                </a:solidFill>
              </a:rPr>
              <a:t>On-Board Observation Ride</a:t>
            </a:r>
          </a:p>
          <a:p>
            <a:pPr lvl="1" eaLnBrk="1" hangingPunct="1"/>
            <a:r>
              <a:rPr lang="en-US" sz="3000" dirty="0" smtClean="0">
                <a:solidFill>
                  <a:srgbClr val="181818"/>
                </a:solidFill>
              </a:rPr>
              <a:t>Good score = Official assessment of record</a:t>
            </a:r>
          </a:p>
          <a:p>
            <a:pPr lvl="1" eaLnBrk="1" hangingPunct="1"/>
            <a:r>
              <a:rPr lang="en-US" sz="3000" dirty="0" smtClean="0">
                <a:solidFill>
                  <a:srgbClr val="181818"/>
                </a:solidFill>
              </a:rPr>
              <a:t>Poor score = Extended phase with remediation</a:t>
            </a:r>
          </a:p>
          <a:p>
            <a:pPr lvl="2" eaLnBrk="1" hangingPunct="1"/>
            <a:r>
              <a:rPr lang="en-US" sz="2800" dirty="0" smtClean="0">
                <a:solidFill>
                  <a:srgbClr val="181818"/>
                </a:solidFill>
              </a:rPr>
              <a:t>To be followed w/another assessment observat.</a:t>
            </a:r>
          </a:p>
          <a:p>
            <a:pPr eaLnBrk="1" hangingPunct="1"/>
            <a:r>
              <a:rPr lang="en-US" sz="3200" b="1" dirty="0" smtClean="0">
                <a:solidFill>
                  <a:srgbClr val="181818"/>
                </a:solidFill>
              </a:rPr>
              <a:t>Post Observation Conference</a:t>
            </a:r>
          </a:p>
          <a:p>
            <a:pPr lvl="1" eaLnBrk="1" hangingPunct="1"/>
            <a:r>
              <a:rPr lang="en-US" sz="3000" dirty="0" smtClean="0">
                <a:solidFill>
                  <a:srgbClr val="181818"/>
                </a:solidFill>
              </a:rPr>
              <a:t>Required after each extended phase</a:t>
            </a:r>
          </a:p>
          <a:p>
            <a:pPr lvl="1" eaLnBrk="1" hangingPunct="1"/>
            <a:r>
              <a:rPr lang="en-US" sz="3000" dirty="0" smtClean="0">
                <a:solidFill>
                  <a:srgbClr val="181818"/>
                </a:solidFill>
              </a:rPr>
              <a:t>Required after some satisfactory assessments w/limited issues</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6</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3" end="3"/>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5" end="5"/>
                                            </p:txEl>
                                          </p:spTgt>
                                        </p:tgtEl>
                                        <p:attrNameLst>
                                          <p:attrName>ppt_h</p:attrName>
                                        </p:attrNameLst>
                                      </p:cBhvr>
                                      <p:tavLst>
                                        <p:tav tm="0">
                                          <p:val>
                                            <p:strVal val="#ppt_h"/>
                                          </p:val>
                                        </p:tav>
                                        <p:tav tm="100000">
                                          <p:val>
                                            <p:strVal val="#ppt_h"/>
                                          </p:val>
                                        </p:tav>
                                      </p:tavLst>
                                    </p:anim>
                                  </p:childTnLst>
                                </p:cTn>
                              </p:par>
                              <p:par>
                                <p:cTn id="25" presetID="17"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4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8"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50"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mph" presetSubtype="0" fill="hold" nodeType="clickEffect">
                                  <p:stCondLst>
                                    <p:cond delay="0"/>
                                  </p:stCondLst>
                                  <p:childTnLst>
                                    <p:animEffect transition="out" filter="fade">
                                      <p:cBhvr>
                                        <p:cTn id="56" dur="1000" tmFilter="0, 0; .2, .5; .8, .5; 1, 0"/>
                                        <p:tgtEl>
                                          <p:spTgt spid="3">
                                            <p:txEl>
                                              <p:pRg st="0" end="0"/>
                                            </p:txEl>
                                          </p:spTgt>
                                        </p:tgtEl>
                                      </p:cBhvr>
                                    </p:animEffect>
                                    <p:animScale>
                                      <p:cBhvr>
                                        <p:cTn id="57" dur="500" autoRev="1" fill="hold"/>
                                        <p:tgtEl>
                                          <p:spTgt spid="3">
                                            <p:txEl>
                                              <p:pRg st="0" end="0"/>
                                            </p:txEl>
                                          </p:spTgt>
                                        </p:tgtEl>
                                      </p:cBhvr>
                                      <p:by x="105000" y="105000"/>
                                    </p:animScale>
                                  </p:childTnLst>
                                </p:cTn>
                              </p:par>
                            </p:childTnLst>
                          </p:cTn>
                        </p:par>
                      </p:childTnLst>
                    </p:cTn>
                  </p:par>
                  <p:par>
                    <p:cTn id="58" fill="hold">
                      <p:stCondLst>
                        <p:cond delay="indefinite"/>
                      </p:stCondLst>
                      <p:childTnLst>
                        <p:par>
                          <p:cTn id="59" fill="hold">
                            <p:stCondLst>
                              <p:cond delay="0"/>
                            </p:stCondLst>
                            <p:childTnLst>
                              <p:par>
                                <p:cTn id="60" presetID="26" presetClass="emph" presetSubtype="0" fill="hold" nodeType="clickEffect">
                                  <p:stCondLst>
                                    <p:cond delay="0"/>
                                  </p:stCondLst>
                                  <p:childTnLst>
                                    <p:animEffect transition="out" filter="fade">
                                      <p:cBhvr>
                                        <p:cTn id="61" dur="1000" tmFilter="0, 0; .2, .5; .8, .5; 1, 0"/>
                                        <p:tgtEl>
                                          <p:spTgt spid="3">
                                            <p:txEl>
                                              <p:pRg st="3" end="3"/>
                                            </p:txEl>
                                          </p:spTgt>
                                        </p:tgtEl>
                                      </p:cBhvr>
                                    </p:animEffect>
                                    <p:animScale>
                                      <p:cBhvr>
                                        <p:cTn id="62" dur="500" autoRev="1" fill="hold"/>
                                        <p:tgtEl>
                                          <p:spTgt spid="3">
                                            <p:txEl>
                                              <p:pRg st="3" end="3"/>
                                            </p:txEl>
                                          </p:spTgt>
                                        </p:tgtEl>
                                      </p:cBhvr>
                                      <p:by x="105000" y="105000"/>
                                    </p:animScale>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nodeType="clickEffect">
                                  <p:stCondLst>
                                    <p:cond delay="0"/>
                                  </p:stCondLst>
                                  <p:childTnLst>
                                    <p:animEffect transition="out" filter="fade">
                                      <p:cBhvr>
                                        <p:cTn id="66" dur="1000" tmFilter="0, 0; .2, .5; .8, .5; 1, 0"/>
                                        <p:tgtEl>
                                          <p:spTgt spid="3">
                                            <p:txEl>
                                              <p:pRg st="7" end="7"/>
                                            </p:txEl>
                                          </p:spTgt>
                                        </p:tgtEl>
                                      </p:cBhvr>
                                    </p:animEffect>
                                    <p:animScale>
                                      <p:cBhvr>
                                        <p:cTn id="67" dur="50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13752"/>
            <a:ext cx="9144000" cy="1690181"/>
          </a:xfrm>
        </p:spPr>
        <p:txBody>
          <a:bodyPr>
            <a:noAutofit/>
          </a:bodyPr>
          <a:lstStyle/>
          <a:p>
            <a:pPr algn="ctr">
              <a:defRPr/>
            </a:pPr>
            <a:r>
              <a:rPr sz="5400" b="1" dirty="0" smtClean="0">
                <a:solidFill>
                  <a:srgbClr val="CC3300"/>
                </a:solidFill>
                <a:effectLst>
                  <a:outerShdw blurRad="38100" dist="38100" dir="2700000" algn="tl">
                    <a:srgbClr val="000000">
                      <a:alpha val="43137"/>
                    </a:srgbClr>
                  </a:outerShdw>
                </a:effectLst>
                <a:cs typeface="Tahoma" pitchFamily="34" charset="0"/>
              </a:rPr>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Pre-Assessment </a:t>
            </a:r>
            <a:br>
              <a:rPr sz="5400" b="1" dirty="0" smtClean="0">
                <a:solidFill>
                  <a:srgbClr val="CC3300"/>
                </a:solidFill>
                <a:effectLst>
                  <a:outerShdw blurRad="38100" dist="38100" dir="2700000" algn="tl">
                    <a:srgbClr val="000000">
                      <a:alpha val="43137"/>
                    </a:srgbClr>
                  </a:outerShdw>
                </a:effectLst>
                <a:cs typeface="Tahoma" pitchFamily="34" charset="0"/>
              </a:rPr>
            </a:br>
            <a:r>
              <a:rPr sz="5400" b="1" dirty="0" smtClean="0">
                <a:solidFill>
                  <a:srgbClr val="CC3300"/>
                </a:solidFill>
                <a:effectLst>
                  <a:outerShdw blurRad="38100" dist="38100" dir="2700000" algn="tl">
                    <a:srgbClr val="000000">
                      <a:alpha val="43137"/>
                    </a:srgbClr>
                  </a:outerShdw>
                </a:effectLst>
                <a:cs typeface="Tahoma" pitchFamily="34" charset="0"/>
              </a:rPr>
              <a:t>Orientation</a:t>
            </a:r>
            <a:endParaRPr sz="5400" b="1" dirty="0">
              <a:latin typeface="Comic Sans MS" pitchFamily="66" charset="0"/>
            </a:endParaRPr>
          </a:p>
        </p:txBody>
      </p:sp>
      <p:sp>
        <p:nvSpPr>
          <p:cNvPr id="6148"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7</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800" dirty="0" smtClean="0">
                <a:solidFill>
                  <a:srgbClr val="CC3300"/>
                </a:solidFill>
                <a:effectLst>
                  <a:outerShdw blurRad="38100" dist="38100" dir="2700000" algn="tl">
                    <a:srgbClr val="000000">
                      <a:alpha val="43137"/>
                    </a:srgbClr>
                  </a:outerShdw>
                </a:effectLst>
                <a:cs typeface="Tahoma" pitchFamily="34" charset="0"/>
              </a:rPr>
              <a:t>Pre-Assessment Orientation </a:t>
            </a:r>
            <a:endParaRPr sz="4800" dirty="0">
              <a:latin typeface="Comic Sans MS" pitchFamily="66" charset="0"/>
            </a:endParaRPr>
          </a:p>
        </p:txBody>
      </p:sp>
      <p:sp>
        <p:nvSpPr>
          <p:cNvPr id="3" name="Content Placeholder 2"/>
          <p:cNvSpPr>
            <a:spLocks noGrp="1"/>
          </p:cNvSpPr>
          <p:nvPr>
            <p:ph idx="1"/>
          </p:nvPr>
        </p:nvSpPr>
        <p:spPr>
          <a:xfrm>
            <a:off x="329184" y="1143000"/>
            <a:ext cx="8537575" cy="5578475"/>
          </a:xfrm>
        </p:spPr>
        <p:txBody>
          <a:bodyPr/>
          <a:lstStyle/>
          <a:p>
            <a:pPr eaLnBrk="1" hangingPunct="1"/>
            <a:r>
              <a:rPr lang="en-US" sz="3200" dirty="0" smtClean="0">
                <a:solidFill>
                  <a:srgbClr val="181818"/>
                </a:solidFill>
              </a:rPr>
              <a:t>Roll out to drivers is critical.  They must . . .</a:t>
            </a:r>
          </a:p>
          <a:p>
            <a:pPr lvl="1" eaLnBrk="1" hangingPunct="1"/>
            <a:r>
              <a:rPr lang="en-US" sz="3000" dirty="0" smtClean="0">
                <a:solidFill>
                  <a:srgbClr val="181818"/>
                </a:solidFill>
              </a:rPr>
              <a:t>Not be caught off guard</a:t>
            </a:r>
          </a:p>
          <a:p>
            <a:pPr lvl="1" eaLnBrk="1" hangingPunct="1"/>
            <a:r>
              <a:rPr lang="en-US" sz="3000" dirty="0" smtClean="0">
                <a:solidFill>
                  <a:srgbClr val="181818"/>
                </a:solidFill>
              </a:rPr>
              <a:t>Not be seen as threatening</a:t>
            </a:r>
          </a:p>
          <a:p>
            <a:pPr lvl="1" eaLnBrk="1" hangingPunct="1"/>
            <a:r>
              <a:rPr lang="en-US" sz="3000" dirty="0" smtClean="0">
                <a:solidFill>
                  <a:srgbClr val="181818"/>
                </a:solidFill>
              </a:rPr>
              <a:t>Not be seen as gotcha process</a:t>
            </a:r>
          </a:p>
          <a:p>
            <a:pPr eaLnBrk="1" hangingPunct="1"/>
            <a:r>
              <a:rPr lang="en-US" sz="3200" dirty="0" smtClean="0">
                <a:solidFill>
                  <a:srgbClr val="181818"/>
                </a:solidFill>
              </a:rPr>
              <a:t>Everyone wants the same thing</a:t>
            </a:r>
          </a:p>
          <a:p>
            <a:pPr lvl="1" eaLnBrk="1" hangingPunct="1"/>
            <a:r>
              <a:rPr lang="en-US" sz="3000" dirty="0" smtClean="0">
                <a:solidFill>
                  <a:srgbClr val="181818"/>
                </a:solidFill>
              </a:rPr>
              <a:t>Students to be safe at bus stop and when loading &amp; unloading</a:t>
            </a:r>
          </a:p>
          <a:p>
            <a:pPr lvl="2" eaLnBrk="1" hangingPunct="1"/>
            <a:r>
              <a:rPr lang="en-US" sz="2800" dirty="0" smtClean="0">
                <a:solidFill>
                  <a:srgbClr val="181818"/>
                </a:solidFill>
              </a:rPr>
              <a:t>Fatality history has taught what is required</a:t>
            </a:r>
          </a:p>
          <a:p>
            <a:pPr eaLnBrk="1" hangingPunct="1"/>
            <a:r>
              <a:rPr lang="en-US" sz="3200" dirty="0" smtClean="0">
                <a:solidFill>
                  <a:srgbClr val="181818"/>
                </a:solidFill>
              </a:rPr>
              <a:t>Meet with drivers prior to their assessment</a:t>
            </a:r>
          </a:p>
          <a:p>
            <a:pPr lvl="1" eaLnBrk="1" hangingPunct="1"/>
            <a:r>
              <a:rPr lang="en-US" sz="3000" dirty="0" smtClean="0">
                <a:solidFill>
                  <a:srgbClr val="181818"/>
                </a:solidFill>
              </a:rPr>
              <a:t>Promote driver understanding to get buy-in</a:t>
            </a:r>
          </a:p>
          <a:p>
            <a:pPr lvl="2" eaLnBrk="1" hangingPunct="1"/>
            <a:r>
              <a:rPr lang="en-US" sz="2800" dirty="0" smtClean="0">
                <a:solidFill>
                  <a:srgbClr val="181818"/>
                </a:solidFill>
              </a:rPr>
              <a:t>Essential to success</a:t>
            </a: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8</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4" end="4"/>
                                            </p:txEl>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5" end="5"/>
                                            </p:txEl>
                                          </p:spTgt>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28"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36"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8" end="8"/>
                                            </p:txEl>
                                          </p:spTgt>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p:cTn id="41" dur="5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42"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98"/>
            <a:ext cx="9144000" cy="1097280"/>
          </a:xfrm>
        </p:spPr>
        <p:txBody>
          <a:bodyPr>
            <a:noAutofit/>
          </a:bodyPr>
          <a:lstStyle/>
          <a:p>
            <a:pPr algn="ctr">
              <a:defRPr/>
            </a:pPr>
            <a:r>
              <a:rPr sz="4500" dirty="0" smtClean="0">
                <a:solidFill>
                  <a:srgbClr val="CC3300"/>
                </a:solidFill>
                <a:effectLst>
                  <a:outerShdw blurRad="38100" dist="38100" dir="2700000" algn="tl">
                    <a:srgbClr val="000000">
                      <a:alpha val="43137"/>
                    </a:srgbClr>
                  </a:outerShdw>
                </a:effectLst>
                <a:cs typeface="Tahoma" pitchFamily="34" charset="0"/>
              </a:rPr>
              <a:t>Pre-Assessment Orientation Cont'd</a:t>
            </a:r>
            <a:endParaRPr sz="4500" dirty="0">
              <a:latin typeface="Comic Sans MS" pitchFamily="66" charset="0"/>
            </a:endParaRPr>
          </a:p>
        </p:txBody>
      </p:sp>
      <p:sp>
        <p:nvSpPr>
          <p:cNvPr id="3" name="Content Placeholder 2"/>
          <p:cNvSpPr>
            <a:spLocks noGrp="1"/>
          </p:cNvSpPr>
          <p:nvPr>
            <p:ph idx="1"/>
          </p:nvPr>
        </p:nvSpPr>
        <p:spPr>
          <a:xfrm>
            <a:off x="329184" y="1188720"/>
            <a:ext cx="8814816" cy="5578475"/>
          </a:xfrm>
        </p:spPr>
        <p:txBody>
          <a:bodyPr/>
          <a:lstStyle/>
          <a:p>
            <a:pPr eaLnBrk="1" hangingPunct="1"/>
            <a:r>
              <a:rPr lang="en-US" sz="3200" dirty="0" smtClean="0">
                <a:solidFill>
                  <a:srgbClr val="181818"/>
                </a:solidFill>
              </a:rPr>
              <a:t>You want your drivers to understand</a:t>
            </a:r>
          </a:p>
          <a:p>
            <a:pPr lvl="1" eaLnBrk="1" hangingPunct="1"/>
            <a:r>
              <a:rPr lang="en-US" sz="3000" dirty="0" smtClean="0">
                <a:solidFill>
                  <a:srgbClr val="181818"/>
                </a:solidFill>
              </a:rPr>
              <a:t>The overall process</a:t>
            </a:r>
          </a:p>
          <a:p>
            <a:pPr lvl="1" eaLnBrk="1" hangingPunct="1"/>
            <a:r>
              <a:rPr lang="en-US" sz="3000" dirty="0" smtClean="0">
                <a:solidFill>
                  <a:srgbClr val="181818"/>
                </a:solidFill>
              </a:rPr>
              <a:t>The scoring guidelines</a:t>
            </a:r>
          </a:p>
          <a:p>
            <a:pPr lvl="1" eaLnBrk="1" hangingPunct="1"/>
            <a:r>
              <a:rPr lang="en-US" sz="3000" dirty="0" smtClean="0">
                <a:solidFill>
                  <a:srgbClr val="181818"/>
                </a:solidFill>
              </a:rPr>
              <a:t>The forms that will be used</a:t>
            </a:r>
          </a:p>
          <a:p>
            <a:pPr lvl="2" eaLnBrk="1" hangingPunct="1"/>
            <a:r>
              <a:rPr lang="en-US" sz="2800" dirty="0" smtClean="0">
                <a:solidFill>
                  <a:srgbClr val="181818"/>
                </a:solidFill>
              </a:rPr>
              <a:t>Provide a copy of the Loading &amp; Unloading scoring forms</a:t>
            </a:r>
          </a:p>
          <a:p>
            <a:pPr eaLnBrk="1" hangingPunct="1"/>
            <a:r>
              <a:rPr lang="en-US" sz="3200" dirty="0" smtClean="0">
                <a:solidFill>
                  <a:srgbClr val="181818"/>
                </a:solidFill>
              </a:rPr>
              <a:t>Ensure drivers have the new Unit 6</a:t>
            </a:r>
          </a:p>
          <a:p>
            <a:pPr lvl="1" eaLnBrk="1" hangingPunct="1"/>
            <a:r>
              <a:rPr lang="en-US" sz="3000" dirty="0" smtClean="0">
                <a:solidFill>
                  <a:srgbClr val="181818"/>
                </a:solidFill>
              </a:rPr>
              <a:t>Internet – </a:t>
            </a:r>
            <a:r>
              <a:rPr lang="en-US" sz="3000" dirty="0" smtClean="0">
                <a:solidFill>
                  <a:srgbClr val="181818"/>
                </a:solidFill>
                <a:hlinkClick r:id="rId3"/>
              </a:rPr>
              <a:t>http://www.gadoe.org/Finance-and-Business-Operations/Pupil-Transportation/Pages/School-Bus-Safety.aspx</a:t>
            </a:r>
            <a:endParaRPr lang="en-US" sz="3000" dirty="0" smtClean="0">
              <a:solidFill>
                <a:srgbClr val="181818"/>
              </a:solidFill>
            </a:endParaRPr>
          </a:p>
          <a:p>
            <a:pPr lvl="1" eaLnBrk="1" hangingPunct="1"/>
            <a:r>
              <a:rPr lang="en-US" sz="3000" dirty="0" smtClean="0">
                <a:solidFill>
                  <a:srgbClr val="181818"/>
                </a:solidFill>
              </a:rPr>
              <a:t>Or provide an actual printed copy</a:t>
            </a:r>
            <a:endParaRPr lang="en-US" sz="3200" dirty="0" smtClean="0">
              <a:solidFill>
                <a:srgbClr val="181818"/>
              </a:solidFill>
            </a:endParaRPr>
          </a:p>
        </p:txBody>
      </p:sp>
      <p:sp>
        <p:nvSpPr>
          <p:cNvPr id="5" name="Slide Number Placeholder 4"/>
          <p:cNvSpPr>
            <a:spLocks noGrp="1"/>
          </p:cNvSpPr>
          <p:nvPr>
            <p:ph type="sldNum" sz="quarter" idx="12"/>
          </p:nvPr>
        </p:nvSpPr>
        <p:spPr bwMode="auto">
          <a:xfrm>
            <a:off x="8328687" y="6181725"/>
            <a:ext cx="609600" cy="457200"/>
          </a:xfrm>
          <a:noFill/>
          <a:ln>
            <a:miter lim="800000"/>
            <a:headEnd/>
            <a:tailEnd/>
          </a:ln>
        </p:spPr>
        <p:txBody>
          <a:bodyPr wrap="square" numCol="1" compatLnSpc="1">
            <a:prstTxWarp prst="textNoShape">
              <a:avLst/>
            </a:prstTxWarp>
          </a:bodyPr>
          <a:lstStyle/>
          <a:p>
            <a:fld id="{0AF5CFB4-B880-454E-B017-0FCAC48181F7}" type="slidenum">
              <a:rPr lang="en-US" sz="2000" b="1" smtClean="0">
                <a:solidFill>
                  <a:schemeClr val="bg2">
                    <a:lumMod val="75000"/>
                  </a:schemeClr>
                </a:solidFill>
              </a:rPr>
              <a:pPr/>
              <a:t>9</a:t>
            </a:fld>
            <a:endParaRPr lang="en-US" sz="2000" b="1" dirty="0" smtClean="0">
              <a:solidFill>
                <a:schemeClr val="bg2">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1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strVal val="#ppt_h"/>
                                          </p:val>
                                        </p:tav>
                                        <p:tav tm="100000">
                                          <p:val>
                                            <p:strVal val="#ppt_h"/>
                                          </p:val>
                                        </p:tav>
                                      </p:tavLst>
                                    </p:anim>
                                  </p:childTnLst>
                                </p:cTn>
                              </p:par>
                              <p:par>
                                <p:cTn id="19" presetID="17" presetClass="entr" presetSubtype="8"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2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p:cTn id="29" dur="5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30"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12">
      <a:dk1>
        <a:srgbClr val="0C0C0C"/>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1CE3AAAC38834191134439A558CCD6" ma:contentTypeVersion="3" ma:contentTypeDescription="Create a new document." ma:contentTypeScope="" ma:versionID="72a5ae0f2773e846b4aae6d5dad3497d">
  <xsd:schema xmlns:xsd="http://www.w3.org/2001/XMLSchema" xmlns:xs="http://www.w3.org/2001/XMLSchema" xmlns:p="http://schemas.microsoft.com/office/2006/metadata/properties" xmlns:ns1="http://schemas.microsoft.com/sharepoint/v3" xmlns:ns2="1d496aed-39d0-4758-b3cf-4e4773287716" xmlns:ns3="ec930834-57ac-4fd3-9bdf-54d1d1f7f309" targetNamespace="http://schemas.microsoft.com/office/2006/metadata/properties" ma:root="true" ma:fieldsID="555688f8c5e95af3f62ad2090165ef14" ns1:_="" ns2:_="" ns3:_="">
    <xsd:import namespace="http://schemas.microsoft.com/sharepoint/v3"/>
    <xsd:import namespace="1d496aed-39d0-4758-b3cf-4e4773287716"/>
    <xsd:import namespace="ec930834-57ac-4fd3-9bdf-54d1d1f7f309"/>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c930834-57ac-4fd3-9bdf-54d1d1f7f309" elementFormDefault="qualified">
    <xsd:import namespace="http://schemas.microsoft.com/office/2006/documentManagement/types"/>
    <xsd:import namespace="http://schemas.microsoft.com/office/infopath/2007/PartnerControls"/>
    <xsd:element name="Page" ma:index="12" nillable="true" ma:displayName="Page" ma:list="{F37620F8-B634-4088-97E5-E51A4F2CDA57}"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age xmlns="ec930834-57ac-4fd3-9bdf-54d1d1f7f309" xsi:nil="true"/>
    <TaxCatchAll xmlns="1d496aed-39d0-4758-b3cf-4e4773287716"/>
    <Page_x0020_SubHeader xmlns="ec930834-57ac-4fd3-9bdf-54d1d1f7f309"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8C59104-9387-4B5B-9C60-F11B0CB2BF56}"/>
</file>

<file path=customXml/itemProps2.xml><?xml version="1.0" encoding="utf-8"?>
<ds:datastoreItem xmlns:ds="http://schemas.openxmlformats.org/officeDocument/2006/customXml" ds:itemID="{084CDEC7-25F4-4DF4-9C41-59AE1CB466C6}"/>
</file>

<file path=customXml/itemProps3.xml><?xml version="1.0" encoding="utf-8"?>
<ds:datastoreItem xmlns:ds="http://schemas.openxmlformats.org/officeDocument/2006/customXml" ds:itemID="{1342C091-7F8F-407B-842E-079CA741ACC6}"/>
</file>

<file path=docProps/app.xml><?xml version="1.0" encoding="utf-8"?>
<Properties xmlns="http://schemas.openxmlformats.org/officeDocument/2006/extended-properties" xmlns:vt="http://schemas.openxmlformats.org/officeDocument/2006/docPropsVTypes">
  <Template/>
  <TotalTime>117576</TotalTime>
  <Words>4214</Words>
  <Application>Microsoft Office PowerPoint</Application>
  <PresentationFormat>On-screen Show (4:3)</PresentationFormat>
  <Paragraphs>478</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Paper</vt:lpstr>
      <vt:lpstr>PowerPoint Presentation</vt:lpstr>
      <vt:lpstr>PowerPoint Presentation</vt:lpstr>
      <vt:lpstr>PowerPoint Presentation</vt:lpstr>
      <vt:lpstr>Are Your School Bus Stops Safe?</vt:lpstr>
      <vt:lpstr>Purpose</vt:lpstr>
      <vt:lpstr>Brief Overview</vt:lpstr>
      <vt:lpstr> Pre-Assessment  Orientation</vt:lpstr>
      <vt:lpstr>Pre-Assessment Orientation </vt:lpstr>
      <vt:lpstr>Pre-Assessment Orientation Cont'd</vt:lpstr>
      <vt:lpstr> On-Board Assessment Observation Ride</vt:lpstr>
      <vt:lpstr>On-Board Assessment  Observation Ride</vt:lpstr>
      <vt:lpstr>On-Board Assessment  Observation Ride Cont'd</vt:lpstr>
      <vt:lpstr> Post Observation Conference</vt:lpstr>
      <vt:lpstr>Post Observation Conference</vt:lpstr>
      <vt:lpstr> Scoring Key</vt:lpstr>
      <vt:lpstr>Key for Scoring Items</vt:lpstr>
      <vt:lpstr> Scoring for Bus Stop Requirements/ Recommendations</vt:lpstr>
      <vt:lpstr>Sample Bus Stop  Requirements/Recommendations</vt:lpstr>
      <vt:lpstr>Scoring Bus Stop  Requirements/Recommendations</vt:lpstr>
      <vt:lpstr>PowerPoint Presentation</vt:lpstr>
      <vt:lpstr>Sample Driver Duties</vt:lpstr>
      <vt:lpstr>Scoring Driver Duties</vt:lpstr>
      <vt:lpstr>Sample Scoring Criteria Guide  for Driver Duties</vt:lpstr>
      <vt:lpstr> Scoring for Student Safe Behaviors</vt:lpstr>
      <vt:lpstr>Sample Student Safe Behaviors</vt:lpstr>
      <vt:lpstr>Scoring Student Safe Behaviors</vt:lpstr>
      <vt:lpstr>PowerPoint Presentation</vt:lpstr>
      <vt:lpstr>Sample Overall Assessment Score</vt:lpstr>
      <vt:lpstr>Overall Assessment Score</vt:lpstr>
      <vt:lpstr>Overall Assessment Score Cont'd</vt:lpstr>
      <vt:lpstr>Overall Assessment Score Cont'd</vt:lpstr>
      <vt:lpstr>Summary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Bus Stop Driver Assessment 2013</dc:title>
  <dc:creator>S. Monroe</dc:creator>
  <cp:lastModifiedBy>LENOVO USER</cp:lastModifiedBy>
  <cp:revision>5835</cp:revision>
  <dcterms:created xsi:type="dcterms:W3CDTF">2011-03-01T18:21:31Z</dcterms:created>
  <dcterms:modified xsi:type="dcterms:W3CDTF">2013-11-13T17:21:02Z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0x010100D01CE3AAAC38834191134439A558CCD6</vt:lpwstr>
  </property>
</Properties>
</file>