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0" r:id="rId5"/>
  </p:sldMasterIdLst>
  <p:notesMasterIdLst>
    <p:notesMasterId r:id="rId43"/>
  </p:notesMasterIdLst>
  <p:handoutMasterIdLst>
    <p:handoutMasterId r:id="rId44"/>
  </p:handoutMasterIdLst>
  <p:sldIdLst>
    <p:sldId id="605" r:id="rId6"/>
    <p:sldId id="2032" r:id="rId7"/>
    <p:sldId id="1688" r:id="rId8"/>
    <p:sldId id="1814" r:id="rId9"/>
    <p:sldId id="1995" r:id="rId10"/>
    <p:sldId id="1967" r:id="rId11"/>
    <p:sldId id="1992" r:id="rId12"/>
    <p:sldId id="1991" r:id="rId13"/>
    <p:sldId id="2022" r:id="rId14"/>
    <p:sldId id="886" r:id="rId15"/>
    <p:sldId id="3378" r:id="rId16"/>
    <p:sldId id="2016" r:id="rId17"/>
    <p:sldId id="2034" r:id="rId18"/>
    <p:sldId id="2002" r:id="rId19"/>
    <p:sldId id="1994" r:id="rId20"/>
    <p:sldId id="3392" r:id="rId21"/>
    <p:sldId id="1980" r:id="rId22"/>
    <p:sldId id="2026" r:id="rId23"/>
    <p:sldId id="2027" r:id="rId24"/>
    <p:sldId id="1993" r:id="rId25"/>
    <p:sldId id="2004" r:id="rId26"/>
    <p:sldId id="2024" r:id="rId27"/>
    <p:sldId id="258" r:id="rId28"/>
    <p:sldId id="261" r:id="rId29"/>
    <p:sldId id="262" r:id="rId30"/>
    <p:sldId id="263" r:id="rId31"/>
    <p:sldId id="257" r:id="rId32"/>
    <p:sldId id="260" r:id="rId33"/>
    <p:sldId id="259" r:id="rId34"/>
    <p:sldId id="264" r:id="rId35"/>
    <p:sldId id="2033" r:id="rId36"/>
    <p:sldId id="2030" r:id="rId37"/>
    <p:sldId id="3382" r:id="rId38"/>
    <p:sldId id="1767" r:id="rId39"/>
    <p:sldId id="2031" r:id="rId40"/>
    <p:sldId id="3390" r:id="rId41"/>
    <p:sldId id="168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6840" userDrawn="1">
          <p15:clr>
            <a:srgbClr val="A4A3A4"/>
          </p15:clr>
        </p15:guide>
        <p15:guide id="3" orient="horz" pos="6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4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8573"/>
    <a:srgbClr val="B6E4CF"/>
    <a:srgbClr val="17A76B"/>
    <a:srgbClr val="E34856"/>
    <a:srgbClr val="D8E686"/>
    <a:srgbClr val="EBF2BF"/>
    <a:srgbClr val="78CF85"/>
    <a:srgbClr val="F9D710"/>
    <a:srgbClr val="F4F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28" autoAdjust="0"/>
    <p:restoredTop sz="86385" autoAdjust="0"/>
  </p:normalViewPr>
  <p:slideViewPr>
    <p:cSldViewPr snapToGrid="0" snapToObjects="1" showGuides="1">
      <p:cViewPr varScale="1">
        <p:scale>
          <a:sx n="95" d="100"/>
          <a:sy n="95" d="100"/>
        </p:scale>
        <p:origin x="396" y="78"/>
      </p:cViewPr>
      <p:guideLst>
        <p:guide orient="horz" pos="192"/>
        <p:guide pos="6840"/>
        <p:guide orient="horz" pos="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snapToGrid="0" snapToObjects="1">
      <p:cViewPr varScale="1">
        <p:scale>
          <a:sx n="87" d="100"/>
          <a:sy n="87" d="100"/>
        </p:scale>
        <p:origin x="27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B1217-6F1F-4B2C-AD33-CA41778212B8}" type="datetimeFigureOut">
              <a:rPr lang="en-US" smtClean="0"/>
              <a:t>3/30/2023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0851E-9CED-431B-8509-C3A059BB195C}" type="slidenum">
              <a:rPr lang="en-US" smtClean="0"/>
              <a:t>‹#›</a:t>
            </a:fld>
            <a:endParaRPr lang="en-US" dirty="0"/>
          </a:p>
        </p:txBody>
      </p:sp>
    </p:spTree>
    <p:extLst>
      <p:ext uri="{BB962C8B-B14F-4D97-AF65-F5344CB8AC3E}">
        <p14:creationId xmlns:p14="http://schemas.microsoft.com/office/powerpoint/2010/main" val="1695019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3A04-0626-44D4-B6D6-43B9D98023FD}" type="datetimeFigureOut">
              <a:rPr lang="en-US" smtClean="0"/>
              <a:t>3/30/2023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34052-12FB-4B01-8A2E-D87AD7371E95}" type="slidenum">
              <a:rPr lang="en-US" smtClean="0"/>
              <a:t>‹#›</a:t>
            </a:fld>
            <a:endParaRPr lang="en-US" dirty="0"/>
          </a:p>
        </p:txBody>
      </p:sp>
    </p:spTree>
    <p:extLst>
      <p:ext uri="{BB962C8B-B14F-4D97-AF65-F5344CB8AC3E}">
        <p14:creationId xmlns:p14="http://schemas.microsoft.com/office/powerpoint/2010/main" val="49021057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EDSOC@ed.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bnormalsecurity.com/blog/cybersecurity-stats-202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50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spc="-31"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spc="-31" dirty="0">
                <a:ea typeface="+mn-lt"/>
                <a:cs typeface="+mn-lt"/>
              </a:rPr>
              <a:t>Bad actors may use their connections with you to gather information such as, common answers to security challenge questions which may be used to carry out attacks into your associated work systems. This can lead to gaining unauthorized access to sensitive information.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spc="-31" dirty="0">
              <a:ea typeface="+mn-lt"/>
              <a:cs typeface="+mn-lt"/>
            </a:endParaRPr>
          </a:p>
          <a:p>
            <a:pPr>
              <a:lnSpc>
                <a:spcPct val="150000"/>
              </a:lnSpc>
            </a:pPr>
            <a:r>
              <a:rPr lang="en-US" sz="1100" b="1" spc="-31" dirty="0">
                <a:solidFill>
                  <a:srgbClr val="028573"/>
                </a:solidFill>
                <a:latin typeface="Open Sans"/>
                <a:ea typeface="Open Sans"/>
                <a:cs typeface="Open Sans"/>
              </a:rPr>
              <a:t>Risk:</a:t>
            </a:r>
            <a:r>
              <a:rPr lang="en-US" sz="1100" spc="-31" dirty="0">
                <a:solidFill>
                  <a:srgbClr val="028573"/>
                </a:solidFill>
                <a:ea typeface="+mn-lt"/>
                <a:cs typeface="+mn-lt"/>
              </a:rPr>
              <a:t> </a:t>
            </a:r>
            <a:r>
              <a:rPr lang="en-US" sz="1100" spc="-31" dirty="0">
                <a:ea typeface="+mn-lt"/>
                <a:cs typeface="+mn-lt"/>
              </a:rPr>
              <a:t>Retrieve your personal information from social media to </a:t>
            </a:r>
            <a:r>
              <a:rPr lang="en-US" sz="1100" b="1" spc="-31" dirty="0">
                <a:ea typeface="+mn-lt"/>
                <a:cs typeface="+mn-lt"/>
              </a:rPr>
              <a:t>steal your identity</a:t>
            </a:r>
            <a:r>
              <a:rPr lang="en-US" sz="1100" spc="-31" dirty="0">
                <a:ea typeface="+mn-lt"/>
                <a:cs typeface="+mn-lt"/>
              </a:rPr>
              <a:t>, and potentially </a:t>
            </a:r>
            <a:r>
              <a:rPr lang="en-US" sz="1100" b="1" spc="-31" dirty="0">
                <a:ea typeface="+mn-lt"/>
                <a:cs typeface="+mn-lt"/>
              </a:rPr>
              <a:t>commit fraud</a:t>
            </a:r>
            <a:r>
              <a:rPr lang="en-US" sz="1100" spc="-31" dirty="0">
                <a:ea typeface="+mn-lt"/>
                <a:cs typeface="+mn-lt"/>
              </a:rPr>
              <a:t>. </a:t>
            </a:r>
          </a:p>
          <a:p>
            <a:pPr>
              <a:lnSpc>
                <a:spcPct val="150000"/>
              </a:lnSpc>
            </a:pPr>
            <a:r>
              <a:rPr lang="en-US" sz="1100" b="1" spc="-31" dirty="0">
                <a:solidFill>
                  <a:srgbClr val="028573"/>
                </a:solidFill>
                <a:latin typeface="Open Sans"/>
                <a:ea typeface="Open Sans"/>
                <a:cs typeface="Open Sans"/>
              </a:rPr>
              <a:t>Outcome: </a:t>
            </a:r>
            <a:r>
              <a:rPr lang="en-US" sz="1100" spc="-31" dirty="0">
                <a:ea typeface="+mn-lt"/>
                <a:cs typeface="+mn-lt"/>
              </a:rPr>
              <a:t>Attempt to compromise your computer via a </a:t>
            </a:r>
            <a:r>
              <a:rPr lang="en-US" sz="1100" b="1" spc="-31" dirty="0">
                <a:ea typeface="+mn-lt"/>
                <a:cs typeface="+mn-lt"/>
              </a:rPr>
              <a:t>malicious link</a:t>
            </a:r>
            <a:r>
              <a:rPr lang="en-US" sz="1100" spc="-31" dirty="0">
                <a:ea typeface="+mn-lt"/>
                <a:cs typeface="+mn-lt"/>
              </a:rPr>
              <a:t> embedded in an </a:t>
            </a:r>
            <a:r>
              <a:rPr lang="en-US" sz="1100" b="1" spc="-31" dirty="0">
                <a:ea typeface="+mn-lt"/>
                <a:cs typeface="+mn-lt"/>
              </a:rPr>
              <a:t>email </a:t>
            </a:r>
            <a:r>
              <a:rPr lang="en-US" sz="1100" spc="-31" dirty="0">
                <a:ea typeface="+mn-lt"/>
                <a:cs typeface="+mn-lt"/>
              </a:rPr>
              <a:t>or contained in a </a:t>
            </a:r>
            <a:r>
              <a:rPr lang="en-US" sz="1100" b="1" spc="-31" dirty="0">
                <a:ea typeface="+mn-lt"/>
                <a:cs typeface="+mn-lt"/>
              </a:rPr>
              <a:t>chat</a:t>
            </a:r>
            <a:r>
              <a:rPr lang="en-US" sz="1100" spc="-31" dirty="0">
                <a:ea typeface="+mn-lt"/>
                <a:cs typeface="+mn-lt"/>
              </a:rPr>
              <a:t>. </a:t>
            </a:r>
            <a:endParaRPr lang="en-US" sz="1050" dirty="0">
              <a:ea typeface="+mn-lt"/>
              <a:cs typeface="+mn-lt"/>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1" spc="-31" dirty="0">
              <a:solidFill>
                <a:srgbClr val="028573"/>
              </a:solidFill>
              <a:ea typeface="Open Sans" charset="0"/>
              <a:cs typeface="Open Sans" charset="0"/>
            </a:endParaRPr>
          </a:p>
        </p:txBody>
      </p:sp>
      <p:sp>
        <p:nvSpPr>
          <p:cNvPr id="4" name="Slide Number Placeholder 3"/>
          <p:cNvSpPr>
            <a:spLocks noGrp="1"/>
          </p:cNvSpPr>
          <p:nvPr>
            <p:ph type="sldNum" sz="quarter" idx="5"/>
          </p:nvPr>
        </p:nvSpPr>
        <p:spPr/>
        <p:txBody>
          <a:bodyPr/>
          <a:lstStyle/>
          <a:p>
            <a:fld id="{08A34052-12FB-4B01-8A2E-D87AD7371E95}" type="slidenum">
              <a:rPr lang="en-US" smtClean="0"/>
              <a:t>10</a:t>
            </a:fld>
            <a:endParaRPr lang="en-US" dirty="0"/>
          </a:p>
        </p:txBody>
      </p:sp>
    </p:spTree>
    <p:extLst>
      <p:ext uri="{BB962C8B-B14F-4D97-AF65-F5344CB8AC3E}">
        <p14:creationId xmlns:p14="http://schemas.microsoft.com/office/powerpoint/2010/main" val="76889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2000" b="0" i="0" kern="1200" baseline="0" dirty="0">
              <a:solidFill>
                <a:schemeClr val="tx1"/>
              </a:solidFill>
              <a:effectLst/>
              <a:latin typeface="+mn-lt"/>
              <a:ea typeface="+mn-ea"/>
              <a:cs typeface="+mn-cs"/>
            </a:endParaRPr>
          </a:p>
          <a:p>
            <a:pPr marL="285750" indent="-285750">
              <a:buFont typeface="Arial"/>
              <a:buChar char="•"/>
            </a:pPr>
            <a:r>
              <a:rPr lang="en-US" dirty="0"/>
              <a:t>If possible, validate invitation requests through other means before accepting them.</a:t>
            </a:r>
            <a:endParaRPr lang="en-US" dirty="0">
              <a:cs typeface="Calibri"/>
            </a:endParaRPr>
          </a:p>
          <a:p>
            <a:pPr marL="285750" indent="-285750">
              <a:buFont typeface="Arial"/>
              <a:buChar char="•"/>
            </a:pPr>
            <a:r>
              <a:rPr lang="en-US" dirty="0"/>
              <a:t>Use caution when you click links that you receive in messages from your friends on your social media or web-based email site. You should click on a link if, and only if, you’re absolutely certain you know the sender and trust them. A genuine friend could have had their account compromised or someone may have set up an account in their name with the intention of gathering information on you and others you know. If you hover your mouse over a link, but don’t click it, the target of the link will display. This target is where the link is really taking you, regardless of what the text in the link says.</a:t>
            </a:r>
            <a:endParaRPr lang="en-US" dirty="0">
              <a:cs typeface="Calibri"/>
            </a:endParaRPr>
          </a:p>
          <a:p>
            <a:pPr marL="285750" indent="-285750">
              <a:buFont typeface="Arial"/>
              <a:buChar char="•"/>
            </a:pPr>
            <a:r>
              <a:rPr lang="en-US" dirty="0"/>
              <a:t>Don’t post your birth date, your address, or phone number on a social network unless you use privacy settings to restrict it to approved contacts.</a:t>
            </a:r>
            <a:endParaRPr lang="en-US" dirty="0">
              <a:cs typeface="Calibri"/>
            </a:endParaRPr>
          </a:p>
          <a:p>
            <a:pPr marL="285750" indent="-285750">
              <a:buFont typeface="Arial"/>
              <a:buChar char="•"/>
            </a:pPr>
            <a:r>
              <a:rPr lang="en-US" dirty="0"/>
              <a:t>Refrain from posting ED business or ED sensitive information in personal emails or on external social media outlets such as websites, Facebook pages, blogs, and tweets.</a:t>
            </a:r>
            <a:endParaRPr lang="en-US" dirty="0">
              <a:cs typeface="Calibri"/>
            </a:endParaRPr>
          </a:p>
          <a:p>
            <a:pPr marL="285750" indent="-285750">
              <a:buFont typeface="Arial"/>
              <a:buChar char="•"/>
            </a:pPr>
            <a:r>
              <a:rPr lang="en-US" dirty="0"/>
              <a:t>Always assume that everything that you post on the internet will, at some point, become public information. The rules and settings employed by the service provider now might change in the future, or someone might quote you.</a:t>
            </a:r>
            <a:endParaRPr lang="en-US" dirty="0">
              <a:cs typeface="Calibri"/>
            </a:endParaRPr>
          </a:p>
          <a:p>
            <a:pPr marL="285750" indent="-285750">
              <a:buFont typeface="Arial"/>
              <a:buChar char="•"/>
            </a:pPr>
            <a:r>
              <a:rPr lang="en-US" dirty="0"/>
              <a:t>When a friend or family member shares a social media quiz or game with you, your best course of action may be to simply ignore it. If you feel you must respond, think about what information is requested. If it is something you might use to respond to a security question, don’t post it.</a:t>
            </a:r>
            <a:endParaRPr lang="en-US" dirty="0">
              <a:cs typeface="Calibri"/>
            </a:endParaRPr>
          </a:p>
          <a:p>
            <a:pPr marL="285750" indent="-285750">
              <a:buFont typeface="Arial"/>
              <a:buChar char="•"/>
            </a:pPr>
            <a:r>
              <a:rPr lang="en-US" dirty="0"/>
              <a:t>Keep social media accounts “private,” but also regularly check your settings to ensure it stays that way.</a:t>
            </a:r>
            <a:endParaRPr lang="en-US" dirty="0">
              <a:cs typeface="Calibri"/>
            </a:endParaRPr>
          </a:p>
          <a:p>
            <a:pPr marL="285750" indent="-285750">
              <a:buFont typeface="Arial"/>
              <a:buChar char="•"/>
            </a:pPr>
            <a:r>
              <a:rPr lang="en-US" dirty="0"/>
              <a:t>Be wary of hijacked or bogus social media accounts. In some cases, genuine accounts are hacked, malware posts phony ads to their account, then tags their friends in the post. Since the posts appear in a trusted friend’s feed, users are often tricked into clicking which in turn compromises their own account.</a:t>
            </a:r>
            <a:endParaRPr lang="en-US" dirty="0">
              <a:cs typeface="Calibri"/>
            </a:endParaRPr>
          </a:p>
          <a:p>
            <a:pPr marL="285750" indent="-285750">
              <a:buFont typeface="Arial"/>
              <a:buChar char="•"/>
            </a:pPr>
            <a:r>
              <a:rPr lang="en-US" dirty="0"/>
              <a:t>Use the built-in reporting and blocking tools on a social media site if you believe you have encountered a bad actor.</a:t>
            </a:r>
            <a:endParaRPr lang="en-US" dirty="0">
              <a:cs typeface="Calibri"/>
            </a:endParaRPr>
          </a:p>
          <a:p>
            <a:pPr marL="285750" indent="-285750">
              <a:buFont typeface="Arial"/>
              <a:buChar char="•"/>
            </a:pPr>
            <a:r>
              <a:rPr lang="en-US" dirty="0"/>
              <a:t>Consider whether you need to limit the number of social media tools and accounts you use, or whether you should even use social media at all.</a:t>
            </a:r>
            <a:endParaRPr lang="en-US" dirty="0">
              <a:cs typeface="Calibri"/>
            </a:endParaRPr>
          </a:p>
          <a:p>
            <a:pPr marL="285750" indent="-285750">
              <a:buFont typeface="Arial"/>
              <a:buChar char="•"/>
            </a:pPr>
            <a:r>
              <a:rPr lang="en-US" dirty="0"/>
              <a:t>Notify EDSOC at (202) 245-6550 or </a:t>
            </a:r>
            <a:r>
              <a:rPr lang="en-US" dirty="0">
                <a:hlinkClick r:id="rId3"/>
              </a:rPr>
              <a:t>EDSOC@ed.gov</a:t>
            </a:r>
            <a:r>
              <a:rPr lang="en-US" dirty="0"/>
              <a:t> as soon as possible and without unreasonable delay if you believe you have fallen victim to a social media scam.</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A34052-12FB-4B01-8A2E-D87AD7371E95}" type="slidenum">
              <a:rPr lang="en-US" smtClean="0"/>
              <a:t>11</a:t>
            </a:fld>
            <a:endParaRPr lang="en-US" dirty="0"/>
          </a:p>
        </p:txBody>
      </p:sp>
    </p:spTree>
    <p:extLst>
      <p:ext uri="{BB962C8B-B14F-4D97-AF65-F5344CB8AC3E}">
        <p14:creationId xmlns:p14="http://schemas.microsoft.com/office/powerpoint/2010/main" val="266626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r>
              <a:rPr lang="en-US" sz="1200" dirty="0"/>
              <a:t>The following are ways to avoid a social engineering attack:</a:t>
            </a:r>
          </a:p>
          <a:p>
            <a:r>
              <a:rPr lang="en-US" sz="1200" dirty="0"/>
              <a:t>Do…</a:t>
            </a:r>
          </a:p>
          <a:p>
            <a:pPr marL="342900" indent="-342900">
              <a:spcAft>
                <a:spcPts val="400"/>
              </a:spcAft>
              <a:buFont typeface="Arial" panose="020B0604020202020204" pitchFamily="34" charset="0"/>
              <a:buChar char="•"/>
            </a:pPr>
            <a:r>
              <a:rPr lang="en-US" sz="1200" b="0" spc="-31" dirty="0">
                <a:solidFill>
                  <a:srgbClr val="000000"/>
                </a:solidFill>
                <a:ea typeface="Open Sans" charset="0"/>
                <a:cs typeface="Open Sans" charset="0"/>
              </a:rPr>
              <a:t>Be suspicious of unsolicited phone calls, visits, or email messages from people asking about employees, computer systems, or internal information</a:t>
            </a:r>
          </a:p>
          <a:p>
            <a:pPr marL="342900" indent="-342900">
              <a:spcAft>
                <a:spcPts val="400"/>
              </a:spcAft>
              <a:buFont typeface="Arial" panose="020B0604020202020204" pitchFamily="34" charset="0"/>
              <a:buChar char="•"/>
            </a:pPr>
            <a:r>
              <a:rPr lang="en-US" sz="1200" b="0" spc="-31" dirty="0">
                <a:solidFill>
                  <a:srgbClr val="000000"/>
                </a:solidFill>
                <a:ea typeface="Open Sans" charset="0"/>
                <a:cs typeface="Open Sans" charset="0"/>
              </a:rPr>
              <a:t>Try to verify the identity of any unknown person who claims to be from a legitimate organization. If you receive an unsolicited email from a financial institution such as your bank, </a:t>
            </a:r>
            <a:r>
              <a:rPr lang="en-US" sz="1200" b="0" spc="-31" dirty="0" err="1">
                <a:solidFill>
                  <a:srgbClr val="000000"/>
                </a:solidFill>
                <a:ea typeface="Open Sans" charset="0"/>
                <a:cs typeface="Open Sans" charset="0"/>
              </a:rPr>
              <a:t>paypal</a:t>
            </a:r>
            <a:r>
              <a:rPr lang="en-US" sz="1200" b="0" spc="-31" dirty="0">
                <a:solidFill>
                  <a:srgbClr val="000000"/>
                </a:solidFill>
                <a:ea typeface="Open Sans" charset="0"/>
                <a:cs typeface="Open Sans" charset="0"/>
              </a:rPr>
              <a:t>, or even amazon asking you to call a number or click on a link from an email, the best thing you can do is look up that phone number or directly type that link into a browser that way you can confirm that you are using the correct one and not one that was maliciously sent to you trying to steal information or install malware onto your computer.</a:t>
            </a:r>
          </a:p>
          <a:p>
            <a:pPr marL="342900" indent="-342900">
              <a:spcAft>
                <a:spcPts val="400"/>
              </a:spcAft>
              <a:buFont typeface="Arial" panose="020B0604020202020204" pitchFamily="34" charset="0"/>
              <a:buChar char="•"/>
            </a:pPr>
            <a:r>
              <a:rPr lang="en-US" sz="1200" b="0" spc="-31" dirty="0">
                <a:solidFill>
                  <a:srgbClr val="000000"/>
                </a:solidFill>
                <a:ea typeface="Open Sans" charset="0"/>
                <a:cs typeface="Open Sans" charset="0"/>
              </a:rPr>
              <a:t>Remember legitimate personnel will NEVER ask you for your password –This includes the MSIX help desk. The Help Desk will NEVER ask you for your password so please do not send it to them or any other MSIX User administrator.</a:t>
            </a:r>
            <a:endParaRPr lang="en-US" sz="1200" b="0" spc="-31" dirty="0">
              <a:solidFill>
                <a:srgbClr val="028573"/>
              </a:solidFill>
              <a:ea typeface="Open Sans" charset="0"/>
              <a:cs typeface="Open Sans" charset="0"/>
            </a:endParaRPr>
          </a:p>
          <a:p>
            <a:endParaRPr lang="en-US" sz="1200" dirty="0"/>
          </a:p>
          <a:p>
            <a:r>
              <a:rPr lang="en-US" sz="1200" dirty="0"/>
              <a:t>Don’t</a:t>
            </a:r>
          </a:p>
          <a:p>
            <a:pPr marL="342900" indent="-342900">
              <a:spcAft>
                <a:spcPts val="400"/>
              </a:spcAft>
              <a:buFont typeface="Arial" panose="020B0604020202020204" pitchFamily="34" charset="0"/>
              <a:buChar char="•"/>
            </a:pPr>
            <a:r>
              <a:rPr lang="en-US" sz="1200" b="0" spc="-31" dirty="0">
                <a:solidFill>
                  <a:srgbClr val="000000"/>
                </a:solidFill>
                <a:ea typeface="Open Sans" charset="0"/>
                <a:cs typeface="Open Sans" charset="0"/>
              </a:rPr>
              <a:t>Give your passwords to anyone</a:t>
            </a:r>
          </a:p>
          <a:p>
            <a:pPr marL="342900" indent="-342900">
              <a:spcAft>
                <a:spcPts val="400"/>
              </a:spcAft>
              <a:buFont typeface="Arial" panose="020B0604020202020204" pitchFamily="34" charset="0"/>
              <a:buChar char="•"/>
            </a:pPr>
            <a:r>
              <a:rPr lang="en-US" sz="1200" b="0" spc="-31" dirty="0">
                <a:solidFill>
                  <a:srgbClr val="000000"/>
                </a:solidFill>
                <a:ea typeface="Open Sans" charset="0"/>
                <a:cs typeface="Open Sans" charset="0"/>
              </a:rPr>
              <a:t>Enter your credentials into a website accessed by clicking a link in an email message</a:t>
            </a:r>
          </a:p>
          <a:p>
            <a:pPr marL="342900" indent="-342900">
              <a:spcAft>
                <a:spcPts val="400"/>
              </a:spcAft>
              <a:buFont typeface="Arial" panose="020B0604020202020204" pitchFamily="34" charset="0"/>
              <a:buChar char="•"/>
            </a:pPr>
            <a:r>
              <a:rPr lang="en-US" sz="1200" b="0" spc="-31" dirty="0">
                <a:solidFill>
                  <a:srgbClr val="000000"/>
                </a:solidFill>
                <a:ea typeface="Open Sans" charset="0"/>
                <a:cs typeface="Open Sans" charset="0"/>
              </a:rPr>
              <a:t>Allow an unknown individual remote access to your computer in response to an unsolicited telephone call or onscreen pop-up message</a:t>
            </a:r>
            <a:endParaRPr lang="en-US" sz="1200" b="0" spc="-31" dirty="0">
              <a:solidFill>
                <a:srgbClr val="028573"/>
              </a:solidFill>
              <a:ea typeface="Open Sans" charset="0"/>
              <a:cs typeface="Open Sans" charset="0"/>
            </a:endParaRPr>
          </a:p>
        </p:txBody>
      </p:sp>
      <p:sp>
        <p:nvSpPr>
          <p:cNvPr id="4" name="Slide Number Placeholder 3"/>
          <p:cNvSpPr>
            <a:spLocks noGrp="1"/>
          </p:cNvSpPr>
          <p:nvPr>
            <p:ph type="sldNum" sz="quarter" idx="5"/>
          </p:nvPr>
        </p:nvSpPr>
        <p:spPr/>
        <p:txBody>
          <a:bodyPr/>
          <a:lstStyle/>
          <a:p>
            <a:fld id="{08A34052-12FB-4B01-8A2E-D87AD7371E95}" type="slidenum">
              <a:rPr lang="en-US" smtClean="0"/>
              <a:t>12</a:t>
            </a:fld>
            <a:endParaRPr lang="en-US" dirty="0"/>
          </a:p>
        </p:txBody>
      </p:sp>
    </p:spTree>
    <p:extLst>
      <p:ext uri="{BB962C8B-B14F-4D97-AF65-F5344CB8AC3E}">
        <p14:creationId xmlns:p14="http://schemas.microsoft.com/office/powerpoint/2010/main" val="310435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r>
              <a:rPr lang="en-US" sz="1200" dirty="0">
                <a:latin typeface="Calibri"/>
                <a:cs typeface="Calibri"/>
              </a:rPr>
              <a:t>With </a:t>
            </a:r>
            <a:r>
              <a:rPr lang="en-US" sz="1200" dirty="0" err="1">
                <a:latin typeface="Calibri"/>
                <a:cs typeface="Calibri"/>
              </a:rPr>
              <a:t>BitB</a:t>
            </a:r>
            <a:r>
              <a:rPr lang="en-US" sz="1200" dirty="0">
                <a:latin typeface="Calibri"/>
                <a:cs typeface="Calibri"/>
              </a:rPr>
              <a:t> attacks you cannot move the window or close out of the window once its been hacked in.</a:t>
            </a:r>
            <a:endParaRPr lang="en-US" dirty="0"/>
          </a:p>
          <a:p>
            <a:r>
              <a:rPr lang="en-US" dirty="0"/>
              <a:t>(</a:t>
            </a:r>
            <a:r>
              <a:rPr lang="en-US" dirty="0" err="1"/>
              <a:t>BitB</a:t>
            </a:r>
            <a:r>
              <a:rPr lang="en-US" dirty="0"/>
              <a:t>) attack can be exploited to simulate a browser window within the browser in order to spoof a legitimate domain, thereby making it possible to stage convincing phishing attacks.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07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spc="-31" dirty="0">
                <a:latin typeface="Open Sans"/>
                <a:ea typeface="Open Sans" charset="0"/>
                <a:cs typeface="Open Sans" charset="0"/>
              </a:rPr>
              <a:t>The Internet of Things or IoT is a term used to refer to the many physical devices that are connected to the internet, all collecting and sharing data. Examples include: Smart TVs, Thermostats, Digital Assistants like Siri on iPhones and iPads as well as smart speakers such as Amazon Echo and Google Home.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spc="-31" dirty="0">
              <a:latin typeface="Open Sans"/>
              <a:ea typeface="Open Sans" charset="0"/>
              <a:cs typeface="Open Sans"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spc="-31" dirty="0">
                <a:latin typeface="Open Sans"/>
                <a:ea typeface="Open Sans" charset="0"/>
                <a:cs typeface="Open Sans" charset="0"/>
              </a:rPr>
              <a:t>These devices are </a:t>
            </a:r>
            <a:r>
              <a:rPr lang="en-US" sz="1200" b="0" spc="-31" dirty="0">
                <a:solidFill>
                  <a:srgbClr val="028573"/>
                </a:solidFill>
                <a:latin typeface="+mn-lt"/>
                <a:ea typeface="Open Sans" charset="0"/>
                <a:cs typeface="Open Sans" charset="0"/>
              </a:rPr>
              <a:t>configured to constantly listen for commands. Before you use these devices, be mindful of the third-party that may also be listening.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Best practices for IoT devices include: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Replace default account names and passwords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Keep software up to date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Connect to other devices carefully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 which permissions will be granted to mobile apps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Consider creating a separate home wireless network for IoT devices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Stay up to date on the devices you have in your home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Disable any digital assistants when participating in meetings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2644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indent="-171450">
              <a:lnSpc>
                <a:spcPts val="2460"/>
              </a:lnSpc>
              <a:spcBef>
                <a:spcPts val="610"/>
              </a:spcBef>
              <a:buFont typeface="Arial" panose="020B0604020202020204" pitchFamily="34" charset="0"/>
              <a:buChar char="•"/>
            </a:pPr>
            <a:r>
              <a:rPr lang="en-US" sz="1200" dirty="0"/>
              <a:t>While individual data elements alone in MSIX are PII and not SPII, the whole student record can cause embarrassment, inconvenience, or personal harm. Particularly since MSIX contains records for Minors, extra caution should be exercised. Always password protect or encrypt data exported or screen captured from MSIX.</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It is the responsibility of every MSIX user to protect the information maintained in MSIX. </a:t>
            </a:r>
          </a:p>
          <a:p>
            <a:pPr marL="0" indent="0">
              <a:lnSpc>
                <a:spcPts val="2460"/>
              </a:lnSpc>
              <a:spcBef>
                <a:spcPts val="610"/>
              </a:spcBef>
              <a:buFont typeface="Arial" panose="020B0604020202020204" pitchFamily="34" charset="0"/>
              <a:buNone/>
            </a:pPr>
            <a:endParaRPr lang="en-US" sz="1200" dirty="0"/>
          </a:p>
          <a:p>
            <a:pPr marL="171450" indent="-171450">
              <a:lnSpc>
                <a:spcPts val="2460"/>
              </a:lnSpc>
              <a:spcBef>
                <a:spcPts val="610"/>
              </a:spcBef>
              <a:buFont typeface="Arial" panose="020B0604020202020204" pitchFamily="34" charset="0"/>
              <a:buChar char="•"/>
            </a:pPr>
            <a:r>
              <a:rPr lang="en-US" sz="1200" dirty="0"/>
              <a:t>When we say protect the information, this covers not just what’s on the screen, but also downloaded files, screenshots, emails, attachments, printed records, etc.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PII and SPII should only be shared with those with a specific need. They may be parents, students, counselors, registrars, etc. but make sure the information they receive is pertinent and the correct information for the specific request each time. Ask if the information they are seeking is the right information for the right person at the right time.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Please be aware that MSIX is permitted to store PII but SPII such as social security numbers or PHI such as health conditions are not permitted to be stored in MSIX. Please do not input this kind of data into MSIX either via comment in a file submission or via the correspondence feature on move notices or data requests. </a:t>
            </a:r>
          </a:p>
          <a:p>
            <a:pPr marL="171450" indent="-171450">
              <a:lnSpc>
                <a:spcPts val="2460"/>
              </a:lnSpc>
              <a:spcBef>
                <a:spcPts val="610"/>
              </a:spcBef>
              <a:buFont typeface="Arial" panose="020B0604020202020204" pitchFamily="34" charset="0"/>
              <a:buChar char="•"/>
            </a:pPr>
            <a:endParaRPr lang="en-US" sz="1200" dirty="0"/>
          </a:p>
          <a:p>
            <a:pPr marL="342900" indent="-342900">
              <a:spcAft>
                <a:spcPts val="500"/>
              </a:spcAft>
              <a:buFont typeface="Arial" panose="020B0604020202020204" pitchFamily="34" charset="0"/>
              <a:buChar char="•"/>
            </a:pPr>
            <a:r>
              <a:rPr lang="en-US" sz="1100" b="1" spc="-31" dirty="0">
                <a:solidFill>
                  <a:srgbClr val="028573"/>
                </a:solidFill>
                <a:latin typeface="Open Sans"/>
                <a:ea typeface="Open Sans" charset="0"/>
                <a:cs typeface="Open Sans" charset="0"/>
              </a:rPr>
              <a:t>Sensitive information should only be discussed in private, controlled areas and be aware of your surroundings and the people around you</a:t>
            </a:r>
          </a:p>
          <a:p>
            <a:pPr marL="342900" indent="-342900">
              <a:spcAft>
                <a:spcPts val="500"/>
              </a:spcAft>
              <a:buFont typeface="Arial" panose="020B0604020202020204" pitchFamily="34" charset="0"/>
              <a:buChar char="•"/>
            </a:pPr>
            <a:r>
              <a:rPr lang="en-US" sz="1100" b="1" spc="-31" dirty="0">
                <a:solidFill>
                  <a:srgbClr val="028573"/>
                </a:solidFill>
                <a:latin typeface="Open Sans"/>
                <a:ea typeface="Open Sans" charset="0"/>
                <a:cs typeface="Open Sans" charset="0"/>
              </a:rPr>
              <a:t>Take care when reading or viewing sensitive information outside of the office. Unauthorized individuals may be able to reach or view the information as well</a:t>
            </a:r>
          </a:p>
          <a:p>
            <a:pPr marL="342900" indent="-342900">
              <a:spcAft>
                <a:spcPts val="500"/>
              </a:spcAft>
              <a:buFont typeface="Arial" panose="020B0604020202020204" pitchFamily="34" charset="0"/>
              <a:buChar char="•"/>
            </a:pPr>
            <a:r>
              <a:rPr lang="en-US" sz="1100" b="1" spc="-31" dirty="0">
                <a:solidFill>
                  <a:srgbClr val="028573"/>
                </a:solidFill>
                <a:latin typeface="Open Sans"/>
                <a:ea typeface="Open Sans" charset="0"/>
                <a:cs typeface="Open Sans" charset="0"/>
              </a:rPr>
              <a:t>Be discreet when retrieving messages from smartphones and other media. Don’t include sensitive information in voicemail messages</a:t>
            </a:r>
          </a:p>
          <a:p>
            <a:pPr marL="342900" indent="-342900">
              <a:spcAft>
                <a:spcPts val="500"/>
              </a:spcAft>
              <a:buFont typeface="Arial" panose="020B0604020202020204" pitchFamily="34" charset="0"/>
              <a:buChar char="•"/>
            </a:pPr>
            <a:r>
              <a:rPr lang="en-US" sz="1100" b="1" spc="-31" dirty="0">
                <a:solidFill>
                  <a:srgbClr val="028573"/>
                </a:solidFill>
                <a:latin typeface="Open Sans"/>
                <a:ea typeface="Open Sans" charset="0"/>
                <a:cs typeface="Open Sans" charset="0"/>
              </a:rPr>
              <a:t>Do not share sensitive information with anyone else unless he or she has a work-related need to know</a:t>
            </a:r>
          </a:p>
          <a:p>
            <a:pPr marL="171450" indent="-171450">
              <a:lnSpc>
                <a:spcPts val="2460"/>
              </a:lnSpc>
              <a:spcBef>
                <a:spcPts val="61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03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460"/>
              </a:lnSpc>
              <a:spcBef>
                <a:spcPts val="610"/>
              </a:spcBef>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62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indent="-171450">
              <a:lnSpc>
                <a:spcPts val="2460"/>
              </a:lnSpc>
              <a:spcBef>
                <a:spcPts val="610"/>
              </a:spcBef>
              <a:buFont typeface="Arial" panose="020B0604020202020204" pitchFamily="34" charset="0"/>
              <a:buChar char="•"/>
            </a:pPr>
            <a:r>
              <a:rPr lang="en-US" sz="1200" dirty="0"/>
              <a:t>Did you know common PII incidents for MSIX involved PII sent via unsecured email to the Help Desk.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Emailing sensitive information should only be done after you stop and think about some of these key points.</a:t>
            </a:r>
          </a:p>
          <a:p>
            <a:pPr marL="0" indent="0">
              <a:lnSpc>
                <a:spcPts val="2460"/>
              </a:lnSpc>
              <a:spcBef>
                <a:spcPts val="610"/>
              </a:spcBef>
              <a:buFont typeface="Arial" panose="020B0604020202020204" pitchFamily="34" charset="0"/>
              <a:buNone/>
            </a:pPr>
            <a:endParaRPr lang="en-US" sz="1200" dirty="0"/>
          </a:p>
          <a:p>
            <a:pPr marL="171450" indent="-171450">
              <a:lnSpc>
                <a:spcPts val="2460"/>
              </a:lnSpc>
              <a:spcBef>
                <a:spcPts val="610"/>
              </a:spcBef>
              <a:buFont typeface="Arial" panose="020B0604020202020204" pitchFamily="34" charset="0"/>
              <a:buChar char="•"/>
            </a:pPr>
            <a:r>
              <a:rPr lang="en-US" sz="1200" dirty="0"/>
              <a:t>What information should be shared? Who is the recipient? Do they have a ‘need to know’ for the specific information?</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Ensure the email is going to the right person, and now a whole group of people. Are they inside your organization? Are they external partners?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Did you spell the email address correctly?</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If PII needs to be shared, follow your State laws for approved transmission methods. This could include password protection or encrypting the attachment before sending it out.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Email is generally not a safe communication method. It can be easily intercepted without your knowledge. </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Encryption tools available to each SEA/LEA differ. Each MSIX User must consult their local IT support team and SEA/LEA tools and policies for specific methods to encrypt and protect PII/SPII.</a:t>
            </a:r>
          </a:p>
          <a:p>
            <a:pPr marL="171450" indent="-171450">
              <a:lnSpc>
                <a:spcPts val="2460"/>
              </a:lnSpc>
              <a:spcBef>
                <a:spcPts val="610"/>
              </a:spcBef>
              <a:buFont typeface="Arial" panose="020B0604020202020204" pitchFamily="34" charset="0"/>
              <a:buChar char="•"/>
            </a:pPr>
            <a:endParaRPr lang="en-US" sz="1200" dirty="0"/>
          </a:p>
          <a:p>
            <a:pPr marL="171450" indent="-171450">
              <a:lnSpc>
                <a:spcPts val="2460"/>
              </a:lnSpc>
              <a:spcBef>
                <a:spcPts val="610"/>
              </a:spcBef>
              <a:buFont typeface="Arial" panose="020B0604020202020204" pitchFamily="34" charset="0"/>
              <a:buChar char="•"/>
            </a:pPr>
            <a:r>
              <a:rPr lang="en-US" sz="1200" dirty="0"/>
              <a:t>Here’s another TIP: The US Dept of ED does not routinely request PII from MSIX users. If the Department needs to review your data, we will provide a secure means to do so. This also goes for the MSIX Help Desk. Please do not send PII to the Help Desk. If they need access to data containing PII, they will work with you to send it in a secure manner.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83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BING… you have just received an email from the IT Support Help Desk. After taking a further look you start to notice something phishy. In the chat, please identify the indicators that this email is not legitimate.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18</a:t>
            </a:fld>
            <a:endParaRPr lang="en-US" dirty="0"/>
          </a:p>
        </p:txBody>
      </p:sp>
    </p:spTree>
    <p:extLst>
      <p:ext uri="{BB962C8B-B14F-4D97-AF65-F5344CB8AC3E}">
        <p14:creationId xmlns:p14="http://schemas.microsoft.com/office/powerpoint/2010/main" val="94024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2000" b="0" i="0" kern="1200" baseline="0" dirty="0">
              <a:solidFill>
                <a:schemeClr val="tx1"/>
              </a:solidFill>
              <a:effectLst/>
              <a:latin typeface="+mn-lt"/>
              <a:ea typeface="+mn-ea"/>
              <a:cs typeface="+mn-cs"/>
            </a:endParaRPr>
          </a:p>
          <a:p>
            <a:r>
              <a:rPr lang="en-US" dirty="0"/>
              <a:t>To start, this email is coming from someone who is not in your contact list and their email address doesn’t match the senders name. Also the word support is misspelled in the domain.</a:t>
            </a:r>
          </a:p>
          <a:p>
            <a:endParaRPr lang="en-US" dirty="0"/>
          </a:p>
          <a:p>
            <a:r>
              <a:rPr lang="en-US" dirty="0"/>
              <a:t>Reading on, there is a strong sense of urgency presented in this email by beginning with “Urgent! Required!”</a:t>
            </a:r>
          </a:p>
          <a:p>
            <a:endParaRPr lang="en-US" dirty="0"/>
          </a:p>
          <a:p>
            <a:r>
              <a:rPr lang="en-US" dirty="0"/>
              <a:t>You continue to notice additional grammar and spelling mistakes in the body of the email like “</a:t>
            </a:r>
            <a:r>
              <a:rPr lang="en-US" dirty="0" err="1"/>
              <a:t>passwrds</a:t>
            </a:r>
            <a:r>
              <a:rPr lang="en-US" dirty="0"/>
              <a:t>, meetig”. The email asks you to click on an attached calendar invite that is .</a:t>
            </a:r>
            <a:r>
              <a:rPr lang="en-US" dirty="0" err="1"/>
              <a:t>ics</a:t>
            </a:r>
            <a:endParaRPr lang="en-US" dirty="0"/>
          </a:p>
          <a:p>
            <a:endParaRPr lang="en-US" dirty="0"/>
          </a:p>
          <a:p>
            <a:r>
              <a:rPr lang="en-US" dirty="0"/>
              <a:t>When mousing over the “CLICK HERE” link, the URL for the website seems suspicious</a:t>
            </a:r>
          </a:p>
          <a:p>
            <a:endParaRPr lang="en-US" dirty="0"/>
          </a:p>
          <a:p>
            <a:r>
              <a:rPr lang="en-US" dirty="0"/>
              <a:t>The email ends with a threat of account-lock out</a:t>
            </a:r>
          </a:p>
          <a:p>
            <a:endParaRPr lang="en-US" dirty="0"/>
          </a:p>
          <a:p>
            <a:r>
              <a:rPr lang="en-US" dirty="0"/>
              <a:t>Did you catch all of the red flags?</a:t>
            </a:r>
          </a:p>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19</a:t>
            </a:fld>
            <a:endParaRPr lang="en-US" dirty="0"/>
          </a:p>
        </p:txBody>
      </p:sp>
    </p:spTree>
    <p:extLst>
      <p:ext uri="{BB962C8B-B14F-4D97-AF65-F5344CB8AC3E}">
        <p14:creationId xmlns:p14="http://schemas.microsoft.com/office/powerpoint/2010/main" val="389271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MSIX does contain Personally Identifiable Information (PII), which is information that, alone or in combination, is linkable to a specific child that would allow a person to identify the child with reasonable certainty.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Please note that information or data in all screenshots are fictitious. We take great care in protecting sensitive information, and you should do the same when handling student data.</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65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Font typeface="+mj-lt"/>
              <a:buNone/>
            </a:pPr>
            <a:endParaRPr lang="en-US" sz="1200" spc="-31" dirty="0">
              <a:latin typeface="+mn-lt"/>
              <a:ea typeface="Open Sans" charset="0"/>
              <a:cs typeface="Open Sans" charset="0"/>
            </a:endParaRPr>
          </a:p>
          <a:p>
            <a:pPr marL="457200" lvl="0" indent="-457200">
              <a:spcAft>
                <a:spcPts val="1200"/>
              </a:spcAft>
              <a:buFont typeface="+mj-lt"/>
              <a:buAutoNum type="arabicPeriod"/>
            </a:pPr>
            <a:r>
              <a:rPr lang="en-US" sz="1200" spc="-31" dirty="0">
                <a:latin typeface="+mn-lt"/>
                <a:ea typeface="Open Sans" charset="0"/>
                <a:cs typeface="Open Sans" charset="0"/>
              </a:rPr>
              <a:t>Do not open unexpected attachments even if you know the sender – if you weren’t expecting an attachment or link from the sender, use a new email or call them to confirm if the attachment or link is legitimate.</a:t>
            </a:r>
          </a:p>
          <a:p>
            <a:pPr marL="457200" lvl="0" indent="-457200">
              <a:spcAft>
                <a:spcPts val="1200"/>
              </a:spcAft>
              <a:buFont typeface="+mj-lt"/>
              <a:buAutoNum type="arabicPeriod"/>
            </a:pPr>
            <a:r>
              <a:rPr lang="en-US" sz="1200" spc="-31" dirty="0">
                <a:latin typeface="+mn-lt"/>
                <a:ea typeface="Open Sans" charset="0"/>
                <a:cs typeface="Open Sans" charset="0"/>
              </a:rPr>
              <a:t>Do not click on suspicious links within emails – An example is if you receive an email from your bank telling you that your account has been frozen and to click a link to resolve the issue. You can manually type in the name of your bank or do a google search to visit the legitimate link to confirm if there are any actions that you need to take. Often, the links in these types of emails are malicious.</a:t>
            </a:r>
          </a:p>
          <a:p>
            <a:pPr marL="457200" lvl="0" indent="-457200">
              <a:spcAft>
                <a:spcPts val="1200"/>
              </a:spcAft>
              <a:buFont typeface="+mj-lt"/>
              <a:buAutoNum type="arabicPeriod"/>
            </a:pPr>
            <a:r>
              <a:rPr lang="en-US" sz="1200" spc="-31" dirty="0">
                <a:latin typeface="+mn-lt"/>
                <a:ea typeface="Open Sans" charset="0"/>
                <a:cs typeface="Open Sans" charset="0"/>
              </a:rPr>
              <a:t>Install and update anti-virus software on all devices</a:t>
            </a:r>
          </a:p>
          <a:p>
            <a:pPr marL="457200" lvl="0" indent="-457200">
              <a:spcAft>
                <a:spcPts val="1200"/>
              </a:spcAft>
              <a:buFont typeface="+mj-lt"/>
              <a:buAutoNum type="arabicPeriod"/>
            </a:pPr>
            <a:r>
              <a:rPr lang="en-US" sz="1200" spc="-31" dirty="0">
                <a:latin typeface="+mn-lt"/>
                <a:ea typeface="Open Sans" charset="0"/>
                <a:cs typeface="Open Sans" charset="0"/>
              </a:rPr>
              <a:t>Learn how to recognize phishing</a:t>
            </a:r>
          </a:p>
          <a:p>
            <a:pPr marL="457200" lvl="0" indent="-457200">
              <a:spcAft>
                <a:spcPts val="1200"/>
              </a:spcAft>
              <a:buFont typeface="+mj-lt"/>
              <a:buAutoNum type="arabicPeriod"/>
            </a:pPr>
            <a:r>
              <a:rPr lang="en-US" sz="1200" spc="-31" dirty="0">
                <a:latin typeface="+mn-lt"/>
                <a:ea typeface="Open Sans" charset="0"/>
                <a:cs typeface="Open Sans" charset="0"/>
              </a:rPr>
              <a:t>Don’t give your email address to sites you don’t trust</a:t>
            </a:r>
          </a:p>
          <a:p>
            <a:pPr marL="457200" indent="-457200">
              <a:spcAft>
                <a:spcPts val="1200"/>
              </a:spcAft>
              <a:buFont typeface="+mj-lt"/>
              <a:buAutoNum type="arabicPeriod"/>
            </a:pPr>
            <a:r>
              <a:rPr lang="en-US" sz="1200" spc="-31" dirty="0">
                <a:latin typeface="+mn-lt"/>
                <a:ea typeface="Open Sans" charset="0"/>
                <a:cs typeface="Open Sans" charset="0"/>
              </a:rPr>
              <a:t>Report suspicious emails to your IT Department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074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50" b="0" i="0" dirty="0">
              <a:solidFill>
                <a:srgbClr val="000000"/>
              </a:solidFill>
              <a:effectLst/>
              <a:latin typeface="Times New Roman" panose="02020603050405020304" pitchFamily="18" charset="0"/>
            </a:endParaRPr>
          </a:p>
          <a:p>
            <a:pPr algn="l"/>
            <a:endParaRPr lang="en-US" sz="1050" b="0" i="0" dirty="0">
              <a:solidFill>
                <a:srgbClr val="000000"/>
              </a:solidFill>
              <a:effectLst/>
              <a:latin typeface="Times New Roman" panose="02020603050405020304" pitchFamily="18" charset="0"/>
            </a:endParaRPr>
          </a:p>
          <a:p>
            <a:pPr algn="l"/>
            <a:r>
              <a:rPr lang="en-US" sz="1050" b="0" i="0" dirty="0">
                <a:solidFill>
                  <a:srgbClr val="000000"/>
                </a:solidFill>
                <a:effectLst/>
                <a:latin typeface="Times New Roman" panose="02020603050405020304" pitchFamily="18" charset="0"/>
              </a:rPr>
              <a:t>Attackers use it to demand money from home users, businesses, financial institutions, government agencies, academic institutions, and other organizations, always within a limited timeframe. The</a:t>
            </a:r>
          </a:p>
          <a:p>
            <a:pPr algn="l"/>
            <a:r>
              <a:rPr lang="en-US" sz="1050" b="0" i="0" dirty="0">
                <a:solidFill>
                  <a:srgbClr val="000000"/>
                </a:solidFill>
                <a:effectLst/>
                <a:latin typeface="Times New Roman" panose="02020603050405020304" pitchFamily="18" charset="0"/>
              </a:rPr>
              <a:t>federal government does not support paying ransomware demands. Paying the ransom does not guarantee anything, only that the attackers receive either the victim’s money or banking information. Attackers may demand additional payments, delete a victim’s data, and refuse to decrypt the data or restore access to the system. Note that decrypting files does not mean the malware infection itself has been removed.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100"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100" b="0" i="0" dirty="0">
                <a:solidFill>
                  <a:srgbClr val="000000"/>
                </a:solidFill>
                <a:effectLst/>
                <a:latin typeface="Times New Roman" panose="02020603050405020304" pitchFamily="18" charset="0"/>
              </a:rPr>
              <a:t>Ransomware spreads to connected systems, including shared storage drives and other accessible computers. Department employees and contractors have a role in helping prevent a ransomware attack from impacting operations.</a:t>
            </a:r>
            <a:endParaRPr lang="en-US" sz="1200" b="0" kern="1200" spc="-31" dirty="0">
              <a:solidFill>
                <a:srgbClr val="028573"/>
              </a:solidFill>
              <a:latin typeface="+mn-lt"/>
              <a:ea typeface="Open Sans" charset="0"/>
              <a:cs typeface="Open Sans"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554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defRPr/>
            </a:pPr>
            <a:endParaRPr lang="en-US" sz="1200" spc="-31" dirty="0">
              <a:solidFill>
                <a:srgbClr val="028573"/>
              </a:solidFill>
              <a:ea typeface="Open Sans"/>
              <a:cs typeface="Calibri"/>
            </a:endParaRPr>
          </a:p>
          <a:p>
            <a:pPr>
              <a:spcBef>
                <a:spcPts val="600"/>
              </a:spcBef>
              <a:defRPr/>
            </a:pPr>
            <a:r>
              <a:rPr lang="en-US" sz="1200" spc="-31" dirty="0">
                <a:solidFill>
                  <a:srgbClr val="028573"/>
                </a:solidFill>
                <a:ea typeface="Open Sans"/>
                <a:cs typeface="Calibri"/>
              </a:rPr>
              <a:t>HOME</a:t>
            </a:r>
          </a:p>
          <a:p>
            <a:pPr marL="285750" marR="0" lvl="0" indent="-285750" algn="l" defTabSz="914400">
              <a:lnSpc>
                <a:spcPct val="100000"/>
              </a:lnSpc>
              <a:spcBef>
                <a:spcPts val="600"/>
              </a:spcBef>
              <a:spcAft>
                <a:spcPts val="0"/>
              </a:spcAft>
              <a:buClrTx/>
              <a:buSzTx/>
              <a:buFont typeface="Arial" panose="020B0604020202020204" pitchFamily="34" charset="0"/>
              <a:buChar char="•"/>
              <a:tabLst/>
              <a:defRPr/>
            </a:pPr>
            <a:r>
              <a:rPr lang="en-US" sz="1200" b="0" kern="1200" spc="-31" dirty="0">
                <a:solidFill>
                  <a:srgbClr val="028573"/>
                </a:solidFill>
                <a:latin typeface="+mn-lt"/>
                <a:ea typeface="Open Sans"/>
                <a:cs typeface="Calibri"/>
              </a:rPr>
              <a:t>Consider your Wi-Fi router the "front door" to your home network and configure it to lock out intruders. Secure your Wi-Fi network and your digital devices by changing the factory-set default password and username. Select a password that is as long as possible and unique to your router. Keep your router software up to date.</a:t>
            </a:r>
            <a:endParaRPr lang="en-US" dirty="0">
              <a:ea typeface="Open Sans"/>
              <a:cs typeface="Calibri"/>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kern="1200" spc="-31" dirty="0">
              <a:solidFill>
                <a:srgbClr val="028573"/>
              </a:solidFill>
              <a:latin typeface="+mn-lt"/>
              <a:ea typeface="Open Sans" charset="0"/>
              <a:cs typeface="Open Sans" charset="0"/>
            </a:endParaRPr>
          </a:p>
          <a:p>
            <a:pPr marL="342900" marR="0" lvl="0" indent="-342900">
              <a:lnSpc>
                <a:spcPct val="107000"/>
              </a:lnSpc>
              <a:spcBef>
                <a:spcPts val="0"/>
              </a:spcBef>
              <a:spcAft>
                <a:spcPts val="800"/>
              </a:spcAft>
              <a:buFont typeface="Symbol" panose="05050102010706020507" pitchFamily="18" charset="2"/>
              <a:buChar char=""/>
            </a:pPr>
            <a:r>
              <a:rPr lang="en-US" sz="1200" b="0" kern="1200" spc="-31" dirty="0">
                <a:solidFill>
                  <a:srgbClr val="028573"/>
                </a:solidFill>
                <a:latin typeface="+mn-lt"/>
                <a:ea typeface="Open Sans" charset="0"/>
                <a:cs typeface="Open Sans" charset="0"/>
              </a:rPr>
              <a:t>Learn about the security features available with your router and enable firewall services when available. The firewall service will provide a barrier between your Wi-Fi network and the internet, protecting your data and network from unsolicited connections or connection attempts. Configure your router to use strong encryption provided by Wi-Fi Protected Access 3 (WPA3) or at minimum protections provided by WPA2. Do not use Wired Equivalent Privacy (WEP), which can be hacked in minutes .</a:t>
            </a:r>
            <a:endParaRPr lang="en-US" sz="1200" b="0" kern="1200" spc="-31" dirty="0">
              <a:solidFill>
                <a:srgbClr val="028573"/>
              </a:solidFill>
              <a:latin typeface="+mn-lt"/>
              <a:ea typeface="Open Sans" charset="0"/>
              <a:cs typeface="Calibri"/>
            </a:endParaRPr>
          </a:p>
          <a:p>
            <a:pPr marL="0" marR="0" lvl="0" indent="0">
              <a:lnSpc>
                <a:spcPct val="107000"/>
              </a:lnSpc>
              <a:spcBef>
                <a:spcPts val="0"/>
              </a:spcBef>
              <a:spcAft>
                <a:spcPts val="800"/>
              </a:spcAft>
              <a:buFont typeface="Symbol" panose="05050102010706020507" pitchFamily="18" charset="2"/>
              <a:buNone/>
            </a:pPr>
            <a:endParaRPr lang="en-US" sz="1200" b="0" kern="1200" spc="-31" dirty="0">
              <a:solidFill>
                <a:srgbClr val="028573"/>
              </a:solidFill>
              <a:latin typeface="+mn-lt"/>
              <a:ea typeface="Open Sans" charset="0"/>
              <a:cs typeface="Open Sans" charset="0"/>
            </a:endParaRPr>
          </a:p>
          <a:p>
            <a:pPr marL="342900" marR="0" lvl="0" indent="-342900">
              <a:lnSpc>
                <a:spcPct val="107000"/>
              </a:lnSpc>
              <a:spcBef>
                <a:spcPts val="0"/>
              </a:spcBef>
              <a:spcAft>
                <a:spcPts val="800"/>
              </a:spcAft>
              <a:buFont typeface="Symbol" panose="05050102010706020507" pitchFamily="18" charset="2"/>
              <a:buChar char=""/>
            </a:pPr>
            <a:r>
              <a:rPr lang="en-US" sz="1200" b="0" kern="1200" spc="-31" dirty="0">
                <a:solidFill>
                  <a:srgbClr val="028573"/>
                </a:solidFill>
                <a:latin typeface="+mn-lt"/>
                <a:ea typeface="Open Sans" charset="0"/>
                <a:cs typeface="Open Sans" charset="0"/>
              </a:rPr>
              <a:t>Consider hiding the identity of your wireless network by turning off the identifier-broadcasting feature of your router. Create a guest wireless network just for your ED laptop and other GFES. Isolating your ED GFES equipment helps protect it from personal devices and all IoT devices on your home network which may provide points of entry for cybercriminals.</a:t>
            </a:r>
          </a:p>
          <a:p>
            <a:pPr marL="342900" indent="-342900">
              <a:lnSpc>
                <a:spcPct val="107000"/>
              </a:lnSpc>
              <a:spcAft>
                <a:spcPts val="800"/>
              </a:spcAft>
              <a:buFont typeface="Symbol" panose="05050102010706020507" pitchFamily="18" charset="2"/>
              <a:buChar char=""/>
            </a:pPr>
            <a:endParaRPr lang="en-US" sz="1200" spc="-31" dirty="0">
              <a:solidFill>
                <a:srgbClr val="028573"/>
              </a:solidFill>
              <a:ea typeface="Open Sans" charset="0"/>
              <a:cs typeface="Calibri"/>
            </a:endParaRPr>
          </a:p>
          <a:p>
            <a:pPr>
              <a:lnSpc>
                <a:spcPct val="107000"/>
              </a:lnSpc>
              <a:spcAft>
                <a:spcPts val="800"/>
              </a:spcAft>
            </a:pPr>
            <a:r>
              <a:rPr lang="en-US" sz="1200" spc="-31" dirty="0">
                <a:solidFill>
                  <a:srgbClr val="028573"/>
                </a:solidFill>
                <a:ea typeface="Open Sans"/>
                <a:cs typeface="Calibri"/>
              </a:rPr>
              <a:t>PUBLIC</a:t>
            </a:r>
          </a:p>
          <a:p>
            <a:pPr>
              <a:lnSpc>
                <a:spcPct val="107000"/>
              </a:lnSpc>
              <a:spcAft>
                <a:spcPts val="800"/>
              </a:spcAft>
            </a:pPr>
            <a:endParaRPr lang="en-US" sz="1200" spc="-31" dirty="0">
              <a:solidFill>
                <a:srgbClr val="028573"/>
              </a:solidFill>
              <a:ea typeface="Open Sans" charset="0"/>
              <a:cs typeface="Calibri"/>
            </a:endParaRPr>
          </a:p>
          <a:p>
            <a:pPr marL="171450" indent="-171450">
              <a:spcBef>
                <a:spcPts val="600"/>
              </a:spcBef>
              <a:buFont typeface="Arial,Sans-Serif"/>
              <a:buChar char="•"/>
            </a:pPr>
            <a:r>
              <a:rPr lang="en-US" spc="-31" dirty="0"/>
              <a:t>Use Caution: Coffee shops, airports, hotels, and other public places are increasingly providing Wi-Fi. Do not assume they are secure. Avoid connecting to unfamiliar public wireless networks, especially if they don't require a password. Be wary of connecting to any network that is identified as "Free Wi-Fi.“</a:t>
            </a:r>
          </a:p>
          <a:p>
            <a:pPr>
              <a:spcBef>
                <a:spcPts val="600"/>
              </a:spcBef>
            </a:pPr>
            <a:endParaRPr lang="en-US" spc="-31" dirty="0"/>
          </a:p>
          <a:p>
            <a:pPr marL="171450" indent="-171450">
              <a:spcBef>
                <a:spcPts val="600"/>
              </a:spcBef>
              <a:buFont typeface="Arial,Sans-Serif"/>
              <a:buChar char="•"/>
            </a:pPr>
            <a:r>
              <a:rPr lang="en-US" spc="-31" dirty="0"/>
              <a:t>Connect to VPN: If you must use a public Wi-Fi, and have access to your agency’s VPN, ensure it is connected as soon as possible and limit your activity to web browsing. Avoid accessing any services that require entering credentials (e.g., username and password) or personal information.</a:t>
            </a:r>
          </a:p>
          <a:p>
            <a:pPr>
              <a:spcBef>
                <a:spcPts val="600"/>
              </a:spcBef>
            </a:pPr>
            <a:endParaRPr lang="en-US" spc="-31" dirty="0"/>
          </a:p>
          <a:p>
            <a:pPr marL="171450" indent="-171450">
              <a:spcBef>
                <a:spcPts val="600"/>
              </a:spcBef>
              <a:buFont typeface="Arial,Sans-Serif"/>
              <a:buChar char="•"/>
            </a:pPr>
            <a:r>
              <a:rPr lang="en-US" spc="-31" dirty="0"/>
              <a:t>Use Hotspot: Another safer option for accessing the internet is to use your phone's hotspot (e.g., mobile Wi-Fi, 4G or 5G services).</a:t>
            </a:r>
            <a:endParaRPr lang="en-US" dirty="0"/>
          </a:p>
          <a:p>
            <a:pPr>
              <a:lnSpc>
                <a:spcPct val="107000"/>
              </a:lnSpc>
              <a:spcAft>
                <a:spcPts val="800"/>
              </a:spcAft>
            </a:pPr>
            <a:endParaRPr lang="en-US" sz="1200" spc="-31" dirty="0">
              <a:solidFill>
                <a:srgbClr val="028573"/>
              </a:solidFill>
              <a:ea typeface="Open Sans" charset="0"/>
              <a:cs typeface="Calibri"/>
            </a:endParaRPr>
          </a:p>
          <a:p>
            <a:pPr>
              <a:lnSpc>
                <a:spcPct val="107000"/>
              </a:lnSpc>
              <a:spcAft>
                <a:spcPts val="800"/>
              </a:spcAft>
            </a:pPr>
            <a:endParaRPr lang="en-US" sz="1200" spc="-31" dirty="0">
              <a:solidFill>
                <a:srgbClr val="028573"/>
              </a:solidFill>
              <a:ea typeface="Open Sans" charset="0"/>
              <a:cs typeface="Calibri"/>
            </a:endParaRPr>
          </a:p>
          <a:p>
            <a:pPr>
              <a:lnSpc>
                <a:spcPct val="107000"/>
              </a:lnSpc>
              <a:spcAft>
                <a:spcPts val="800"/>
              </a:spcAft>
            </a:pPr>
            <a:endParaRPr lang="en-US" sz="1200" spc="-31" dirty="0">
              <a:solidFill>
                <a:srgbClr val="028573"/>
              </a:solidFill>
              <a:ea typeface="Open Sans"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536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23</a:t>
            </a:fld>
            <a:endParaRPr lang="en-US" dirty="0"/>
          </a:p>
        </p:txBody>
      </p:sp>
    </p:spTree>
    <p:extLst>
      <p:ext uri="{BB962C8B-B14F-4D97-AF65-F5344CB8AC3E}">
        <p14:creationId xmlns:p14="http://schemas.microsoft.com/office/powerpoint/2010/main" val="446236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24</a:t>
            </a:fld>
            <a:endParaRPr lang="en-US" dirty="0"/>
          </a:p>
        </p:txBody>
      </p:sp>
    </p:spTree>
    <p:extLst>
      <p:ext uri="{BB962C8B-B14F-4D97-AF65-F5344CB8AC3E}">
        <p14:creationId xmlns:p14="http://schemas.microsoft.com/office/powerpoint/2010/main" val="3105362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25</a:t>
            </a:fld>
            <a:endParaRPr lang="en-US" dirty="0"/>
          </a:p>
        </p:txBody>
      </p:sp>
    </p:spTree>
    <p:extLst>
      <p:ext uri="{BB962C8B-B14F-4D97-AF65-F5344CB8AC3E}">
        <p14:creationId xmlns:p14="http://schemas.microsoft.com/office/powerpoint/2010/main" val="2261162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26</a:t>
            </a:fld>
            <a:endParaRPr lang="en-US" dirty="0"/>
          </a:p>
        </p:txBody>
      </p:sp>
    </p:spTree>
    <p:extLst>
      <p:ext uri="{BB962C8B-B14F-4D97-AF65-F5344CB8AC3E}">
        <p14:creationId xmlns:p14="http://schemas.microsoft.com/office/powerpoint/2010/main" val="381226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27</a:t>
            </a:fld>
            <a:endParaRPr lang="en-US" dirty="0"/>
          </a:p>
        </p:txBody>
      </p:sp>
    </p:spTree>
    <p:extLst>
      <p:ext uri="{BB962C8B-B14F-4D97-AF65-F5344CB8AC3E}">
        <p14:creationId xmlns:p14="http://schemas.microsoft.com/office/powerpoint/2010/main" val="304141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28</a:t>
            </a:fld>
            <a:endParaRPr lang="en-US" dirty="0"/>
          </a:p>
        </p:txBody>
      </p:sp>
    </p:spTree>
    <p:extLst>
      <p:ext uri="{BB962C8B-B14F-4D97-AF65-F5344CB8AC3E}">
        <p14:creationId xmlns:p14="http://schemas.microsoft.com/office/powerpoint/2010/main" val="2830006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29</a:t>
            </a:fld>
            <a:endParaRPr lang="en-US" dirty="0"/>
          </a:p>
        </p:txBody>
      </p:sp>
    </p:spTree>
    <p:extLst>
      <p:ext uri="{BB962C8B-B14F-4D97-AF65-F5344CB8AC3E}">
        <p14:creationId xmlns:p14="http://schemas.microsoft.com/office/powerpoint/2010/main" val="247132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133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30</a:t>
            </a:fld>
            <a:endParaRPr lang="en-US" dirty="0"/>
          </a:p>
        </p:txBody>
      </p:sp>
    </p:spTree>
    <p:extLst>
      <p:ext uri="{BB962C8B-B14F-4D97-AF65-F5344CB8AC3E}">
        <p14:creationId xmlns:p14="http://schemas.microsoft.com/office/powerpoint/2010/main" val="1228814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aseline="0" dirty="0">
              <a:ea typeface="Calibri"/>
              <a:cs typeface="Calibri"/>
            </a:endParaRPr>
          </a:p>
        </p:txBody>
      </p:sp>
      <p:sp>
        <p:nvSpPr>
          <p:cNvPr id="4" name="Slide Number Placeholder 3"/>
          <p:cNvSpPr>
            <a:spLocks noGrp="1"/>
          </p:cNvSpPr>
          <p:nvPr>
            <p:ph type="sldNum" sz="quarter" idx="10"/>
          </p:nvPr>
        </p:nvSpPr>
        <p:spPr/>
        <p:txBody>
          <a:bodyPr/>
          <a:lstStyle/>
          <a:p>
            <a:fld id="{08A34052-12FB-4B01-8A2E-D87AD7371E95}" type="slidenum">
              <a:rPr lang="en-US" smtClean="0"/>
              <a:t>31</a:t>
            </a:fld>
            <a:endParaRPr lang="en-US" dirty="0"/>
          </a:p>
        </p:txBody>
      </p:sp>
    </p:spTree>
    <p:extLst>
      <p:ext uri="{BB962C8B-B14F-4D97-AF65-F5344CB8AC3E}">
        <p14:creationId xmlns:p14="http://schemas.microsoft.com/office/powerpoint/2010/main" val="765889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2"/>
              </a:solidFill>
              <a:latin typeface="+mn-lt"/>
              <a:ea typeface="Calibri"/>
              <a:cs typeface="Arial" panose="020B0604020202020204" pitchFamily="34" charset="0"/>
            </a:endParaRPr>
          </a:p>
          <a:p>
            <a:r>
              <a:rPr lang="en-US" sz="1200" dirty="0">
                <a:solidFill>
                  <a:schemeClr val="tx2"/>
                </a:solidFill>
                <a:latin typeface="+mn-lt"/>
                <a:cs typeface="Arial" panose="020B0604020202020204" pitchFamily="34" charset="0"/>
              </a:rPr>
              <a:t>The MSIX password requirements are as follows: </a:t>
            </a:r>
          </a:p>
          <a:p>
            <a:pPr marL="228600" indent="-228600">
              <a:buAutoNum type="arabicParenR"/>
            </a:pPr>
            <a:r>
              <a:rPr lang="en-US" sz="1200" dirty="0">
                <a:solidFill>
                  <a:schemeClr val="tx2"/>
                </a:solidFill>
                <a:latin typeface="+mn-lt"/>
                <a:cs typeface="Arial" panose="020B0604020202020204" pitchFamily="34" charset="0"/>
              </a:rPr>
              <a:t>your password length must be between 12 and 20 characters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solidFill>
                  <a:schemeClr val="tx2"/>
                </a:solidFill>
                <a:latin typeface="+mn-lt"/>
                <a:cs typeface="Arial" panose="020B0604020202020204" pitchFamily="34" charset="0"/>
              </a:rPr>
              <a:t>passwords must include at least one character from each of the four main character classes including uppercase letters, lowercase letters, special characters, and numbers. </a:t>
            </a:r>
          </a:p>
          <a:p>
            <a:pPr marL="228600" indent="-228600">
              <a:buAutoNum type="arabicParenR"/>
            </a:pPr>
            <a:r>
              <a:rPr lang="en-US" sz="1200" dirty="0">
                <a:solidFill>
                  <a:schemeClr val="tx2"/>
                </a:solidFill>
                <a:latin typeface="+mn-lt"/>
                <a:cs typeface="Arial" panose="020B0604020202020204" pitchFamily="34" charset="0"/>
              </a:rPr>
              <a:t>you may not re-use any of your previous 24 passwords. </a:t>
            </a:r>
          </a:p>
          <a:p>
            <a:pPr marL="228600" indent="-228600">
              <a:buAutoNum type="arabicParenR"/>
            </a:pPr>
            <a:r>
              <a:rPr lang="en-US" sz="1200" dirty="0">
                <a:solidFill>
                  <a:schemeClr val="tx2"/>
                </a:solidFill>
                <a:latin typeface="+mn-lt"/>
                <a:cs typeface="Arial" panose="020B0604020202020204" pitchFamily="34" charset="0"/>
              </a:rPr>
              <a:t>Passwords must be changed every 90 days</a:t>
            </a:r>
          </a:p>
          <a:p>
            <a:pPr marL="228600" indent="-228600">
              <a:buAutoNum type="arabicParenR"/>
            </a:pPr>
            <a:r>
              <a:rPr lang="en-US" sz="1200" dirty="0">
                <a:solidFill>
                  <a:schemeClr val="tx2"/>
                </a:solidFill>
                <a:latin typeface="+mn-lt"/>
                <a:cs typeface="Arial" panose="020B0604020202020204" pitchFamily="34" charset="0"/>
              </a:rPr>
              <a:t>Accounts will be locked after 3 consecutive login attempts.</a:t>
            </a:r>
          </a:p>
          <a:p>
            <a:pPr marL="228600" indent="-228600">
              <a:buAutoNum type="arabicParenR"/>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This password policy is a requirement of the Department of Education. All Department of Education information systems using passwords are required to comply with this password policy.</a:t>
            </a:r>
          </a:p>
          <a:p>
            <a:pPr marL="0" indent="0">
              <a:buNone/>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A tip for users who choose to take action to change their password at the 15-day or 3-day expiration notice: uses can still use their current/active password to sign in and then reset their own password on the My Account Page within the MSIX application. This will allow the user an opportunity to review and/or update their Challenge Questions prior to requesting their own password reset.</a:t>
            </a:r>
          </a:p>
          <a:p>
            <a:pPr marL="0" indent="0">
              <a:buNone/>
            </a:pPr>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Due to the continuing threat against Federal computer systems and the sophistication with which hackers and cybercriminals are operating, Multi-Factor Authentication may soon become a requirement for the MSIX system. Like what you may have seen implemented with your financial institutions and other websites you interact with daily, MFA will involve you entering your MSIX username and password along with a one-time code received via an app or text message. Any changes to authentication will be socialized by OME before implementation occurs.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52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January 2022, the Office of Management and Budget (OMB) released Memorandum M-22-09, which sets forth a zero-trust architecture (ZTA) strategy, requiring all federal agencies to meet specific cybersecurity standards. Implementation of MFA will </a:t>
            </a: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strengthen defenses against increasingly sophisticated and persistent cyber threat campaigns, thereby </a:t>
            </a:r>
            <a:r>
              <a:rPr lang="en-US" sz="1200" b="1" spc="-31" dirty="0">
                <a:solidFill>
                  <a:srgbClr val="028573"/>
                </a:solidFill>
                <a:latin typeface="Open Sans"/>
                <a:ea typeface="Open Sans" charset="0"/>
                <a:cs typeface="Open Sans" charset="0"/>
              </a:rPr>
              <a:t>protecting student 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 </a:t>
            </a:r>
            <a:br>
              <a:rPr kumimoji="0" lang="en-US" sz="1200" b="0" i="0" u="none" strike="noStrike" kern="1200" cap="none" spc="0" normalizeH="0" baseline="0" noProof="0" dirty="0">
                <a:ln>
                  <a:noFill/>
                </a:ln>
                <a:solidFill>
                  <a:srgbClr val="000000"/>
                </a:solidFill>
                <a:effectLst/>
                <a:uLnTx/>
                <a:uFillTx/>
                <a:latin typeface="Open Sans"/>
                <a:ea typeface="+mn-ea"/>
                <a:cs typeface="+mn-cs"/>
              </a:rPr>
            </a:br>
            <a:r>
              <a:rPr kumimoji="0" lang="en-US" sz="1200" b="0" i="0" u="none" strike="noStrike" kern="1200" cap="none" spc="0" normalizeH="0" baseline="0" noProof="0" dirty="0">
                <a:ln>
                  <a:noFill/>
                </a:ln>
                <a:solidFill>
                  <a:srgbClr val="000000"/>
                </a:solidFill>
                <a:effectLst/>
                <a:uLnTx/>
                <a:uFillTx/>
                <a:latin typeface="Open Sans"/>
                <a:ea typeface="+mn-ea"/>
                <a:cs typeface="+mn-cs"/>
              </a:rPr>
              <a:t>Upon MSIX login, existing users are prompted to enter a 6 digit code from their configured MFA device. When</a:t>
            </a:r>
            <a:r>
              <a:rPr lang="en-US" sz="1200" dirty="0">
                <a:solidFill>
                  <a:srgbClr val="000000"/>
                </a:solidFill>
                <a:latin typeface="Open Sans"/>
              </a:rPr>
              <a:t> logging into MSIX for the first time, new users will need to follow the steps displayed in MSIX to configure an MFA device.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Open Sans"/>
                <a:ea typeface="Open Sans"/>
                <a:cs typeface="Open Sans"/>
              </a:rPr>
              <a:t>Thank you </a:t>
            </a:r>
            <a:r>
              <a:rPr kumimoji="0" lang="en-US" sz="1200" b="0" i="0" u="none" strike="noStrike" kern="1200" cap="none" spc="0" normalizeH="0" baseline="0" noProof="0" dirty="0">
                <a:ln>
                  <a:noFill/>
                </a:ln>
                <a:solidFill>
                  <a:srgbClr val="000000"/>
                </a:solidFill>
                <a:effectLst/>
                <a:uLnTx/>
                <a:uFillTx/>
                <a:latin typeface="Open Sans"/>
                <a:ea typeface="Open Sans"/>
                <a:cs typeface="Open Sans"/>
              </a:rPr>
              <a:t>for your </a:t>
            </a:r>
            <a:r>
              <a:rPr kumimoji="0" lang="en-US" sz="1200" b="1" i="0" u="none" strike="noStrike" kern="1200" cap="none" spc="0" normalizeH="0" baseline="0" noProof="0" dirty="0">
                <a:ln>
                  <a:noFill/>
                </a:ln>
                <a:solidFill>
                  <a:srgbClr val="000000"/>
                </a:solidFill>
                <a:effectLst/>
                <a:uLnTx/>
                <a:uFillTx/>
                <a:latin typeface="Open Sans"/>
                <a:ea typeface="Open Sans"/>
                <a:cs typeface="Open Sans"/>
              </a:rPr>
              <a:t>patience</a:t>
            </a:r>
            <a:r>
              <a:rPr kumimoji="0" lang="en-US" sz="1200" b="0" i="0" u="none" strike="noStrike" kern="1200" cap="none" spc="0" normalizeH="0" baseline="0" noProof="0" dirty="0">
                <a:ln>
                  <a:noFill/>
                </a:ln>
                <a:solidFill>
                  <a:srgbClr val="000000"/>
                </a:solidFill>
                <a:effectLst/>
                <a:uLnTx/>
                <a:uFillTx/>
                <a:latin typeface="Open Sans"/>
                <a:ea typeface="Open Sans"/>
                <a:cs typeface="Open Sans"/>
              </a:rPr>
              <a:t> and </a:t>
            </a:r>
            <a:r>
              <a:rPr kumimoji="0" lang="en-US" sz="1200" b="1" i="0" u="none" strike="noStrike" kern="1200" cap="none" spc="0" normalizeH="0" baseline="0" noProof="0" dirty="0">
                <a:ln>
                  <a:noFill/>
                </a:ln>
                <a:solidFill>
                  <a:srgbClr val="000000"/>
                </a:solidFill>
                <a:effectLst/>
                <a:uLnTx/>
                <a:uFillTx/>
                <a:latin typeface="Open Sans"/>
                <a:ea typeface="Open Sans"/>
                <a:cs typeface="Open Sans"/>
              </a:rPr>
              <a:t>cooperation</a:t>
            </a:r>
            <a:r>
              <a:rPr kumimoji="0" lang="en-US" sz="1200" b="0" i="0" u="none" strike="noStrike" kern="1200" cap="none" spc="0" normalizeH="0" baseline="0" noProof="0" dirty="0">
                <a:ln>
                  <a:noFill/>
                </a:ln>
                <a:solidFill>
                  <a:srgbClr val="000000"/>
                </a:solidFill>
                <a:effectLst/>
                <a:uLnTx/>
                <a:uFillTx/>
                <a:latin typeface="Open Sans"/>
                <a:ea typeface="Open Sans"/>
                <a:cs typeface="Open Sans"/>
              </a:rPr>
              <a:t> with the MFA transition. We appreciate your time and energy in </a:t>
            </a:r>
            <a:r>
              <a:rPr kumimoji="0" lang="en-US" sz="1200" b="1" i="0" u="none" strike="noStrike" kern="1200" cap="none" spc="0" normalizeH="0" baseline="0" noProof="0" dirty="0">
                <a:ln>
                  <a:noFill/>
                </a:ln>
                <a:solidFill>
                  <a:srgbClr val="000000"/>
                </a:solidFill>
                <a:effectLst/>
                <a:uLnTx/>
                <a:uFillTx/>
                <a:latin typeface="Open Sans"/>
                <a:ea typeface="Open Sans"/>
                <a:cs typeface="Open Sans"/>
              </a:rPr>
              <a:t>helping keep student records safe</a:t>
            </a:r>
            <a:r>
              <a:rPr lang="en-US" sz="1200" b="1" dirty="0">
                <a:solidFill>
                  <a:srgbClr val="000000"/>
                </a:solidFill>
                <a:latin typeface="Open Sans"/>
                <a:ea typeface="Open Sans"/>
                <a:cs typeface="Open Sans"/>
              </a:rPr>
              <a:t>!</a:t>
            </a:r>
            <a:endParaRPr lang="en-US" sz="1200" b="0"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Open Sans"/>
            </a:endParaRPr>
          </a:p>
          <a:p>
            <a:pPr marL="0" marR="0">
              <a:spcBef>
                <a:spcPts val="0"/>
              </a:spcBef>
              <a:spcAft>
                <a:spcPts val="0"/>
              </a:spcAft>
            </a:pPr>
            <a:r>
              <a:rPr kumimoji="0" lang="en-US" sz="1200" b="0" i="0" u="none" strike="noStrike" kern="1200" cap="none" spc="0" normalizeH="0" baseline="0" noProof="0" dirty="0">
                <a:ln>
                  <a:noFill/>
                </a:ln>
                <a:solidFill>
                  <a:srgbClr val="000000"/>
                </a:solidFill>
                <a:effectLst/>
                <a:uLnTx/>
                <a:uFillTx/>
                <a:latin typeface="Open Sans"/>
                <a:ea typeface="+mn-ea"/>
                <a:cs typeface="+mn-cs"/>
              </a:rPr>
              <a:t>We also appreciate the feedback provided in the MFA Survey. The team is currently analyzing the results of the survey. </a:t>
            </a:r>
            <a:endParaRPr lang="en-US" sz="1200" b="0"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5920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endParaRPr lang="en-US" sz="1200" b="0" i="0" u="none" strike="noStrike" kern="1200" baseline="0" dirty="0">
              <a:solidFill>
                <a:schemeClr val="tx1"/>
              </a:solidFill>
              <a:latin typeface="+mn-lt"/>
              <a:ea typeface="Calibri"/>
              <a:cs typeface="Calibri"/>
            </a:endParaRPr>
          </a:p>
          <a:p>
            <a:pPr marL="0" indent="0">
              <a:buFont typeface="Arial" charset="0"/>
              <a:buNone/>
            </a:pPr>
            <a:r>
              <a:rPr lang="en-US" sz="1200" b="0" i="0" u="none" strike="noStrike" kern="1200" baseline="0" dirty="0">
                <a:solidFill>
                  <a:schemeClr val="tx1"/>
                </a:solidFill>
                <a:latin typeface="+mn-lt"/>
                <a:ea typeface="+mn-ea"/>
                <a:cs typeface="+mn-cs"/>
              </a:rPr>
              <a:t>To gain access to MSIX, potential users must work with their State or Regional User Administrators to complete their State’s MSIX account application process which includes completing a user access application, completing basic cybersecurity training, and acknowledging the MSIX rules of behavior.</a:t>
            </a:r>
          </a:p>
          <a:p>
            <a:pPr marL="0" indent="0">
              <a:buFont typeface="Arial" charset="0"/>
              <a:buNone/>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Before jumping into the account statuses, remember that passwords expire every 90 days and that you must reset your password prior to the 90 days to maintain access to MSIX!</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Let’s review the list of potential MSIX account statuses.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First, you can have an Active account, which means you maintain normal access to MSIX and, if you have set your challenge questions, you can manage your own password. Your account is in an active status for the first 90 days after it has been activated or after you reset your password. If you continue to reset your password within 90 days, your account with remain in an Active status.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can also be Locked, which happens when you enter your MSIX username and password combination incorrectly three times. If you have set challenge questions to your account, you will now be able to use the self-managed password feature to set a new password on your own when your account is locked.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expires if you have not reset your password within 90 days. When your account is expired, if you have your challenge questions set, you can reset your password on your own and regain access to MSIX. The statuses of locked and expired can only set by the system based on either too many invalid login attempts or password age. MSIX User Admins cannot manually set an MSIX account to either locked or expired. The next two statuses we will talk about, disabled and deactivated, may either be set by the MSIX system or manually by a user administrator.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some of you might remember, we implemented automatic account disabling and deactivation in March of 2019. A month after your account expires, if you haven’t taken action to reset your password, your account will become disabled, and you will not be able to self-manage your account. This means that you will have to reach out to your MSIX User Administrator to request a password reset.</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If your account has been disabled for a year, MSIX will automatically deactivate your account. If this happens to your account and you need to access MSIX again, you will need to contact your MSIX User Administrator to complete your State’s account request process.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a reminder to MSIX User Administrators, the automatic disabling and deactivation of MSIX user accounts is a failsafe. Please continue to manually disable and/or deactivate accounts in your State in a timely manner.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 couple of other tips for using the self-service password management feature:</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You cannot use this feature until you have set challenge questions on your account.</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When using the self-service password feature, if you type your username incorrectly you may see generic challenge questions and not the ones you had set to your page. If this is the case, please go back and check that you entered your username correctly. As a reminder, your username is NOT your email address. </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If you typed your username correctly, but answered you challenge questions incorrectly, you will receive an email to the email address registered with your MSIX account letting you know that this has happened.</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The Help Desk cannot reset passwords. You must contact your State or Regional user admin to reset your password if you are not able to complete the self-managed process.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054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60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As a User Administrator, it is important to understand your responsibility to keep MSIX safe.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457200" indent="-457200">
              <a:lnSpc>
                <a:spcPct val="100000"/>
              </a:lnSpc>
              <a:spcAft>
                <a:spcPts val="1200"/>
              </a:spcAft>
              <a:buFont typeface="+mj-lt"/>
              <a:buAutoNum type="arabicPeriod"/>
            </a:pPr>
            <a:r>
              <a:rPr lang="en-US" b="1" spc="-31" dirty="0">
                <a:solidFill>
                  <a:srgbClr val="028573"/>
                </a:solidFill>
                <a:ea typeface="Open Sans" charset="0"/>
                <a:cs typeface="Open Sans" charset="0"/>
              </a:rPr>
              <a:t>Reset passwords </a:t>
            </a:r>
            <a:r>
              <a:rPr lang="en-US" spc="-31" dirty="0">
                <a:ea typeface="Open Sans" charset="0"/>
                <a:cs typeface="Open Sans" charset="0"/>
              </a:rPr>
              <a:t>for disabled accounts. </a:t>
            </a:r>
          </a:p>
          <a:p>
            <a:pPr marL="457200" indent="-457200">
              <a:lnSpc>
                <a:spcPct val="100000"/>
              </a:lnSpc>
              <a:spcAft>
                <a:spcPts val="1200"/>
              </a:spcAft>
              <a:buFont typeface="+mj-lt"/>
              <a:buAutoNum type="arabicPeriod"/>
            </a:pPr>
            <a:r>
              <a:rPr lang="en-US" b="1" spc="-31" dirty="0">
                <a:solidFill>
                  <a:srgbClr val="028573"/>
                </a:solidFill>
                <a:ea typeface="Open Sans" charset="0"/>
                <a:cs typeface="Open Sans" charset="0"/>
              </a:rPr>
              <a:t>Initiating a password reset </a:t>
            </a:r>
            <a:r>
              <a:rPr lang="en-US" spc="-31" dirty="0">
                <a:ea typeface="Open Sans" charset="0"/>
                <a:cs typeface="Open Sans" charset="0"/>
              </a:rPr>
              <a:t>for an active, locked, or expired account will give the user an opportunity to reset their challenge questions. </a:t>
            </a:r>
          </a:p>
          <a:p>
            <a:pPr marL="457200" indent="-457200">
              <a:spcAft>
                <a:spcPts val="1200"/>
              </a:spcAft>
              <a:buFont typeface="+mj-lt"/>
              <a:buAutoNum type="arabicPeriod"/>
            </a:pPr>
            <a:r>
              <a:rPr lang="en-US" b="1" spc="-31" dirty="0">
                <a:solidFill>
                  <a:srgbClr val="028573"/>
                </a:solidFill>
                <a:ea typeface="Open Sans" charset="0"/>
                <a:cs typeface="Open Sans" charset="0"/>
              </a:rPr>
              <a:t>Reset MFA </a:t>
            </a:r>
            <a:r>
              <a:rPr lang="en-US" spc="-31" dirty="0">
                <a:ea typeface="Open Sans" charset="0"/>
                <a:cs typeface="Open Sans" charset="0"/>
              </a:rPr>
              <a:t>for users who no longer have access to their authenticator application.</a:t>
            </a:r>
          </a:p>
          <a:p>
            <a:pPr marL="457200" indent="-457200">
              <a:lnSpc>
                <a:spcPct val="100000"/>
              </a:lnSpc>
              <a:spcAft>
                <a:spcPts val="1200"/>
              </a:spcAft>
              <a:buFont typeface="+mj-lt"/>
              <a:buAutoNum type="arabicPeriod"/>
            </a:pPr>
            <a:r>
              <a:rPr lang="en-US" b="1" spc="-31" dirty="0">
                <a:solidFill>
                  <a:srgbClr val="028573"/>
                </a:solidFill>
                <a:ea typeface="Open Sans" charset="0"/>
                <a:cs typeface="Open Sans" charset="0"/>
              </a:rPr>
              <a:t>Create new accounts</a:t>
            </a:r>
            <a:endParaRPr lang="en-US" spc="-31" dirty="0">
              <a:ea typeface="Open Sans" charset="0"/>
              <a:cs typeface="Open Sans" charset="0"/>
            </a:endParaRPr>
          </a:p>
          <a:p>
            <a:pPr marL="1257300" lvl="2" indent="-342900">
              <a:spcAft>
                <a:spcPts val="600"/>
              </a:spcAft>
              <a:buFont typeface="Courier New" panose="02070309020205020404" pitchFamily="49" charset="0"/>
              <a:buChar char="o"/>
            </a:pPr>
            <a:r>
              <a:rPr lang="en-US" dirty="0">
                <a:solidFill>
                  <a:schemeClr val="tx2"/>
                </a:solidFill>
              </a:rPr>
              <a:t>New users will receive </a:t>
            </a:r>
            <a:r>
              <a:rPr lang="en-US" b="1" dirty="0">
                <a:solidFill>
                  <a:srgbClr val="02745C"/>
                </a:solidFill>
              </a:rPr>
              <a:t>two</a:t>
            </a:r>
            <a:r>
              <a:rPr lang="en-US" dirty="0">
                <a:solidFill>
                  <a:schemeClr val="tx2"/>
                </a:solidFill>
              </a:rPr>
              <a:t> emails: one with new username and a second with a one-time password. </a:t>
            </a:r>
          </a:p>
          <a:p>
            <a:pPr marL="1257300" lvl="2" indent="-342900">
              <a:spcAft>
                <a:spcPts val="600"/>
              </a:spcAft>
              <a:buFont typeface="Courier New" panose="02070309020205020404" pitchFamily="49" charset="0"/>
              <a:buChar char="o"/>
            </a:pPr>
            <a:r>
              <a:rPr lang="en-US" dirty="0">
                <a:solidFill>
                  <a:schemeClr val="tx2"/>
                </a:solidFill>
              </a:rPr>
              <a:t>After logging in using the one-time password, new users will be required to set up their challenge questions and set their password.</a:t>
            </a:r>
          </a:p>
          <a:p>
            <a:pPr marL="457200" indent="-457200">
              <a:spcAft>
                <a:spcPts val="1200"/>
              </a:spcAft>
              <a:buFont typeface="+mj-lt"/>
              <a:buAutoNum type="arabicPeriod"/>
            </a:pPr>
            <a:r>
              <a:rPr lang="en-US" b="1" spc="-31" dirty="0">
                <a:solidFill>
                  <a:srgbClr val="028573"/>
                </a:solidFill>
                <a:ea typeface="Open Sans" charset="0"/>
                <a:cs typeface="Open Sans" charset="0"/>
              </a:rPr>
              <a:t>Add or Change User Roles</a:t>
            </a:r>
            <a:r>
              <a:rPr lang="en-US" dirty="0">
                <a:solidFill>
                  <a:schemeClr val="tx2"/>
                </a:solidFill>
              </a:rPr>
              <a:t> for existing accounts</a:t>
            </a:r>
          </a:p>
          <a:p>
            <a:pPr marL="1200150" lvl="2" indent="-285750">
              <a:spcAft>
                <a:spcPts val="600"/>
              </a:spcAft>
              <a:buFont typeface="Courier New" panose="02070309020205020404" pitchFamily="49" charset="0"/>
              <a:buChar char="o"/>
            </a:pPr>
            <a:r>
              <a:rPr lang="en-US" dirty="0">
                <a:solidFill>
                  <a:schemeClr val="tx2"/>
                </a:solidFill>
              </a:rPr>
              <a:t>Contact a User Administrator in your Region or State to discuss your need for additional functionality.</a:t>
            </a:r>
          </a:p>
          <a:p>
            <a:pPr marL="342900" indent="-342900">
              <a:spcAft>
                <a:spcPts val="600"/>
              </a:spcAft>
              <a:buFont typeface="+mj-lt"/>
              <a:buAutoNum type="arabicPeriod"/>
            </a:pPr>
            <a:r>
              <a:rPr lang="en-US" b="1" spc="-31" dirty="0">
                <a:solidFill>
                  <a:srgbClr val="028573"/>
                </a:solidFill>
                <a:ea typeface="Open Sans" charset="0"/>
                <a:cs typeface="Open Sans" charset="0"/>
              </a:rPr>
              <a:t>Disable or Deactivate accounts </a:t>
            </a:r>
            <a:r>
              <a:rPr lang="en-US" spc="-31" dirty="0">
                <a:ea typeface="Open Sans" charset="0"/>
                <a:cs typeface="Open Sans" charset="0"/>
              </a:rPr>
              <a:t>for MSIX users who no longer have a need to access the system.</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202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2"/>
              </a:solidFill>
              <a:latin typeface="+mn-lt"/>
              <a:cs typeface="Arial" panose="020B0604020202020204" pitchFamily="34" charset="0"/>
            </a:endParaRPr>
          </a:p>
          <a:p>
            <a:pPr marL="0" indent="0">
              <a:buNone/>
            </a:pPr>
            <a:r>
              <a:rPr lang="en-US" sz="1200" dirty="0">
                <a:solidFill>
                  <a:schemeClr val="tx2"/>
                </a:solidFill>
                <a:latin typeface="+mn-lt"/>
                <a:cs typeface="Arial" panose="020B0604020202020204" pitchFamily="34" charset="0"/>
              </a:rPr>
              <a:t>A tip for users who choose to take action to change their password at the 15-day or 3-day expiration notice: uses can still use their current/active password to sign in and then reset their own password on the My Account Page within the MSIX application. This will allow the user an opportunity to review and/or update their Challenge Questions prior to requesting their own password reset.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0490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8A34052-12FB-4B01-8A2E-D87AD7371E95}" type="slidenum">
              <a:rPr lang="en-US" smtClean="0"/>
              <a:t>37</a:t>
            </a:fld>
            <a:endParaRPr lang="en-US" dirty="0"/>
          </a:p>
        </p:txBody>
      </p:sp>
    </p:spTree>
    <p:extLst>
      <p:ext uri="{BB962C8B-B14F-4D97-AF65-F5344CB8AC3E}">
        <p14:creationId xmlns:p14="http://schemas.microsoft.com/office/powerpoint/2010/main" val="391371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As you know, migratory children move from place to place, often on short notice, and families may not have time to gather their children’s education and health documentation before re-enrolling them in a new school district. This can delay enrollment or result in misplacement in grade or course level. MSIX ensures that a migratory children’s academic progress is documented in a central system accessible wherever they go.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 do this, MSIX is a web-based application that links State migrant systems to produce a single Consolidated Student Record composed of minimum data elements, or MDEs. This not only allows for the generation and analysis of national migrant trends, but primarily assists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authorized personnel</a:t>
            </a:r>
            <a:r>
              <a:rPr lang="en-US" sz="1200" b="0" i="0" kern="1200" baseline="0" dirty="0">
                <a:solidFill>
                  <a:schemeClr val="tx1"/>
                </a:solidFill>
                <a:effectLst/>
                <a:latin typeface="+mn-lt"/>
                <a:ea typeface="+mn-ea"/>
                <a:cs typeface="+mn-cs"/>
              </a:rPr>
              <a:t> to make informed </a:t>
            </a:r>
            <a:r>
              <a:rPr lang="en-US" sz="1200" b="0" i="0" kern="1200" dirty="0">
                <a:solidFill>
                  <a:schemeClr val="tx1"/>
                </a:solidFill>
                <a:effectLst/>
                <a:latin typeface="+mn-lt"/>
                <a:ea typeface="+mn-ea"/>
                <a:cs typeface="+mn-cs"/>
              </a:rPr>
              <a:t>decisions on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nrollment, grade or course placement in a new school, accrual of credits towards graduation, and participation</a:t>
            </a:r>
            <a:r>
              <a:rPr lang="en-US" sz="1200" b="0" i="0" kern="1200" baseline="0" dirty="0">
                <a:solidFill>
                  <a:schemeClr val="tx1"/>
                </a:solidFill>
                <a:effectLst/>
                <a:latin typeface="+mn-lt"/>
                <a:ea typeface="+mn-ea"/>
                <a:cs typeface="+mn-cs"/>
              </a:rPr>
              <a:t> in the Migrant Education Program.</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1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endParaRPr lang="en-US" sz="1200" b="1"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To check that a website is safe:</a:t>
            </a:r>
          </a:p>
          <a:p>
            <a:pPr marL="0" indent="0">
              <a:buFont typeface="Arial" charset="0"/>
              <a:buNone/>
            </a:pPr>
            <a:endParaRPr lang="en-US" sz="1200" b="0" i="0" u="none" strike="noStrike" kern="1200" baseline="0" dirty="0">
              <a:solidFill>
                <a:schemeClr val="tx1"/>
              </a:solidFill>
              <a:latin typeface="+mn-lt"/>
              <a:ea typeface="+mn-ea"/>
              <a:cs typeface="+mn-cs"/>
            </a:endParaRP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“S” in HTTPS. HTTPS indicates that security is provided by an SSL certificate which protects sensitive information entered into the site as it travels from the site to a server.</a:t>
            </a: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padlock next to site address as indicated in the slide with the yellow arrow. A padlock indicates a secure site. A padlock with a yellow warning triangle indicates that the connection is only partially secure and a padlock with a red strike over it indicates that content is being delivered via an insecure protocol such as HTTP or FTP.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88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aseline="0" dirty="0"/>
          </a:p>
        </p:txBody>
      </p:sp>
      <p:sp>
        <p:nvSpPr>
          <p:cNvPr id="4" name="Slide Number Placeholder 3"/>
          <p:cNvSpPr>
            <a:spLocks noGrp="1"/>
          </p:cNvSpPr>
          <p:nvPr>
            <p:ph type="sldNum" sz="quarter" idx="10"/>
          </p:nvPr>
        </p:nvSpPr>
        <p:spPr/>
        <p:txBody>
          <a:bodyPr/>
          <a:lstStyle/>
          <a:p>
            <a:fld id="{08A34052-12FB-4B01-8A2E-D87AD7371E95}" type="slidenum">
              <a:rPr lang="en-US" smtClean="0"/>
              <a:t>6</a:t>
            </a:fld>
            <a:endParaRPr lang="en-US" dirty="0"/>
          </a:p>
        </p:txBody>
      </p:sp>
    </p:spTree>
    <p:extLst>
      <p:ext uri="{BB962C8B-B14F-4D97-AF65-F5344CB8AC3E}">
        <p14:creationId xmlns:p14="http://schemas.microsoft.com/office/powerpoint/2010/main" val="143040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There are many different directives and security policies that MSIX must follow to maintain a secure environment for hosting the data of migratory children. At the Federal Government level there is the Federal Information Security Modernization Act of 2014 (also known as FISMA).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FISMA </a:t>
            </a:r>
            <a:r>
              <a:rPr lang="en-US" sz="1200" b="0" i="0" kern="1200" dirty="0">
                <a:solidFill>
                  <a:schemeClr val="tx1"/>
                </a:solidFill>
                <a:effectLst/>
                <a:latin typeface="+mn-lt"/>
                <a:ea typeface="+mn-ea"/>
                <a:cs typeface="+mn-cs"/>
              </a:rPr>
              <a:t>codifies the Department of Homeland Security’s role in administering the implementation of information security policies for federal Executive Branch civilian agencies, overseeing agencies’ compliance with those policies, and assisting OMB in developing those policies.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Also, at the Federal Government level is the </a:t>
            </a:r>
            <a:r>
              <a:rPr lang="en-US" sz="1200" dirty="0"/>
              <a:t>National Institute of Standards and Technology (NIST) Special Publication (SP) 800-53A which provides a catalog </a:t>
            </a:r>
            <a:r>
              <a:rPr lang="en-US" sz="1200" b="0" i="0" kern="1200" dirty="0">
                <a:solidFill>
                  <a:schemeClr val="tx1"/>
                </a:solidFill>
                <a:effectLst/>
                <a:latin typeface="+mn-lt"/>
                <a:ea typeface="+mn-ea"/>
                <a:cs typeface="+mn-cs"/>
              </a:rPr>
              <a:t>of security and privacy controls for federal information systems and organizations and a process for selecting controls to protect organizational operations (including mission, functions, image, and reputation), organizational assets, individuals, other organizations, and the Nation from a diverse set of threats including hostile cyber attacks, natural disasters, structural failures, and human errors (both intentional and unintentional). All Federal Government information systems are required to comply with FISMA and follow the NIST SP 800-53A.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overarching cybersecurity policy for the Department of Education is </a:t>
            </a:r>
            <a:r>
              <a:rPr lang="en-US" sz="1200" b="0" i="0" kern="1200" dirty="0" err="1">
                <a:solidFill>
                  <a:schemeClr val="tx1"/>
                </a:solidFill>
                <a:effectLst/>
                <a:latin typeface="+mn-lt"/>
                <a:ea typeface="+mn-ea"/>
                <a:cs typeface="+mn-cs"/>
              </a:rPr>
              <a:t>ACSD</a:t>
            </a:r>
            <a:r>
              <a:rPr lang="en-US" sz="1200" b="0" i="0" kern="1200" dirty="0">
                <a:solidFill>
                  <a:schemeClr val="tx1"/>
                </a:solidFill>
                <a:effectLst/>
                <a:latin typeface="+mn-lt"/>
                <a:ea typeface="+mn-ea"/>
                <a:cs typeface="+mn-cs"/>
              </a:rPr>
              <a:t>-OCIO-004. This policy specifies the process that manages information security and privacy risk specifically for IT systems at the U.S. Department of Education.</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Finally, the MSIX specific security documents include the System Security Plan which documents how MSIX implements the security controls specified by NIST. The Privacy Impact Assessment (PIA) and System of Records Notice (SORN) document the PII contained in the MSIX system, why it is there, and how MSIX protects it. The Interconnection Security Agreements (ISAs) and Memoranda of Understanding (MOUs) are agreements made between the Department of Education and the State Education Agencies for exchanging the Minimum Data Elements (MDEs). Finally, the MSIX Rules of Behavior explains the policies and procedures MSIX Users are expected to follow when accessing the MSIX system.</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It is important to understand the types of cybersecurity threats in order to avoid falling victim to an attack. The online presence of each MSIX User can put student data at risk.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media can grant access to unwanted "friends" who may be gathering your personal information to crack answers to MSIX Challenge Questions. Although much simpler, using the same password for multiple websites put you at risk if that password is compromised – it can be used to access other online accounts. Clicking on unknown or suspicious links can put your device at risk for malware and ransomware attacks that give bad actors access to student data that has been downloaded on your device. These examples and many more are the reason we take the time each year to review Cybersecurity and Account Management. The more you know, the less susceptible you are!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65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The information on this slide is relevant because all individuals must practice proper cyber hygiene because without appropriate cyber software such as anti-virus and spam filters your computer can be an access point to MSIX for nefarious parties.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Did you know that about 150 billion spam emails are sent everyday. Even though inboxes have spam filters configured, they will not catch all spam emails. Email users must remain vigilant when reviewing emails and clicking on links or attachments. </a:t>
            </a:r>
            <a:r>
              <a:rPr lang="en-US" sz="1100" dirty="0">
                <a:hlinkClick r:id="rId3"/>
              </a:rPr>
              <a:t>5 Must-Know Cybersecurity Stats of 2022 | Abnormal Security</a:t>
            </a: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This next one was a staggering statistic for me to learn  -60% of businesses endured a ransomware attack last year. Cybercriminals remain focused on manipulating poor cyber hygiene to perpetrate identity-related crimes and steal credentials such as logins and passwords. These stolen logins and passwords are then used to launch ransomware and phishing attacks against businesses.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Finally, according to a study from the University of Maryland, a typical computer is attacked in one way or another every 39 seconds. This comes in the form of direct hacking attempts, phishing attempts, or some other type of spam meant to infect your computer with malware.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It is pertinent that all individuals have not only the appropriate cyber software such as anti-virus and spam filters but also practice proper cyber hygiene.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68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2000" b="0" i="0" kern="1200" baseline="0" dirty="0">
              <a:solidFill>
                <a:schemeClr val="tx1"/>
              </a:solidFill>
              <a:effectLst/>
              <a:latin typeface="+mn-lt"/>
              <a:ea typeface="+mn-ea"/>
              <a:cs typeface="+mn-cs"/>
            </a:endParaRPr>
          </a:p>
          <a:p>
            <a:pPr marL="285750" indent="-285750">
              <a:buFont typeface="Arial"/>
              <a:buChar char="•"/>
            </a:pPr>
            <a:r>
              <a:rPr lang="en-US" dirty="0"/>
              <a:t>Review app permissions. Ensure your installed apps only have access to the information they need and remove unnecessary permissions from each app. Consider removing apps with excessive permissions. Pay special attention to apps that have access to your contact list, camera, storage, location, and microphone.</a:t>
            </a:r>
          </a:p>
          <a:p>
            <a:pPr marL="285750" indent="-285750">
              <a:buFont typeface="Arial"/>
              <a:buChar char="•"/>
            </a:pPr>
            <a:r>
              <a:rPr lang="en-US" dirty="0"/>
              <a:t>Limit location permissions. Some apps have access to the mobile device’s location services and thus have access to the user’s approximate physical location. For apps that require access to location data to function, consider limiting this access to when the app is in use only.</a:t>
            </a:r>
            <a:endParaRPr lang="en-US" dirty="0">
              <a:cs typeface="Calibri"/>
            </a:endParaRPr>
          </a:p>
          <a:p>
            <a:pPr marL="285750" indent="-285750">
              <a:buFont typeface="Arial"/>
              <a:buChar char="•"/>
            </a:pPr>
            <a:r>
              <a:rPr lang="en-US" dirty="0"/>
              <a:t>Keep app software up to date. Apps with out-of-date software may be at risk of exploitation of known vulnerabilities. Protect your mobile device from malware by installing app updates as they are released.</a:t>
            </a:r>
            <a:endParaRPr lang="en-US" dirty="0">
              <a:cs typeface="Calibri"/>
            </a:endParaRPr>
          </a:p>
          <a:p>
            <a:pPr marL="285750" indent="-285750">
              <a:buFont typeface="Arial"/>
              <a:buChar char="•"/>
            </a:pPr>
            <a:r>
              <a:rPr lang="en-US" dirty="0"/>
              <a:t>Delete apps you do not need. To avoid unnecessary data collection, uninstall apps you no longer use.</a:t>
            </a:r>
            <a:endParaRPr lang="en-US" dirty="0">
              <a:cs typeface="Calibri"/>
            </a:endParaRPr>
          </a:p>
          <a:p>
            <a:pPr marL="285750" indent="-285750">
              <a:buFont typeface="Arial"/>
              <a:buChar char="•"/>
            </a:pPr>
            <a:r>
              <a:rPr lang="en-US" dirty="0"/>
              <a:t>Be cautious with signing into apps with social network accounts. Some apps are integrated with social network sites—in these cases, the app can collect information from your social network account and vice versa. Ensure you are comfortable with this type of information sharing before you sign into an app via your social network account. Alternatively, use your email address and a unique password to sign in.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A34052-12FB-4B01-8A2E-D87AD7371E95}" type="slidenum">
              <a:rPr lang="en-US" smtClean="0"/>
              <a:t>9</a:t>
            </a:fld>
            <a:endParaRPr lang="en-US" dirty="0"/>
          </a:p>
        </p:txBody>
      </p:sp>
    </p:spTree>
    <p:extLst>
      <p:ext uri="{BB962C8B-B14F-4D97-AF65-F5344CB8AC3E}">
        <p14:creationId xmlns:p14="http://schemas.microsoft.com/office/powerpoint/2010/main" val="2798704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4" y="4965305"/>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4" y="5940665"/>
            <a:ext cx="4407673" cy="478209"/>
          </a:xfrm>
        </p:spPr>
        <p:txBody>
          <a:bodyPr vert="horz" lIns="0" tIns="0" rIns="0" bIns="0" rtlCol="0">
            <a:noAutofit/>
          </a:bodyPr>
          <a:lstStyle>
            <a:lvl1pPr marL="0" indent="0">
              <a:buNone/>
              <a:defRPr lang="en-US" sz="1200" dirty="0"/>
            </a:lvl1pPr>
          </a:lstStyle>
          <a:p>
            <a:pPr marL="228594" lvl="0" indent="-228594">
              <a:lnSpc>
                <a:spcPct val="130000"/>
              </a:lnSpc>
            </a:pPr>
            <a:r>
              <a:rPr lang="en-US" dirty="0"/>
              <a:t>Click to edit Subtitle</a:t>
            </a:r>
          </a:p>
        </p:txBody>
      </p:sp>
      <p:sp>
        <p:nvSpPr>
          <p:cNvPr id="7" name="Text Placeholder 9"/>
          <p:cNvSpPr>
            <a:spLocks noGrp="1"/>
          </p:cNvSpPr>
          <p:nvPr>
            <p:ph type="body" sz="quarter" idx="17" hasCustomPrompt="1"/>
          </p:nvPr>
        </p:nvSpPr>
        <p:spPr>
          <a:xfrm>
            <a:off x="914404" y="4585210"/>
            <a:ext cx="4407673" cy="348286"/>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Date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762001"/>
            <a:ext cx="1788289" cy="828260"/>
          </a:xfrm>
          <a:prstGeom prst="rect">
            <a:avLst/>
          </a:prstGeom>
        </p:spPr>
      </p:pic>
      <p:sp>
        <p:nvSpPr>
          <p:cNvPr id="8" name="Picture Placeholder 7"/>
          <p:cNvSpPr>
            <a:spLocks noGrp="1"/>
          </p:cNvSpPr>
          <p:nvPr>
            <p:ph type="pic" sz="quarter" idx="19" hasCustomPrompt="1"/>
          </p:nvPr>
        </p:nvSpPr>
        <p:spPr>
          <a:xfrm>
            <a:off x="5322075" y="0"/>
            <a:ext cx="6869925"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2815210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17022188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65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19120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145013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72943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7D2B-A546-4A07-BD33-607C0E17A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B4CE8-1702-4352-80F1-FF821B43D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8CAAC-A230-489B-A5EE-BBFC643A98E8}"/>
              </a:ext>
            </a:extLst>
          </p:cNvPr>
          <p:cNvSpPr>
            <a:spLocks noGrp="1"/>
          </p:cNvSpPr>
          <p:nvPr>
            <p:ph type="dt" sz="half" idx="10"/>
          </p:nvPr>
        </p:nvSpPr>
        <p:spPr/>
        <p:txBody>
          <a:bodyPr/>
          <a:lstStyle/>
          <a:p>
            <a:fld id="{D53FC295-1F4B-4BB9-A53A-2AAFF80C2750}" type="datetimeFigureOut">
              <a:rPr lang="en-US" smtClean="0"/>
              <a:t>3/30/2023</a:t>
            </a:fld>
            <a:endParaRPr lang="en-US"/>
          </a:p>
        </p:txBody>
      </p:sp>
      <p:sp>
        <p:nvSpPr>
          <p:cNvPr id="5" name="Footer Placeholder 4">
            <a:extLst>
              <a:ext uri="{FF2B5EF4-FFF2-40B4-BE49-F238E27FC236}">
                <a16:creationId xmlns:a16="http://schemas.microsoft.com/office/drawing/2014/main" id="{2D97159C-3001-44A6-B25E-7F37F056B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E3AC3-8944-467A-A5AC-CAF2A36B40FB}"/>
              </a:ext>
            </a:extLst>
          </p:cNvPr>
          <p:cNvSpPr>
            <a:spLocks noGrp="1"/>
          </p:cNvSpPr>
          <p:nvPr>
            <p:ph type="sldNum" sz="quarter" idx="12"/>
          </p:nvPr>
        </p:nvSpPr>
        <p:spPr/>
        <p:txBody>
          <a:bodyPr/>
          <a:lstStyle/>
          <a:p>
            <a:fld id="{CC83A5D3-775E-4133-917F-F54AE993ED71}" type="slidenum">
              <a:rPr lang="en-US" smtClean="0"/>
              <a:t>‹#›</a:t>
            </a:fld>
            <a:endParaRPr lang="en-US"/>
          </a:p>
        </p:txBody>
      </p:sp>
    </p:spTree>
    <p:extLst>
      <p:ext uri="{BB962C8B-B14F-4D97-AF65-F5344CB8AC3E}">
        <p14:creationId xmlns:p14="http://schemas.microsoft.com/office/powerpoint/2010/main" val="277422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2"/>
            <a:ext cx="12192000" cy="6857999"/>
          </a:xfrm>
          <a:noFill/>
        </p:spPr>
        <p:txBody>
          <a:bodyPr anchor="ctr"/>
          <a:lstStyle>
            <a:lvl1pPr marL="0" indent="0" algn="ctr">
              <a:buNone/>
              <a:defRPr>
                <a:solidFill>
                  <a:schemeClr val="accent6"/>
                </a:solidFill>
              </a:defRPr>
            </a:lvl1pPr>
          </a:lstStyle>
          <a:p>
            <a:r>
              <a:rPr lang="en-US" dirty="0"/>
              <a:t>Drag picture to placeholder or click icon to add</a:t>
            </a:r>
          </a:p>
        </p:txBody>
      </p:sp>
      <p:sp>
        <p:nvSpPr>
          <p:cNvPr id="3" name="Title 1"/>
          <p:cNvSpPr>
            <a:spLocks noGrp="1"/>
          </p:cNvSpPr>
          <p:nvPr>
            <p:ph type="title" hasCustomPrompt="1"/>
          </p:nvPr>
        </p:nvSpPr>
        <p:spPr>
          <a:xfrm>
            <a:off x="914403" y="4725109"/>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3" y="5694831"/>
            <a:ext cx="4389120" cy="1163171"/>
          </a:xfrm>
        </p:spPr>
        <p:txBody>
          <a:bodyPr vert="horz" lIns="365760" tIns="0" rIns="365760" bIns="0" rtlCol="0">
            <a:noAutofit/>
          </a:bodyPr>
          <a:lstStyle>
            <a:lvl1pPr marL="0" indent="0">
              <a:buNone/>
              <a:defRPr lang="en-US" sz="1400" baseline="0" dirty="0"/>
            </a:lvl1pPr>
          </a:lstStyle>
          <a:p>
            <a:pPr marL="228594" lvl="0" indent="-228594">
              <a:lnSpc>
                <a:spcPct val="130000"/>
              </a:lnSpc>
            </a:pPr>
            <a:r>
              <a:rPr lang="en-US" dirty="0"/>
              <a:t>Click to edit subtitle</a:t>
            </a:r>
          </a:p>
        </p:txBody>
      </p:sp>
    </p:spTree>
    <p:extLst>
      <p:ext uri="{BB962C8B-B14F-4D97-AF65-F5344CB8AC3E}">
        <p14:creationId xmlns:p14="http://schemas.microsoft.com/office/powerpoint/2010/main" val="13337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23163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Tree>
    <p:extLst>
      <p:ext uri="{BB962C8B-B14F-4D97-AF65-F5344CB8AC3E}">
        <p14:creationId xmlns:p14="http://schemas.microsoft.com/office/powerpoint/2010/main" val="183842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1" y="804672"/>
            <a:ext cx="3347391" cy="1995802"/>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63913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
        <p:nvSpPr>
          <p:cNvPr id="5"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46825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6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losing">
    <p:bg>
      <p:bgPr>
        <a:gradFill rotWithShape="1">
          <a:gsLst>
            <a:gs pos="0">
              <a:schemeClr val="accent3">
                <a:lumMod val="20000"/>
                <a:lumOff val="80000"/>
              </a:schemeClr>
            </a:gs>
            <a:gs pos="50000">
              <a:schemeClr val="accent3">
                <a:lumMod val="40000"/>
                <a:lumOff val="60000"/>
              </a:schemeClr>
            </a:gs>
            <a:gs pos="100000">
              <a:srgbClr val="E6C70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4"/>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Tree>
    <p:extLst>
      <p:ext uri="{BB962C8B-B14F-4D97-AF65-F5344CB8AC3E}">
        <p14:creationId xmlns:p14="http://schemas.microsoft.com/office/powerpoint/2010/main" val="2797910336"/>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372552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914720" y="6444149"/>
            <a:ext cx="335348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2023 Deloitte Development LLC. All rights reserved.</a:t>
            </a:r>
          </a:p>
        </p:txBody>
      </p:sp>
    </p:spTree>
    <p:extLst>
      <p:ext uri="{BB962C8B-B14F-4D97-AF65-F5344CB8AC3E}">
        <p14:creationId xmlns:p14="http://schemas.microsoft.com/office/powerpoint/2010/main" val="3442495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57" r:id="rId10"/>
    <p:sldLayoutId id="2147483802" r:id="rId11"/>
    <p:sldLayoutId id="2147483803" r:id="rId12"/>
    <p:sldLayoutId id="2147483804" r:id="rId13"/>
    <p:sldLayoutId id="2147483805" r:id="rId14"/>
    <p:sldLayoutId id="2147483858" r:id="rId15"/>
  </p:sldLayoutIdLst>
  <p:txStyles>
    <p:title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userDrawn="1">
          <p15:clr>
            <a:srgbClr val="F26B43"/>
          </p15:clr>
        </p15:guide>
        <p15:guide id="4" pos="7104" userDrawn="1">
          <p15:clr>
            <a:srgbClr val="F26B43"/>
          </p15:clr>
        </p15:guide>
        <p15:guide id="5" pos="2976" userDrawn="1">
          <p15:clr>
            <a:srgbClr val="F26B43"/>
          </p15:clr>
        </p15:guide>
        <p15:guide id="6" orient="horz" pos="1152" userDrawn="1">
          <p15:clr>
            <a:srgbClr val="F26B43"/>
          </p15:clr>
        </p15:guide>
        <p15:guide id="7" pos="26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21.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DA87A037-6ACC-41DC-9B5F-7D1B0271C135}"/>
              </a:ext>
            </a:extLst>
          </p:cNvPr>
          <p:cNvSpPr txBox="1">
            <a:spLocks/>
          </p:cNvSpPr>
          <p:nvPr/>
        </p:nvSpPr>
        <p:spPr>
          <a:xfrm>
            <a:off x="433965" y="3038501"/>
            <a:ext cx="4814073" cy="20936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81BC00"/>
              </a:buClr>
              <a:buSzPct val="75000"/>
              <a:buFont typeface="Arial" panose="020B0604020202020204" pitchFamily="34" charset="0"/>
              <a:buNone/>
              <a:tabLst/>
              <a:defRPr/>
            </a:pPr>
            <a:r>
              <a:rPr kumimoji="0" lang="en-US" sz="1000" b="1" i="0" u="none" strike="noStrike" kern="0" cap="all" spc="250" normalizeH="0" baseline="0" noProof="0" dirty="0">
                <a:ln>
                  <a:noFill/>
                </a:ln>
                <a:solidFill>
                  <a:srgbClr val="5C5C5C"/>
                </a:solidFill>
                <a:effectLst/>
                <a:uLnTx/>
                <a:uFillTx/>
                <a:latin typeface="Frutiger Next Pro Light"/>
              </a:rPr>
              <a:t>Migrant student information exchange (MSIX)</a:t>
            </a:r>
          </a:p>
        </p:txBody>
      </p:sp>
      <p:sp>
        <p:nvSpPr>
          <p:cNvPr id="8" name="Title 7">
            <a:extLst>
              <a:ext uri="{FF2B5EF4-FFF2-40B4-BE49-F238E27FC236}">
                <a16:creationId xmlns:a16="http://schemas.microsoft.com/office/drawing/2014/main" id="{811E9DDD-4F18-48F1-B0C6-08C444668795}"/>
              </a:ext>
            </a:extLst>
          </p:cNvPr>
          <p:cNvSpPr txBox="1">
            <a:spLocks noGrp="1"/>
          </p:cNvSpPr>
          <p:nvPr>
            <p:ph type="title" idx="4294967295"/>
          </p:nvPr>
        </p:nvSpPr>
        <p:spPr>
          <a:xfrm>
            <a:off x="316336" y="3251165"/>
            <a:ext cx="5437192"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61D19"/>
                </a:solidFill>
                <a:effectLst/>
                <a:uLnTx/>
                <a:uFillTx/>
                <a:latin typeface="Open Sans" panose="020B0606030504020204" pitchFamily="34" charset="0"/>
                <a:ea typeface="Open Sans" panose="020B0606030504020204" pitchFamily="34" charset="0"/>
                <a:cs typeface="Open Sans" panose="020B0606030504020204" pitchFamily="34" charset="0"/>
              </a:rPr>
              <a:t>Cybersecurity and Account Management Webinar</a:t>
            </a:r>
            <a:endPar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5">
            <a:extLst>
              <a:ext uri="{FF2B5EF4-FFF2-40B4-BE49-F238E27FC236}">
                <a16:creationId xmlns:a16="http://schemas.microsoft.com/office/drawing/2014/main" id="{020904D7-487B-4BAF-AEE8-0178D9B78C14}"/>
              </a:ext>
            </a:extLst>
          </p:cNvPr>
          <p:cNvSpPr txBox="1">
            <a:spLocks/>
          </p:cNvSpPr>
          <p:nvPr/>
        </p:nvSpPr>
        <p:spPr>
          <a:xfrm>
            <a:off x="433965" y="5560359"/>
            <a:ext cx="4407673" cy="21782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dirty="0">
                <a:solidFill>
                  <a:srgbClr val="5A5A5A"/>
                </a:solidFill>
                <a:latin typeface="Open Sans"/>
              </a:rPr>
              <a:t>February 23, 2023</a:t>
            </a:r>
            <a:endParaRPr kumimoji="0" lang="en-US" sz="900" b="1" i="0" u="none" strike="noStrike" kern="0" cap="all" spc="250" normalizeH="0" baseline="0" noProof="0" dirty="0">
              <a:ln>
                <a:noFill/>
              </a:ln>
              <a:solidFill>
                <a:srgbClr val="5A5A5A"/>
              </a:solidFill>
              <a:effectLst/>
              <a:uLnTx/>
              <a:uFillTx/>
              <a:latin typeface="Open Sans"/>
            </a:endParaRPr>
          </a:p>
        </p:txBody>
      </p:sp>
      <p:sp>
        <p:nvSpPr>
          <p:cNvPr id="4" name="TextBox 3">
            <a:extLst>
              <a:ext uri="{FF2B5EF4-FFF2-40B4-BE49-F238E27FC236}">
                <a16:creationId xmlns:a16="http://schemas.microsoft.com/office/drawing/2014/main" id="{9FF62A17-B0D1-4F16-A0BD-C422C0075860}"/>
              </a:ext>
            </a:extLst>
          </p:cNvPr>
          <p:cNvSpPr txBox="1"/>
          <p:nvPr/>
        </p:nvSpPr>
        <p:spPr>
          <a:xfrm>
            <a:off x="316336" y="5751110"/>
            <a:ext cx="15519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rPr>
              <a:t>Deloitte</a:t>
            </a:r>
          </a:p>
        </p:txBody>
      </p:sp>
      <p:pic>
        <p:nvPicPr>
          <p:cNvPr id="9" name="Picture 8">
            <a:extLst>
              <a:ext uri="{FF2B5EF4-FFF2-40B4-BE49-F238E27FC236}">
                <a16:creationId xmlns:a16="http://schemas.microsoft.com/office/drawing/2014/main" id="{03E8B2BC-3C04-44FA-9A7C-D3E9F491D6E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33" y="6130602"/>
            <a:ext cx="2308645" cy="662939"/>
          </a:xfrm>
          <a:prstGeom prst="rect">
            <a:avLst/>
          </a:prstGeom>
        </p:spPr>
      </p:pic>
      <p:pic>
        <p:nvPicPr>
          <p:cNvPr id="3" name="Picture 2">
            <a:extLst>
              <a:ext uri="{FF2B5EF4-FFF2-40B4-BE49-F238E27FC236}">
                <a16:creationId xmlns:a16="http://schemas.microsoft.com/office/drawing/2014/main" id="{FDDFFE06-C0F9-4D22-96AA-B83BB34E14AC}"/>
              </a:ext>
              <a:ext uri="{C183D7F6-B498-43B3-948B-1728B52AA6E4}">
                <adec:decorative xmlns:adec="http://schemas.microsoft.com/office/drawing/2017/decorative"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3645" r="7045"/>
          <a:stretch/>
        </p:blipFill>
        <p:spPr>
          <a:xfrm>
            <a:off x="6096000" y="0"/>
            <a:ext cx="6096000" cy="6868160"/>
          </a:xfrm>
          <a:prstGeom prst="rect">
            <a:avLst/>
          </a:prstGeom>
        </p:spPr>
      </p:pic>
    </p:spTree>
    <p:extLst>
      <p:ext uri="{BB962C8B-B14F-4D97-AF65-F5344CB8AC3E}">
        <p14:creationId xmlns:p14="http://schemas.microsoft.com/office/powerpoint/2010/main" val="15450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71E9C0-9A5C-EDD9-3E7C-E5644463B5AD}"/>
              </a:ext>
              <a:ext uri="{C183D7F6-B498-43B3-948B-1728B52AA6E4}">
                <adec:decorative xmlns:adec="http://schemas.microsoft.com/office/drawing/2017/decorative" val="1"/>
              </a:ext>
            </a:extLst>
          </p:cNvPr>
          <p:cNvSpPr/>
          <p:nvPr/>
        </p:nvSpPr>
        <p:spPr>
          <a:xfrm>
            <a:off x="8562" y="179534"/>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itle 1">
            <a:extLst>
              <a:ext uri="{FF2B5EF4-FFF2-40B4-BE49-F238E27FC236}">
                <a16:creationId xmlns:a16="http://schemas.microsoft.com/office/drawing/2014/main" id="{5DFB8373-BA78-4867-90AE-6A213062F03D}"/>
              </a:ext>
            </a:extLst>
          </p:cNvPr>
          <p:cNvSpPr txBox="1">
            <a:spLocks noGrp="1"/>
          </p:cNvSpPr>
          <p:nvPr>
            <p:ph type="title" idx="4294967295"/>
          </p:nvPr>
        </p:nvSpPr>
        <p:spPr>
          <a:xfrm>
            <a:off x="827332" y="543923"/>
            <a:ext cx="10363200" cy="594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tx1"/>
                </a:solidFill>
                <a:effectLst/>
                <a:uLnTx/>
                <a:uFillTx/>
                <a:latin typeface="+mn-lt"/>
                <a:ea typeface="Bebas Neue" charset="0"/>
                <a:cs typeface="Chronicle Display Black"/>
              </a:rPr>
              <a:t>Social Media Risks </a:t>
            </a:r>
          </a:p>
        </p:txBody>
      </p:sp>
      <p:sp>
        <p:nvSpPr>
          <p:cNvPr id="5" name="TextBox 4">
            <a:extLst>
              <a:ext uri="{FF2B5EF4-FFF2-40B4-BE49-F238E27FC236}">
                <a16:creationId xmlns:a16="http://schemas.microsoft.com/office/drawing/2014/main" id="{41D9E50E-72B0-A87E-9C4A-2EBB2E61D454}"/>
              </a:ext>
            </a:extLst>
          </p:cNvPr>
          <p:cNvSpPr txBox="1"/>
          <p:nvPr/>
        </p:nvSpPr>
        <p:spPr>
          <a:xfrm>
            <a:off x="827332" y="1357000"/>
            <a:ext cx="11058895" cy="1889813"/>
          </a:xfrm>
          <a:prstGeom prst="rect">
            <a:avLst/>
          </a:prstGeom>
          <a:noFill/>
        </p:spPr>
        <p:txBody>
          <a:bodyPr wrap="square" lIns="91440" tIns="45720" rIns="91440" bIns="45720" anchor="t">
            <a:spAutoFit/>
          </a:bodyPr>
          <a:lstStyle/>
          <a:p>
            <a:pPr>
              <a:lnSpc>
                <a:spcPct val="150000"/>
              </a:lnSpc>
            </a:pPr>
            <a:r>
              <a:rPr lang="en-US" sz="2000" spc="-31" dirty="0">
                <a:ea typeface="+mn-lt"/>
                <a:cs typeface="+mn-lt"/>
              </a:rPr>
              <a:t>Bad actors may use their connections with you to gather information such as, common answers to security challenge questions which may be used to carry out attacks into your associated work systems. This can lead to gaining unauthorized access to sensitive information. </a:t>
            </a:r>
            <a:endParaRPr lang="en-US" sz="2000" dirty="0"/>
          </a:p>
        </p:txBody>
      </p:sp>
      <p:sp>
        <p:nvSpPr>
          <p:cNvPr id="7" name="TextBox 6">
            <a:extLst>
              <a:ext uri="{FF2B5EF4-FFF2-40B4-BE49-F238E27FC236}">
                <a16:creationId xmlns:a16="http://schemas.microsoft.com/office/drawing/2014/main" id="{DD7C2E1E-023D-3121-1D52-1723384D2B14}"/>
              </a:ext>
            </a:extLst>
          </p:cNvPr>
          <p:cNvSpPr txBox="1"/>
          <p:nvPr/>
        </p:nvSpPr>
        <p:spPr>
          <a:xfrm>
            <a:off x="827332" y="3480571"/>
            <a:ext cx="6968322" cy="2813142"/>
          </a:xfrm>
          <a:prstGeom prst="rect">
            <a:avLst/>
          </a:prstGeom>
          <a:noFill/>
        </p:spPr>
        <p:txBody>
          <a:bodyPr wrap="square" lIns="91440" tIns="45720" rIns="91440" bIns="45720" rtlCol="0" anchor="t">
            <a:spAutoFit/>
          </a:bodyPr>
          <a:lstStyle/>
          <a:p>
            <a:pPr>
              <a:lnSpc>
                <a:spcPct val="150000"/>
              </a:lnSpc>
            </a:pPr>
            <a:r>
              <a:rPr lang="en-US" sz="2000" b="1" spc="-31" dirty="0">
                <a:solidFill>
                  <a:srgbClr val="028573"/>
                </a:solidFill>
                <a:latin typeface="Open Sans"/>
                <a:ea typeface="Open Sans"/>
                <a:cs typeface="Open Sans"/>
              </a:rPr>
              <a:t>Risk:</a:t>
            </a:r>
            <a:r>
              <a:rPr lang="en-US" sz="2000" spc="-31" dirty="0">
                <a:solidFill>
                  <a:srgbClr val="028573"/>
                </a:solidFill>
                <a:ea typeface="+mn-lt"/>
                <a:cs typeface="+mn-lt"/>
              </a:rPr>
              <a:t> </a:t>
            </a:r>
            <a:r>
              <a:rPr lang="en-US" sz="2000" spc="-31" dirty="0">
                <a:ea typeface="+mn-lt"/>
                <a:cs typeface="+mn-lt"/>
              </a:rPr>
              <a:t>Retrieve your personal information from social media to </a:t>
            </a:r>
            <a:r>
              <a:rPr lang="en-US" sz="2000" b="1" spc="-31" dirty="0">
                <a:ea typeface="+mn-lt"/>
                <a:cs typeface="+mn-lt"/>
              </a:rPr>
              <a:t>steal your identity</a:t>
            </a:r>
            <a:r>
              <a:rPr lang="en-US" sz="2000" spc="-31" dirty="0">
                <a:ea typeface="+mn-lt"/>
                <a:cs typeface="+mn-lt"/>
              </a:rPr>
              <a:t>, and potentially </a:t>
            </a:r>
            <a:r>
              <a:rPr lang="en-US" sz="2000" b="1" spc="-31" dirty="0">
                <a:ea typeface="+mn-lt"/>
                <a:cs typeface="+mn-lt"/>
              </a:rPr>
              <a:t>commit fraud</a:t>
            </a:r>
            <a:r>
              <a:rPr lang="en-US" sz="2000" spc="-31" dirty="0">
                <a:ea typeface="+mn-lt"/>
                <a:cs typeface="+mn-lt"/>
              </a:rPr>
              <a:t>. </a:t>
            </a:r>
          </a:p>
          <a:p>
            <a:pPr>
              <a:lnSpc>
                <a:spcPct val="150000"/>
              </a:lnSpc>
            </a:pPr>
            <a:endParaRPr lang="en-US" sz="2000" spc="-31" dirty="0">
              <a:ea typeface="+mn-lt"/>
              <a:cs typeface="+mn-lt"/>
            </a:endParaRPr>
          </a:p>
          <a:p>
            <a:pPr>
              <a:lnSpc>
                <a:spcPct val="150000"/>
              </a:lnSpc>
            </a:pPr>
            <a:r>
              <a:rPr lang="en-US" sz="2000" b="1" spc="-31" dirty="0">
                <a:solidFill>
                  <a:srgbClr val="028573"/>
                </a:solidFill>
                <a:latin typeface="Open Sans"/>
                <a:ea typeface="Open Sans"/>
                <a:cs typeface="Open Sans"/>
              </a:rPr>
              <a:t>Outcome: </a:t>
            </a:r>
            <a:r>
              <a:rPr lang="en-US" sz="2000" spc="-31" dirty="0">
                <a:ea typeface="+mn-lt"/>
                <a:cs typeface="+mn-lt"/>
              </a:rPr>
              <a:t>Attempt to compromise your computer via a </a:t>
            </a:r>
            <a:r>
              <a:rPr lang="en-US" sz="2000" b="1" spc="-31" dirty="0">
                <a:ea typeface="+mn-lt"/>
                <a:cs typeface="+mn-lt"/>
              </a:rPr>
              <a:t>malicious link</a:t>
            </a:r>
            <a:r>
              <a:rPr lang="en-US" sz="2000" spc="-31" dirty="0">
                <a:ea typeface="+mn-lt"/>
                <a:cs typeface="+mn-lt"/>
              </a:rPr>
              <a:t> embedded in an </a:t>
            </a:r>
            <a:r>
              <a:rPr lang="en-US" sz="2000" b="1" spc="-31" dirty="0">
                <a:ea typeface="+mn-lt"/>
                <a:cs typeface="+mn-lt"/>
              </a:rPr>
              <a:t>email </a:t>
            </a:r>
            <a:r>
              <a:rPr lang="en-US" sz="2000" spc="-31" dirty="0">
                <a:ea typeface="+mn-lt"/>
                <a:cs typeface="+mn-lt"/>
              </a:rPr>
              <a:t>or contained in a </a:t>
            </a:r>
            <a:r>
              <a:rPr lang="en-US" sz="2000" b="1" spc="-31" dirty="0">
                <a:ea typeface="+mn-lt"/>
                <a:cs typeface="+mn-lt"/>
              </a:rPr>
              <a:t>chat</a:t>
            </a:r>
            <a:r>
              <a:rPr lang="en-US" sz="2000" spc="-31" dirty="0">
                <a:ea typeface="+mn-lt"/>
                <a:cs typeface="+mn-lt"/>
              </a:rPr>
              <a:t>. </a:t>
            </a:r>
            <a:endParaRPr lang="en-US" sz="2000" dirty="0">
              <a:ea typeface="+mn-lt"/>
              <a:cs typeface="+mn-lt"/>
            </a:endParaRPr>
          </a:p>
        </p:txBody>
      </p:sp>
      <p:grpSp>
        <p:nvGrpSpPr>
          <p:cNvPr id="9" name="Image">
            <a:extLst>
              <a:ext uri="{FF2B5EF4-FFF2-40B4-BE49-F238E27FC236}">
                <a16:creationId xmlns:a16="http://schemas.microsoft.com/office/drawing/2014/main" id="{81B59679-8654-4466-BD63-8D823128B616}"/>
              </a:ext>
              <a:ext uri="{C183D7F6-B498-43B3-948B-1728B52AA6E4}">
                <adec:decorative xmlns:adec="http://schemas.microsoft.com/office/drawing/2017/decorative" val="1"/>
              </a:ext>
            </a:extLst>
          </p:cNvPr>
          <p:cNvGrpSpPr/>
          <p:nvPr/>
        </p:nvGrpSpPr>
        <p:grpSpPr>
          <a:xfrm>
            <a:off x="8128508" y="2977502"/>
            <a:ext cx="3236160" cy="2963331"/>
            <a:chOff x="8128508" y="2977502"/>
            <a:chExt cx="3236160" cy="2963331"/>
          </a:xfrm>
        </p:grpSpPr>
        <p:pic>
          <p:nvPicPr>
            <p:cNvPr id="8" name="Graphic 8">
              <a:extLst>
                <a:ext uri="{FF2B5EF4-FFF2-40B4-BE49-F238E27FC236}">
                  <a16:creationId xmlns:a16="http://schemas.microsoft.com/office/drawing/2014/main" id="{D92E0760-808D-F913-423A-C2E1FE7C6AA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508" y="2977502"/>
              <a:ext cx="1102759" cy="1102759"/>
            </a:xfrm>
            <a:prstGeom prst="rect">
              <a:avLst/>
            </a:prstGeom>
          </p:spPr>
        </p:pic>
        <p:pic>
          <p:nvPicPr>
            <p:cNvPr id="6" name="Picture 7">
              <a:extLst>
                <a:ext uri="{FF2B5EF4-FFF2-40B4-BE49-F238E27FC236}">
                  <a16:creationId xmlns:a16="http://schemas.microsoft.com/office/drawing/2014/main" id="{E198570E-77D8-B530-A7BC-D0EE7CA19BB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53081" y="3377430"/>
              <a:ext cx="2563403" cy="2563403"/>
            </a:xfrm>
            <a:prstGeom prst="rect">
              <a:avLst/>
            </a:prstGeom>
          </p:spPr>
        </p:pic>
        <p:pic>
          <p:nvPicPr>
            <p:cNvPr id="10" name="Graphic 10">
              <a:extLst>
                <a:ext uri="{FF2B5EF4-FFF2-40B4-BE49-F238E27FC236}">
                  <a16:creationId xmlns:a16="http://schemas.microsoft.com/office/drawing/2014/main" id="{4C5BFFF5-6066-B6E0-4223-2FBF1E97C42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0606" y="3480571"/>
              <a:ext cx="1214062" cy="1214062"/>
            </a:xfrm>
            <a:prstGeom prst="rect">
              <a:avLst/>
            </a:prstGeom>
          </p:spPr>
        </p:pic>
      </p:grpSp>
      <p:pic>
        <p:nvPicPr>
          <p:cNvPr id="11" name="Picture 10">
            <a:extLst>
              <a:ext uri="{FF2B5EF4-FFF2-40B4-BE49-F238E27FC236}">
                <a16:creationId xmlns:a16="http://schemas.microsoft.com/office/drawing/2014/main" id="{3C498D38-C550-4361-9C7F-B4F073A61F2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1098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0B6F-79A2-DE6E-0FAF-6C307B0359DA}"/>
              </a:ext>
              <a:ext uri="{C183D7F6-B498-43B3-948B-1728B52AA6E4}">
                <adec:decorative xmlns:adec="http://schemas.microsoft.com/office/drawing/2017/decorative" val="1"/>
              </a:ext>
            </a:extLst>
          </p:cNvPr>
          <p:cNvSpPr/>
          <p:nvPr/>
        </p:nvSpPr>
        <p:spPr>
          <a:xfrm>
            <a:off x="0" y="213781"/>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0E2A0427-4CEB-EEEF-E37A-EAF6F7520D23}"/>
              </a:ext>
            </a:extLst>
          </p:cNvPr>
          <p:cNvSpPr txBox="1">
            <a:spLocks noGrp="1"/>
          </p:cNvSpPr>
          <p:nvPr>
            <p:ph type="title" idx="4294967295"/>
          </p:nvPr>
        </p:nvSpPr>
        <p:spPr>
          <a:xfrm>
            <a:off x="825912" y="531369"/>
            <a:ext cx="10363200" cy="594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tx1"/>
                </a:solidFill>
                <a:effectLst/>
                <a:uLnTx/>
                <a:uFillTx/>
                <a:latin typeface="+mn-lt"/>
                <a:ea typeface="Bebas Neue" charset="0"/>
                <a:cs typeface="Chronicle Display Black"/>
              </a:rPr>
              <a:t>Social Media Best Practices</a:t>
            </a:r>
          </a:p>
        </p:txBody>
      </p:sp>
      <p:sp>
        <p:nvSpPr>
          <p:cNvPr id="5" name="Text Placeholder 3">
            <a:extLst>
              <a:ext uri="{FF2B5EF4-FFF2-40B4-BE49-F238E27FC236}">
                <a16:creationId xmlns:a16="http://schemas.microsoft.com/office/drawing/2014/main" id="{E1B879E0-9966-C791-81D8-A7CF0D90B859}"/>
              </a:ext>
            </a:extLst>
          </p:cNvPr>
          <p:cNvSpPr txBox="1">
            <a:spLocks/>
          </p:cNvSpPr>
          <p:nvPr/>
        </p:nvSpPr>
        <p:spPr bwMode="gray">
          <a:xfrm>
            <a:off x="760251" y="1393622"/>
            <a:ext cx="4971955" cy="2462213"/>
          </a:xfrm>
          <a:prstGeom prst="rect">
            <a:avLst/>
          </a:prstGeom>
        </p:spPr>
        <p:txBody>
          <a:bodyPr vert="horz" wrap="square" lIns="0" tIns="0" rIns="0" bIns="0" rtlCol="0" anchor="t">
            <a:spAutoFit/>
          </a:bodyPr>
          <a:lstStyle/>
          <a:p>
            <a:pPr>
              <a:spcAft>
                <a:spcPts val="1200"/>
              </a:spcAft>
            </a:pPr>
            <a:r>
              <a:rPr lang="en-US" sz="2000" b="1" spc="-31" dirty="0">
                <a:solidFill>
                  <a:srgbClr val="028573"/>
                </a:solidFill>
                <a:latin typeface="Open Sans"/>
                <a:ea typeface="Open Sans"/>
                <a:cs typeface="Open Sans"/>
              </a:rPr>
              <a:t>Privacy</a:t>
            </a:r>
            <a:r>
              <a:rPr lang="en-US" sz="2000" spc="-31" dirty="0">
                <a:solidFill>
                  <a:srgbClr val="028573"/>
                </a:solidFill>
                <a:latin typeface="Open Sans"/>
                <a:ea typeface="Open Sans"/>
                <a:cs typeface="Open Sans"/>
              </a:rPr>
              <a:t> </a:t>
            </a:r>
          </a:p>
          <a:p>
            <a:pPr marL="342900" indent="-342900">
              <a:spcAft>
                <a:spcPts val="1200"/>
              </a:spcAft>
              <a:buFont typeface="Arial"/>
              <a:buChar char="•"/>
            </a:pPr>
            <a:r>
              <a:rPr lang="en-US" sz="2000" spc="-31" dirty="0">
                <a:latin typeface="Open Sans"/>
                <a:ea typeface="Open Sans"/>
                <a:cs typeface="Open Sans"/>
              </a:rPr>
              <a:t>Keep social media accounts “</a:t>
            </a:r>
            <a:r>
              <a:rPr lang="en-US" sz="2000" b="1" spc="-31" dirty="0">
                <a:latin typeface="Open Sans"/>
                <a:ea typeface="Open Sans"/>
                <a:cs typeface="Open Sans"/>
              </a:rPr>
              <a:t>private</a:t>
            </a:r>
            <a:r>
              <a:rPr lang="en-US" sz="2000" spc="-31" dirty="0">
                <a:latin typeface="Open Sans"/>
                <a:ea typeface="Open Sans"/>
                <a:cs typeface="Open Sans"/>
              </a:rPr>
              <a:t>,” but also regularly check your settings to ensure it </a:t>
            </a:r>
            <a:r>
              <a:rPr lang="en-US" sz="2000" b="1" spc="-31" dirty="0">
                <a:latin typeface="Open Sans"/>
                <a:ea typeface="Open Sans"/>
                <a:cs typeface="Open Sans"/>
              </a:rPr>
              <a:t>stays</a:t>
            </a:r>
            <a:r>
              <a:rPr lang="en-US" sz="2000" spc="-31" dirty="0">
                <a:latin typeface="Open Sans"/>
                <a:ea typeface="Open Sans"/>
                <a:cs typeface="Open Sans"/>
              </a:rPr>
              <a:t> that way.</a:t>
            </a:r>
          </a:p>
          <a:p>
            <a:pPr marL="342900" indent="-342900">
              <a:spcAft>
                <a:spcPts val="1200"/>
              </a:spcAft>
              <a:buFont typeface="Arial"/>
              <a:buChar char="•"/>
            </a:pPr>
            <a:r>
              <a:rPr lang="en-US" sz="2000" spc="-31" dirty="0">
                <a:latin typeface="Open Sans"/>
                <a:ea typeface="Open Sans"/>
                <a:cs typeface="Open Sans"/>
              </a:rPr>
              <a:t>Always assume that everything that you post on the internet will, at some point, become </a:t>
            </a:r>
            <a:r>
              <a:rPr lang="en-US" sz="2000" b="1" spc="-31" dirty="0">
                <a:latin typeface="Open Sans"/>
                <a:ea typeface="Open Sans"/>
                <a:cs typeface="Open Sans"/>
              </a:rPr>
              <a:t>public information</a:t>
            </a:r>
            <a:r>
              <a:rPr lang="en-US" sz="2000" spc="-31" dirty="0">
                <a:latin typeface="Open Sans"/>
                <a:ea typeface="Open Sans"/>
                <a:cs typeface="Open Sans"/>
              </a:rPr>
              <a:t>. </a:t>
            </a:r>
            <a:endParaRPr lang="en-US" sz="2000" spc="-31" dirty="0">
              <a:ea typeface="Open Sans"/>
              <a:cs typeface="Open Sans"/>
            </a:endParaRPr>
          </a:p>
        </p:txBody>
      </p:sp>
      <p:sp>
        <p:nvSpPr>
          <p:cNvPr id="45" name="TextBox 44">
            <a:extLst>
              <a:ext uri="{FF2B5EF4-FFF2-40B4-BE49-F238E27FC236}">
                <a16:creationId xmlns:a16="http://schemas.microsoft.com/office/drawing/2014/main" id="{C8D21CD7-CDCB-122D-3C0D-8838B9003839}"/>
              </a:ext>
            </a:extLst>
          </p:cNvPr>
          <p:cNvSpPr txBox="1"/>
          <p:nvPr/>
        </p:nvSpPr>
        <p:spPr>
          <a:xfrm>
            <a:off x="760251" y="3947478"/>
            <a:ext cx="533602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000" b="1" spc="-31" dirty="0">
                <a:solidFill>
                  <a:srgbClr val="028573"/>
                </a:solidFill>
                <a:latin typeface="Open Sans"/>
                <a:ea typeface="Open Sans"/>
                <a:cs typeface="Open Sans"/>
              </a:rPr>
              <a:t>Network</a:t>
            </a:r>
            <a:r>
              <a:rPr lang="en-US" sz="2000" spc="-31" dirty="0">
                <a:latin typeface="Open Sans"/>
                <a:ea typeface="Open Sans"/>
                <a:cs typeface="Open Sans"/>
              </a:rPr>
              <a:t> </a:t>
            </a:r>
          </a:p>
          <a:p>
            <a:pPr marL="342900" indent="-342900">
              <a:spcAft>
                <a:spcPts val="1200"/>
              </a:spcAft>
              <a:buFont typeface="Arial"/>
              <a:buChar char="•"/>
            </a:pPr>
            <a:r>
              <a:rPr lang="en-US" sz="2000" spc="-31" dirty="0">
                <a:latin typeface="Open Sans"/>
                <a:ea typeface="Open Sans"/>
                <a:cs typeface="Open Sans"/>
              </a:rPr>
              <a:t>Be </a:t>
            </a:r>
            <a:r>
              <a:rPr lang="en-US" sz="2000" b="1" spc="-31" dirty="0">
                <a:latin typeface="Open Sans"/>
                <a:ea typeface="Open Sans"/>
                <a:cs typeface="Open Sans"/>
              </a:rPr>
              <a:t>selective </a:t>
            </a:r>
            <a:r>
              <a:rPr lang="en-US" sz="2000" spc="-31" dirty="0">
                <a:latin typeface="Open Sans"/>
                <a:ea typeface="Open Sans"/>
                <a:cs typeface="Open Sans"/>
              </a:rPr>
              <a:t>about who you accept as a friend on a social network and </a:t>
            </a:r>
            <a:r>
              <a:rPr lang="en-US" sz="2000" b="1" spc="-31" dirty="0">
                <a:latin typeface="Open Sans"/>
                <a:ea typeface="Open Sans"/>
                <a:cs typeface="Open Sans"/>
              </a:rPr>
              <a:t>avoid </a:t>
            </a:r>
            <a:r>
              <a:rPr lang="en-US" sz="2000" spc="-31" dirty="0">
                <a:latin typeface="Open Sans"/>
                <a:ea typeface="Open Sans"/>
                <a:cs typeface="Open Sans"/>
              </a:rPr>
              <a:t>accepting an invitation from an </a:t>
            </a:r>
            <a:r>
              <a:rPr lang="en-US" sz="2000" b="1" spc="-31" dirty="0">
                <a:latin typeface="Open Sans"/>
                <a:ea typeface="Open Sans"/>
                <a:cs typeface="Open Sans"/>
              </a:rPr>
              <a:t>unknown third party</a:t>
            </a:r>
            <a:r>
              <a:rPr lang="en-US" sz="2000" spc="-31" dirty="0">
                <a:latin typeface="Open Sans"/>
                <a:ea typeface="Open Sans"/>
                <a:cs typeface="Open Sans"/>
              </a:rPr>
              <a:t>. </a:t>
            </a:r>
          </a:p>
          <a:p>
            <a:pPr marL="342900" indent="-342900">
              <a:spcAft>
                <a:spcPts val="1200"/>
              </a:spcAft>
              <a:buFont typeface="Arial"/>
              <a:buChar char="•"/>
            </a:pPr>
            <a:r>
              <a:rPr lang="en-US" sz="2000" spc="-31" dirty="0">
                <a:latin typeface="Open Sans"/>
                <a:ea typeface="Open Sans"/>
                <a:cs typeface="Open Sans"/>
              </a:rPr>
              <a:t>Share personal information only with </a:t>
            </a:r>
            <a:r>
              <a:rPr lang="en-US" sz="2000" b="1" spc="-31" dirty="0">
                <a:latin typeface="Open Sans"/>
                <a:ea typeface="Open Sans"/>
                <a:cs typeface="Open Sans"/>
              </a:rPr>
              <a:t>people you know</a:t>
            </a:r>
            <a:r>
              <a:rPr lang="en-US" sz="2000" spc="-31" dirty="0">
                <a:latin typeface="Open Sans"/>
                <a:ea typeface="Open Sans"/>
                <a:cs typeface="Open Sans"/>
              </a:rPr>
              <a:t>.</a:t>
            </a:r>
          </a:p>
        </p:txBody>
      </p:sp>
      <p:sp>
        <p:nvSpPr>
          <p:cNvPr id="2" name="TextBox 1">
            <a:extLst>
              <a:ext uri="{FF2B5EF4-FFF2-40B4-BE49-F238E27FC236}">
                <a16:creationId xmlns:a16="http://schemas.microsoft.com/office/drawing/2014/main" id="{891EB1BA-9CB4-1B4E-62ED-F3010A64728A}"/>
              </a:ext>
            </a:extLst>
          </p:cNvPr>
          <p:cNvSpPr txBox="1"/>
          <p:nvPr/>
        </p:nvSpPr>
        <p:spPr>
          <a:xfrm>
            <a:off x="6246883" y="1393622"/>
            <a:ext cx="5266691"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000" b="1" spc="-31" dirty="0">
                <a:solidFill>
                  <a:srgbClr val="028573"/>
                </a:solidFill>
                <a:ea typeface="Open Sans"/>
                <a:cs typeface="Open Sans"/>
              </a:rPr>
              <a:t>Posting</a:t>
            </a:r>
            <a:r>
              <a:rPr lang="en-US" sz="2000" spc="-31" dirty="0">
                <a:ea typeface="Open Sans"/>
                <a:cs typeface="Open Sans"/>
              </a:rPr>
              <a:t> </a:t>
            </a:r>
          </a:p>
          <a:p>
            <a:pPr marL="342900" indent="-342900">
              <a:spcAft>
                <a:spcPts val="1200"/>
              </a:spcAft>
              <a:buFont typeface="Arial"/>
              <a:buChar char="•"/>
            </a:pPr>
            <a:r>
              <a:rPr lang="en-US" sz="2000" spc="-31" dirty="0">
                <a:ea typeface="+mn-lt"/>
                <a:cs typeface="+mn-lt"/>
              </a:rPr>
              <a:t>Never post or say anything online that you wouldn’t want your </a:t>
            </a:r>
            <a:r>
              <a:rPr lang="en-US" sz="2000" b="1" spc="-31" dirty="0">
                <a:ea typeface="+mn-lt"/>
                <a:cs typeface="+mn-lt"/>
              </a:rPr>
              <a:t>family</a:t>
            </a:r>
            <a:r>
              <a:rPr lang="en-US" sz="2000" spc="-31" dirty="0">
                <a:ea typeface="+mn-lt"/>
                <a:cs typeface="+mn-lt"/>
              </a:rPr>
              <a:t>, your </a:t>
            </a:r>
            <a:r>
              <a:rPr lang="en-US" sz="2000" b="1" spc="-31" dirty="0">
                <a:ea typeface="+mn-lt"/>
                <a:cs typeface="+mn-lt"/>
              </a:rPr>
              <a:t>boss</a:t>
            </a:r>
            <a:r>
              <a:rPr lang="en-US" sz="2000" spc="-31" dirty="0">
                <a:ea typeface="+mn-lt"/>
                <a:cs typeface="+mn-lt"/>
              </a:rPr>
              <a:t>, </a:t>
            </a:r>
            <a:r>
              <a:rPr lang="en-US" sz="2000" b="1" spc="-31" dirty="0">
                <a:ea typeface="+mn-lt"/>
                <a:cs typeface="+mn-lt"/>
              </a:rPr>
              <a:t>future employers</a:t>
            </a:r>
            <a:r>
              <a:rPr lang="en-US" sz="2000" spc="-31" dirty="0">
                <a:ea typeface="+mn-lt"/>
                <a:cs typeface="+mn-lt"/>
              </a:rPr>
              <a:t>, or others to </a:t>
            </a:r>
            <a:r>
              <a:rPr lang="en-US" sz="2000" b="1" spc="-31" dirty="0">
                <a:ea typeface="+mn-lt"/>
                <a:cs typeface="+mn-lt"/>
              </a:rPr>
              <a:t>find out</a:t>
            </a:r>
            <a:r>
              <a:rPr lang="en-US" sz="2000" spc="-31" dirty="0">
                <a:ea typeface="+mn-lt"/>
                <a:cs typeface="+mn-lt"/>
              </a:rPr>
              <a:t>. </a:t>
            </a:r>
            <a:endParaRPr lang="en-US" sz="2000" dirty="0">
              <a:ea typeface="+mn-lt"/>
              <a:cs typeface="+mn-lt"/>
            </a:endParaRPr>
          </a:p>
          <a:p>
            <a:pPr marL="342900" indent="-342900">
              <a:spcAft>
                <a:spcPts val="1200"/>
              </a:spcAft>
              <a:buFont typeface="Arial"/>
              <a:buChar char="•"/>
            </a:pPr>
            <a:r>
              <a:rPr lang="en-US" sz="2000" spc="-31" dirty="0">
                <a:ea typeface="+mn-lt"/>
                <a:cs typeface="+mn-lt"/>
              </a:rPr>
              <a:t>Exercise </a:t>
            </a:r>
            <a:r>
              <a:rPr lang="en-US" sz="2000" b="1" spc="-31" dirty="0">
                <a:ea typeface="+mn-lt"/>
                <a:cs typeface="+mn-lt"/>
              </a:rPr>
              <a:t>caution </a:t>
            </a:r>
            <a:r>
              <a:rPr lang="en-US" sz="2000" spc="-31" dirty="0">
                <a:ea typeface="+mn-lt"/>
                <a:cs typeface="+mn-lt"/>
              </a:rPr>
              <a:t>when posting information about </a:t>
            </a:r>
            <a:r>
              <a:rPr lang="en-US" sz="2000" b="1" spc="-31" dirty="0">
                <a:ea typeface="+mn-lt"/>
                <a:cs typeface="+mn-lt"/>
              </a:rPr>
              <a:t>yourself</a:t>
            </a:r>
            <a:r>
              <a:rPr lang="en-US" sz="2000" spc="-31" dirty="0">
                <a:ea typeface="+mn-lt"/>
                <a:cs typeface="+mn-lt"/>
              </a:rPr>
              <a:t>, your </a:t>
            </a:r>
            <a:r>
              <a:rPr lang="en-US" sz="2000" b="1" spc="-31" dirty="0">
                <a:ea typeface="+mn-lt"/>
                <a:cs typeface="+mn-lt"/>
              </a:rPr>
              <a:t>job</a:t>
            </a:r>
            <a:r>
              <a:rPr lang="en-US" sz="2000" spc="-31" dirty="0">
                <a:ea typeface="+mn-lt"/>
                <a:cs typeface="+mn-lt"/>
              </a:rPr>
              <a:t>, and your </a:t>
            </a:r>
            <a:r>
              <a:rPr lang="en-US" sz="2000" b="1" spc="-31" dirty="0">
                <a:ea typeface="+mn-lt"/>
                <a:cs typeface="+mn-lt"/>
              </a:rPr>
              <a:t>contacts </a:t>
            </a:r>
            <a:r>
              <a:rPr lang="en-US" sz="2000" spc="-31" dirty="0">
                <a:ea typeface="+mn-lt"/>
                <a:cs typeface="+mn-lt"/>
              </a:rPr>
              <a:t>on social media, as it could draw unwanted attention from </a:t>
            </a:r>
            <a:r>
              <a:rPr lang="en-US" sz="2000" b="1" spc="-31" dirty="0">
                <a:ea typeface="+mn-lt"/>
                <a:cs typeface="+mn-lt"/>
              </a:rPr>
              <a:t>criminals</a:t>
            </a:r>
            <a:r>
              <a:rPr lang="en-US" sz="2000" spc="-31" dirty="0">
                <a:ea typeface="+mn-lt"/>
                <a:cs typeface="+mn-lt"/>
              </a:rPr>
              <a:t>.</a:t>
            </a:r>
            <a:endParaRPr lang="en-US" sz="2000" dirty="0">
              <a:ea typeface="Open Sans"/>
              <a:cs typeface="Open Sans"/>
            </a:endParaRPr>
          </a:p>
          <a:p>
            <a:pPr marL="342900" indent="-342900">
              <a:spcAft>
                <a:spcPts val="1200"/>
              </a:spcAft>
              <a:buFont typeface="Arial"/>
              <a:buChar char="•"/>
            </a:pPr>
            <a:r>
              <a:rPr lang="en-US" sz="2000" spc="-31" dirty="0">
                <a:ea typeface="Open Sans"/>
                <a:cs typeface="Open Sans"/>
              </a:rPr>
              <a:t>Don’t post your </a:t>
            </a:r>
            <a:r>
              <a:rPr lang="en-US" sz="2000" b="1" spc="-31" dirty="0">
                <a:ea typeface="Open Sans"/>
                <a:cs typeface="Open Sans"/>
              </a:rPr>
              <a:t>birth date</a:t>
            </a:r>
            <a:r>
              <a:rPr lang="en-US" sz="2000" spc="-31" dirty="0">
                <a:ea typeface="Open Sans"/>
                <a:cs typeface="Open Sans"/>
              </a:rPr>
              <a:t>, your </a:t>
            </a:r>
            <a:r>
              <a:rPr lang="en-US" sz="2000" b="1" spc="-31" dirty="0">
                <a:ea typeface="Open Sans"/>
                <a:cs typeface="Open Sans"/>
              </a:rPr>
              <a:t>address</a:t>
            </a:r>
            <a:r>
              <a:rPr lang="en-US" sz="2000" spc="-31" dirty="0">
                <a:ea typeface="Open Sans"/>
                <a:cs typeface="Open Sans"/>
              </a:rPr>
              <a:t>, or </a:t>
            </a:r>
            <a:r>
              <a:rPr lang="en-US" sz="2000" b="1" spc="-31" dirty="0">
                <a:ea typeface="Open Sans"/>
                <a:cs typeface="Open Sans"/>
              </a:rPr>
              <a:t>phone number</a:t>
            </a:r>
            <a:r>
              <a:rPr lang="en-US" sz="2000" spc="-31" dirty="0">
                <a:ea typeface="Open Sans"/>
                <a:cs typeface="Open Sans"/>
              </a:rPr>
              <a:t> on a social network unless you use privacy settings to restrict it to approved contacts.</a:t>
            </a:r>
            <a:endParaRPr lang="en-US" sz="2000" dirty="0">
              <a:ea typeface="Open Sans"/>
              <a:cs typeface="Open Sans"/>
            </a:endParaRPr>
          </a:p>
        </p:txBody>
      </p:sp>
      <p:pic>
        <p:nvPicPr>
          <p:cNvPr id="7" name="Picture 6">
            <a:extLst>
              <a:ext uri="{FF2B5EF4-FFF2-40B4-BE49-F238E27FC236}">
                <a16:creationId xmlns:a16="http://schemas.microsoft.com/office/drawing/2014/main" id="{CE30736C-894D-4D52-97D4-3EE29480CE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65339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5DFB8373-BA78-4867-90AE-6A213062F03D}"/>
              </a:ext>
            </a:extLst>
          </p:cNvPr>
          <p:cNvSpPr txBox="1">
            <a:spLocks noGrp="1"/>
          </p:cNvSpPr>
          <p:nvPr>
            <p:ph type="title" idx="4294967295"/>
          </p:nvPr>
        </p:nvSpPr>
        <p:spPr>
          <a:xfrm>
            <a:off x="952500" y="417525"/>
            <a:ext cx="10363200" cy="594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tx1"/>
                </a:solidFill>
                <a:effectLst/>
                <a:uLnTx/>
                <a:uFillTx/>
                <a:latin typeface="+mn-lt"/>
                <a:ea typeface="Bebas Neue" charset="0"/>
                <a:cs typeface="Chronicle Display Black"/>
              </a:rPr>
              <a:t>Avoid a Social Engineering Attack</a:t>
            </a:r>
          </a:p>
        </p:txBody>
      </p:sp>
      <p:grpSp>
        <p:nvGrpSpPr>
          <p:cNvPr id="3" name="Group 2">
            <a:extLst>
              <a:ext uri="{FF2B5EF4-FFF2-40B4-BE49-F238E27FC236}">
                <a16:creationId xmlns:a16="http://schemas.microsoft.com/office/drawing/2014/main" id="{A1FFCC5C-56AC-4C90-B217-23F1BF5867AE}"/>
              </a:ext>
              <a:ext uri="{C183D7F6-B498-43B3-948B-1728B52AA6E4}">
                <adec:decorative xmlns:adec="http://schemas.microsoft.com/office/drawing/2017/decorative" val="1"/>
              </a:ext>
            </a:extLst>
          </p:cNvPr>
          <p:cNvGrpSpPr/>
          <p:nvPr/>
        </p:nvGrpSpPr>
        <p:grpSpPr>
          <a:xfrm>
            <a:off x="453314" y="1055753"/>
            <a:ext cx="1740716" cy="1200983"/>
            <a:chOff x="453314" y="1055753"/>
            <a:chExt cx="1740716" cy="1200983"/>
          </a:xfrm>
        </p:grpSpPr>
        <p:sp>
          <p:nvSpPr>
            <p:cNvPr id="166" name="Oval 165">
              <a:extLst>
                <a:ext uri="{FF2B5EF4-FFF2-40B4-BE49-F238E27FC236}">
                  <a16:creationId xmlns:a16="http://schemas.microsoft.com/office/drawing/2014/main" id="{FA48C6B6-B32C-FD44-BB31-00888A1A3948}"/>
                </a:ext>
                <a:ext uri="{C183D7F6-B498-43B3-948B-1728B52AA6E4}">
                  <adec:decorative xmlns:adec="http://schemas.microsoft.com/office/drawing/2017/decorative" val="1"/>
                </a:ext>
              </a:extLst>
            </p:cNvPr>
            <p:cNvSpPr/>
            <p:nvPr/>
          </p:nvSpPr>
          <p:spPr bwMode="gray">
            <a:xfrm rot="5400000">
              <a:off x="465000" y="1044067"/>
              <a:ext cx="1200983" cy="1224355"/>
            </a:xfrm>
            <a:prstGeom prst="ellipse">
              <a:avLst/>
            </a:prstGeom>
            <a:solidFill>
              <a:srgbClr val="B6E4CF"/>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nvGrpSpPr>
            <p:cNvPr id="56" name="General_Border_42">
              <a:extLst>
                <a:ext uri="{FF2B5EF4-FFF2-40B4-BE49-F238E27FC236}">
                  <a16:creationId xmlns:a16="http://schemas.microsoft.com/office/drawing/2014/main" id="{1AAB900A-2BE1-4C34-82D4-13D312EB67D5}"/>
                </a:ext>
              </a:extLst>
            </p:cNvPr>
            <p:cNvGrpSpPr>
              <a:grpSpLocks noChangeAspect="1"/>
            </p:cNvGrpSpPr>
            <p:nvPr/>
          </p:nvGrpSpPr>
          <p:grpSpPr bwMode="auto">
            <a:xfrm>
              <a:off x="563966" y="1135431"/>
              <a:ext cx="1016564" cy="1000378"/>
              <a:chOff x="1166" y="1121"/>
              <a:chExt cx="341" cy="340"/>
            </a:xfrm>
            <a:solidFill>
              <a:schemeClr val="tx1"/>
            </a:solidFill>
          </p:grpSpPr>
          <p:sp>
            <p:nvSpPr>
              <p:cNvPr id="57" name="Freeform 300">
                <a:extLst>
                  <a:ext uri="{FF2B5EF4-FFF2-40B4-BE49-F238E27FC236}">
                    <a16:creationId xmlns:a16="http://schemas.microsoft.com/office/drawing/2014/main" id="{8C2A2C52-E34F-4A38-B6DD-1EA34E870814}"/>
                  </a:ext>
                </a:extLst>
              </p:cNvPr>
              <p:cNvSpPr>
                <a:spLocks noEditPoints="1"/>
              </p:cNvSpPr>
              <p:nvPr/>
            </p:nvSpPr>
            <p:spPr bwMode="auto">
              <a:xfrm>
                <a:off x="1230" y="1213"/>
                <a:ext cx="213" cy="170"/>
              </a:xfrm>
              <a:custGeom>
                <a:avLst/>
                <a:gdLst>
                  <a:gd name="T0" fmla="*/ 309 w 320"/>
                  <a:gd name="T1" fmla="*/ 0 h 256"/>
                  <a:gd name="T2" fmla="*/ 10 w 320"/>
                  <a:gd name="T3" fmla="*/ 0 h 256"/>
                  <a:gd name="T4" fmla="*/ 0 w 320"/>
                  <a:gd name="T5" fmla="*/ 11 h 256"/>
                  <a:gd name="T6" fmla="*/ 0 w 320"/>
                  <a:gd name="T7" fmla="*/ 203 h 256"/>
                  <a:gd name="T8" fmla="*/ 10 w 320"/>
                  <a:gd name="T9" fmla="*/ 214 h 256"/>
                  <a:gd name="T10" fmla="*/ 149 w 320"/>
                  <a:gd name="T11" fmla="*/ 214 h 256"/>
                  <a:gd name="T12" fmla="*/ 149 w 320"/>
                  <a:gd name="T13" fmla="*/ 235 h 256"/>
                  <a:gd name="T14" fmla="*/ 106 w 320"/>
                  <a:gd name="T15" fmla="*/ 235 h 256"/>
                  <a:gd name="T16" fmla="*/ 96 w 320"/>
                  <a:gd name="T17" fmla="*/ 246 h 256"/>
                  <a:gd name="T18" fmla="*/ 106 w 320"/>
                  <a:gd name="T19" fmla="*/ 256 h 256"/>
                  <a:gd name="T20" fmla="*/ 213 w 320"/>
                  <a:gd name="T21" fmla="*/ 256 h 256"/>
                  <a:gd name="T22" fmla="*/ 224 w 320"/>
                  <a:gd name="T23" fmla="*/ 246 h 256"/>
                  <a:gd name="T24" fmla="*/ 213 w 320"/>
                  <a:gd name="T25" fmla="*/ 235 h 256"/>
                  <a:gd name="T26" fmla="*/ 170 w 320"/>
                  <a:gd name="T27" fmla="*/ 235 h 256"/>
                  <a:gd name="T28" fmla="*/ 170 w 320"/>
                  <a:gd name="T29" fmla="*/ 214 h 256"/>
                  <a:gd name="T30" fmla="*/ 309 w 320"/>
                  <a:gd name="T31" fmla="*/ 214 h 256"/>
                  <a:gd name="T32" fmla="*/ 320 w 320"/>
                  <a:gd name="T33" fmla="*/ 203 h 256"/>
                  <a:gd name="T34" fmla="*/ 320 w 320"/>
                  <a:gd name="T35" fmla="*/ 11 h 256"/>
                  <a:gd name="T36" fmla="*/ 309 w 320"/>
                  <a:gd name="T37" fmla="*/ 0 h 256"/>
                  <a:gd name="T38" fmla="*/ 298 w 320"/>
                  <a:gd name="T39" fmla="*/ 192 h 256"/>
                  <a:gd name="T40" fmla="*/ 21 w 320"/>
                  <a:gd name="T41" fmla="*/ 192 h 256"/>
                  <a:gd name="T42" fmla="*/ 21 w 320"/>
                  <a:gd name="T43" fmla="*/ 22 h 256"/>
                  <a:gd name="T44" fmla="*/ 298 w 320"/>
                  <a:gd name="T45" fmla="*/ 22 h 256"/>
                  <a:gd name="T46" fmla="*/ 298 w 320"/>
                  <a:gd name="T47"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0" h="256">
                    <a:moveTo>
                      <a:pt x="309" y="0"/>
                    </a:moveTo>
                    <a:cubicBezTo>
                      <a:pt x="10" y="0"/>
                      <a:pt x="10" y="0"/>
                      <a:pt x="10" y="0"/>
                    </a:cubicBezTo>
                    <a:cubicBezTo>
                      <a:pt x="4" y="0"/>
                      <a:pt x="0" y="5"/>
                      <a:pt x="0" y="11"/>
                    </a:cubicBezTo>
                    <a:cubicBezTo>
                      <a:pt x="0" y="203"/>
                      <a:pt x="0" y="203"/>
                      <a:pt x="0" y="203"/>
                    </a:cubicBezTo>
                    <a:cubicBezTo>
                      <a:pt x="0" y="209"/>
                      <a:pt x="4" y="214"/>
                      <a:pt x="10" y="214"/>
                    </a:cubicBezTo>
                    <a:cubicBezTo>
                      <a:pt x="149" y="214"/>
                      <a:pt x="149" y="214"/>
                      <a:pt x="149" y="214"/>
                    </a:cubicBezTo>
                    <a:cubicBezTo>
                      <a:pt x="149" y="235"/>
                      <a:pt x="149" y="235"/>
                      <a:pt x="149" y="235"/>
                    </a:cubicBezTo>
                    <a:cubicBezTo>
                      <a:pt x="106" y="235"/>
                      <a:pt x="106" y="235"/>
                      <a:pt x="106" y="235"/>
                    </a:cubicBezTo>
                    <a:cubicBezTo>
                      <a:pt x="100" y="235"/>
                      <a:pt x="96" y="240"/>
                      <a:pt x="96" y="246"/>
                    </a:cubicBezTo>
                    <a:cubicBezTo>
                      <a:pt x="96" y="252"/>
                      <a:pt x="100" y="256"/>
                      <a:pt x="106" y="256"/>
                    </a:cubicBezTo>
                    <a:cubicBezTo>
                      <a:pt x="213" y="256"/>
                      <a:pt x="213" y="256"/>
                      <a:pt x="213" y="256"/>
                    </a:cubicBezTo>
                    <a:cubicBezTo>
                      <a:pt x="219" y="256"/>
                      <a:pt x="224" y="252"/>
                      <a:pt x="224" y="246"/>
                    </a:cubicBezTo>
                    <a:cubicBezTo>
                      <a:pt x="224" y="240"/>
                      <a:pt x="219" y="235"/>
                      <a:pt x="213" y="235"/>
                    </a:cubicBezTo>
                    <a:cubicBezTo>
                      <a:pt x="170" y="235"/>
                      <a:pt x="170" y="235"/>
                      <a:pt x="170" y="235"/>
                    </a:cubicBezTo>
                    <a:cubicBezTo>
                      <a:pt x="170" y="214"/>
                      <a:pt x="170" y="214"/>
                      <a:pt x="170"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21" y="192"/>
                      <a:pt x="21" y="192"/>
                      <a:pt x="21" y="192"/>
                    </a:cubicBezTo>
                    <a:cubicBezTo>
                      <a:pt x="21" y="22"/>
                      <a:pt x="21" y="22"/>
                      <a:pt x="21" y="22"/>
                    </a:cubicBezTo>
                    <a:cubicBezTo>
                      <a:pt x="298" y="22"/>
                      <a:pt x="298" y="22"/>
                      <a:pt x="298" y="22"/>
                    </a:cubicBezTo>
                    <a:lnTo>
                      <a:pt x="298" y="1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58" name="Freeform 301">
                <a:extLst>
                  <a:ext uri="{FF2B5EF4-FFF2-40B4-BE49-F238E27FC236}">
                    <a16:creationId xmlns:a16="http://schemas.microsoft.com/office/drawing/2014/main" id="{88568414-B20D-4B86-97E9-A56488CA4645}"/>
                  </a:ext>
                </a:extLst>
              </p:cNvPr>
              <p:cNvSpPr>
                <a:spLocks noEditPoints="1"/>
              </p:cNvSpPr>
              <p:nvPr/>
            </p:nvSpPr>
            <p:spPr bwMode="auto">
              <a:xfrm>
                <a:off x="1166" y="1121"/>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65" name="Isosceles Triangle 13">
              <a:extLst>
                <a:ext uri="{FF2B5EF4-FFF2-40B4-BE49-F238E27FC236}">
                  <a16:creationId xmlns:a16="http://schemas.microsoft.com/office/drawing/2014/main" id="{7A2A662C-941D-CB40-AB5A-2FFAA1B8200F}"/>
                </a:ext>
              </a:extLst>
            </p:cNvPr>
            <p:cNvSpPr/>
            <p:nvPr/>
          </p:nvSpPr>
          <p:spPr bwMode="gray">
            <a:xfrm>
              <a:off x="1247108" y="1818876"/>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sp>
        <p:nvSpPr>
          <p:cNvPr id="157" name="Snip Diagonal Corner Rectangle 156">
            <a:extLst>
              <a:ext uri="{FF2B5EF4-FFF2-40B4-BE49-F238E27FC236}">
                <a16:creationId xmlns:a16="http://schemas.microsoft.com/office/drawing/2014/main" id="{EDA2B5E1-D05F-614D-AEE0-3ADCA27A2923}"/>
              </a:ext>
              <a:ext uri="{C183D7F6-B498-43B3-948B-1728B52AA6E4}">
                <adec:decorative xmlns:adec="http://schemas.microsoft.com/office/drawing/2017/decorative" val="1"/>
              </a:ext>
            </a:extLst>
          </p:cNvPr>
          <p:cNvSpPr/>
          <p:nvPr/>
        </p:nvSpPr>
        <p:spPr bwMode="gray">
          <a:xfrm>
            <a:off x="1771438" y="1227293"/>
            <a:ext cx="4070647" cy="915199"/>
          </a:xfrm>
          <a:prstGeom prst="snip2DiagRect">
            <a:avLst>
              <a:gd name="adj1" fmla="val 0"/>
              <a:gd name="adj2" fmla="val 40745"/>
            </a:avLst>
          </a:prstGeom>
          <a:solidFill>
            <a:srgbClr val="B6E4C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400" b="1" dirty="0">
                <a:solidFill>
                  <a:schemeClr val="tx1"/>
                </a:solidFill>
              </a:rPr>
              <a:t>DO</a:t>
            </a:r>
          </a:p>
        </p:txBody>
      </p:sp>
      <p:sp>
        <p:nvSpPr>
          <p:cNvPr id="162" name="Text Placeholder 3">
            <a:extLst>
              <a:ext uri="{FF2B5EF4-FFF2-40B4-BE49-F238E27FC236}">
                <a16:creationId xmlns:a16="http://schemas.microsoft.com/office/drawing/2014/main" id="{6EC9F5DD-B713-B24A-B7F7-92508563558B}"/>
              </a:ext>
            </a:extLst>
          </p:cNvPr>
          <p:cNvSpPr txBox="1">
            <a:spLocks/>
          </p:cNvSpPr>
          <p:nvPr/>
        </p:nvSpPr>
        <p:spPr bwMode="gray">
          <a:xfrm>
            <a:off x="565401" y="2336683"/>
            <a:ext cx="5108753" cy="3847207"/>
          </a:xfrm>
          <a:prstGeom prst="rect">
            <a:avLst/>
          </a:prstGeom>
        </p:spPr>
        <p:txBody>
          <a:bodyPr vert="horz" wrap="square" lIns="0" tIns="0" rIns="0" bIns="0" rtlCol="0">
            <a:spAutoFit/>
          </a:bodyPr>
          <a:lstStyle/>
          <a:p>
            <a:pPr marL="342900" indent="-342900">
              <a:spcAft>
                <a:spcPts val="400"/>
              </a:spcAft>
              <a:buFont typeface="Arial" panose="020B0604020202020204" pitchFamily="34" charset="0"/>
              <a:buChar char="•"/>
            </a:pPr>
            <a:r>
              <a:rPr lang="en-US" sz="2200" spc="-31" dirty="0">
                <a:solidFill>
                  <a:srgbClr val="000000"/>
                </a:solidFill>
                <a:ea typeface="Open Sans" charset="0"/>
                <a:cs typeface="Open Sans" charset="0"/>
              </a:rPr>
              <a:t>Be suspicious of unsolicited phone calls, visits, or email messages from people asking about employees, computer systems, or internal information</a:t>
            </a:r>
          </a:p>
          <a:p>
            <a:pPr marL="342900" indent="-342900">
              <a:spcAft>
                <a:spcPts val="400"/>
              </a:spcAft>
              <a:buFont typeface="Arial" panose="020B0604020202020204" pitchFamily="34" charset="0"/>
              <a:buChar char="•"/>
            </a:pPr>
            <a:r>
              <a:rPr lang="en-US" sz="2200" spc="-31" dirty="0">
                <a:solidFill>
                  <a:srgbClr val="000000"/>
                </a:solidFill>
                <a:ea typeface="Open Sans" charset="0"/>
                <a:cs typeface="Open Sans" charset="0"/>
              </a:rPr>
              <a:t>Try to verify the identity of any unknown person who claims to be from a legitimate organization</a:t>
            </a:r>
          </a:p>
          <a:p>
            <a:pPr marL="342900" indent="-342900">
              <a:spcAft>
                <a:spcPts val="400"/>
              </a:spcAft>
              <a:buFont typeface="Arial" panose="020B0604020202020204" pitchFamily="34" charset="0"/>
              <a:buChar char="•"/>
            </a:pPr>
            <a:r>
              <a:rPr lang="en-US" sz="2200" spc="-31" dirty="0">
                <a:solidFill>
                  <a:srgbClr val="000000"/>
                </a:solidFill>
                <a:ea typeface="Open Sans" charset="0"/>
                <a:cs typeface="Open Sans" charset="0"/>
              </a:rPr>
              <a:t>Remember legitimate personnel will NEVER ask you for your password</a:t>
            </a:r>
            <a:endParaRPr lang="en-US" sz="2200" spc="-31" dirty="0">
              <a:solidFill>
                <a:srgbClr val="028573"/>
              </a:solidFill>
              <a:ea typeface="Open Sans" charset="0"/>
              <a:cs typeface="Open Sans" charset="0"/>
            </a:endParaRPr>
          </a:p>
          <a:p>
            <a:pPr marL="85725" lvl="1" indent="-85725">
              <a:buSzPct val="100000"/>
              <a:buFont typeface="Arial" panose="020B0604020202020204" pitchFamily="34" charset="0"/>
              <a:buChar char="•"/>
              <a:defRPr/>
            </a:pPr>
            <a:endParaRPr lang="en-US" sz="2000" dirty="0">
              <a:solidFill>
                <a:prstClr val="black"/>
              </a:solidFill>
            </a:endParaRPr>
          </a:p>
        </p:txBody>
      </p:sp>
      <p:cxnSp>
        <p:nvCxnSpPr>
          <p:cNvPr id="173" name="Straight Connector 172">
            <a:extLst>
              <a:ext uri="{FF2B5EF4-FFF2-40B4-BE49-F238E27FC236}">
                <a16:creationId xmlns:a16="http://schemas.microsoft.com/office/drawing/2014/main" id="{BF6C6E86-7F68-6241-B4FB-3AB1291A8951}"/>
              </a:ext>
              <a:ext uri="{C183D7F6-B498-43B3-948B-1728B52AA6E4}">
                <adec:decorative xmlns:adec="http://schemas.microsoft.com/office/drawing/2017/decorative" val="1"/>
              </a:ext>
            </a:extLst>
          </p:cNvPr>
          <p:cNvCxnSpPr>
            <a:cxnSpLocks/>
          </p:cNvCxnSpPr>
          <p:nvPr/>
        </p:nvCxnSpPr>
        <p:spPr>
          <a:xfrm>
            <a:off x="5841510" y="2277866"/>
            <a:ext cx="575" cy="3885428"/>
          </a:xfrm>
          <a:prstGeom prst="line">
            <a:avLst/>
          </a:prstGeom>
          <a:ln w="19050">
            <a:solidFill>
              <a:srgbClr val="B6E4CF"/>
            </a:solidFill>
            <a:tailEnd type="oval"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CC671A1-92B7-4D17-93FB-22486E22464F}"/>
              </a:ext>
              <a:ext uri="{C183D7F6-B498-43B3-948B-1728B52AA6E4}">
                <adec:decorative xmlns:adec="http://schemas.microsoft.com/office/drawing/2017/decorative" val="1"/>
              </a:ext>
            </a:extLst>
          </p:cNvPr>
          <p:cNvGrpSpPr/>
          <p:nvPr/>
        </p:nvGrpSpPr>
        <p:grpSpPr>
          <a:xfrm>
            <a:off x="6257370" y="1055753"/>
            <a:ext cx="1735290" cy="1199050"/>
            <a:chOff x="6257370" y="1055753"/>
            <a:chExt cx="1735290" cy="1199050"/>
          </a:xfrm>
        </p:grpSpPr>
        <p:sp>
          <p:nvSpPr>
            <p:cNvPr id="38" name="Oval 37">
              <a:extLst>
                <a:ext uri="{FF2B5EF4-FFF2-40B4-BE49-F238E27FC236}">
                  <a16:creationId xmlns:a16="http://schemas.microsoft.com/office/drawing/2014/main" id="{0AF177EE-7B71-4376-B95F-21C7C8CEF2D1}"/>
                </a:ext>
                <a:ext uri="{C183D7F6-B498-43B3-948B-1728B52AA6E4}">
                  <adec:decorative xmlns:adec="http://schemas.microsoft.com/office/drawing/2017/decorative" val="1"/>
                </a:ext>
              </a:extLst>
            </p:cNvPr>
            <p:cNvSpPr/>
            <p:nvPr/>
          </p:nvSpPr>
          <p:spPr bwMode="gray">
            <a:xfrm rot="5400000">
              <a:off x="6270022" y="1043101"/>
              <a:ext cx="1199050" cy="1224354"/>
            </a:xfrm>
            <a:prstGeom prst="ellipse">
              <a:avLst/>
            </a:prstGeom>
            <a:solidFill>
              <a:srgbClr val="FDF2B6"/>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nvGrpSpPr>
            <p:cNvPr id="63" name="General_Border_27">
              <a:extLst>
                <a:ext uri="{FF2B5EF4-FFF2-40B4-BE49-F238E27FC236}">
                  <a16:creationId xmlns:a16="http://schemas.microsoft.com/office/drawing/2014/main" id="{78F3B691-E5C9-42B6-AD05-B3DB0E1C9603}"/>
                </a:ext>
              </a:extLst>
            </p:cNvPr>
            <p:cNvGrpSpPr>
              <a:grpSpLocks noChangeAspect="1"/>
            </p:cNvGrpSpPr>
            <p:nvPr/>
          </p:nvGrpSpPr>
          <p:grpSpPr bwMode="auto">
            <a:xfrm>
              <a:off x="6397409" y="1175046"/>
              <a:ext cx="981751" cy="981752"/>
              <a:chOff x="1920" y="2027"/>
              <a:chExt cx="340" cy="340"/>
            </a:xfrm>
            <a:solidFill>
              <a:schemeClr val="tx1"/>
            </a:solidFill>
          </p:grpSpPr>
          <p:sp>
            <p:nvSpPr>
              <p:cNvPr id="64" name="Freeform 504">
                <a:extLst>
                  <a:ext uri="{FF2B5EF4-FFF2-40B4-BE49-F238E27FC236}">
                    <a16:creationId xmlns:a16="http://schemas.microsoft.com/office/drawing/2014/main" id="{4A992334-8BB4-44DC-990F-067AE9CBBB4D}"/>
                  </a:ext>
                </a:extLst>
              </p:cNvPr>
              <p:cNvSpPr>
                <a:spLocks noEditPoints="1"/>
              </p:cNvSpPr>
              <p:nvPr/>
            </p:nvSpPr>
            <p:spPr bwMode="auto">
              <a:xfrm>
                <a:off x="1983" y="2097"/>
                <a:ext cx="213" cy="178"/>
              </a:xfrm>
              <a:custGeom>
                <a:avLst/>
                <a:gdLst>
                  <a:gd name="T0" fmla="*/ 319 w 321"/>
                  <a:gd name="T1" fmla="*/ 252 h 268"/>
                  <a:gd name="T2" fmla="*/ 170 w 321"/>
                  <a:gd name="T3" fmla="*/ 6 h 268"/>
                  <a:gd name="T4" fmla="*/ 152 w 321"/>
                  <a:gd name="T5" fmla="*/ 6 h 268"/>
                  <a:gd name="T6" fmla="*/ 2 w 321"/>
                  <a:gd name="T7" fmla="*/ 252 h 268"/>
                  <a:gd name="T8" fmla="*/ 2 w 321"/>
                  <a:gd name="T9" fmla="*/ 263 h 268"/>
                  <a:gd name="T10" fmla="*/ 11 w 321"/>
                  <a:gd name="T11" fmla="*/ 268 h 268"/>
                  <a:gd name="T12" fmla="*/ 310 w 321"/>
                  <a:gd name="T13" fmla="*/ 268 h 268"/>
                  <a:gd name="T14" fmla="*/ 319 w 321"/>
                  <a:gd name="T15" fmla="*/ 263 h 268"/>
                  <a:gd name="T16" fmla="*/ 319 w 321"/>
                  <a:gd name="T17" fmla="*/ 252 h 268"/>
                  <a:gd name="T18" fmla="*/ 30 w 321"/>
                  <a:gd name="T19" fmla="*/ 247 h 268"/>
                  <a:gd name="T20" fmla="*/ 161 w 321"/>
                  <a:gd name="T21" fmla="*/ 33 h 268"/>
                  <a:gd name="T22" fmla="*/ 291 w 321"/>
                  <a:gd name="T23" fmla="*/ 247 h 268"/>
                  <a:gd name="T24" fmla="*/ 30 w 321"/>
                  <a:gd name="T25" fmla="*/ 247 h 268"/>
                  <a:gd name="T26" fmla="*/ 161 w 321"/>
                  <a:gd name="T27" fmla="*/ 87 h 268"/>
                  <a:gd name="T28" fmla="*/ 171 w 321"/>
                  <a:gd name="T29" fmla="*/ 97 h 268"/>
                  <a:gd name="T30" fmla="*/ 171 w 321"/>
                  <a:gd name="T31" fmla="*/ 172 h 268"/>
                  <a:gd name="T32" fmla="*/ 161 w 321"/>
                  <a:gd name="T33" fmla="*/ 183 h 268"/>
                  <a:gd name="T34" fmla="*/ 150 w 321"/>
                  <a:gd name="T35" fmla="*/ 172 h 268"/>
                  <a:gd name="T36" fmla="*/ 150 w 321"/>
                  <a:gd name="T37" fmla="*/ 97 h 268"/>
                  <a:gd name="T38" fmla="*/ 161 w 321"/>
                  <a:gd name="T39" fmla="*/ 87 h 268"/>
                  <a:gd name="T40" fmla="*/ 171 w 321"/>
                  <a:gd name="T41" fmla="*/ 215 h 268"/>
                  <a:gd name="T42" fmla="*/ 161 w 321"/>
                  <a:gd name="T43" fmla="*/ 225 h 268"/>
                  <a:gd name="T44" fmla="*/ 150 w 321"/>
                  <a:gd name="T45" fmla="*/ 215 h 268"/>
                  <a:gd name="T46" fmla="*/ 161 w 321"/>
                  <a:gd name="T47" fmla="*/ 204 h 268"/>
                  <a:gd name="T48" fmla="*/ 171 w 321"/>
                  <a:gd name="T49" fmla="*/ 21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 h="268">
                    <a:moveTo>
                      <a:pt x="319" y="252"/>
                    </a:moveTo>
                    <a:cubicBezTo>
                      <a:pt x="170" y="6"/>
                      <a:pt x="170" y="6"/>
                      <a:pt x="170" y="6"/>
                    </a:cubicBezTo>
                    <a:cubicBezTo>
                      <a:pt x="166" y="0"/>
                      <a:pt x="155" y="0"/>
                      <a:pt x="152" y="6"/>
                    </a:cubicBezTo>
                    <a:cubicBezTo>
                      <a:pt x="2" y="252"/>
                      <a:pt x="2" y="252"/>
                      <a:pt x="2" y="252"/>
                    </a:cubicBezTo>
                    <a:cubicBezTo>
                      <a:pt x="0" y="255"/>
                      <a:pt x="0" y="259"/>
                      <a:pt x="2" y="263"/>
                    </a:cubicBezTo>
                    <a:cubicBezTo>
                      <a:pt x="4" y="266"/>
                      <a:pt x="7" y="268"/>
                      <a:pt x="11" y="268"/>
                    </a:cubicBezTo>
                    <a:cubicBezTo>
                      <a:pt x="310" y="268"/>
                      <a:pt x="310" y="268"/>
                      <a:pt x="310" y="268"/>
                    </a:cubicBezTo>
                    <a:cubicBezTo>
                      <a:pt x="314" y="268"/>
                      <a:pt x="317" y="266"/>
                      <a:pt x="319" y="263"/>
                    </a:cubicBezTo>
                    <a:cubicBezTo>
                      <a:pt x="321" y="259"/>
                      <a:pt x="321" y="255"/>
                      <a:pt x="319" y="252"/>
                    </a:cubicBezTo>
                    <a:close/>
                    <a:moveTo>
                      <a:pt x="30" y="247"/>
                    </a:moveTo>
                    <a:cubicBezTo>
                      <a:pt x="161" y="33"/>
                      <a:pt x="161" y="33"/>
                      <a:pt x="161" y="33"/>
                    </a:cubicBezTo>
                    <a:cubicBezTo>
                      <a:pt x="291" y="247"/>
                      <a:pt x="291" y="247"/>
                      <a:pt x="291" y="247"/>
                    </a:cubicBezTo>
                    <a:lnTo>
                      <a:pt x="30" y="247"/>
                    </a:lnTo>
                    <a:close/>
                    <a:moveTo>
                      <a:pt x="161" y="87"/>
                    </a:moveTo>
                    <a:cubicBezTo>
                      <a:pt x="167" y="87"/>
                      <a:pt x="171" y="91"/>
                      <a:pt x="171" y="97"/>
                    </a:cubicBezTo>
                    <a:cubicBezTo>
                      <a:pt x="171" y="172"/>
                      <a:pt x="171" y="172"/>
                      <a:pt x="171" y="172"/>
                    </a:cubicBezTo>
                    <a:cubicBezTo>
                      <a:pt x="171" y="178"/>
                      <a:pt x="167" y="183"/>
                      <a:pt x="161" y="183"/>
                    </a:cubicBezTo>
                    <a:cubicBezTo>
                      <a:pt x="155" y="183"/>
                      <a:pt x="150" y="178"/>
                      <a:pt x="150" y="172"/>
                    </a:cubicBezTo>
                    <a:cubicBezTo>
                      <a:pt x="150" y="97"/>
                      <a:pt x="150" y="97"/>
                      <a:pt x="150" y="97"/>
                    </a:cubicBezTo>
                    <a:cubicBezTo>
                      <a:pt x="150" y="91"/>
                      <a:pt x="155" y="87"/>
                      <a:pt x="161" y="87"/>
                    </a:cubicBezTo>
                    <a:close/>
                    <a:moveTo>
                      <a:pt x="171" y="215"/>
                    </a:moveTo>
                    <a:cubicBezTo>
                      <a:pt x="171" y="221"/>
                      <a:pt x="167" y="225"/>
                      <a:pt x="161" y="225"/>
                    </a:cubicBezTo>
                    <a:cubicBezTo>
                      <a:pt x="155" y="225"/>
                      <a:pt x="150" y="221"/>
                      <a:pt x="150" y="215"/>
                    </a:cubicBezTo>
                    <a:cubicBezTo>
                      <a:pt x="150" y="209"/>
                      <a:pt x="155" y="204"/>
                      <a:pt x="161" y="204"/>
                    </a:cubicBezTo>
                    <a:cubicBezTo>
                      <a:pt x="167" y="204"/>
                      <a:pt x="171" y="209"/>
                      <a:pt x="171" y="2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5" name="Freeform 505">
                <a:extLst>
                  <a:ext uri="{FF2B5EF4-FFF2-40B4-BE49-F238E27FC236}">
                    <a16:creationId xmlns:a16="http://schemas.microsoft.com/office/drawing/2014/main" id="{74CA2618-024F-47CA-80DF-46143FAB40D3}"/>
                  </a:ext>
                </a:extLst>
              </p:cNvPr>
              <p:cNvSpPr>
                <a:spLocks noEditPoints="1"/>
              </p:cNvSpPr>
              <p:nvPr/>
            </p:nvSpPr>
            <p:spPr bwMode="auto">
              <a:xfrm>
                <a:off x="1920" y="202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41" name="Isosceles Triangle 13">
              <a:extLst>
                <a:ext uri="{FF2B5EF4-FFF2-40B4-BE49-F238E27FC236}">
                  <a16:creationId xmlns:a16="http://schemas.microsoft.com/office/drawing/2014/main" id="{6B06CC77-BB7F-494D-ACE1-B43DDD29AB0F}"/>
                </a:ext>
              </a:extLst>
            </p:cNvPr>
            <p:cNvSpPr/>
            <p:nvPr/>
          </p:nvSpPr>
          <p:spPr bwMode="gray">
            <a:xfrm>
              <a:off x="7045738" y="1849742"/>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sp>
        <p:nvSpPr>
          <p:cNvPr id="39" name="Snip Diagonal Corner Rectangle 156">
            <a:extLst>
              <a:ext uri="{FF2B5EF4-FFF2-40B4-BE49-F238E27FC236}">
                <a16:creationId xmlns:a16="http://schemas.microsoft.com/office/drawing/2014/main" id="{A62AE207-41F9-488C-A00F-99D12788645F}"/>
              </a:ext>
              <a:ext uri="{C183D7F6-B498-43B3-948B-1728B52AA6E4}">
                <adec:decorative xmlns:adec="http://schemas.microsoft.com/office/drawing/2017/decorative" val="1"/>
              </a:ext>
            </a:extLst>
          </p:cNvPr>
          <p:cNvSpPr/>
          <p:nvPr/>
        </p:nvSpPr>
        <p:spPr bwMode="gray">
          <a:xfrm>
            <a:off x="7555379" y="1218401"/>
            <a:ext cx="4070647" cy="915199"/>
          </a:xfrm>
          <a:prstGeom prst="snip2DiagRect">
            <a:avLst>
              <a:gd name="adj1" fmla="val 0"/>
              <a:gd name="adj2" fmla="val 40745"/>
            </a:avLst>
          </a:prstGeom>
          <a:solidFill>
            <a:srgbClr val="FDF2B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400" b="1" dirty="0">
                <a:solidFill>
                  <a:schemeClr val="tx1"/>
                </a:solidFill>
              </a:rPr>
              <a:t>DON’T</a:t>
            </a:r>
          </a:p>
        </p:txBody>
      </p:sp>
      <p:sp>
        <p:nvSpPr>
          <p:cNvPr id="40" name="Text Placeholder 3">
            <a:extLst>
              <a:ext uri="{FF2B5EF4-FFF2-40B4-BE49-F238E27FC236}">
                <a16:creationId xmlns:a16="http://schemas.microsoft.com/office/drawing/2014/main" id="{C9EE44A7-1F9A-408F-A231-02E3093E50F5}"/>
              </a:ext>
            </a:extLst>
          </p:cNvPr>
          <p:cNvSpPr txBox="1">
            <a:spLocks/>
          </p:cNvSpPr>
          <p:nvPr/>
        </p:nvSpPr>
        <p:spPr bwMode="gray">
          <a:xfrm>
            <a:off x="6361203" y="2342539"/>
            <a:ext cx="5108753" cy="3170099"/>
          </a:xfrm>
          <a:prstGeom prst="rect">
            <a:avLst/>
          </a:prstGeom>
        </p:spPr>
        <p:txBody>
          <a:bodyPr vert="horz" wrap="square" lIns="0" tIns="0" rIns="0" bIns="0" rtlCol="0">
            <a:spAutoFit/>
          </a:bodyPr>
          <a:lstStyle/>
          <a:p>
            <a:pPr marL="342900" indent="-342900">
              <a:spcAft>
                <a:spcPts val="400"/>
              </a:spcAft>
              <a:buFont typeface="Arial" panose="020B0604020202020204" pitchFamily="34" charset="0"/>
              <a:buChar char="•"/>
            </a:pPr>
            <a:r>
              <a:rPr lang="en-US" sz="2200" spc="-31" dirty="0">
                <a:solidFill>
                  <a:srgbClr val="000000"/>
                </a:solidFill>
                <a:ea typeface="Open Sans" charset="0"/>
                <a:cs typeface="Open Sans" charset="0"/>
              </a:rPr>
              <a:t>Give your passwords to anyone</a:t>
            </a:r>
          </a:p>
          <a:p>
            <a:pPr marL="342900" indent="-342900">
              <a:spcAft>
                <a:spcPts val="400"/>
              </a:spcAft>
              <a:buFont typeface="Arial" panose="020B0604020202020204" pitchFamily="34" charset="0"/>
              <a:buChar char="•"/>
            </a:pPr>
            <a:r>
              <a:rPr lang="en-US" sz="2200" spc="-31" dirty="0">
                <a:solidFill>
                  <a:srgbClr val="000000"/>
                </a:solidFill>
                <a:ea typeface="Open Sans" charset="0"/>
                <a:cs typeface="Open Sans" charset="0"/>
              </a:rPr>
              <a:t>Enter your credentials into a website accessed by clicking a link in an email message</a:t>
            </a:r>
          </a:p>
          <a:p>
            <a:pPr marL="342900" indent="-342900">
              <a:spcAft>
                <a:spcPts val="400"/>
              </a:spcAft>
              <a:buFont typeface="Arial" panose="020B0604020202020204" pitchFamily="34" charset="0"/>
              <a:buChar char="•"/>
            </a:pPr>
            <a:r>
              <a:rPr lang="en-US" sz="2200" spc="-31" dirty="0">
                <a:solidFill>
                  <a:srgbClr val="000000"/>
                </a:solidFill>
                <a:ea typeface="Open Sans" charset="0"/>
                <a:cs typeface="Open Sans" charset="0"/>
              </a:rPr>
              <a:t>Allow an unknown individual remote access to your computer in response to an unsolicited telephone call or onscreen pop-up message</a:t>
            </a:r>
            <a:endParaRPr lang="en-US" sz="2200" spc="-31" dirty="0">
              <a:solidFill>
                <a:srgbClr val="028573"/>
              </a:solidFill>
              <a:ea typeface="Open Sans" charset="0"/>
              <a:cs typeface="Open Sans" charset="0"/>
            </a:endParaRPr>
          </a:p>
          <a:p>
            <a:pPr marL="85725" lvl="1" indent="-85725">
              <a:buSzPct val="100000"/>
              <a:buFont typeface="Arial" panose="020B0604020202020204" pitchFamily="34" charset="0"/>
              <a:buChar char="•"/>
              <a:defRPr/>
            </a:pPr>
            <a:endParaRPr lang="en-US" sz="2000" dirty="0">
              <a:solidFill>
                <a:prstClr val="black"/>
              </a:solidFill>
            </a:endParaRPr>
          </a:p>
        </p:txBody>
      </p:sp>
      <p:cxnSp>
        <p:nvCxnSpPr>
          <p:cNvPr id="42" name="Straight Connector 41">
            <a:extLst>
              <a:ext uri="{FF2B5EF4-FFF2-40B4-BE49-F238E27FC236}">
                <a16:creationId xmlns:a16="http://schemas.microsoft.com/office/drawing/2014/main" id="{E34888B0-C14A-40D3-B3C1-0D65E1BA27F0}"/>
              </a:ext>
              <a:ext uri="{C183D7F6-B498-43B3-948B-1728B52AA6E4}">
                <adec:decorative xmlns:adec="http://schemas.microsoft.com/office/drawing/2017/decorative" val="1"/>
              </a:ext>
            </a:extLst>
          </p:cNvPr>
          <p:cNvCxnSpPr>
            <a:cxnSpLocks/>
          </p:cNvCxnSpPr>
          <p:nvPr/>
        </p:nvCxnSpPr>
        <p:spPr>
          <a:xfrm>
            <a:off x="11626026" y="2254110"/>
            <a:ext cx="0" cy="3992311"/>
          </a:xfrm>
          <a:prstGeom prst="line">
            <a:avLst/>
          </a:prstGeom>
          <a:ln w="19050">
            <a:solidFill>
              <a:srgbClr val="FDF2B6"/>
            </a:solidFill>
            <a:tailEnd type="oval" w="lg" len="lg"/>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67444EAD-4332-4630-A770-0A7D476E4F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95370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666A17-2FE6-4284-977C-7590B6C4D6D8}"/>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1608" y="492130"/>
            <a:ext cx="10363200" cy="594360"/>
          </a:xfrm>
        </p:spPr>
        <p:txBody>
          <a:bodyPr/>
          <a:lstStyle/>
          <a:p>
            <a:r>
              <a:rPr lang="en-US" sz="4000" b="1" dirty="0">
                <a:latin typeface="+mn-lt"/>
              </a:rPr>
              <a:t>Browser in the Browser (</a:t>
            </a:r>
            <a:r>
              <a:rPr lang="en-US" sz="4000" b="1" dirty="0" err="1">
                <a:latin typeface="+mn-lt"/>
              </a:rPr>
              <a:t>BitB</a:t>
            </a:r>
            <a:r>
              <a:rPr lang="en-US" sz="4000" b="1" dirty="0">
                <a:latin typeface="+mn-lt"/>
              </a:rPr>
              <a:t>) Attacks</a:t>
            </a:r>
          </a:p>
        </p:txBody>
      </p:sp>
      <p:sp>
        <p:nvSpPr>
          <p:cNvPr id="8" name="TextBox 7">
            <a:extLst>
              <a:ext uri="{FF2B5EF4-FFF2-40B4-BE49-F238E27FC236}">
                <a16:creationId xmlns:a16="http://schemas.microsoft.com/office/drawing/2014/main" id="{A6D40982-3316-441C-A9F1-9B1FFF12E303}"/>
              </a:ext>
            </a:extLst>
          </p:cNvPr>
          <p:cNvSpPr txBox="1"/>
          <p:nvPr/>
        </p:nvSpPr>
        <p:spPr>
          <a:xfrm>
            <a:off x="756417" y="1444943"/>
            <a:ext cx="11035146" cy="830997"/>
          </a:xfrm>
          <a:prstGeom prst="rect">
            <a:avLst/>
          </a:prstGeom>
          <a:noFill/>
        </p:spPr>
        <p:txBody>
          <a:bodyPr wrap="square">
            <a:spAutoFit/>
          </a:bodyPr>
          <a:lstStyle/>
          <a:p>
            <a:r>
              <a:rPr lang="en-US" sz="2400" b="1" i="0" dirty="0">
                <a:solidFill>
                  <a:srgbClr val="000000"/>
                </a:solidFill>
                <a:effectLst/>
              </a:rPr>
              <a:t>BitB attacks are false pop-up browser windows attempting to phish for credentials individuals use to sign into other accounts or websites.</a:t>
            </a:r>
          </a:p>
        </p:txBody>
      </p:sp>
      <p:sp>
        <p:nvSpPr>
          <p:cNvPr id="7" name="TextBox 6">
            <a:extLst>
              <a:ext uri="{FF2B5EF4-FFF2-40B4-BE49-F238E27FC236}">
                <a16:creationId xmlns:a16="http://schemas.microsoft.com/office/drawing/2014/main" id="{1DACBDE8-3D60-4FE7-A426-BE3B69B84565}"/>
              </a:ext>
            </a:extLst>
          </p:cNvPr>
          <p:cNvSpPr txBox="1"/>
          <p:nvPr/>
        </p:nvSpPr>
        <p:spPr>
          <a:xfrm>
            <a:off x="890624" y="2381105"/>
            <a:ext cx="3662748" cy="3170099"/>
          </a:xfrm>
          <a:prstGeom prst="rect">
            <a:avLst/>
          </a:prstGeom>
          <a:noFill/>
        </p:spPr>
        <p:txBody>
          <a:bodyPr wrap="square" rtlCol="0">
            <a:spAutoFit/>
          </a:bodyPr>
          <a:lstStyle/>
          <a:p>
            <a:r>
              <a:rPr lang="en-US" sz="2000" i="0" dirty="0">
                <a:solidFill>
                  <a:srgbClr val="000000"/>
                </a:solidFill>
                <a:effectLst/>
              </a:rPr>
              <a:t>Information is accessible to the hackers behind these attacks once the credentials are made available to them.</a:t>
            </a:r>
          </a:p>
          <a:p>
            <a:endParaRPr lang="en-US" sz="2000" i="0" dirty="0">
              <a:solidFill>
                <a:srgbClr val="000000"/>
              </a:solidFill>
              <a:effectLst/>
            </a:endParaRPr>
          </a:p>
          <a:p>
            <a:r>
              <a:rPr lang="en-US" sz="2000" spc="-31" dirty="0">
                <a:solidFill>
                  <a:srgbClr val="000000"/>
                </a:solidFill>
                <a:ea typeface="Open Sans" charset="0"/>
                <a:cs typeface="Open Sans" charset="0"/>
              </a:rPr>
              <a:t>Hacked information could lead to fraud, identity theft, and may compromise the Department’s information and systems.</a:t>
            </a:r>
            <a:endParaRPr lang="en-US" sz="2400" spc="-31" dirty="0">
              <a:solidFill>
                <a:srgbClr val="028573"/>
              </a:solidFill>
              <a:ea typeface="Open Sans" charset="0"/>
              <a:cs typeface="Open Sans" charset="0"/>
            </a:endParaRPr>
          </a:p>
        </p:txBody>
      </p:sp>
      <p:cxnSp>
        <p:nvCxnSpPr>
          <p:cNvPr id="14" name="Straight Connector 13">
            <a:extLst>
              <a:ext uri="{FF2B5EF4-FFF2-40B4-BE49-F238E27FC236}">
                <a16:creationId xmlns:a16="http://schemas.microsoft.com/office/drawing/2014/main" id="{8F752E23-33EB-433E-99EE-BEB67F680604}"/>
              </a:ext>
              <a:ext uri="{C183D7F6-B498-43B3-948B-1728B52AA6E4}">
                <adec:decorative xmlns:adec="http://schemas.microsoft.com/office/drawing/2017/decorative" val="1"/>
              </a:ext>
            </a:extLst>
          </p:cNvPr>
          <p:cNvCxnSpPr>
            <a:cxnSpLocks/>
          </p:cNvCxnSpPr>
          <p:nvPr/>
        </p:nvCxnSpPr>
        <p:spPr>
          <a:xfrm flipH="1" flipV="1">
            <a:off x="4781930" y="2436303"/>
            <a:ext cx="7891" cy="4149438"/>
          </a:xfrm>
          <a:prstGeom prst="line">
            <a:avLst/>
          </a:prstGeom>
          <a:ln>
            <a:solidFill>
              <a:srgbClr val="FDF2B6"/>
            </a:solidFill>
            <a:tailEnd type="oval"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3050C0F-363C-46BD-BC90-89BEF5FBC89E}"/>
              </a:ext>
              <a:ext uri="{C183D7F6-B498-43B3-948B-1728B52AA6E4}">
                <adec:decorative xmlns:adec="http://schemas.microsoft.com/office/drawing/2017/decorative" val="1"/>
              </a:ext>
            </a:extLst>
          </p:cNvPr>
          <p:cNvGrpSpPr/>
          <p:nvPr/>
        </p:nvGrpSpPr>
        <p:grpSpPr>
          <a:xfrm>
            <a:off x="5213514" y="2381106"/>
            <a:ext cx="1533937" cy="991927"/>
            <a:chOff x="5213514" y="2381106"/>
            <a:chExt cx="1533937" cy="991927"/>
          </a:xfrm>
        </p:grpSpPr>
        <p:sp>
          <p:nvSpPr>
            <p:cNvPr id="11" name="Oval 10">
              <a:extLst>
                <a:ext uri="{FF2B5EF4-FFF2-40B4-BE49-F238E27FC236}">
                  <a16:creationId xmlns:a16="http://schemas.microsoft.com/office/drawing/2014/main" id="{894B1BE9-09C8-40C3-81AE-4191E35A5C95}"/>
                </a:ext>
                <a:ext uri="{C183D7F6-B498-43B3-948B-1728B52AA6E4}">
                  <adec:decorative xmlns:adec="http://schemas.microsoft.com/office/drawing/2017/decorative" val="1"/>
                </a:ext>
              </a:extLst>
            </p:cNvPr>
            <p:cNvSpPr/>
            <p:nvPr/>
          </p:nvSpPr>
          <p:spPr bwMode="gray">
            <a:xfrm rot="5400000">
              <a:off x="5248009" y="2346611"/>
              <a:ext cx="951706" cy="1020695"/>
            </a:xfrm>
            <a:prstGeom prst="ellipse">
              <a:avLst/>
            </a:prstGeom>
            <a:solidFill>
              <a:srgbClr val="FDF2B6"/>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nvGrpSpPr>
            <p:cNvPr id="16" name="Media_Technology_Border_115">
              <a:extLst>
                <a:ext uri="{FF2B5EF4-FFF2-40B4-BE49-F238E27FC236}">
                  <a16:creationId xmlns:a16="http://schemas.microsoft.com/office/drawing/2014/main" id="{735E8787-B6CB-4004-B6F0-47A59DD3F531}"/>
                </a:ext>
              </a:extLst>
            </p:cNvPr>
            <p:cNvGrpSpPr>
              <a:grpSpLocks noChangeAspect="1"/>
            </p:cNvGrpSpPr>
            <p:nvPr/>
          </p:nvGrpSpPr>
          <p:grpSpPr bwMode="auto">
            <a:xfrm>
              <a:off x="5322524" y="2453070"/>
              <a:ext cx="811960" cy="811960"/>
              <a:chOff x="3641" y="1708"/>
              <a:chExt cx="341" cy="340"/>
            </a:xfrm>
            <a:solidFill>
              <a:schemeClr val="tx1"/>
            </a:solidFill>
          </p:grpSpPr>
          <p:sp>
            <p:nvSpPr>
              <p:cNvPr id="19" name="Freeform 154">
                <a:extLst>
                  <a:ext uri="{FF2B5EF4-FFF2-40B4-BE49-F238E27FC236}">
                    <a16:creationId xmlns:a16="http://schemas.microsoft.com/office/drawing/2014/main" id="{06154DB9-4C72-48DB-AD35-75986BFEC5BE}"/>
                  </a:ext>
                </a:extLst>
              </p:cNvPr>
              <p:cNvSpPr>
                <a:spLocks noEditPoints="1"/>
              </p:cNvSpPr>
              <p:nvPr/>
            </p:nvSpPr>
            <p:spPr bwMode="auto">
              <a:xfrm>
                <a:off x="3641" y="170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ln>
                    <a:solidFill>
                      <a:sysClr val="windowText" lastClr="000000"/>
                    </a:solidFill>
                  </a:ln>
                  <a:solidFill>
                    <a:sysClr val="windowText" lastClr="000000"/>
                  </a:solidFill>
                </a:endParaRPr>
              </a:p>
            </p:txBody>
          </p:sp>
          <p:sp>
            <p:nvSpPr>
              <p:cNvPr id="20" name="Freeform 155">
                <a:extLst>
                  <a:ext uri="{FF2B5EF4-FFF2-40B4-BE49-F238E27FC236}">
                    <a16:creationId xmlns:a16="http://schemas.microsoft.com/office/drawing/2014/main" id="{8B218BDD-1B03-4CB1-8061-117A8E7505E8}"/>
                  </a:ext>
                </a:extLst>
              </p:cNvPr>
              <p:cNvSpPr>
                <a:spLocks noEditPoints="1"/>
              </p:cNvSpPr>
              <p:nvPr/>
            </p:nvSpPr>
            <p:spPr bwMode="auto">
              <a:xfrm>
                <a:off x="3762" y="1774"/>
                <a:ext cx="145" cy="210"/>
              </a:xfrm>
              <a:custGeom>
                <a:avLst/>
                <a:gdLst>
                  <a:gd name="T0" fmla="*/ 110 w 219"/>
                  <a:gd name="T1" fmla="*/ 316 h 316"/>
                  <a:gd name="T2" fmla="*/ 100 w 219"/>
                  <a:gd name="T3" fmla="*/ 309 h 316"/>
                  <a:gd name="T4" fmla="*/ 73 w 219"/>
                  <a:gd name="T5" fmla="*/ 245 h 316"/>
                  <a:gd name="T6" fmla="*/ 18 w 219"/>
                  <a:gd name="T7" fmla="*/ 296 h 316"/>
                  <a:gd name="T8" fmla="*/ 6 w 219"/>
                  <a:gd name="T9" fmla="*/ 298 h 316"/>
                  <a:gd name="T10" fmla="*/ 0 w 219"/>
                  <a:gd name="T11" fmla="*/ 288 h 316"/>
                  <a:gd name="T12" fmla="*/ 0 w 219"/>
                  <a:gd name="T13" fmla="*/ 11 h 316"/>
                  <a:gd name="T14" fmla="*/ 7 w 219"/>
                  <a:gd name="T15" fmla="*/ 1 h 316"/>
                  <a:gd name="T16" fmla="*/ 18 w 219"/>
                  <a:gd name="T17" fmla="*/ 4 h 316"/>
                  <a:gd name="T18" fmla="*/ 215 w 219"/>
                  <a:gd name="T19" fmla="*/ 199 h 316"/>
                  <a:gd name="T20" fmla="*/ 218 w 219"/>
                  <a:gd name="T21" fmla="*/ 211 h 316"/>
                  <a:gd name="T22" fmla="*/ 208 w 219"/>
                  <a:gd name="T23" fmla="*/ 217 h 316"/>
                  <a:gd name="T24" fmla="*/ 132 w 219"/>
                  <a:gd name="T25" fmla="*/ 220 h 316"/>
                  <a:gd name="T26" fmla="*/ 159 w 219"/>
                  <a:gd name="T27" fmla="*/ 285 h 316"/>
                  <a:gd name="T28" fmla="*/ 159 w 219"/>
                  <a:gd name="T29" fmla="*/ 293 h 316"/>
                  <a:gd name="T30" fmla="*/ 153 w 219"/>
                  <a:gd name="T31" fmla="*/ 298 h 316"/>
                  <a:gd name="T32" fmla="*/ 114 w 219"/>
                  <a:gd name="T33" fmla="*/ 315 h 316"/>
                  <a:gd name="T34" fmla="*/ 110 w 219"/>
                  <a:gd name="T35" fmla="*/ 316 h 316"/>
                  <a:gd name="T36" fmla="*/ 77 w 219"/>
                  <a:gd name="T37" fmla="*/ 216 h 316"/>
                  <a:gd name="T38" fmla="*/ 79 w 219"/>
                  <a:gd name="T39" fmla="*/ 216 h 316"/>
                  <a:gd name="T40" fmla="*/ 87 w 219"/>
                  <a:gd name="T41" fmla="*/ 222 h 316"/>
                  <a:gd name="T42" fmla="*/ 116 w 219"/>
                  <a:gd name="T43" fmla="*/ 291 h 316"/>
                  <a:gd name="T44" fmla="*/ 135 w 219"/>
                  <a:gd name="T45" fmla="*/ 283 h 316"/>
                  <a:gd name="T46" fmla="*/ 107 w 219"/>
                  <a:gd name="T47" fmla="*/ 214 h 316"/>
                  <a:gd name="T48" fmla="*/ 108 w 219"/>
                  <a:gd name="T49" fmla="*/ 204 h 316"/>
                  <a:gd name="T50" fmla="*/ 116 w 219"/>
                  <a:gd name="T51" fmla="*/ 199 h 316"/>
                  <a:gd name="T52" fmla="*/ 183 w 219"/>
                  <a:gd name="T53" fmla="*/ 197 h 316"/>
                  <a:gd name="T54" fmla="*/ 22 w 219"/>
                  <a:gd name="T55" fmla="*/ 37 h 316"/>
                  <a:gd name="T56" fmla="*/ 21 w 219"/>
                  <a:gd name="T57" fmla="*/ 264 h 316"/>
                  <a:gd name="T58" fmla="*/ 70 w 219"/>
                  <a:gd name="T59" fmla="*/ 218 h 316"/>
                  <a:gd name="T60" fmla="*/ 77 w 219"/>
                  <a:gd name="T61" fmla="*/ 2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316">
                    <a:moveTo>
                      <a:pt x="110" y="316"/>
                    </a:moveTo>
                    <a:cubicBezTo>
                      <a:pt x="106" y="316"/>
                      <a:pt x="102" y="313"/>
                      <a:pt x="100" y="309"/>
                    </a:cubicBezTo>
                    <a:cubicBezTo>
                      <a:pt x="73" y="245"/>
                      <a:pt x="73" y="245"/>
                      <a:pt x="73" y="245"/>
                    </a:cubicBezTo>
                    <a:cubicBezTo>
                      <a:pt x="18" y="296"/>
                      <a:pt x="18" y="296"/>
                      <a:pt x="18" y="296"/>
                    </a:cubicBezTo>
                    <a:cubicBezTo>
                      <a:pt x="15" y="299"/>
                      <a:pt x="10" y="300"/>
                      <a:pt x="6" y="298"/>
                    </a:cubicBezTo>
                    <a:cubicBezTo>
                      <a:pt x="3" y="297"/>
                      <a:pt x="0" y="293"/>
                      <a:pt x="0" y="288"/>
                    </a:cubicBezTo>
                    <a:cubicBezTo>
                      <a:pt x="0" y="11"/>
                      <a:pt x="0" y="11"/>
                      <a:pt x="0" y="11"/>
                    </a:cubicBezTo>
                    <a:cubicBezTo>
                      <a:pt x="0" y="7"/>
                      <a:pt x="3" y="3"/>
                      <a:pt x="7" y="1"/>
                    </a:cubicBezTo>
                    <a:cubicBezTo>
                      <a:pt x="11" y="0"/>
                      <a:pt x="15" y="1"/>
                      <a:pt x="18" y="4"/>
                    </a:cubicBezTo>
                    <a:cubicBezTo>
                      <a:pt x="215" y="199"/>
                      <a:pt x="215" y="199"/>
                      <a:pt x="215" y="199"/>
                    </a:cubicBezTo>
                    <a:cubicBezTo>
                      <a:pt x="218" y="202"/>
                      <a:pt x="219" y="207"/>
                      <a:pt x="218" y="211"/>
                    </a:cubicBezTo>
                    <a:cubicBezTo>
                      <a:pt x="216" y="215"/>
                      <a:pt x="212" y="217"/>
                      <a:pt x="208" y="217"/>
                    </a:cubicBezTo>
                    <a:cubicBezTo>
                      <a:pt x="132" y="220"/>
                      <a:pt x="132" y="220"/>
                      <a:pt x="132" y="220"/>
                    </a:cubicBezTo>
                    <a:cubicBezTo>
                      <a:pt x="159" y="285"/>
                      <a:pt x="159" y="285"/>
                      <a:pt x="159" y="285"/>
                    </a:cubicBezTo>
                    <a:cubicBezTo>
                      <a:pt x="160" y="287"/>
                      <a:pt x="160" y="290"/>
                      <a:pt x="159" y="293"/>
                    </a:cubicBezTo>
                    <a:cubicBezTo>
                      <a:pt x="158" y="295"/>
                      <a:pt x="156" y="297"/>
                      <a:pt x="153" y="298"/>
                    </a:cubicBezTo>
                    <a:cubicBezTo>
                      <a:pt x="114" y="315"/>
                      <a:pt x="114" y="315"/>
                      <a:pt x="114" y="315"/>
                    </a:cubicBezTo>
                    <a:cubicBezTo>
                      <a:pt x="113" y="315"/>
                      <a:pt x="111" y="316"/>
                      <a:pt x="110" y="316"/>
                    </a:cubicBezTo>
                    <a:close/>
                    <a:moveTo>
                      <a:pt x="77" y="216"/>
                    </a:moveTo>
                    <a:cubicBezTo>
                      <a:pt x="78" y="216"/>
                      <a:pt x="79" y="216"/>
                      <a:pt x="79" y="216"/>
                    </a:cubicBezTo>
                    <a:cubicBezTo>
                      <a:pt x="83" y="217"/>
                      <a:pt x="86" y="219"/>
                      <a:pt x="87" y="222"/>
                    </a:cubicBezTo>
                    <a:cubicBezTo>
                      <a:pt x="116" y="291"/>
                      <a:pt x="116" y="291"/>
                      <a:pt x="116" y="291"/>
                    </a:cubicBezTo>
                    <a:cubicBezTo>
                      <a:pt x="135" y="283"/>
                      <a:pt x="135" y="283"/>
                      <a:pt x="135" y="283"/>
                    </a:cubicBezTo>
                    <a:cubicBezTo>
                      <a:pt x="107" y="214"/>
                      <a:pt x="107" y="214"/>
                      <a:pt x="107" y="214"/>
                    </a:cubicBezTo>
                    <a:cubicBezTo>
                      <a:pt x="105" y="211"/>
                      <a:pt x="106" y="207"/>
                      <a:pt x="108" y="204"/>
                    </a:cubicBezTo>
                    <a:cubicBezTo>
                      <a:pt x="110" y="201"/>
                      <a:pt x="113" y="199"/>
                      <a:pt x="116" y="199"/>
                    </a:cubicBezTo>
                    <a:cubicBezTo>
                      <a:pt x="183" y="197"/>
                      <a:pt x="183" y="197"/>
                      <a:pt x="183" y="197"/>
                    </a:cubicBezTo>
                    <a:cubicBezTo>
                      <a:pt x="22" y="37"/>
                      <a:pt x="22" y="37"/>
                      <a:pt x="22" y="37"/>
                    </a:cubicBezTo>
                    <a:cubicBezTo>
                      <a:pt x="21" y="264"/>
                      <a:pt x="21" y="264"/>
                      <a:pt x="21" y="264"/>
                    </a:cubicBezTo>
                    <a:cubicBezTo>
                      <a:pt x="70" y="218"/>
                      <a:pt x="70" y="218"/>
                      <a:pt x="70" y="218"/>
                    </a:cubicBezTo>
                    <a:cubicBezTo>
                      <a:pt x="72" y="217"/>
                      <a:pt x="75" y="216"/>
                      <a:pt x="77" y="2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ln>
                    <a:solidFill>
                      <a:sysClr val="windowText" lastClr="000000"/>
                    </a:solidFill>
                  </a:ln>
                  <a:solidFill>
                    <a:sysClr val="windowText" lastClr="000000"/>
                  </a:solidFill>
                </a:endParaRPr>
              </a:p>
            </p:txBody>
          </p:sp>
        </p:grpSp>
        <p:sp>
          <p:nvSpPr>
            <p:cNvPr id="10" name="Isosceles Triangle 13">
              <a:extLst>
                <a:ext uri="{FF2B5EF4-FFF2-40B4-BE49-F238E27FC236}">
                  <a16:creationId xmlns:a16="http://schemas.microsoft.com/office/drawing/2014/main" id="{A5C9866B-3E15-4FB5-B5C2-D7DD4B5E93D3}"/>
                </a:ext>
                <a:ext uri="{C183D7F6-B498-43B3-948B-1728B52AA6E4}">
                  <adec:decorative xmlns:adec="http://schemas.microsoft.com/office/drawing/2017/decorative" val="1"/>
                </a:ext>
              </a:extLst>
            </p:cNvPr>
            <p:cNvSpPr/>
            <p:nvPr/>
          </p:nvSpPr>
          <p:spPr bwMode="gray">
            <a:xfrm>
              <a:off x="5800529" y="2968665"/>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grpSp>
      <p:sp>
        <p:nvSpPr>
          <p:cNvPr id="12" name="Snip Diagonal Corner Rectangle 156">
            <a:extLst>
              <a:ext uri="{FF2B5EF4-FFF2-40B4-BE49-F238E27FC236}">
                <a16:creationId xmlns:a16="http://schemas.microsoft.com/office/drawing/2014/main" id="{5BFC5413-4464-488C-A18E-355AFA529CFF}"/>
              </a:ext>
              <a:ext uri="{C183D7F6-B498-43B3-948B-1728B52AA6E4}">
                <adec:decorative xmlns:adec="http://schemas.microsoft.com/office/drawing/2017/decorative" val="1"/>
              </a:ext>
            </a:extLst>
          </p:cNvPr>
          <p:cNvSpPr/>
          <p:nvPr/>
        </p:nvSpPr>
        <p:spPr bwMode="gray">
          <a:xfrm>
            <a:off x="6273990" y="2393718"/>
            <a:ext cx="4826629" cy="796570"/>
          </a:xfrm>
          <a:prstGeom prst="snip2DiagRect">
            <a:avLst>
              <a:gd name="adj1" fmla="val 0"/>
              <a:gd name="adj2" fmla="val 40745"/>
            </a:avLst>
          </a:prstGeom>
          <a:solidFill>
            <a:srgbClr val="FDF2B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400" b="1" dirty="0">
                <a:solidFill>
                  <a:schemeClr val="tx1"/>
                </a:solidFill>
              </a:rPr>
              <a:t>Best Practices</a:t>
            </a:r>
          </a:p>
        </p:txBody>
      </p:sp>
      <p:sp>
        <p:nvSpPr>
          <p:cNvPr id="13" name="Text Placeholder 3">
            <a:extLst>
              <a:ext uri="{FF2B5EF4-FFF2-40B4-BE49-F238E27FC236}">
                <a16:creationId xmlns:a16="http://schemas.microsoft.com/office/drawing/2014/main" id="{B7F7A32A-BF87-416A-9737-2487CBA695EE}"/>
              </a:ext>
            </a:extLst>
          </p:cNvPr>
          <p:cNvSpPr txBox="1">
            <a:spLocks/>
          </p:cNvSpPr>
          <p:nvPr/>
        </p:nvSpPr>
        <p:spPr bwMode="gray">
          <a:xfrm>
            <a:off x="5067953" y="3387256"/>
            <a:ext cx="6827947" cy="3200876"/>
          </a:xfrm>
          <a:prstGeom prst="rect">
            <a:avLst/>
          </a:prstGeom>
        </p:spPr>
        <p:txBody>
          <a:bodyPr vert="horz" wrap="square" lIns="0" tIns="0" rIns="0" bIns="0" rtlCol="0">
            <a:spAutoFit/>
          </a:bodyPr>
          <a:lstStyle/>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Do not click</a:t>
            </a:r>
            <a:r>
              <a:rPr lang="en-US" sz="2200" spc="-31" dirty="0">
                <a:solidFill>
                  <a:srgbClr val="000000"/>
                </a:solidFill>
                <a:ea typeface="Open Sans" charset="0"/>
                <a:cs typeface="Open Sans" charset="0"/>
              </a:rPr>
              <a:t> on links in unsolicited email messages, social media posts, texts, etc.</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Keep </a:t>
            </a:r>
            <a:r>
              <a:rPr lang="en-US" sz="2200" spc="-31" dirty="0">
                <a:solidFill>
                  <a:srgbClr val="000000"/>
                </a:solidFill>
                <a:ea typeface="Open Sans" charset="0"/>
                <a:cs typeface="Open Sans" charset="0"/>
              </a:rPr>
              <a:t>your usernames, passwords, and security questions, and answers </a:t>
            </a:r>
            <a:r>
              <a:rPr lang="en-US" sz="2200" b="1" spc="-31" dirty="0">
                <a:solidFill>
                  <a:srgbClr val="000000"/>
                </a:solidFill>
                <a:ea typeface="Open Sans" charset="0"/>
                <a:cs typeface="Open Sans" charset="0"/>
              </a:rPr>
              <a:t>private.</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Never enter </a:t>
            </a:r>
            <a:r>
              <a:rPr lang="en-US" sz="2200" spc="-31" dirty="0">
                <a:solidFill>
                  <a:srgbClr val="000000"/>
                </a:solidFill>
                <a:ea typeface="Open Sans" charset="0"/>
                <a:cs typeface="Open Sans" charset="0"/>
              </a:rPr>
              <a:t>your login credentials or other sensitive information </a:t>
            </a:r>
            <a:r>
              <a:rPr lang="en-US" sz="2200" b="1" spc="-31" dirty="0">
                <a:solidFill>
                  <a:srgbClr val="000000"/>
                </a:solidFill>
                <a:ea typeface="Open Sans" charset="0"/>
                <a:cs typeface="Open Sans" charset="0"/>
              </a:rPr>
              <a:t>in an unverified site</a:t>
            </a:r>
            <a:r>
              <a:rPr lang="en-US" sz="2200" spc="-31" dirty="0">
                <a:solidFill>
                  <a:srgbClr val="000000"/>
                </a:solidFill>
                <a:ea typeface="Open Sans" charset="0"/>
                <a:cs typeface="Open Sans" charset="0"/>
              </a:rPr>
              <a:t>.</a:t>
            </a:r>
          </a:p>
          <a:p>
            <a:pPr marL="342900" indent="-342900">
              <a:spcAft>
                <a:spcPts val="400"/>
              </a:spcAft>
              <a:buFont typeface="Arial" panose="020B0604020202020204" pitchFamily="34" charset="0"/>
              <a:buChar char="•"/>
            </a:pPr>
            <a:r>
              <a:rPr lang="en-US" sz="2200" b="1" spc="-31" dirty="0">
                <a:solidFill>
                  <a:srgbClr val="000000"/>
                </a:solidFill>
                <a:ea typeface="Open Sans" charset="0"/>
                <a:cs typeface="Open Sans" charset="0"/>
              </a:rPr>
              <a:t>Leverage </a:t>
            </a:r>
            <a:r>
              <a:rPr lang="en-US" sz="2200" spc="-31" dirty="0">
                <a:solidFill>
                  <a:srgbClr val="000000"/>
                </a:solidFill>
                <a:ea typeface="Open Sans" charset="0"/>
                <a:cs typeface="Open Sans" charset="0"/>
              </a:rPr>
              <a:t>phishing-resistant</a:t>
            </a:r>
            <a:r>
              <a:rPr lang="en-US" sz="2200" b="1" spc="-31" dirty="0">
                <a:solidFill>
                  <a:srgbClr val="000000"/>
                </a:solidFill>
                <a:ea typeface="Open Sans" charset="0"/>
                <a:cs typeface="Open Sans" charset="0"/>
              </a:rPr>
              <a:t> multi-factor authentication (MFA) </a:t>
            </a:r>
            <a:r>
              <a:rPr lang="en-US" sz="2200" spc="-31" dirty="0">
                <a:solidFill>
                  <a:srgbClr val="000000"/>
                </a:solidFill>
                <a:ea typeface="Open Sans" charset="0"/>
                <a:cs typeface="Open Sans" charset="0"/>
              </a:rPr>
              <a:t>on all accounts, including personal ones.</a:t>
            </a:r>
            <a:endParaRPr lang="en-US" sz="2200" spc="-31" dirty="0">
              <a:solidFill>
                <a:srgbClr val="028573"/>
              </a:solidFill>
              <a:ea typeface="Open Sans" charset="0"/>
              <a:cs typeface="Open Sans" charset="0"/>
            </a:endParaRP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02497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3B846A-7BBE-4950-9B06-3D08BBA2BC7D}"/>
              </a:ext>
              <a:ext uri="{C183D7F6-B498-43B3-948B-1728B52AA6E4}">
                <adec:decorative xmlns:adec="http://schemas.microsoft.com/office/drawing/2017/decorative" val="1"/>
              </a:ext>
            </a:extLst>
          </p:cNvPr>
          <p:cNvSpPr/>
          <p:nvPr/>
        </p:nvSpPr>
        <p:spPr>
          <a:xfrm>
            <a:off x="0" y="316523"/>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14400" y="474761"/>
            <a:ext cx="10363200" cy="594360"/>
          </a:xfrm>
        </p:spPr>
        <p:txBody>
          <a:bodyPr/>
          <a:lstStyle/>
          <a:p>
            <a:r>
              <a:rPr lang="en-US" sz="4000" b="1" dirty="0">
                <a:latin typeface="+mn-lt"/>
              </a:rPr>
              <a:t>The Internet of Things (IoT)</a:t>
            </a:r>
          </a:p>
        </p:txBody>
      </p:sp>
      <p:sp>
        <p:nvSpPr>
          <p:cNvPr id="10" name="TextBox 9">
            <a:extLst>
              <a:ext uri="{FF2B5EF4-FFF2-40B4-BE49-F238E27FC236}">
                <a16:creationId xmlns:a16="http://schemas.microsoft.com/office/drawing/2014/main" id="{B3059B18-2BF1-428B-8C9C-817B3A3E2B6B}"/>
              </a:ext>
            </a:extLst>
          </p:cNvPr>
          <p:cNvSpPr txBox="1"/>
          <p:nvPr/>
        </p:nvSpPr>
        <p:spPr>
          <a:xfrm>
            <a:off x="507670" y="1490092"/>
            <a:ext cx="11058895" cy="966483"/>
          </a:xfrm>
          <a:prstGeom prst="rect">
            <a:avLst/>
          </a:prstGeom>
          <a:noFill/>
        </p:spPr>
        <p:txBody>
          <a:bodyPr wrap="square">
            <a:spAutoFit/>
          </a:bodyPr>
          <a:lstStyle/>
          <a:p>
            <a:pPr>
              <a:lnSpc>
                <a:spcPct val="150000"/>
              </a:lnSpc>
            </a:pPr>
            <a:r>
              <a:rPr lang="en-US" sz="2000" spc="-31" dirty="0">
                <a:latin typeface="Open Sans"/>
                <a:ea typeface="Open Sans" charset="0"/>
                <a:cs typeface="Open Sans" charset="0"/>
              </a:rPr>
              <a:t>IoT is a term used to refer to the many physical devices that are connected to the internet, all collecting and sharing data. </a:t>
            </a:r>
          </a:p>
        </p:txBody>
      </p:sp>
      <p:sp>
        <p:nvSpPr>
          <p:cNvPr id="3" name="TextBox 2">
            <a:extLst>
              <a:ext uri="{FF2B5EF4-FFF2-40B4-BE49-F238E27FC236}">
                <a16:creationId xmlns:a16="http://schemas.microsoft.com/office/drawing/2014/main" id="{6EAADA31-F840-4DD4-8A89-EDA2F3E0B842}"/>
              </a:ext>
            </a:extLst>
          </p:cNvPr>
          <p:cNvSpPr txBox="1"/>
          <p:nvPr/>
        </p:nvSpPr>
        <p:spPr>
          <a:xfrm>
            <a:off x="507670" y="2660627"/>
            <a:ext cx="6403769" cy="3736472"/>
          </a:xfrm>
          <a:prstGeom prst="rect">
            <a:avLst/>
          </a:prstGeom>
          <a:noFill/>
          <a:ln>
            <a:noFill/>
          </a:ln>
        </p:spPr>
        <p:txBody>
          <a:bodyPr wrap="square" lIns="91440" tIns="45720" rIns="91440" bIns="45720" rtlCol="0" anchor="t">
            <a:spAutoFit/>
          </a:bodyPr>
          <a:lstStyle/>
          <a:p>
            <a:pPr>
              <a:lnSpc>
                <a:spcPct val="150000"/>
              </a:lnSpc>
            </a:pPr>
            <a:r>
              <a:rPr lang="en-US" sz="2000" b="1" spc="-31" dirty="0">
                <a:solidFill>
                  <a:srgbClr val="028573"/>
                </a:solidFill>
                <a:latin typeface="Open Sans"/>
                <a:ea typeface="Open Sans" charset="0"/>
                <a:cs typeface="Open Sans" charset="0"/>
              </a:rPr>
              <a:t>Examples: </a:t>
            </a:r>
            <a:r>
              <a:rPr lang="en-US" sz="2000" spc="-31" dirty="0">
                <a:latin typeface="Open Sans"/>
                <a:ea typeface="Open Sans" charset="0"/>
                <a:cs typeface="Open Sans" charset="0"/>
              </a:rPr>
              <a:t>Smart TVs, Thermostats, Digital Assistants like Siri on iPhones and iPads as well as smart speakers such as Amazon Echo and Google Home.</a:t>
            </a:r>
          </a:p>
          <a:p>
            <a:pPr>
              <a:lnSpc>
                <a:spcPct val="150000"/>
              </a:lnSpc>
            </a:pPr>
            <a:endParaRPr lang="en-US" sz="2000" spc="-31" dirty="0">
              <a:latin typeface="Open Sans"/>
              <a:ea typeface="Open Sans" charset="0"/>
              <a:cs typeface="Open Sans" charset="0"/>
            </a:endParaRPr>
          </a:p>
          <a:p>
            <a:pPr>
              <a:lnSpc>
                <a:spcPct val="150000"/>
              </a:lnSpc>
            </a:pPr>
            <a:r>
              <a:rPr lang="en-US" sz="2000" b="1" spc="-31" dirty="0">
                <a:solidFill>
                  <a:srgbClr val="028573"/>
                </a:solidFill>
                <a:latin typeface="Open Sans"/>
                <a:ea typeface="Open Sans"/>
                <a:cs typeface="Open Sans"/>
              </a:rPr>
              <a:t>Tip:</a:t>
            </a:r>
            <a:r>
              <a:rPr lang="en-US" sz="2000" b="1" spc="-31" dirty="0">
                <a:latin typeface="Open Sans"/>
                <a:ea typeface="Open Sans"/>
                <a:cs typeface="Open Sans"/>
              </a:rPr>
              <a:t> These devices are constantly listening for commands so if you choose to use digital assistants, be sure to turn them off before participating in meetings. </a:t>
            </a:r>
            <a:endParaRPr lang="en-US" sz="2000" b="1" spc="-31" dirty="0">
              <a:latin typeface="Open Sans"/>
              <a:ea typeface="Open Sans" charset="0"/>
              <a:cs typeface="Open Sans" charset="0"/>
            </a:endParaRPr>
          </a:p>
        </p:txBody>
      </p:sp>
      <p:pic>
        <p:nvPicPr>
          <p:cNvPr id="5" name="Picture 4">
            <a:extLst>
              <a:ext uri="{FF2B5EF4-FFF2-40B4-BE49-F238E27FC236}">
                <a16:creationId xmlns:a16="http://schemas.microsoft.com/office/drawing/2014/main" id="{8E85FBA6-DD93-40E1-88D2-153DCC36CF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566" y="2924572"/>
            <a:ext cx="4873355" cy="2902391"/>
          </a:xfrm>
          <a:prstGeom prst="rect">
            <a:avLst/>
          </a:prstGeom>
        </p:spPr>
      </p:pic>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00968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5F309D-9844-40B9-9209-3292B4E3DEA5}"/>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447210"/>
            <a:ext cx="10363200" cy="594360"/>
          </a:xfrm>
        </p:spPr>
        <p:txBody>
          <a:bodyPr/>
          <a:lstStyle/>
          <a:p>
            <a:r>
              <a:rPr lang="en-US" sz="4000" b="1" dirty="0">
                <a:latin typeface="+mn-lt"/>
              </a:rPr>
              <a:t>Understanding PII, SPII, and PHI</a:t>
            </a:r>
          </a:p>
        </p:txBody>
      </p:sp>
      <p:sp>
        <p:nvSpPr>
          <p:cNvPr id="7" name="Rectangle 6">
            <a:extLst>
              <a:ext uri="{FF2B5EF4-FFF2-40B4-BE49-F238E27FC236}">
                <a16:creationId xmlns:a16="http://schemas.microsoft.com/office/drawing/2014/main" id="{A4EA6B31-3C6A-4A2E-BD37-72017050C0C2}"/>
              </a:ext>
            </a:extLst>
          </p:cNvPr>
          <p:cNvSpPr/>
          <p:nvPr/>
        </p:nvSpPr>
        <p:spPr>
          <a:xfrm>
            <a:off x="1742253" y="1422677"/>
            <a:ext cx="767453"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PII</a:t>
            </a:r>
            <a:endParaRPr lang="en-US" sz="2800" b="1" dirty="0">
              <a:solidFill>
                <a:srgbClr val="028573"/>
              </a:solidFill>
              <a:cs typeface="Arial" panose="020B0604020202020204" pitchFamily="34" charset="0"/>
            </a:endParaRPr>
          </a:p>
        </p:txBody>
      </p:sp>
      <p:sp>
        <p:nvSpPr>
          <p:cNvPr id="3" name="TextBox 2">
            <a:extLst>
              <a:ext uri="{FF2B5EF4-FFF2-40B4-BE49-F238E27FC236}">
                <a16:creationId xmlns:a16="http://schemas.microsoft.com/office/drawing/2014/main" id="{6EAADA31-F840-4DD4-8A89-EDA2F3E0B842}"/>
              </a:ext>
            </a:extLst>
          </p:cNvPr>
          <p:cNvSpPr txBox="1"/>
          <p:nvPr/>
        </p:nvSpPr>
        <p:spPr>
          <a:xfrm>
            <a:off x="68580" y="2060787"/>
            <a:ext cx="4114800" cy="2473754"/>
          </a:xfrm>
          <a:prstGeom prst="rect">
            <a:avLst/>
          </a:prstGeom>
          <a:noFill/>
        </p:spPr>
        <p:txBody>
          <a:bodyPr wrap="square" rtlCol="0">
            <a:spAutoFit/>
          </a:bodyPr>
          <a:lstStyle/>
          <a:p>
            <a:pPr marL="0" lvl="1" algn="ctr">
              <a:lnSpc>
                <a:spcPct val="85000"/>
              </a:lnSpc>
            </a:pPr>
            <a:r>
              <a:rPr lang="en-US" sz="2800" spc="-31" dirty="0">
                <a:solidFill>
                  <a:srgbClr val="028573"/>
                </a:solidFill>
                <a:ea typeface="Open Sans" charset="0"/>
                <a:cs typeface="Open Sans" charset="0"/>
              </a:rPr>
              <a:t>Personally Identifiable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Any information about an individual that can be used to distinguish or trace an individual's identity alone or when combined with other information linked or linkable to the specific individual.</a:t>
            </a:r>
          </a:p>
        </p:txBody>
      </p:sp>
      <p:sp>
        <p:nvSpPr>
          <p:cNvPr id="8" name="Rectangle 7">
            <a:extLst>
              <a:ext uri="{FF2B5EF4-FFF2-40B4-BE49-F238E27FC236}">
                <a16:creationId xmlns:a16="http://schemas.microsoft.com/office/drawing/2014/main" id="{028812DE-03B2-4873-9ADD-47C2C421F62F}"/>
              </a:ext>
            </a:extLst>
          </p:cNvPr>
          <p:cNvSpPr/>
          <p:nvPr/>
        </p:nvSpPr>
        <p:spPr>
          <a:xfrm>
            <a:off x="5800182" y="1422677"/>
            <a:ext cx="1018356"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SPII</a:t>
            </a:r>
          </a:p>
        </p:txBody>
      </p:sp>
      <p:sp>
        <p:nvSpPr>
          <p:cNvPr id="5" name="Rectangle 4">
            <a:extLst>
              <a:ext uri="{FF2B5EF4-FFF2-40B4-BE49-F238E27FC236}">
                <a16:creationId xmlns:a16="http://schemas.microsoft.com/office/drawing/2014/main" id="{27E76BB3-60AB-49B5-9616-49648CC6C10A}"/>
              </a:ext>
            </a:extLst>
          </p:cNvPr>
          <p:cNvSpPr/>
          <p:nvPr/>
        </p:nvSpPr>
        <p:spPr>
          <a:xfrm>
            <a:off x="4251960" y="2060787"/>
            <a:ext cx="4114800" cy="2473754"/>
          </a:xfrm>
          <a:prstGeom prst="rect">
            <a:avLst/>
          </a:prstGeom>
        </p:spPr>
        <p:txBody>
          <a:bodyPr>
            <a:spAutoFit/>
          </a:bodyPr>
          <a:lstStyle/>
          <a:p>
            <a:pPr marL="0" lvl="1" algn="ctr">
              <a:lnSpc>
                <a:spcPct val="85000"/>
              </a:lnSpc>
            </a:pPr>
            <a:r>
              <a:rPr lang="en-US" sz="2800" spc="-31" dirty="0">
                <a:solidFill>
                  <a:srgbClr val="028573"/>
                </a:solidFill>
                <a:ea typeface="Open Sans" charset="0"/>
                <a:cs typeface="Open Sans" charset="0"/>
              </a:rPr>
              <a:t>Sensitive Personally Identifiable Information </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PII is considered SPII if its improper release could result in harm, embarrassment, inconvenience, or unfairness to the individual whose name or identity is linked to the information.</a:t>
            </a:r>
          </a:p>
        </p:txBody>
      </p:sp>
      <p:sp>
        <p:nvSpPr>
          <p:cNvPr id="9" name="Rectangle 8">
            <a:extLst>
              <a:ext uri="{FF2B5EF4-FFF2-40B4-BE49-F238E27FC236}">
                <a16:creationId xmlns:a16="http://schemas.microsoft.com/office/drawing/2014/main" id="{621DC153-8316-4C20-AC77-9E0782A6A459}"/>
              </a:ext>
            </a:extLst>
          </p:cNvPr>
          <p:cNvSpPr/>
          <p:nvPr/>
        </p:nvSpPr>
        <p:spPr>
          <a:xfrm>
            <a:off x="9795465" y="1422677"/>
            <a:ext cx="967829"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PHI</a:t>
            </a:r>
          </a:p>
        </p:txBody>
      </p:sp>
      <p:sp>
        <p:nvSpPr>
          <p:cNvPr id="4" name="Rectangle 3">
            <a:extLst>
              <a:ext uri="{FF2B5EF4-FFF2-40B4-BE49-F238E27FC236}">
                <a16:creationId xmlns:a16="http://schemas.microsoft.com/office/drawing/2014/main" id="{7D216508-9B9E-4C2A-820E-D43D2BD92EC1}"/>
              </a:ext>
            </a:extLst>
          </p:cNvPr>
          <p:cNvSpPr/>
          <p:nvPr/>
        </p:nvSpPr>
        <p:spPr>
          <a:xfrm>
            <a:off x="8435340" y="2060787"/>
            <a:ext cx="3688080" cy="2709203"/>
          </a:xfrm>
          <a:prstGeom prst="rect">
            <a:avLst/>
          </a:prstGeom>
        </p:spPr>
        <p:txBody>
          <a:bodyPr wrap="square">
            <a:spAutoFit/>
          </a:bodyPr>
          <a:lstStyle/>
          <a:p>
            <a:pPr marL="0" lvl="1" algn="ctr">
              <a:lnSpc>
                <a:spcPct val="85000"/>
              </a:lnSpc>
            </a:pPr>
            <a:r>
              <a:rPr lang="en-US" sz="2800" spc="-31" dirty="0">
                <a:solidFill>
                  <a:srgbClr val="028573"/>
                </a:solidFill>
                <a:ea typeface="Open Sans" charset="0"/>
                <a:cs typeface="Open Sans" charset="0"/>
              </a:rPr>
              <a:t>Protected Health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PHI is any personal health information that can potentially identify an individual, that was created, used, or disclosed while providing healthcare services, whether it was a diagnosis or treatment.</a:t>
            </a:r>
          </a:p>
        </p:txBody>
      </p:sp>
      <p:sp>
        <p:nvSpPr>
          <p:cNvPr id="6" name="Rectangle 5">
            <a:extLst>
              <a:ext uri="{FF2B5EF4-FFF2-40B4-BE49-F238E27FC236}">
                <a16:creationId xmlns:a16="http://schemas.microsoft.com/office/drawing/2014/main" id="{477475B1-A583-4814-834C-E37451F41D44}"/>
              </a:ext>
            </a:extLst>
          </p:cNvPr>
          <p:cNvSpPr/>
          <p:nvPr/>
        </p:nvSpPr>
        <p:spPr>
          <a:xfrm>
            <a:off x="943497" y="4846189"/>
            <a:ext cx="10305006" cy="1494187"/>
          </a:xfrm>
          <a:prstGeom prst="rect">
            <a:avLst/>
          </a:prstGeom>
          <a:solidFill>
            <a:schemeClr val="tx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2800" b="1" i="1" dirty="0">
                <a:solidFill>
                  <a:schemeClr val="bg1"/>
                </a:solidFill>
                <a:latin typeface="Arial" panose="020B0604020202020204" pitchFamily="34" charset="0"/>
                <a:ea typeface="Chronicle Display Black" charset="0"/>
                <a:cs typeface="Arial" panose="020B0604020202020204" pitchFamily="34" charset="0"/>
              </a:rPr>
              <a:t>Note: MSIX does contain PII but not SPII or PHI. Please do not input a child’s SPII or PHI into MSIX via file submission or using the correspondence feature.</a:t>
            </a:r>
            <a:endParaRPr lang="en-US" sz="2400" b="1" dirty="0">
              <a:solidFill>
                <a:schemeClr val="bg1"/>
              </a:solidFill>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74635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5F309D-9844-40B9-9209-3292B4E3DEA5}"/>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447210"/>
            <a:ext cx="10363200" cy="594360"/>
          </a:xfrm>
        </p:spPr>
        <p:txBody>
          <a:bodyPr/>
          <a:lstStyle/>
          <a:p>
            <a:r>
              <a:rPr lang="en-US" sz="4000" b="1" dirty="0">
                <a:latin typeface="+mn-lt"/>
              </a:rPr>
              <a:t>Understanding PII in MSIX</a:t>
            </a:r>
          </a:p>
        </p:txBody>
      </p:sp>
      <p:sp>
        <p:nvSpPr>
          <p:cNvPr id="7" name="Rectangle 6">
            <a:extLst>
              <a:ext uri="{FF2B5EF4-FFF2-40B4-BE49-F238E27FC236}">
                <a16:creationId xmlns:a16="http://schemas.microsoft.com/office/drawing/2014/main" id="{A4EA6B31-3C6A-4A2E-BD37-72017050C0C2}"/>
              </a:ext>
            </a:extLst>
          </p:cNvPr>
          <p:cNvSpPr/>
          <p:nvPr/>
        </p:nvSpPr>
        <p:spPr>
          <a:xfrm>
            <a:off x="744175" y="1614602"/>
            <a:ext cx="4593566"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What PII is in MSIX?</a:t>
            </a:r>
            <a:endParaRPr lang="en-US" sz="2800" b="1" dirty="0">
              <a:solidFill>
                <a:srgbClr val="028573"/>
              </a:solidFill>
              <a:cs typeface="Arial" panose="020B0604020202020204" pitchFamily="34" charset="0"/>
            </a:endParaRPr>
          </a:p>
        </p:txBody>
      </p:sp>
      <p:sp>
        <p:nvSpPr>
          <p:cNvPr id="3" name="TextBox 2">
            <a:extLst>
              <a:ext uri="{FF2B5EF4-FFF2-40B4-BE49-F238E27FC236}">
                <a16:creationId xmlns:a16="http://schemas.microsoft.com/office/drawing/2014/main" id="{6EAADA31-F840-4DD4-8A89-EDA2F3E0B842}"/>
              </a:ext>
            </a:extLst>
          </p:cNvPr>
          <p:cNvSpPr txBox="1"/>
          <p:nvPr/>
        </p:nvSpPr>
        <p:spPr>
          <a:xfrm>
            <a:off x="744175" y="2466621"/>
            <a:ext cx="10600431" cy="2499915"/>
          </a:xfrm>
          <a:prstGeom prst="rect">
            <a:avLst/>
          </a:prstGeom>
          <a:noFill/>
        </p:spPr>
        <p:txBody>
          <a:bodyPr wrap="square" rtlCol="0">
            <a:spAutoFit/>
          </a:bodyPr>
          <a:lstStyle/>
          <a:p>
            <a:pPr lvl="1" indent="-457200">
              <a:lnSpc>
                <a:spcPct val="85000"/>
              </a:lnSpc>
              <a:buFont typeface="Arial" panose="020B0604020202020204" pitchFamily="34" charset="0"/>
              <a:buChar char="•"/>
            </a:pPr>
            <a:r>
              <a:rPr lang="en-US" sz="2800" spc="-31" dirty="0">
                <a:ea typeface="Open Sans" charset="0"/>
                <a:cs typeface="Open Sans" charset="0"/>
              </a:rPr>
              <a:t>The most frequent occurrence on PII infringements are unencrypted emails to the MSIX Help Desk that include PII.</a:t>
            </a:r>
          </a:p>
          <a:p>
            <a:pPr lvl="1" indent="-457200">
              <a:lnSpc>
                <a:spcPct val="85000"/>
              </a:lnSpc>
              <a:buFont typeface="Arial" panose="020B0604020202020204" pitchFamily="34" charset="0"/>
              <a:buChar char="•"/>
            </a:pPr>
            <a:r>
              <a:rPr lang="en-US" sz="2800" spc="-31" dirty="0">
                <a:ea typeface="Open Sans" charset="0"/>
                <a:cs typeface="Open Sans" charset="0"/>
              </a:rPr>
              <a:t>Examples of a set of information that would constitute PII includes:</a:t>
            </a:r>
          </a:p>
          <a:p>
            <a:pPr lvl="2" indent="-457200">
              <a:lnSpc>
                <a:spcPct val="85000"/>
              </a:lnSpc>
              <a:buFont typeface="Arial" panose="020B0604020202020204" pitchFamily="34" charset="0"/>
              <a:buChar char="•"/>
            </a:pPr>
            <a:r>
              <a:rPr lang="en-US" dirty="0">
                <a:cs typeface="Arial" panose="020B0604020202020204" pitchFamily="34" charset="0"/>
              </a:rPr>
              <a:t>Student’s Name</a:t>
            </a:r>
          </a:p>
          <a:p>
            <a:pPr lvl="2" indent="-457200">
              <a:lnSpc>
                <a:spcPct val="85000"/>
              </a:lnSpc>
              <a:buFont typeface="Arial" panose="020B0604020202020204" pitchFamily="34" charset="0"/>
              <a:buChar char="•"/>
            </a:pPr>
            <a:r>
              <a:rPr lang="en-US" dirty="0">
                <a:cs typeface="Arial" panose="020B0604020202020204" pitchFamily="34" charset="0"/>
              </a:rPr>
              <a:t>Parent’s Name</a:t>
            </a:r>
          </a:p>
          <a:p>
            <a:pPr lvl="2" indent="-457200">
              <a:lnSpc>
                <a:spcPct val="85000"/>
              </a:lnSpc>
              <a:buFont typeface="Arial" panose="020B0604020202020204" pitchFamily="34" charset="0"/>
              <a:buChar char="•"/>
            </a:pPr>
            <a:r>
              <a:rPr lang="en-US" dirty="0">
                <a:cs typeface="Arial" panose="020B0604020202020204" pitchFamily="34" charset="0"/>
              </a:rPr>
              <a:t>Combination of Sex, Birth Date, or Grade Level and other identifying information such as State ID or First Name</a:t>
            </a:r>
          </a:p>
        </p:txBody>
      </p:sp>
      <p:sp>
        <p:nvSpPr>
          <p:cNvPr id="4" name="Rectangle 3">
            <a:extLst>
              <a:ext uri="{FF2B5EF4-FFF2-40B4-BE49-F238E27FC236}">
                <a16:creationId xmlns:a16="http://schemas.microsoft.com/office/drawing/2014/main" id="{4AD8EE6E-8A13-17FB-18B7-10E1A67881D5}"/>
              </a:ext>
            </a:extLst>
          </p:cNvPr>
          <p:cNvSpPr/>
          <p:nvPr/>
        </p:nvSpPr>
        <p:spPr>
          <a:xfrm>
            <a:off x="744175" y="5242080"/>
            <a:ext cx="10600431" cy="97867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3200" b="1" i="1" dirty="0">
                <a:solidFill>
                  <a:schemeClr val="bg1"/>
                </a:solidFill>
                <a:latin typeface="Arial" panose="020B0604020202020204" pitchFamily="34" charset="0"/>
                <a:ea typeface="Chronicle Display Black" charset="0"/>
                <a:cs typeface="Arial" panose="020B0604020202020204" pitchFamily="34" charset="0"/>
              </a:rPr>
              <a:t>While an individual data element may not be considered PII, combination of data elements can be!</a:t>
            </a:r>
            <a:endParaRPr lang="en-US" sz="2800" b="1" dirty="0">
              <a:solidFill>
                <a:schemeClr val="bg1"/>
              </a:solidFill>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265497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BF84A-4743-418D-AF6D-7DB6242228F4}"/>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81406" y="448927"/>
            <a:ext cx="10363200" cy="594360"/>
          </a:xfrm>
        </p:spPr>
        <p:txBody>
          <a:bodyPr/>
          <a:lstStyle/>
          <a:p>
            <a:r>
              <a:rPr lang="en-US" sz="4000" b="1" dirty="0">
                <a:latin typeface="+mn-lt"/>
              </a:rPr>
              <a:t>Sharing PII</a:t>
            </a:r>
          </a:p>
        </p:txBody>
      </p:sp>
      <p:sp>
        <p:nvSpPr>
          <p:cNvPr id="3" name="TextBox 2">
            <a:extLst>
              <a:ext uri="{FF2B5EF4-FFF2-40B4-BE49-F238E27FC236}">
                <a16:creationId xmlns:a16="http://schemas.microsoft.com/office/drawing/2014/main" id="{6EAADA31-F840-4DD4-8A89-EDA2F3E0B842}"/>
              </a:ext>
            </a:extLst>
          </p:cNvPr>
          <p:cNvSpPr txBox="1"/>
          <p:nvPr/>
        </p:nvSpPr>
        <p:spPr>
          <a:xfrm>
            <a:off x="791621" y="1216766"/>
            <a:ext cx="10552985" cy="4090672"/>
          </a:xfrm>
          <a:prstGeom prst="rect">
            <a:avLst/>
          </a:prstGeom>
          <a:noFill/>
        </p:spPr>
        <p:txBody>
          <a:bodyPr wrap="square" rtlCol="0">
            <a:spAutoFit/>
          </a:bodyPr>
          <a:lstStyle/>
          <a:p>
            <a:pPr marL="0" lvl="1">
              <a:lnSpc>
                <a:spcPct val="85000"/>
              </a:lnSpc>
            </a:pPr>
            <a:endParaRPr lang="en-US" b="1" spc="-31" dirty="0">
              <a:solidFill>
                <a:srgbClr val="028573"/>
              </a:solidFill>
              <a:ea typeface="Open Sans" charset="0"/>
              <a:cs typeface="Open Sans" charset="0"/>
            </a:endParaRPr>
          </a:p>
          <a:p>
            <a:pPr marL="0" lvl="1">
              <a:lnSpc>
                <a:spcPct val="85000"/>
              </a:lnSpc>
            </a:pPr>
            <a:r>
              <a:rPr lang="en-US" sz="3200" b="1" spc="-31" dirty="0">
                <a:solidFill>
                  <a:srgbClr val="028573"/>
                </a:solidFill>
                <a:ea typeface="Open Sans" charset="0"/>
                <a:cs typeface="Open Sans" charset="0"/>
              </a:rPr>
              <a:t>Stop and think:</a:t>
            </a:r>
          </a:p>
          <a:p>
            <a:pPr marL="0" lvl="1">
              <a:lnSpc>
                <a:spcPct val="85000"/>
              </a:lnSpc>
            </a:pPr>
            <a:endParaRPr lang="en-US" sz="1600" b="1" spc="-31" dirty="0">
              <a:solidFill>
                <a:srgbClr val="028573"/>
              </a:solidFill>
              <a:ea typeface="Open Sans" charset="0"/>
              <a:cs typeface="Open Sans" charset="0"/>
            </a:endParaRPr>
          </a:p>
          <a:p>
            <a:pPr marL="812800" lvl="1" indent="-342900">
              <a:lnSpc>
                <a:spcPct val="85000"/>
              </a:lnSpc>
              <a:spcAft>
                <a:spcPts val="400"/>
              </a:spcAft>
              <a:buFont typeface="Arial" panose="020B0604020202020204" pitchFamily="34" charset="0"/>
              <a:buChar char="•"/>
            </a:pPr>
            <a:r>
              <a:rPr lang="en-US" sz="2000" dirty="0">
                <a:solidFill>
                  <a:schemeClr val="tx2"/>
                </a:solidFill>
                <a:cs typeface="Arial" panose="020B0604020202020204" pitchFamily="34" charset="0"/>
              </a:rPr>
              <a:t>Before sharing PII/SPII, ask yourself who you are sending it to and whether they “need to know” the information. </a:t>
            </a:r>
          </a:p>
          <a:p>
            <a:pPr marL="812800" lvl="1" indent="-342900">
              <a:lnSpc>
                <a:spcPct val="85000"/>
              </a:lnSpc>
              <a:spcAft>
                <a:spcPts val="400"/>
              </a:spcAft>
              <a:buFont typeface="Arial" panose="020B0604020202020204" pitchFamily="34" charset="0"/>
              <a:buChar char="•"/>
            </a:pPr>
            <a:r>
              <a:rPr lang="en-US" sz="2000" dirty="0">
                <a:solidFill>
                  <a:schemeClr val="tx2"/>
                </a:solidFill>
                <a:cs typeface="Arial" panose="020B0604020202020204" pitchFamily="34" charset="0"/>
              </a:rPr>
              <a:t>To prevent accidentally sending information to the wrong person, address your message carefully. Make sure you select the correct recipient. </a:t>
            </a:r>
          </a:p>
          <a:p>
            <a:pPr marL="812800" lvl="1" indent="-342900">
              <a:lnSpc>
                <a:spcPct val="85000"/>
              </a:lnSpc>
              <a:spcAft>
                <a:spcPts val="400"/>
              </a:spcAft>
              <a:buFont typeface="Arial" panose="020B0604020202020204" pitchFamily="34" charset="0"/>
              <a:buChar char="•"/>
            </a:pPr>
            <a:r>
              <a:rPr lang="en-US" sz="2000" b="1" dirty="0">
                <a:solidFill>
                  <a:schemeClr val="tx2"/>
                </a:solidFill>
                <a:cs typeface="Arial" panose="020B0604020202020204" pitchFamily="34" charset="0"/>
              </a:rPr>
              <a:t>Follow your State laws </a:t>
            </a:r>
            <a:r>
              <a:rPr lang="en-US" sz="2000" dirty="0">
                <a:solidFill>
                  <a:schemeClr val="tx2"/>
                </a:solidFill>
                <a:cs typeface="Arial" panose="020B0604020202020204" pitchFamily="34" charset="0"/>
              </a:rPr>
              <a:t>to ensure you are using approved transmission methods and required protections (e.g., encryption).</a:t>
            </a:r>
          </a:p>
          <a:p>
            <a:pPr marL="812800" lvl="1" indent="-342900">
              <a:lnSpc>
                <a:spcPct val="85000"/>
              </a:lnSpc>
              <a:spcAft>
                <a:spcPts val="400"/>
              </a:spcAft>
              <a:buFont typeface="Arial" panose="020B0604020202020204" pitchFamily="34" charset="0"/>
              <a:buChar char="•"/>
            </a:pPr>
            <a:r>
              <a:rPr lang="en-US" sz="2000" dirty="0">
                <a:solidFill>
                  <a:schemeClr val="tx2"/>
                </a:solidFill>
                <a:cs typeface="Arial" panose="020B0604020202020204" pitchFamily="34" charset="0"/>
              </a:rPr>
              <a:t>Never download or store PII on personally-owned equipment.</a:t>
            </a:r>
          </a:p>
          <a:p>
            <a:pPr marL="812800" lvl="1" indent="-342900">
              <a:lnSpc>
                <a:spcPct val="85000"/>
              </a:lnSpc>
              <a:spcAft>
                <a:spcPts val="400"/>
              </a:spcAft>
              <a:buFont typeface="Arial" panose="020B0604020202020204" pitchFamily="34" charset="0"/>
              <a:buChar char="•"/>
            </a:pPr>
            <a:r>
              <a:rPr lang="en-US" sz="2000" dirty="0">
                <a:solidFill>
                  <a:schemeClr val="tx2"/>
                </a:solidFill>
                <a:cs typeface="Arial" panose="020B0604020202020204" pitchFamily="34" charset="0"/>
              </a:rPr>
              <a:t>Do not upload PII to an unauthorized online storage site (e.g., Dropbox, wikis, etc.).</a:t>
            </a:r>
          </a:p>
          <a:p>
            <a:pPr marL="812800" lvl="1" indent="-342900">
              <a:lnSpc>
                <a:spcPct val="85000"/>
              </a:lnSpc>
              <a:spcAft>
                <a:spcPts val="400"/>
              </a:spcAft>
              <a:buFont typeface="Arial" panose="020B0604020202020204" pitchFamily="34" charset="0"/>
              <a:buChar char="•"/>
            </a:pPr>
            <a:r>
              <a:rPr lang="en-US" sz="2000" dirty="0">
                <a:solidFill>
                  <a:schemeClr val="tx2"/>
                </a:solidFill>
                <a:cs typeface="Arial" panose="020B0604020202020204" pitchFamily="34" charset="0"/>
              </a:rPr>
              <a:t>PII should never be accessed from public computers or kiosks found in hotel business centers or airports.</a:t>
            </a:r>
          </a:p>
        </p:txBody>
      </p:sp>
      <p:sp>
        <p:nvSpPr>
          <p:cNvPr id="5" name="Rectangle 4">
            <a:extLst>
              <a:ext uri="{FF2B5EF4-FFF2-40B4-BE49-F238E27FC236}">
                <a16:creationId xmlns:a16="http://schemas.microsoft.com/office/drawing/2014/main" id="{03B3B046-1A5E-4C5C-BA07-1E75DB27B08D}"/>
              </a:ext>
            </a:extLst>
          </p:cNvPr>
          <p:cNvSpPr/>
          <p:nvPr/>
        </p:nvSpPr>
        <p:spPr>
          <a:xfrm>
            <a:off x="982086" y="5333063"/>
            <a:ext cx="10273369" cy="978672"/>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3200" b="1" i="1" dirty="0">
                <a:solidFill>
                  <a:schemeClr val="bg1"/>
                </a:solidFill>
                <a:latin typeface="Arial" panose="020B0604020202020204" pitchFamily="34" charset="0"/>
                <a:ea typeface="Chronicle Display Black" charset="0"/>
                <a:cs typeface="Arial" panose="020B0604020202020204" pitchFamily="34" charset="0"/>
              </a:rPr>
              <a:t>TIP! </a:t>
            </a:r>
            <a:r>
              <a:rPr lang="en-US" sz="2800" b="1" dirty="0">
                <a:solidFill>
                  <a:schemeClr val="bg1"/>
                </a:solidFill>
                <a:latin typeface="Arial" panose="020B0604020202020204" pitchFamily="34" charset="0"/>
                <a:cs typeface="Arial" panose="020B0604020202020204" pitchFamily="34" charset="0"/>
              </a:rPr>
              <a:t>Do not send PII to the Help Desk without first speaking with a Help Desk representative.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4089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D6E04B-CDF1-0357-5CC1-D959EB076151}"/>
              </a:ext>
            </a:extLst>
          </p:cNvPr>
          <p:cNvSpPr>
            <a:spLocks noGrp="1"/>
          </p:cNvSpPr>
          <p:nvPr>
            <p:ph type="title"/>
          </p:nvPr>
        </p:nvSpPr>
        <p:spPr>
          <a:xfrm>
            <a:off x="914400" y="384521"/>
            <a:ext cx="10363200" cy="594360"/>
          </a:xfrm>
        </p:spPr>
        <p:txBody>
          <a:bodyPr/>
          <a:lstStyle/>
          <a:p>
            <a:r>
              <a:rPr lang="en-US" sz="4000" b="1" dirty="0">
                <a:latin typeface="+mn-lt"/>
              </a:rPr>
              <a:t>Is this a phishy email, why or why not?</a:t>
            </a:r>
          </a:p>
        </p:txBody>
      </p:sp>
      <p:pic>
        <p:nvPicPr>
          <p:cNvPr id="5" name="Picture 4" descr="Screenshot of an email with the subject line: &quot;Password Security Check&quot; from &quot;ITHelp@supprt.com.&quot; The email contains a calendar invite to &quot;Strong Password Check Meetig&quot; and reads: &quot;Urgent! Required! Your IT support desk is providing a service to all users so you have good passwrods. Click on the attached meetig invite to accept this meeting. OR you can CLICK HERE on this link to check your password right now. Your account will be locked if you do not Thanks, IT Support Help Desk&quot;">
            <a:extLst>
              <a:ext uri="{FF2B5EF4-FFF2-40B4-BE49-F238E27FC236}">
                <a16:creationId xmlns:a16="http://schemas.microsoft.com/office/drawing/2014/main" id="{D187AB7F-AD60-4652-A53A-4BD5F68B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053" y="958849"/>
            <a:ext cx="9707330" cy="5372850"/>
          </a:xfrm>
          <a:prstGeom prst="rect">
            <a:avLst/>
          </a:prstGeom>
        </p:spPr>
      </p:pic>
    </p:spTree>
    <p:extLst>
      <p:ext uri="{BB962C8B-B14F-4D97-AF65-F5344CB8AC3E}">
        <p14:creationId xmlns:p14="http://schemas.microsoft.com/office/powerpoint/2010/main" val="235706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138E4-F925-4D93-A192-2BD844CBA7DA}"/>
              </a:ext>
            </a:extLst>
          </p:cNvPr>
          <p:cNvSpPr txBox="1">
            <a:spLocks noGrp="1"/>
          </p:cNvSpPr>
          <p:nvPr>
            <p:ph type="title" idx="4294967295"/>
          </p:nvPr>
        </p:nvSpPr>
        <p:spPr>
          <a:xfrm>
            <a:off x="1355011" y="284238"/>
            <a:ext cx="767001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Example Email</a:t>
            </a:r>
          </a:p>
        </p:txBody>
      </p:sp>
      <p:pic>
        <p:nvPicPr>
          <p:cNvPr id="5" name="Picture 4" descr="Screenshot of an email with the subject line: &quot;Password Security Check&quot; from &quot;ITHelp@supprt.com.&quot; The email contains a calendar invite to &quot;Strong Password Check Meetig&quot; and reads: &quot;Urgent! Required! Your IT support desk is providing a service to all users so you have good passwrods. Click on the attached meetig invite to accept this meeting. OR you can CLICK HERE on this link to check your password right now. Your account will be locked if you do not Thanks, IT Support Help Desk&quot;">
            <a:extLst>
              <a:ext uri="{FF2B5EF4-FFF2-40B4-BE49-F238E27FC236}">
                <a16:creationId xmlns:a16="http://schemas.microsoft.com/office/drawing/2014/main" id="{D187AB7F-AD60-4652-A53A-4BD5F68B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255" y="1043946"/>
            <a:ext cx="9707330" cy="5372850"/>
          </a:xfrm>
          <a:prstGeom prst="rect">
            <a:avLst/>
          </a:prstGeom>
        </p:spPr>
      </p:pic>
      <p:sp>
        <p:nvSpPr>
          <p:cNvPr id="2" name="Speech Bubble: Rectangle with Corners Rounded 1" descr="Address doesn't match name AND spelling error">
            <a:extLst>
              <a:ext uri="{FF2B5EF4-FFF2-40B4-BE49-F238E27FC236}">
                <a16:creationId xmlns:a16="http://schemas.microsoft.com/office/drawing/2014/main" id="{56EF4C64-8A6C-48A8-804F-4C32FFFAB154}"/>
              </a:ext>
            </a:extLst>
          </p:cNvPr>
          <p:cNvSpPr/>
          <p:nvPr/>
        </p:nvSpPr>
        <p:spPr>
          <a:xfrm>
            <a:off x="5789295" y="1120521"/>
            <a:ext cx="2133600" cy="504825"/>
          </a:xfrm>
          <a:prstGeom prst="wedgeRoundRectCallout">
            <a:avLst>
              <a:gd name="adj1" fmla="val -44940"/>
              <a:gd name="adj2" fmla="val 75687"/>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Address doesn’t match name AND spelling error</a:t>
            </a:r>
          </a:p>
        </p:txBody>
      </p:sp>
      <p:sp>
        <p:nvSpPr>
          <p:cNvPr id="4" name="Speech Bubble: Rectangle with Corners Rounded 3" descr="Suspicious calendar invite">
            <a:extLst>
              <a:ext uri="{FF2B5EF4-FFF2-40B4-BE49-F238E27FC236}">
                <a16:creationId xmlns:a16="http://schemas.microsoft.com/office/drawing/2014/main" id="{0A3F6465-A917-4425-B23B-339C67B8FD75}"/>
              </a:ext>
            </a:extLst>
          </p:cNvPr>
          <p:cNvSpPr/>
          <p:nvPr/>
        </p:nvSpPr>
        <p:spPr>
          <a:xfrm>
            <a:off x="207645" y="2111121"/>
            <a:ext cx="1695450" cy="428625"/>
          </a:xfrm>
          <a:prstGeom prst="wedgeRoundRectCallout">
            <a:avLst>
              <a:gd name="adj1" fmla="val 30792"/>
              <a:gd name="adj2" fmla="val 139923"/>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Suspicious calendar invitation</a:t>
            </a:r>
          </a:p>
        </p:txBody>
      </p:sp>
      <p:sp>
        <p:nvSpPr>
          <p:cNvPr id="6" name="Speech Bubble: Rectangle with Corners Rounded 5" descr="False sense of urgency">
            <a:extLst>
              <a:ext uri="{FF2B5EF4-FFF2-40B4-BE49-F238E27FC236}">
                <a16:creationId xmlns:a16="http://schemas.microsoft.com/office/drawing/2014/main" id="{DC67D75B-0A2F-4F04-9557-51ED018E93D0}"/>
              </a:ext>
            </a:extLst>
          </p:cNvPr>
          <p:cNvSpPr/>
          <p:nvPr/>
        </p:nvSpPr>
        <p:spPr>
          <a:xfrm>
            <a:off x="4293870" y="3216021"/>
            <a:ext cx="2133600" cy="266700"/>
          </a:xfrm>
          <a:prstGeom prst="wedgeRoundRectCallout">
            <a:avLst>
              <a:gd name="adj1" fmla="val -74404"/>
              <a:gd name="adj2" fmla="val 18544"/>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False sense of urgency</a:t>
            </a:r>
          </a:p>
        </p:txBody>
      </p:sp>
      <p:sp>
        <p:nvSpPr>
          <p:cNvPr id="7" name="Speech Bubble: Rectangle with Corners Rounded 6" descr="Poor grammar and misspellings">
            <a:extLst>
              <a:ext uri="{FF2B5EF4-FFF2-40B4-BE49-F238E27FC236}">
                <a16:creationId xmlns:a16="http://schemas.microsoft.com/office/drawing/2014/main" id="{CDBF427A-98DB-4D1C-84C8-8B655C964D02}"/>
              </a:ext>
            </a:extLst>
          </p:cNvPr>
          <p:cNvSpPr/>
          <p:nvPr/>
        </p:nvSpPr>
        <p:spPr>
          <a:xfrm>
            <a:off x="8703945" y="2673096"/>
            <a:ext cx="1619250" cy="552450"/>
          </a:xfrm>
          <a:prstGeom prst="wedgeRoundRectCallout">
            <a:avLst>
              <a:gd name="adj1" fmla="val -35202"/>
              <a:gd name="adj2" fmla="val 133076"/>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Poor grammar and misspellings</a:t>
            </a:r>
          </a:p>
        </p:txBody>
      </p:sp>
      <p:sp>
        <p:nvSpPr>
          <p:cNvPr id="8" name="Speech Bubble: Rectangle with Corners Rounded 7" descr="Threat of account lock-out encourages action">
            <a:extLst>
              <a:ext uri="{FF2B5EF4-FFF2-40B4-BE49-F238E27FC236}">
                <a16:creationId xmlns:a16="http://schemas.microsoft.com/office/drawing/2014/main" id="{AD9D7DEE-611B-4412-8D2C-EDDCB1C6259D}"/>
              </a:ext>
            </a:extLst>
          </p:cNvPr>
          <p:cNvSpPr/>
          <p:nvPr/>
        </p:nvSpPr>
        <p:spPr>
          <a:xfrm>
            <a:off x="6427470" y="4868861"/>
            <a:ext cx="1857375" cy="504825"/>
          </a:xfrm>
          <a:prstGeom prst="wedgeRoundRectCallout">
            <a:avLst>
              <a:gd name="adj1" fmla="val -90995"/>
              <a:gd name="adj2" fmla="val -47819"/>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Threat of account lock-out encourages action</a:t>
            </a:r>
          </a:p>
        </p:txBody>
      </p:sp>
      <p:cxnSp>
        <p:nvCxnSpPr>
          <p:cNvPr id="15" name="Straight Arrow Connector 14">
            <a:extLst>
              <a:ext uri="{FF2B5EF4-FFF2-40B4-BE49-F238E27FC236}">
                <a16:creationId xmlns:a16="http://schemas.microsoft.com/office/drawing/2014/main" id="{53A9026B-7825-4A22-80E5-8D9295370748}"/>
              </a:ext>
              <a:ext uri="{C183D7F6-B498-43B3-948B-1728B52AA6E4}">
                <adec:decorative xmlns:adec="http://schemas.microsoft.com/office/drawing/2017/decorative" val="1"/>
              </a:ext>
            </a:extLst>
          </p:cNvPr>
          <p:cNvCxnSpPr/>
          <p:nvPr/>
        </p:nvCxnSpPr>
        <p:spPr>
          <a:xfrm>
            <a:off x="3880004" y="4777284"/>
            <a:ext cx="306474" cy="596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Suspicious URL is shown - https://bitly.IT.help/ and below text reads, &quot;Click or tap to follow link.&quot;">
            <a:extLst>
              <a:ext uri="{FF2B5EF4-FFF2-40B4-BE49-F238E27FC236}">
                <a16:creationId xmlns:a16="http://schemas.microsoft.com/office/drawing/2014/main" id="{AD8410AF-B165-4981-AD53-6080105FCF6A}"/>
              </a:ext>
            </a:extLst>
          </p:cNvPr>
          <p:cNvPicPr>
            <a:picLocks noChangeAspect="1"/>
          </p:cNvPicPr>
          <p:nvPr/>
        </p:nvPicPr>
        <p:blipFill>
          <a:blip r:embed="rId4"/>
          <a:stretch>
            <a:fillRect/>
          </a:stretch>
        </p:blipFill>
        <p:spPr>
          <a:xfrm>
            <a:off x="3940975" y="5373686"/>
            <a:ext cx="1908454" cy="466220"/>
          </a:xfrm>
          <a:prstGeom prst="rect">
            <a:avLst/>
          </a:prstGeom>
        </p:spPr>
      </p:pic>
      <p:sp>
        <p:nvSpPr>
          <p:cNvPr id="13" name="Speech Bubble: Rectangle with Corners Rounded 12" descr="Link goes to suspicious website">
            <a:extLst>
              <a:ext uri="{FF2B5EF4-FFF2-40B4-BE49-F238E27FC236}">
                <a16:creationId xmlns:a16="http://schemas.microsoft.com/office/drawing/2014/main" id="{4D900EBE-602B-4E4C-9A42-F01954427336}"/>
              </a:ext>
            </a:extLst>
          </p:cNvPr>
          <p:cNvSpPr/>
          <p:nvPr/>
        </p:nvSpPr>
        <p:spPr>
          <a:xfrm>
            <a:off x="6070963" y="5778413"/>
            <a:ext cx="2225291" cy="390568"/>
          </a:xfrm>
          <a:prstGeom prst="wedgeRoundRectCallout">
            <a:avLst>
              <a:gd name="adj1" fmla="val -64133"/>
              <a:gd name="adj2" fmla="val -32523"/>
              <a:gd name="adj3" fmla="val 1666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Link goes to suspicious website</a:t>
            </a:r>
          </a:p>
        </p:txBody>
      </p:sp>
    </p:spTree>
    <p:extLst>
      <p:ext uri="{BB962C8B-B14F-4D97-AF65-F5344CB8AC3E}">
        <p14:creationId xmlns:p14="http://schemas.microsoft.com/office/powerpoint/2010/main" val="240395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AE2665-623F-4724-BEED-06F47F333122}"/>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7362" y="358189"/>
            <a:ext cx="10363200" cy="594360"/>
          </a:xfrm>
        </p:spPr>
        <p:txBody>
          <a:bodyPr/>
          <a:lstStyle/>
          <a:p>
            <a:r>
              <a:rPr lang="en-US" sz="4000" b="1" cap="none" dirty="0">
                <a:latin typeface="+mn-lt"/>
              </a:rPr>
              <a:t>Privacy Reminder</a:t>
            </a:r>
          </a:p>
        </p:txBody>
      </p:sp>
      <p:sp>
        <p:nvSpPr>
          <p:cNvPr id="20" name="TextBox 19">
            <a:extLst>
              <a:ext uri="{FF2B5EF4-FFF2-40B4-BE49-F238E27FC236}">
                <a16:creationId xmlns:a16="http://schemas.microsoft.com/office/drawing/2014/main" id="{981743DF-FFEA-47B9-B110-391DABAD5BA1}"/>
              </a:ext>
            </a:extLst>
          </p:cNvPr>
          <p:cNvSpPr txBox="1"/>
          <p:nvPr/>
        </p:nvSpPr>
        <p:spPr>
          <a:xfrm>
            <a:off x="887362" y="1610280"/>
            <a:ext cx="1023112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Open Sans"/>
                <a:ea typeface="+mn-ea"/>
                <a:cs typeface="+mn-cs"/>
              </a:rPr>
              <a:t>The Migrant Student Information Exchange (MSIX) contains real and sensitive student data that </a:t>
            </a:r>
            <a:r>
              <a:rPr kumimoji="0" lang="en-US" sz="2400" b="1" i="0" u="none" strike="noStrike" kern="1200" cap="none" spc="0" normalizeH="0" baseline="0" noProof="0" dirty="0">
                <a:ln>
                  <a:noFill/>
                </a:ln>
                <a:effectLst/>
                <a:uLnTx/>
                <a:uFillTx/>
                <a:latin typeface="Open Sans"/>
                <a:ea typeface="+mn-ea"/>
                <a:cs typeface="+mn-cs"/>
              </a:rPr>
              <a:t>should not be shared </a:t>
            </a:r>
            <a:r>
              <a:rPr kumimoji="0" lang="en-US" sz="2400" b="0" i="0" u="none" strike="noStrike" kern="1200" cap="none" spc="0" normalizeH="0" baseline="0" noProof="0" dirty="0">
                <a:ln>
                  <a:noFill/>
                </a:ln>
                <a:effectLst/>
                <a:uLnTx/>
                <a:uFillTx/>
                <a:latin typeface="Open Sans"/>
                <a:ea typeface="+mn-ea"/>
                <a:cs typeface="+mn-cs"/>
              </a:rPr>
              <a:t>with those who are not authorized to view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a:ea typeface="+mn-ea"/>
                <a:cs typeface="+mn-cs"/>
              </a:rPr>
              <a:t>Protecting a child’s Personally Identifiable Information (PII) </a:t>
            </a:r>
            <a:r>
              <a:rPr kumimoji="0" lang="en-US" sz="2400" b="0" i="0" u="none" strike="noStrike" kern="1200" cap="none" spc="0" normalizeH="0" baseline="0" noProof="0" dirty="0">
                <a:ln>
                  <a:noFill/>
                </a:ln>
                <a:effectLst/>
                <a:uLnTx/>
                <a:uFillTx/>
                <a:latin typeface="Open Sans"/>
                <a:ea typeface="+mn-ea"/>
                <a:cs typeface="+mn-cs"/>
              </a:rPr>
              <a:t>is paramount when using MSIX.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Open Sans"/>
              <a:ea typeface="+mn-ea"/>
              <a:cs typeface="+mn-cs"/>
            </a:endParaRPr>
          </a:p>
        </p:txBody>
      </p:sp>
      <p:sp>
        <p:nvSpPr>
          <p:cNvPr id="21" name="Rectangle 20">
            <a:extLst>
              <a:ext uri="{FF2B5EF4-FFF2-40B4-BE49-F238E27FC236}">
                <a16:creationId xmlns:a16="http://schemas.microsoft.com/office/drawing/2014/main" id="{78AE3BDA-2461-43B5-8D79-922A9E0FA201}"/>
              </a:ext>
            </a:extLst>
          </p:cNvPr>
          <p:cNvSpPr/>
          <p:nvPr/>
        </p:nvSpPr>
        <p:spPr>
          <a:xfrm>
            <a:off x="1024569" y="4706813"/>
            <a:ext cx="10120951" cy="1058944"/>
          </a:xfrm>
          <a:prstGeom prst="rect">
            <a:avLst/>
          </a:prstGeom>
          <a:solidFill>
            <a:srgbClr val="028573"/>
          </a:solidFill>
          <a:ln w="28575">
            <a:noFill/>
            <a:prstDash val="solid"/>
          </a:ln>
        </p:spPr>
        <p:txBody>
          <a:bodyPr wrap="square">
            <a:spAutoFit/>
          </a:bodyPr>
          <a:lstStyle/>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there is a PII incident,</a:t>
            </a:r>
          </a:p>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contact the MSIX Help Desk immediately. </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948848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7B9460-7F65-48E7-93DD-80BDB1478526}"/>
              </a:ext>
              <a:ext uri="{C183D7F6-B498-43B3-948B-1728B52AA6E4}">
                <adec:decorative xmlns:adec="http://schemas.microsoft.com/office/drawing/2017/decorative" val="1"/>
              </a:ext>
            </a:extLst>
          </p:cNvPr>
          <p:cNvSpPr/>
          <p:nvPr/>
        </p:nvSpPr>
        <p:spPr>
          <a:xfrm>
            <a:off x="0" y="295079"/>
            <a:ext cx="884374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 uri="{C183D7F6-B498-43B3-948B-1728B52AA6E4}">
                <adec:decorative xmlns:adec="http://schemas.microsoft.com/office/drawing/2017/decorative" val="0"/>
              </a:ext>
            </a:extLst>
          </p:cNvPr>
          <p:cNvSpPr>
            <a:spLocks noGrp="1"/>
          </p:cNvSpPr>
          <p:nvPr>
            <p:ph type="title"/>
          </p:nvPr>
        </p:nvSpPr>
        <p:spPr>
          <a:xfrm>
            <a:off x="892255" y="470495"/>
            <a:ext cx="10363200" cy="594360"/>
          </a:xfrm>
        </p:spPr>
        <p:txBody>
          <a:bodyPr/>
          <a:lstStyle/>
          <a:p>
            <a:r>
              <a:rPr lang="en-US" sz="4000" b="1" dirty="0">
                <a:latin typeface="+mn-lt"/>
              </a:rPr>
              <a:t>Email Security Best Practices</a:t>
            </a:r>
          </a:p>
        </p:txBody>
      </p:sp>
      <p:sp>
        <p:nvSpPr>
          <p:cNvPr id="3" name="TextBox 2">
            <a:extLst>
              <a:ext uri="{FF2B5EF4-FFF2-40B4-BE49-F238E27FC236}">
                <a16:creationId xmlns:a16="http://schemas.microsoft.com/office/drawing/2014/main" id="{6EAADA31-F840-4DD4-8A89-EDA2F3E0B842}"/>
              </a:ext>
            </a:extLst>
          </p:cNvPr>
          <p:cNvSpPr txBox="1"/>
          <p:nvPr/>
        </p:nvSpPr>
        <p:spPr>
          <a:xfrm>
            <a:off x="924565" y="1521825"/>
            <a:ext cx="8922289" cy="4247317"/>
          </a:xfrm>
          <a:prstGeom prst="rect">
            <a:avLst/>
          </a:prstGeom>
          <a:noFill/>
        </p:spPr>
        <p:txBody>
          <a:bodyPr wrap="square" rtlCol="0">
            <a:spAutoFit/>
          </a:bodyPr>
          <a:lstStyle/>
          <a:p>
            <a:pPr marL="457200" lvl="0" indent="-457200">
              <a:spcAft>
                <a:spcPts val="1200"/>
              </a:spcAft>
              <a:buFont typeface="+mj-lt"/>
              <a:buAutoNum type="arabicPeriod"/>
            </a:pPr>
            <a:r>
              <a:rPr lang="en-US" sz="2000" spc="-31" dirty="0">
                <a:latin typeface="Open Sans"/>
                <a:ea typeface="Open Sans" charset="0"/>
                <a:cs typeface="Open Sans" charset="0"/>
              </a:rPr>
              <a:t>Do not open unexpected attachments even if you know the sender</a:t>
            </a:r>
          </a:p>
          <a:p>
            <a:pPr marL="457200" lvl="0" indent="-457200">
              <a:spcAft>
                <a:spcPts val="1200"/>
              </a:spcAft>
              <a:buFont typeface="+mj-lt"/>
              <a:buAutoNum type="arabicPeriod"/>
            </a:pPr>
            <a:r>
              <a:rPr lang="en-US" sz="2000" spc="-31" dirty="0">
                <a:latin typeface="Open Sans"/>
                <a:ea typeface="Open Sans" charset="0"/>
                <a:cs typeface="Open Sans" charset="0"/>
              </a:rPr>
              <a:t>Do not click on suspicious links within emails</a:t>
            </a:r>
          </a:p>
          <a:p>
            <a:pPr marL="457200" lvl="0" indent="-457200">
              <a:spcAft>
                <a:spcPts val="1200"/>
              </a:spcAft>
              <a:buFont typeface="+mj-lt"/>
              <a:buAutoNum type="arabicPeriod"/>
            </a:pPr>
            <a:r>
              <a:rPr lang="en-US" sz="2000" spc="-31" dirty="0">
                <a:latin typeface="Open Sans"/>
                <a:ea typeface="Open Sans" charset="0"/>
                <a:cs typeface="Open Sans" charset="0"/>
              </a:rPr>
              <a:t>Install and update anti-virus software on all devices</a:t>
            </a:r>
          </a:p>
          <a:p>
            <a:pPr marL="457200" lvl="0" indent="-457200">
              <a:spcAft>
                <a:spcPts val="1200"/>
              </a:spcAft>
              <a:buFont typeface="+mj-lt"/>
              <a:buAutoNum type="arabicPeriod"/>
            </a:pPr>
            <a:r>
              <a:rPr lang="en-US" sz="2000" spc="-31" dirty="0">
                <a:latin typeface="Open Sans"/>
                <a:ea typeface="Open Sans" charset="0"/>
                <a:cs typeface="Open Sans" charset="0"/>
              </a:rPr>
              <a:t>Learn how to recognize phishing</a:t>
            </a:r>
          </a:p>
          <a:p>
            <a:pPr marL="685800" lvl="3" indent="-342900">
              <a:buFont typeface="Arial" panose="020B0604020202020204" pitchFamily="34" charset="0"/>
              <a:buChar char="•"/>
            </a:pPr>
            <a:r>
              <a:rPr lang="en-US" spc="-31" dirty="0">
                <a:latin typeface="Open Sans"/>
                <a:ea typeface="Open Sans" charset="0"/>
                <a:cs typeface="Open Sans" charset="0"/>
              </a:rPr>
              <a:t>Messages that contain threats to shutdown accounts or devices</a:t>
            </a:r>
          </a:p>
          <a:p>
            <a:pPr marL="685800" lvl="3" indent="-342900">
              <a:buFont typeface="Arial" panose="020B0604020202020204" pitchFamily="34" charset="0"/>
              <a:buChar char="•"/>
            </a:pPr>
            <a:r>
              <a:rPr lang="en-US" spc="-31" dirty="0">
                <a:latin typeface="Open Sans"/>
                <a:ea typeface="Open Sans" charset="0"/>
                <a:cs typeface="Open Sans" charset="0"/>
              </a:rPr>
              <a:t>Requests for personal information (passwords or Social Security Numbers)</a:t>
            </a:r>
          </a:p>
          <a:p>
            <a:pPr marL="685800" lvl="3" indent="-342900">
              <a:buFont typeface="Arial" panose="020B0604020202020204" pitchFamily="34" charset="0"/>
              <a:buChar char="•"/>
            </a:pPr>
            <a:r>
              <a:rPr lang="en-US" spc="-31" dirty="0">
                <a:latin typeface="Open Sans"/>
                <a:ea typeface="Open Sans" charset="0"/>
                <a:cs typeface="Open Sans" charset="0"/>
              </a:rPr>
              <a:t>Words like “Urgent”</a:t>
            </a:r>
          </a:p>
          <a:p>
            <a:pPr marL="685800" lvl="3" indent="-342900">
              <a:buFont typeface="Arial" panose="020B0604020202020204" pitchFamily="34" charset="0"/>
              <a:buChar char="•"/>
            </a:pPr>
            <a:r>
              <a:rPr lang="en-US" spc="-31" dirty="0">
                <a:latin typeface="Open Sans"/>
                <a:ea typeface="Open Sans" charset="0"/>
                <a:cs typeface="Open Sans" charset="0"/>
              </a:rPr>
              <a:t>Forged email addresses</a:t>
            </a:r>
          </a:p>
          <a:p>
            <a:pPr marL="685800" lvl="3" indent="-342900">
              <a:spcAft>
                <a:spcPts val="1200"/>
              </a:spcAft>
              <a:buFont typeface="Arial" panose="020B0604020202020204" pitchFamily="34" charset="0"/>
              <a:buChar char="•"/>
            </a:pPr>
            <a:r>
              <a:rPr lang="en-US" spc="-31" dirty="0">
                <a:latin typeface="Open Sans"/>
                <a:ea typeface="Open Sans" charset="0"/>
                <a:cs typeface="Open Sans" charset="0"/>
              </a:rPr>
              <a:t>Poor writing or bad grammar</a:t>
            </a:r>
            <a:endParaRPr lang="en-US" sz="2000" spc="-31" dirty="0">
              <a:latin typeface="Open Sans"/>
              <a:ea typeface="Open Sans" charset="0"/>
              <a:cs typeface="Open Sans" charset="0"/>
            </a:endParaRPr>
          </a:p>
          <a:p>
            <a:pPr marL="457200" lvl="0" indent="-457200">
              <a:spcAft>
                <a:spcPts val="1200"/>
              </a:spcAft>
              <a:buFont typeface="+mj-lt"/>
              <a:buAutoNum type="arabicPeriod"/>
            </a:pPr>
            <a:r>
              <a:rPr lang="en-US" sz="2000" spc="-31" dirty="0">
                <a:latin typeface="Open Sans"/>
                <a:ea typeface="Open Sans" charset="0"/>
                <a:cs typeface="Open Sans" charset="0"/>
              </a:rPr>
              <a:t>Don’t give your email address to sites you don’t trust</a:t>
            </a:r>
          </a:p>
          <a:p>
            <a:pPr marL="457200" indent="-457200">
              <a:spcAft>
                <a:spcPts val="1200"/>
              </a:spcAft>
              <a:buFont typeface="+mj-lt"/>
              <a:buAutoNum type="arabicPeriod"/>
            </a:pPr>
            <a:r>
              <a:rPr lang="en-US" sz="2000" spc="-31" dirty="0">
                <a:latin typeface="Open Sans"/>
                <a:ea typeface="Open Sans" charset="0"/>
                <a:cs typeface="Open Sans" charset="0"/>
              </a:rPr>
              <a:t>Report suspicious emails to your IT Department</a:t>
            </a:r>
          </a:p>
        </p:txBody>
      </p:sp>
      <p:grpSp>
        <p:nvGrpSpPr>
          <p:cNvPr id="61" name="Group 60">
            <a:extLst>
              <a:ext uri="{FF2B5EF4-FFF2-40B4-BE49-F238E27FC236}">
                <a16:creationId xmlns:a16="http://schemas.microsoft.com/office/drawing/2014/main" id="{EEF05179-421E-4EAA-BFAD-91FCE696DA28}"/>
              </a:ext>
              <a:ext uri="{C183D7F6-B498-43B3-948B-1728B52AA6E4}">
                <adec:decorative xmlns:adec="http://schemas.microsoft.com/office/drawing/2017/decorative" val="1"/>
              </a:ext>
            </a:extLst>
          </p:cNvPr>
          <p:cNvGrpSpPr/>
          <p:nvPr/>
        </p:nvGrpSpPr>
        <p:grpSpPr>
          <a:xfrm>
            <a:off x="9663238" y="220071"/>
            <a:ext cx="1667240" cy="1329964"/>
            <a:chOff x="3581401" y="3694113"/>
            <a:chExt cx="538163" cy="482600"/>
          </a:xfrm>
          <a:solidFill>
            <a:srgbClr val="F9D710">
              <a:alpha val="16863"/>
            </a:srgbClr>
          </a:solidFill>
        </p:grpSpPr>
        <p:sp>
          <p:nvSpPr>
            <p:cNvPr id="62" name="Freeform 200">
              <a:extLst>
                <a:ext uri="{FF2B5EF4-FFF2-40B4-BE49-F238E27FC236}">
                  <a16:creationId xmlns:a16="http://schemas.microsoft.com/office/drawing/2014/main" id="{B8D8D0BB-FE70-4D0A-972C-0024624FBBE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3" name="Freeform 201">
              <a:extLst>
                <a:ext uri="{FF2B5EF4-FFF2-40B4-BE49-F238E27FC236}">
                  <a16:creationId xmlns:a16="http://schemas.microsoft.com/office/drawing/2014/main" id="{94AC2585-9771-4397-8BA2-0E2DD031CA32}"/>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4" name="Freeform 202">
              <a:extLst>
                <a:ext uri="{FF2B5EF4-FFF2-40B4-BE49-F238E27FC236}">
                  <a16:creationId xmlns:a16="http://schemas.microsoft.com/office/drawing/2014/main" id="{BBD7B99F-029C-4767-9B4F-406C625A087C}"/>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49" name="Group 48">
            <a:extLst>
              <a:ext uri="{FF2B5EF4-FFF2-40B4-BE49-F238E27FC236}">
                <a16:creationId xmlns:a16="http://schemas.microsoft.com/office/drawing/2014/main" id="{311EFCB8-E916-4AB8-AE9E-BD24CF2B8B69}"/>
              </a:ext>
              <a:ext uri="{C183D7F6-B498-43B3-948B-1728B52AA6E4}">
                <adec:decorative xmlns:adec="http://schemas.microsoft.com/office/drawing/2017/decorative" val="1"/>
              </a:ext>
            </a:extLst>
          </p:cNvPr>
          <p:cNvGrpSpPr/>
          <p:nvPr/>
        </p:nvGrpSpPr>
        <p:grpSpPr>
          <a:xfrm>
            <a:off x="8439988" y="339454"/>
            <a:ext cx="2714625" cy="2262308"/>
            <a:chOff x="3581401" y="3694113"/>
            <a:chExt cx="538163" cy="482600"/>
          </a:xfrm>
          <a:solidFill>
            <a:srgbClr val="10A567">
              <a:alpha val="16863"/>
            </a:srgbClr>
          </a:solidFill>
        </p:grpSpPr>
        <p:sp>
          <p:nvSpPr>
            <p:cNvPr id="50" name="Freeform 200">
              <a:extLst>
                <a:ext uri="{FF2B5EF4-FFF2-40B4-BE49-F238E27FC236}">
                  <a16:creationId xmlns:a16="http://schemas.microsoft.com/office/drawing/2014/main" id="{9C7A43AE-CD93-4B06-99CF-E323FD0E6A1E}"/>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1" name="Freeform 201">
              <a:extLst>
                <a:ext uri="{FF2B5EF4-FFF2-40B4-BE49-F238E27FC236}">
                  <a16:creationId xmlns:a16="http://schemas.microsoft.com/office/drawing/2014/main" id="{9BADE88D-E667-4481-9936-91DB7AD152B9}"/>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2" name="Freeform 202">
              <a:extLst>
                <a:ext uri="{FF2B5EF4-FFF2-40B4-BE49-F238E27FC236}">
                  <a16:creationId xmlns:a16="http://schemas.microsoft.com/office/drawing/2014/main" id="{8FA4BDCD-0621-4B29-95B4-86FF3D8C464D}"/>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65" name="Group 64">
            <a:extLst>
              <a:ext uri="{FF2B5EF4-FFF2-40B4-BE49-F238E27FC236}">
                <a16:creationId xmlns:a16="http://schemas.microsoft.com/office/drawing/2014/main" id="{0EB13532-254F-40F2-962B-F0886188DD00}"/>
              </a:ext>
              <a:ext uri="{C183D7F6-B498-43B3-948B-1728B52AA6E4}">
                <adec:decorative xmlns:adec="http://schemas.microsoft.com/office/drawing/2017/decorative" val="1"/>
              </a:ext>
            </a:extLst>
          </p:cNvPr>
          <p:cNvGrpSpPr/>
          <p:nvPr/>
        </p:nvGrpSpPr>
        <p:grpSpPr>
          <a:xfrm>
            <a:off x="7444626" y="1830612"/>
            <a:ext cx="1667240" cy="1329964"/>
            <a:chOff x="3581401" y="3694113"/>
            <a:chExt cx="538163" cy="482600"/>
          </a:xfrm>
          <a:solidFill>
            <a:srgbClr val="7F901C">
              <a:alpha val="16863"/>
            </a:srgbClr>
          </a:solidFill>
        </p:grpSpPr>
        <p:sp>
          <p:nvSpPr>
            <p:cNvPr id="66" name="Freeform 200">
              <a:extLst>
                <a:ext uri="{FF2B5EF4-FFF2-40B4-BE49-F238E27FC236}">
                  <a16:creationId xmlns:a16="http://schemas.microsoft.com/office/drawing/2014/main" id="{50ADD651-1DC1-4D97-A1A9-D9446346945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7" name="Freeform 201">
              <a:extLst>
                <a:ext uri="{FF2B5EF4-FFF2-40B4-BE49-F238E27FC236}">
                  <a16:creationId xmlns:a16="http://schemas.microsoft.com/office/drawing/2014/main" id="{F1DA5DDE-A84F-40FE-BA16-81B0DF283EA4}"/>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8" name="Freeform 202">
              <a:extLst>
                <a:ext uri="{FF2B5EF4-FFF2-40B4-BE49-F238E27FC236}">
                  <a16:creationId xmlns:a16="http://schemas.microsoft.com/office/drawing/2014/main" id="{47028200-03A7-4F54-B54D-FB1D92E1C910}"/>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3" name="Group 52">
            <a:extLst>
              <a:ext uri="{FF2B5EF4-FFF2-40B4-BE49-F238E27FC236}">
                <a16:creationId xmlns:a16="http://schemas.microsoft.com/office/drawing/2014/main" id="{23E89D28-F420-49F4-9285-574BA47ACA38}"/>
              </a:ext>
              <a:ext uri="{C183D7F6-B498-43B3-948B-1728B52AA6E4}">
                <adec:decorative xmlns:adec="http://schemas.microsoft.com/office/drawing/2017/decorative" val="1"/>
              </a:ext>
            </a:extLst>
          </p:cNvPr>
          <p:cNvGrpSpPr/>
          <p:nvPr/>
        </p:nvGrpSpPr>
        <p:grpSpPr>
          <a:xfrm>
            <a:off x="9435350" y="1375251"/>
            <a:ext cx="2714625" cy="2262308"/>
            <a:chOff x="3581401" y="3694113"/>
            <a:chExt cx="538163" cy="482600"/>
          </a:xfrm>
          <a:solidFill>
            <a:srgbClr val="C0D62F">
              <a:alpha val="16863"/>
            </a:srgbClr>
          </a:solidFill>
        </p:grpSpPr>
        <p:sp>
          <p:nvSpPr>
            <p:cNvPr id="54" name="Freeform 200">
              <a:extLst>
                <a:ext uri="{FF2B5EF4-FFF2-40B4-BE49-F238E27FC236}">
                  <a16:creationId xmlns:a16="http://schemas.microsoft.com/office/drawing/2014/main" id="{114D3A5A-EB84-42CC-9C5B-7CFA8F3B127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5" name="Freeform 201">
              <a:extLst>
                <a:ext uri="{FF2B5EF4-FFF2-40B4-BE49-F238E27FC236}">
                  <a16:creationId xmlns:a16="http://schemas.microsoft.com/office/drawing/2014/main" id="{230D127A-2143-4832-8079-EBDB1509EFCC}"/>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6" name="Freeform 202">
              <a:extLst>
                <a:ext uri="{FF2B5EF4-FFF2-40B4-BE49-F238E27FC236}">
                  <a16:creationId xmlns:a16="http://schemas.microsoft.com/office/drawing/2014/main" id="{0823BE05-2A14-488E-A865-CA60D33978C2}"/>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7" name="Group 56">
            <a:extLst>
              <a:ext uri="{FF2B5EF4-FFF2-40B4-BE49-F238E27FC236}">
                <a16:creationId xmlns:a16="http://schemas.microsoft.com/office/drawing/2014/main" id="{527D2D85-F975-4815-8F77-782173A94926}"/>
              </a:ext>
              <a:ext uri="{C183D7F6-B498-43B3-948B-1728B52AA6E4}">
                <adec:decorative xmlns:adec="http://schemas.microsoft.com/office/drawing/2017/decorative" val="1"/>
              </a:ext>
            </a:extLst>
          </p:cNvPr>
          <p:cNvGrpSpPr/>
          <p:nvPr/>
        </p:nvGrpSpPr>
        <p:grpSpPr>
          <a:xfrm>
            <a:off x="8230437" y="2290005"/>
            <a:ext cx="2714625" cy="2262308"/>
            <a:chOff x="3581401" y="3694113"/>
            <a:chExt cx="538163" cy="482600"/>
          </a:xfrm>
          <a:solidFill>
            <a:srgbClr val="F9D710">
              <a:alpha val="16863"/>
            </a:srgbClr>
          </a:solidFill>
        </p:grpSpPr>
        <p:sp>
          <p:nvSpPr>
            <p:cNvPr id="58" name="Freeform 200">
              <a:extLst>
                <a:ext uri="{FF2B5EF4-FFF2-40B4-BE49-F238E27FC236}">
                  <a16:creationId xmlns:a16="http://schemas.microsoft.com/office/drawing/2014/main" id="{53580EAF-9BF2-4C74-9D0F-8EF73AC72BC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9" name="Freeform 201">
              <a:extLst>
                <a:ext uri="{FF2B5EF4-FFF2-40B4-BE49-F238E27FC236}">
                  <a16:creationId xmlns:a16="http://schemas.microsoft.com/office/drawing/2014/main" id="{64D1DE8B-C9B5-400C-A14A-992AB6B9A6FD}"/>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0" name="Freeform 202">
              <a:extLst>
                <a:ext uri="{FF2B5EF4-FFF2-40B4-BE49-F238E27FC236}">
                  <a16:creationId xmlns:a16="http://schemas.microsoft.com/office/drawing/2014/main" id="{38949EF6-1BDB-4CD2-BB8B-433E931B929F}"/>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57778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C9FE57-6B78-4107-9F77-4C8C8E701969}"/>
              </a:ext>
              <a:ext uri="{C183D7F6-B498-43B3-948B-1728B52AA6E4}">
                <adec:decorative xmlns:adec="http://schemas.microsoft.com/office/drawing/2017/decorative" val="1"/>
              </a:ext>
            </a:extLst>
          </p:cNvPr>
          <p:cNvSpPr/>
          <p:nvPr/>
        </p:nvSpPr>
        <p:spPr>
          <a:xfrm>
            <a:off x="0" y="316523"/>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3086" y="477450"/>
            <a:ext cx="10363200" cy="594360"/>
          </a:xfrm>
        </p:spPr>
        <p:txBody>
          <a:bodyPr/>
          <a:lstStyle/>
          <a:p>
            <a:r>
              <a:rPr lang="en-US" sz="4000" b="1" dirty="0">
                <a:latin typeface="+mn-lt"/>
              </a:rPr>
              <a:t>Malware and Ransomware Attacks</a:t>
            </a:r>
          </a:p>
        </p:txBody>
      </p:sp>
      <p:sp>
        <p:nvSpPr>
          <p:cNvPr id="3" name="TextBox 2">
            <a:extLst>
              <a:ext uri="{FF2B5EF4-FFF2-40B4-BE49-F238E27FC236}">
                <a16:creationId xmlns:a16="http://schemas.microsoft.com/office/drawing/2014/main" id="{6EAADA31-F840-4DD4-8A89-EDA2F3E0B842}"/>
              </a:ext>
            </a:extLst>
          </p:cNvPr>
          <p:cNvSpPr txBox="1"/>
          <p:nvPr/>
        </p:nvSpPr>
        <p:spPr>
          <a:xfrm>
            <a:off x="914399" y="1524586"/>
            <a:ext cx="10210801" cy="4889928"/>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2400" b="1" dirty="0">
                <a:solidFill>
                  <a:srgbClr val="202124"/>
                </a:solidFill>
                <a:latin typeface="Open Sans" panose="020B0606030504020204" pitchFamily="34" charset="0"/>
                <a:ea typeface="Open Sans" panose="020B0606030504020204" pitchFamily="34" charset="0"/>
                <a:cs typeface="Open Sans" panose="020B0606030504020204" pitchFamily="34" charset="0"/>
              </a:rPr>
              <a:t>A</a:t>
            </a:r>
            <a:r>
              <a:rPr lang="en-US" sz="2400" b="1" i="0" dirty="0">
                <a:solidFill>
                  <a:srgbClr val="202124"/>
                </a:solidFill>
                <a:effectLst/>
                <a:latin typeface="Open Sans" panose="020B0606030504020204" pitchFamily="34" charset="0"/>
                <a:ea typeface="Open Sans" panose="020B0606030504020204" pitchFamily="34" charset="0"/>
                <a:cs typeface="Open Sans" panose="020B0606030504020204" pitchFamily="34" charset="0"/>
              </a:rPr>
              <a:t>ll ransomware is malware, but not all malware is ransomware.</a:t>
            </a:r>
          </a:p>
          <a:p>
            <a:pPr>
              <a:lnSpc>
                <a:spcPct val="107000"/>
              </a:lnSpc>
              <a:spcAft>
                <a:spcPts val="800"/>
              </a:spcAft>
            </a:pPr>
            <a:r>
              <a:rPr lang="en-US" sz="2100" b="1" spc="-31" dirty="0">
                <a:solidFill>
                  <a:srgbClr val="028573"/>
                </a:solidFill>
                <a:latin typeface="Open Sans"/>
                <a:ea typeface="Open Sans"/>
                <a:cs typeface="Open Sans"/>
              </a:rPr>
              <a:t>Reason: </a:t>
            </a:r>
            <a:r>
              <a:rPr lang="en-US" sz="2100" spc="-31" dirty="0">
                <a:latin typeface="Open Sans"/>
                <a:ea typeface="Open Sans"/>
                <a:cs typeface="Open Sans"/>
              </a:rPr>
              <a:t>Deny victims access to their files and demand a ransom in exchange of restoring the access.</a:t>
            </a:r>
            <a:endParaRPr lang="en-US" sz="900" spc="-31" dirty="0">
              <a:latin typeface="Open Sans"/>
              <a:ea typeface="Open Sans"/>
              <a:cs typeface="Open Sans"/>
            </a:endParaRPr>
          </a:p>
          <a:p>
            <a:pPr marL="0" marR="0">
              <a:lnSpc>
                <a:spcPct val="107000"/>
              </a:lnSpc>
              <a:spcBef>
                <a:spcPts val="0"/>
              </a:spcBef>
              <a:spcAft>
                <a:spcPts val="800"/>
              </a:spcAft>
            </a:pPr>
            <a:r>
              <a:rPr lang="en-US" sz="2100" b="1" spc="-31" dirty="0">
                <a:latin typeface="Open Sans"/>
                <a:ea typeface="Open Sans" charset="0"/>
                <a:cs typeface="Open Sans" charset="0"/>
              </a:rPr>
              <a:t>How to Prevent Ransomware Attacks?</a:t>
            </a:r>
          </a:p>
          <a:p>
            <a:pPr marL="342900" marR="0" indent="-342900">
              <a:lnSpc>
                <a:spcPct val="107000"/>
              </a:lnSpc>
              <a:spcBef>
                <a:spcPts val="0"/>
              </a:spcBef>
              <a:spcAft>
                <a:spcPts val="800"/>
              </a:spcAft>
              <a:buFont typeface="Arial" panose="020B0604020202020204" pitchFamily="34" charset="0"/>
              <a:buChar char="•"/>
            </a:pPr>
            <a:r>
              <a:rPr lang="en-US" sz="2100" b="1" spc="-31" dirty="0">
                <a:solidFill>
                  <a:srgbClr val="028573"/>
                </a:solidFill>
                <a:latin typeface="Open Sans"/>
                <a:ea typeface="Open Sans" charset="0"/>
                <a:cs typeface="Open Sans" charset="0"/>
              </a:rPr>
              <a:t>Use caution with links and when entering website addresses. </a:t>
            </a:r>
            <a:r>
              <a:rPr lang="en-US" sz="2100" spc="-31" dirty="0">
                <a:latin typeface="Open Sans"/>
                <a:ea typeface="Open Sans" charset="0"/>
                <a:cs typeface="Open Sans" charset="0"/>
              </a:rPr>
              <a:t>Pay close attention to the website addresses you click on, as well those you enter yourself.</a:t>
            </a:r>
          </a:p>
          <a:p>
            <a:pPr marL="342900" marR="0" indent="-342900">
              <a:lnSpc>
                <a:spcPct val="107000"/>
              </a:lnSpc>
              <a:spcBef>
                <a:spcPts val="0"/>
              </a:spcBef>
              <a:spcAft>
                <a:spcPts val="800"/>
              </a:spcAft>
              <a:buFont typeface="Arial" panose="020B0604020202020204" pitchFamily="34" charset="0"/>
              <a:buChar char="•"/>
            </a:pPr>
            <a:r>
              <a:rPr lang="en-US" sz="2100" b="1" spc="-31" dirty="0">
                <a:solidFill>
                  <a:srgbClr val="028573"/>
                </a:solidFill>
                <a:latin typeface="Open Sans"/>
                <a:ea typeface="Open Sans" charset="0"/>
                <a:cs typeface="Open Sans" charset="0"/>
              </a:rPr>
              <a:t>Open email attachments with caution. </a:t>
            </a:r>
            <a:r>
              <a:rPr lang="en-US" sz="2100" spc="-31" dirty="0">
                <a:latin typeface="Open Sans"/>
                <a:ea typeface="Open Sans" charset="0"/>
                <a:cs typeface="Open Sans" charset="0"/>
              </a:rPr>
              <a:t>Be wary of opening email attachments, even from senders you think you know, particularly compressed zip files.</a:t>
            </a:r>
          </a:p>
          <a:p>
            <a:pPr marL="342900" marR="0" indent="-342900">
              <a:lnSpc>
                <a:spcPct val="107000"/>
              </a:lnSpc>
              <a:spcBef>
                <a:spcPts val="0"/>
              </a:spcBef>
              <a:spcAft>
                <a:spcPts val="800"/>
              </a:spcAft>
              <a:buFont typeface="Arial" panose="020B0604020202020204" pitchFamily="34" charset="0"/>
              <a:buChar char="•"/>
            </a:pPr>
            <a:r>
              <a:rPr lang="en-US" sz="2100" b="1" spc="-31" dirty="0">
                <a:solidFill>
                  <a:srgbClr val="028573"/>
                </a:solidFill>
                <a:latin typeface="Open Sans"/>
                <a:ea typeface="Open Sans" charset="0"/>
                <a:cs typeface="Open Sans" charset="0"/>
              </a:rPr>
              <a:t>Verify email senders. </a:t>
            </a:r>
            <a:r>
              <a:rPr lang="en-US" sz="2100" spc="-31" dirty="0">
                <a:latin typeface="Open Sans"/>
                <a:ea typeface="Open Sans" charset="0"/>
                <a:cs typeface="Open Sans" charset="0"/>
              </a:rPr>
              <a:t>Contact sender directly to verify email legitimacy.</a:t>
            </a:r>
          </a:p>
          <a:p>
            <a:pPr marL="342900" marR="0" indent="-342900">
              <a:lnSpc>
                <a:spcPct val="107000"/>
              </a:lnSpc>
              <a:spcBef>
                <a:spcPts val="0"/>
              </a:spcBef>
              <a:spcAft>
                <a:spcPts val="800"/>
              </a:spcAft>
              <a:buFont typeface="Arial" panose="020B0604020202020204" pitchFamily="34" charset="0"/>
              <a:buChar char="•"/>
            </a:pPr>
            <a:r>
              <a:rPr lang="en-US" sz="2100" b="1" spc="-31" dirty="0">
                <a:solidFill>
                  <a:srgbClr val="028573"/>
                </a:solidFill>
                <a:latin typeface="Open Sans"/>
                <a:ea typeface="Open Sans" charset="0"/>
                <a:cs typeface="Open Sans" charset="0"/>
              </a:rPr>
              <a:t>Inform yourself. </a:t>
            </a:r>
            <a:r>
              <a:rPr lang="en-US" sz="2100" spc="-31" dirty="0">
                <a:latin typeface="Open Sans"/>
                <a:ea typeface="Open Sans" charset="0"/>
                <a:cs typeface="Open Sans" charset="0"/>
              </a:rPr>
              <a:t>Be informed about recent cybersecurity threats and be updated on ransomware techniques.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31772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C9FE57-6B78-4107-9F77-4C8C8E701969}"/>
              </a:ext>
              <a:ext uri="{C183D7F6-B498-43B3-948B-1728B52AA6E4}">
                <adec:decorative xmlns:adec="http://schemas.microsoft.com/office/drawing/2017/decorative" val="1"/>
              </a:ext>
            </a:extLst>
          </p:cNvPr>
          <p:cNvSpPr/>
          <p:nvPr/>
        </p:nvSpPr>
        <p:spPr>
          <a:xfrm>
            <a:off x="0" y="316523"/>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918" y="477450"/>
            <a:ext cx="10363200" cy="594360"/>
          </a:xfrm>
        </p:spPr>
        <p:txBody>
          <a:bodyPr/>
          <a:lstStyle/>
          <a:p>
            <a:r>
              <a:rPr lang="en-US" sz="4000" b="1" dirty="0">
                <a:latin typeface="+mn-lt"/>
              </a:rPr>
              <a:t>Wireless Networks: Best Practices</a:t>
            </a:r>
          </a:p>
        </p:txBody>
      </p:sp>
      <p:sp>
        <p:nvSpPr>
          <p:cNvPr id="11" name="Rectangle 10">
            <a:extLst>
              <a:ext uri="{FF2B5EF4-FFF2-40B4-BE49-F238E27FC236}">
                <a16:creationId xmlns:a16="http://schemas.microsoft.com/office/drawing/2014/main" id="{0513C98D-9E7D-131A-D0E1-835BEA8BB163}"/>
              </a:ext>
            </a:extLst>
          </p:cNvPr>
          <p:cNvSpPr/>
          <p:nvPr/>
        </p:nvSpPr>
        <p:spPr>
          <a:xfrm>
            <a:off x="890704" y="1494056"/>
            <a:ext cx="4292681" cy="504818"/>
          </a:xfrm>
          <a:prstGeom prst="rect">
            <a:avLst/>
          </a:prstGeom>
          <a:solidFill>
            <a:srgbClr val="028573"/>
          </a:solidFill>
          <a:ln w="28575">
            <a:noFill/>
            <a:prstDash val="solid"/>
          </a:ln>
        </p:spPr>
        <p:txBody>
          <a:bodyPr wrap="square" lIns="91440" tIns="45720" rIns="91440" bIns="45720" anchor="t">
            <a:spAutoFit/>
          </a:bodyPr>
          <a:lstStyle/>
          <a:p>
            <a:pPr algn="ctr">
              <a:lnSpc>
                <a:spcPts val="3560"/>
              </a:lnSpc>
              <a:spcBef>
                <a:spcPts val="600"/>
              </a:spcBef>
              <a:defRPr/>
            </a:pPr>
            <a:r>
              <a:rPr lang="en-US" sz="2000" b="1" dirty="0">
                <a:solidFill>
                  <a:srgbClr val="FFFFFF"/>
                </a:solidFill>
                <a:latin typeface="Open Sans"/>
                <a:ea typeface="Open Sans"/>
                <a:cs typeface="Arial"/>
              </a:rPr>
              <a:t>HOME</a:t>
            </a:r>
            <a:r>
              <a:rPr lang="en-US" sz="2000" b="1" i="1" dirty="0">
                <a:solidFill>
                  <a:srgbClr val="FFFFFF"/>
                </a:solidFill>
                <a:latin typeface="Open Sans"/>
                <a:ea typeface="Open Sans"/>
                <a:cs typeface="Arial"/>
              </a:rPr>
              <a:t> </a:t>
            </a:r>
            <a:endParaRPr lang="en-US" sz="2000" dirty="0">
              <a:latin typeface="Open Sans"/>
              <a:ea typeface="Open Sans"/>
              <a:cs typeface="Open Sans"/>
            </a:endParaRPr>
          </a:p>
        </p:txBody>
      </p:sp>
      <p:sp>
        <p:nvSpPr>
          <p:cNvPr id="3" name="TextBox 2">
            <a:extLst>
              <a:ext uri="{FF2B5EF4-FFF2-40B4-BE49-F238E27FC236}">
                <a16:creationId xmlns:a16="http://schemas.microsoft.com/office/drawing/2014/main" id="{6EAADA31-F840-4DD4-8A89-EDA2F3E0B842}"/>
              </a:ext>
            </a:extLst>
          </p:cNvPr>
          <p:cNvSpPr txBox="1"/>
          <p:nvPr/>
        </p:nvSpPr>
        <p:spPr>
          <a:xfrm>
            <a:off x="889000" y="2032586"/>
            <a:ext cx="4288622" cy="4486228"/>
          </a:xfrm>
          <a:prstGeom prst="rect">
            <a:avLst/>
          </a:prstGeom>
          <a:noFill/>
        </p:spPr>
        <p:txBody>
          <a:bodyPr wrap="square" lIns="91440" tIns="45720" rIns="91440" bIns="45720" rtlCol="0" anchor="t">
            <a:spAutoFit/>
          </a:bodyPr>
          <a:lstStyle/>
          <a:p>
            <a:pPr marL="0" marR="0">
              <a:lnSpc>
                <a:spcPct val="107000"/>
              </a:lnSpc>
              <a:spcBef>
                <a:spcPts val="0"/>
              </a:spcBef>
              <a:spcAft>
                <a:spcPts val="800"/>
              </a:spcAft>
            </a:pPr>
            <a:r>
              <a:rPr lang="en-US" sz="1600" b="1" spc="-31" dirty="0">
                <a:solidFill>
                  <a:srgbClr val="028573"/>
                </a:solidFill>
                <a:latin typeface="Open Sans"/>
                <a:ea typeface="Open Sans"/>
                <a:cs typeface="Open Sans"/>
              </a:rPr>
              <a:t>Keep it Secure</a:t>
            </a:r>
          </a:p>
          <a:p>
            <a:pPr marL="342900" indent="-342900">
              <a:lnSpc>
                <a:spcPct val="107000"/>
              </a:lnSpc>
              <a:spcAft>
                <a:spcPts val="800"/>
              </a:spcAft>
              <a:buFont typeface="Arial" panose="020B0604020202020204" pitchFamily="34" charset="0"/>
              <a:buChar char="•"/>
            </a:pPr>
            <a:r>
              <a:rPr lang="en-US" sz="1600" spc="-31" dirty="0">
                <a:latin typeface="Open Sans"/>
                <a:ea typeface="Open Sans"/>
                <a:cs typeface="Open Sans"/>
              </a:rPr>
              <a:t>Secure your Wi-Fi network and your digital devices by </a:t>
            </a:r>
            <a:r>
              <a:rPr lang="en-US" sz="1600" b="1" spc="-31" dirty="0">
                <a:latin typeface="Open Sans"/>
                <a:ea typeface="Open Sans"/>
                <a:cs typeface="Open Sans"/>
              </a:rPr>
              <a:t>changing the factory-set default password and username</a:t>
            </a:r>
            <a:r>
              <a:rPr lang="en-US" sz="1600" spc="-31" dirty="0">
                <a:latin typeface="Open Sans"/>
                <a:ea typeface="Open Sans"/>
                <a:cs typeface="Open Sans"/>
              </a:rPr>
              <a:t>. </a:t>
            </a:r>
            <a:endParaRPr lang="en-US" sz="1600" spc="-31">
              <a:solidFill>
                <a:srgbClr val="028573"/>
              </a:solidFill>
              <a:latin typeface="Open Sans"/>
              <a:ea typeface="Open Sans" charset="0"/>
              <a:cs typeface="Open Sans" charset="0"/>
            </a:endParaRPr>
          </a:p>
          <a:p>
            <a:pPr>
              <a:lnSpc>
                <a:spcPct val="107000"/>
              </a:lnSpc>
              <a:spcAft>
                <a:spcPts val="800"/>
              </a:spcAft>
            </a:pPr>
            <a:r>
              <a:rPr lang="en-US" sz="1600" b="1" spc="-31" dirty="0">
                <a:solidFill>
                  <a:srgbClr val="028573"/>
                </a:solidFill>
                <a:latin typeface="Open Sans"/>
                <a:ea typeface="Open Sans"/>
                <a:cs typeface="Open Sans"/>
              </a:rPr>
              <a:t>Understand the Security Features</a:t>
            </a:r>
          </a:p>
          <a:p>
            <a:pPr marL="342900" indent="-342900">
              <a:lnSpc>
                <a:spcPct val="107000"/>
              </a:lnSpc>
              <a:spcAft>
                <a:spcPts val="800"/>
              </a:spcAft>
              <a:buFont typeface="Arial" panose="020B0604020202020204" pitchFamily="34" charset="0"/>
              <a:buChar char="•"/>
            </a:pPr>
            <a:r>
              <a:rPr lang="en-US" sz="1600" b="1" spc="-31" dirty="0">
                <a:latin typeface="Open Sans"/>
                <a:ea typeface="Open Sans"/>
                <a:cs typeface="Open Sans"/>
              </a:rPr>
              <a:t>Do not use Wired Equivalent Privacy </a:t>
            </a:r>
            <a:r>
              <a:rPr lang="en-US" sz="1600" spc="-31" dirty="0">
                <a:latin typeface="Open Sans"/>
                <a:ea typeface="Open Sans"/>
                <a:cs typeface="Open Sans"/>
              </a:rPr>
              <a:t>(WEP), which can be hacked in minutes.</a:t>
            </a:r>
            <a:endParaRPr lang="en-US" sz="1600" spc="-31">
              <a:solidFill>
                <a:srgbClr val="028573"/>
              </a:solidFill>
              <a:latin typeface="Open Sans"/>
              <a:ea typeface="Open Sans"/>
              <a:cs typeface="Open Sans"/>
            </a:endParaRPr>
          </a:p>
          <a:p>
            <a:pPr marL="0" marR="0">
              <a:lnSpc>
                <a:spcPct val="107000"/>
              </a:lnSpc>
              <a:spcBef>
                <a:spcPts val="0"/>
              </a:spcBef>
              <a:spcAft>
                <a:spcPts val="800"/>
              </a:spcAft>
            </a:pPr>
            <a:r>
              <a:rPr lang="en-US" sz="1600" b="1" spc="-31" dirty="0">
                <a:solidFill>
                  <a:srgbClr val="028573"/>
                </a:solidFill>
                <a:latin typeface="Open Sans"/>
                <a:ea typeface="Open Sans"/>
                <a:cs typeface="Open Sans"/>
              </a:rPr>
              <a:t>Hide the Identity</a:t>
            </a:r>
          </a:p>
          <a:p>
            <a:pPr marL="342900" indent="-342900">
              <a:lnSpc>
                <a:spcPct val="107000"/>
              </a:lnSpc>
              <a:spcAft>
                <a:spcPts val="800"/>
              </a:spcAft>
              <a:buFont typeface="Arial" panose="020B0604020202020204" pitchFamily="34" charset="0"/>
              <a:buChar char="•"/>
            </a:pPr>
            <a:r>
              <a:rPr lang="en-US" sz="1600" b="1" spc="-31" dirty="0">
                <a:latin typeface="Open Sans"/>
                <a:ea typeface="Open Sans"/>
                <a:cs typeface="Open Sans"/>
              </a:rPr>
              <a:t>Turn off the identifier-broadcasting </a:t>
            </a:r>
            <a:r>
              <a:rPr lang="en-US" sz="1600" spc="-31" dirty="0">
                <a:latin typeface="Open Sans"/>
                <a:ea typeface="Open Sans"/>
                <a:cs typeface="Open Sans"/>
              </a:rPr>
              <a:t>feature of your router. </a:t>
            </a:r>
            <a:r>
              <a:rPr lang="en-US" sz="1600" b="1" spc="-31" dirty="0">
                <a:latin typeface="Open Sans"/>
                <a:ea typeface="Open Sans"/>
                <a:cs typeface="Open Sans"/>
              </a:rPr>
              <a:t>Create a guest wireless network </a:t>
            </a:r>
            <a:r>
              <a:rPr lang="en-US" sz="1600" spc="-31" dirty="0">
                <a:latin typeface="Open Sans"/>
                <a:ea typeface="Open Sans"/>
                <a:cs typeface="Open Sans"/>
              </a:rPr>
              <a:t>just for your laptop. </a:t>
            </a:r>
            <a:endParaRPr lang="en-US" sz="1600" spc="-31">
              <a:solidFill>
                <a:srgbClr val="028573"/>
              </a:solidFill>
              <a:latin typeface="Open Sans"/>
              <a:ea typeface="Open Sans" charset="0"/>
              <a:cs typeface="Open Sans" charset="0"/>
            </a:endParaRPr>
          </a:p>
          <a:p>
            <a:pPr marL="0" marR="0">
              <a:lnSpc>
                <a:spcPct val="107000"/>
              </a:lnSpc>
              <a:spcBef>
                <a:spcPts val="0"/>
              </a:spcBef>
              <a:spcAft>
                <a:spcPts val="800"/>
              </a:spcAft>
            </a:pPr>
            <a:r>
              <a:rPr lang="en-US" sz="1600" b="1" spc="-31" dirty="0">
                <a:solidFill>
                  <a:srgbClr val="028573"/>
                </a:solidFill>
                <a:latin typeface="Open Sans"/>
                <a:ea typeface="Open Sans"/>
                <a:cs typeface="Open Sans"/>
              </a:rPr>
              <a:t>Connect to VPN</a:t>
            </a:r>
          </a:p>
          <a:p>
            <a:pPr marL="342900" marR="0" indent="-342900">
              <a:lnSpc>
                <a:spcPct val="107000"/>
              </a:lnSpc>
              <a:spcBef>
                <a:spcPts val="0"/>
              </a:spcBef>
              <a:spcAft>
                <a:spcPts val="800"/>
              </a:spcAft>
              <a:buFont typeface="Arial" panose="020B0604020202020204" pitchFamily="34" charset="0"/>
              <a:buChar char="•"/>
            </a:pPr>
            <a:r>
              <a:rPr lang="en-US" sz="1600" b="1" spc="-31" dirty="0">
                <a:latin typeface="Open Sans"/>
                <a:ea typeface="Open Sans"/>
                <a:cs typeface="Open Sans"/>
              </a:rPr>
              <a:t>Connect</a:t>
            </a:r>
            <a:r>
              <a:rPr lang="en-US" sz="1600" spc="-31" dirty="0">
                <a:latin typeface="Open Sans"/>
                <a:ea typeface="Open Sans"/>
                <a:cs typeface="Open Sans"/>
              </a:rPr>
              <a:t> immediately after logging into your laptop</a:t>
            </a:r>
          </a:p>
        </p:txBody>
      </p:sp>
      <p:pic>
        <p:nvPicPr>
          <p:cNvPr id="10" name="Picture 9">
            <a:extLst>
              <a:ext uri="{FF2B5EF4-FFF2-40B4-BE49-F238E27FC236}">
                <a16:creationId xmlns:a16="http://schemas.microsoft.com/office/drawing/2014/main" id="{58D25E93-F466-48A5-8F94-F263C8DA26D4}"/>
              </a:ext>
              <a:ext uri="{C183D7F6-B498-43B3-948B-1728B52AA6E4}">
                <adec:decorative xmlns:adec="http://schemas.microsoft.com/office/drawing/2017/decorative" val="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7064" t="16721" r="13790" b="19519"/>
          <a:stretch/>
        </p:blipFill>
        <p:spPr>
          <a:xfrm>
            <a:off x="4897727" y="4855032"/>
            <a:ext cx="1483747" cy="1539542"/>
          </a:xfrm>
          <a:prstGeom prst="rect">
            <a:avLst/>
          </a:prstGeom>
        </p:spPr>
      </p:pic>
      <p:sp>
        <p:nvSpPr>
          <p:cNvPr id="13" name="Rectangle 12">
            <a:extLst>
              <a:ext uri="{FF2B5EF4-FFF2-40B4-BE49-F238E27FC236}">
                <a16:creationId xmlns:a16="http://schemas.microsoft.com/office/drawing/2014/main" id="{7D85E5B3-CEEC-022E-8B51-F8407B7B1E71}"/>
              </a:ext>
            </a:extLst>
          </p:cNvPr>
          <p:cNvSpPr/>
          <p:nvPr/>
        </p:nvSpPr>
        <p:spPr>
          <a:xfrm>
            <a:off x="6379163" y="1463164"/>
            <a:ext cx="4292681" cy="504818"/>
          </a:xfrm>
          <a:prstGeom prst="rect">
            <a:avLst/>
          </a:prstGeom>
          <a:solidFill>
            <a:srgbClr val="028573"/>
          </a:solidFill>
          <a:ln w="28575">
            <a:noFill/>
            <a:prstDash val="solid"/>
          </a:ln>
        </p:spPr>
        <p:txBody>
          <a:bodyPr wrap="square" lIns="91440" tIns="45720" rIns="91440" bIns="45720" anchor="t">
            <a:spAutoFit/>
          </a:bodyPr>
          <a:lstStyle/>
          <a:p>
            <a:pPr algn="ctr">
              <a:lnSpc>
                <a:spcPts val="3560"/>
              </a:lnSpc>
              <a:spcBef>
                <a:spcPts val="600"/>
              </a:spcBef>
              <a:defRPr/>
            </a:pPr>
            <a:r>
              <a:rPr lang="en-US" sz="2000" b="1" dirty="0">
                <a:solidFill>
                  <a:srgbClr val="FFFFFF"/>
                </a:solidFill>
                <a:latin typeface="Open Sans"/>
                <a:ea typeface="Open Sans"/>
                <a:cs typeface="Arial"/>
              </a:rPr>
              <a:t>PUBLIC</a:t>
            </a:r>
            <a:r>
              <a:rPr lang="en-US" sz="2000" b="1" i="1" dirty="0">
                <a:solidFill>
                  <a:srgbClr val="FFFFFF"/>
                </a:solidFill>
                <a:latin typeface="Open Sans"/>
                <a:ea typeface="Open Sans"/>
                <a:cs typeface="Arial"/>
              </a:rPr>
              <a:t> </a:t>
            </a:r>
            <a:endParaRPr lang="en-US" sz="2000" dirty="0">
              <a:solidFill>
                <a:srgbClr val="FFFFFF"/>
              </a:solidFill>
              <a:latin typeface="Open Sans"/>
              <a:ea typeface="Open Sans"/>
              <a:cs typeface="Open Sans"/>
            </a:endParaRPr>
          </a:p>
        </p:txBody>
      </p:sp>
      <p:sp>
        <p:nvSpPr>
          <p:cNvPr id="5" name="TextBox 4">
            <a:extLst>
              <a:ext uri="{FF2B5EF4-FFF2-40B4-BE49-F238E27FC236}">
                <a16:creationId xmlns:a16="http://schemas.microsoft.com/office/drawing/2014/main" id="{BD3DA75B-BE77-4334-F63F-72D31558D254}"/>
              </a:ext>
            </a:extLst>
          </p:cNvPr>
          <p:cNvSpPr txBox="1"/>
          <p:nvPr/>
        </p:nvSpPr>
        <p:spPr>
          <a:xfrm>
            <a:off x="6378564" y="2097828"/>
            <a:ext cx="4741133" cy="2308324"/>
          </a:xfrm>
          <a:prstGeom prst="rect">
            <a:avLst/>
          </a:prstGeom>
          <a:noFill/>
        </p:spPr>
        <p:txBody>
          <a:bodyPr wrap="square" lIns="91440" tIns="45720" rIns="91440" bIns="45720" anchor="t">
            <a:spAutoFit/>
          </a:bodyPr>
          <a:lstStyle/>
          <a:p>
            <a:r>
              <a:rPr lang="en-US" sz="1600" b="1" spc="-31" dirty="0">
                <a:solidFill>
                  <a:srgbClr val="028573"/>
                </a:solidFill>
                <a:latin typeface="Open Sans"/>
                <a:ea typeface="Open Sans"/>
                <a:cs typeface="Open Sans"/>
              </a:rPr>
              <a:t>Use</a:t>
            </a:r>
            <a:r>
              <a:rPr lang="en-US" sz="1600" b="1" dirty="0"/>
              <a:t> </a:t>
            </a:r>
            <a:r>
              <a:rPr lang="en-US" sz="1600" b="1" spc="-31" dirty="0">
                <a:solidFill>
                  <a:srgbClr val="028573"/>
                </a:solidFill>
                <a:latin typeface="Open Sans"/>
                <a:ea typeface="Open Sans"/>
                <a:cs typeface="Open Sans"/>
              </a:rPr>
              <a:t>Caution</a:t>
            </a:r>
            <a:endParaRPr lang="en-US" dirty="0">
              <a:ea typeface="Open Sans"/>
              <a:cs typeface="Open Sans"/>
            </a:endParaRPr>
          </a:p>
          <a:p>
            <a:pPr marL="342900" indent="-342900">
              <a:buFont typeface="Arial" panose="020B0604020202020204" pitchFamily="34" charset="0"/>
              <a:buChar char="•"/>
            </a:pPr>
            <a:endParaRPr lang="en-US" sz="1600" b="1" spc="-31" dirty="0">
              <a:latin typeface="Open Sans"/>
              <a:ea typeface="Open Sans"/>
              <a:cs typeface="Open Sans"/>
            </a:endParaRPr>
          </a:p>
          <a:p>
            <a:pPr marL="342900" indent="-342900">
              <a:buFont typeface="Arial" panose="020B0604020202020204" pitchFamily="34" charset="0"/>
              <a:buChar char="•"/>
            </a:pPr>
            <a:r>
              <a:rPr lang="en-US" sz="1600" b="1" spc="-31" dirty="0">
                <a:latin typeface="Open Sans"/>
                <a:ea typeface="Open Sans"/>
                <a:cs typeface="Open Sans"/>
              </a:rPr>
              <a:t>Be wary </a:t>
            </a:r>
            <a:r>
              <a:rPr lang="en-US" sz="1600" spc="-31" dirty="0">
                <a:latin typeface="Open Sans"/>
                <a:ea typeface="Open Sans"/>
                <a:cs typeface="Open Sans"/>
              </a:rPr>
              <a:t>of connecting to any network that is identified as "Free Wi-Fi.“</a:t>
            </a:r>
            <a:endParaRPr lang="en-US" sz="1600" dirty="0">
              <a:ea typeface="Open Sans"/>
              <a:cs typeface="Open Sans"/>
            </a:endParaRPr>
          </a:p>
          <a:p>
            <a:endParaRPr lang="en-US" sz="1600" spc="-31" dirty="0">
              <a:solidFill>
                <a:srgbClr val="028573"/>
              </a:solidFill>
              <a:latin typeface="Open Sans"/>
              <a:ea typeface="Open Sans" charset="0"/>
              <a:cs typeface="Open Sans" charset="0"/>
            </a:endParaRPr>
          </a:p>
          <a:p>
            <a:r>
              <a:rPr lang="en-US" sz="1600" b="1" spc="-31" dirty="0">
                <a:solidFill>
                  <a:srgbClr val="028573"/>
                </a:solidFill>
                <a:latin typeface="Open Sans"/>
                <a:ea typeface="Open Sans"/>
                <a:cs typeface="Open Sans"/>
              </a:rPr>
              <a:t>Use Hotspot</a:t>
            </a:r>
          </a:p>
          <a:p>
            <a:pPr marL="342900" indent="-342900">
              <a:buFont typeface="Arial" panose="020B0604020202020204" pitchFamily="34" charset="0"/>
              <a:buChar char="•"/>
            </a:pPr>
            <a:endParaRPr lang="en-US" sz="1600" spc="-31" dirty="0">
              <a:latin typeface="Open Sans"/>
              <a:ea typeface="Open Sans"/>
              <a:cs typeface="Open Sans"/>
            </a:endParaRPr>
          </a:p>
          <a:p>
            <a:pPr marL="342900" indent="-342900">
              <a:buFont typeface="Arial" panose="020B0604020202020204" pitchFamily="34" charset="0"/>
              <a:buChar char="•"/>
            </a:pPr>
            <a:r>
              <a:rPr lang="en-US" sz="1600" spc="-31" dirty="0">
                <a:latin typeface="Open Sans"/>
                <a:ea typeface="Open Sans"/>
                <a:cs typeface="Open Sans"/>
              </a:rPr>
              <a:t>Another safer option for accessing the internet is to </a:t>
            </a:r>
            <a:r>
              <a:rPr lang="en-US" sz="1600" b="1" spc="-31" dirty="0">
                <a:latin typeface="Open Sans"/>
                <a:ea typeface="Open Sans"/>
                <a:cs typeface="Open Sans"/>
              </a:rPr>
              <a:t>use your phone's hotspot.</a:t>
            </a:r>
            <a:endParaRPr lang="en-US" sz="1600" spc="-31" dirty="0">
              <a:latin typeface="Open Sans"/>
              <a:ea typeface="Open Sans"/>
              <a:cs typeface="Open Sans"/>
            </a:endParaRPr>
          </a:p>
        </p:txBody>
      </p:sp>
      <p:pic>
        <p:nvPicPr>
          <p:cNvPr id="8" name="Picture 7">
            <a:extLst>
              <a:ext uri="{FF2B5EF4-FFF2-40B4-BE49-F238E27FC236}">
                <a16:creationId xmlns:a16="http://schemas.microsoft.com/office/drawing/2014/main" id="{90E0E799-9582-AB7B-1171-8D5993275F2B}"/>
              </a:ext>
              <a:ext uri="{C183D7F6-B498-43B3-948B-1728B52AA6E4}">
                <adec:decorative xmlns:adec="http://schemas.microsoft.com/office/drawing/2017/decorative"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7932" t="10018" r="9871" b="14757"/>
          <a:stretch/>
        </p:blipFill>
        <p:spPr>
          <a:xfrm>
            <a:off x="10866644" y="4798027"/>
            <a:ext cx="1210943" cy="1274565"/>
          </a:xfrm>
          <a:prstGeom prst="rect">
            <a:avLst/>
          </a:prstGeom>
        </p:spPr>
      </p:pic>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16567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99D37-782A-44D7-9B8A-965035D88183}"/>
              </a:ext>
              <a:ext uri="{C183D7F6-B498-43B3-948B-1728B52AA6E4}">
                <adec:decorative xmlns:adec="http://schemas.microsoft.com/office/drawing/2017/decorative" val="1"/>
              </a:ext>
            </a:extLst>
          </p:cNvPr>
          <p:cNvSpPr/>
          <p:nvPr/>
        </p:nvSpPr>
        <p:spPr>
          <a:xfrm>
            <a:off x="0" y="414323"/>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EFE3C-41F5-4F85-88E3-DB6751A07996}"/>
              </a:ext>
            </a:extLst>
          </p:cNvPr>
          <p:cNvSpPr>
            <a:spLocks noGrp="1"/>
          </p:cNvSpPr>
          <p:nvPr>
            <p:ph type="title"/>
          </p:nvPr>
        </p:nvSpPr>
        <p:spPr/>
        <p:txBody>
          <a:bodyPr/>
          <a:lstStyle/>
          <a:p>
            <a:r>
              <a:rPr lang="en-US" sz="4000" b="1" dirty="0">
                <a:latin typeface="+mn-lt"/>
              </a:rPr>
              <a:t>Annual Required Trainings</a:t>
            </a:r>
          </a:p>
        </p:txBody>
      </p:sp>
      <p:sp>
        <p:nvSpPr>
          <p:cNvPr id="3" name="Content Placeholder 2">
            <a:extLst>
              <a:ext uri="{FF2B5EF4-FFF2-40B4-BE49-F238E27FC236}">
                <a16:creationId xmlns:a16="http://schemas.microsoft.com/office/drawing/2014/main" id="{53EE24BD-205E-4B01-80B1-A7749DEE17F0}"/>
              </a:ext>
            </a:extLst>
          </p:cNvPr>
          <p:cNvSpPr>
            <a:spLocks noGrp="1"/>
          </p:cNvSpPr>
          <p:nvPr>
            <p:ph idx="1"/>
          </p:nvPr>
        </p:nvSpPr>
        <p:spPr/>
        <p:txBody>
          <a:bodyPr/>
          <a:lstStyle/>
          <a:p>
            <a:pPr marL="0" indent="0">
              <a:buNone/>
            </a:pPr>
            <a:r>
              <a:rPr lang="en-US" dirty="0"/>
              <a:t>In New York, security training is required for all staff on an annual basis. Staff are trained on the </a:t>
            </a:r>
            <a:r>
              <a:rPr lang="en-US" b="1" dirty="0">
                <a:solidFill>
                  <a:srgbClr val="028573"/>
                </a:solidFill>
              </a:rPr>
              <a:t>Three “C”s of Security</a:t>
            </a:r>
          </a:p>
          <a:p>
            <a:r>
              <a:rPr lang="en-US" dirty="0"/>
              <a:t>Secure </a:t>
            </a:r>
            <a:r>
              <a:rPr lang="en-US" b="1" dirty="0">
                <a:solidFill>
                  <a:srgbClr val="028573"/>
                </a:solidFill>
              </a:rPr>
              <a:t>Conduct</a:t>
            </a:r>
            <a:r>
              <a:rPr lang="en-US" dirty="0"/>
              <a:t>: Thinking secure when interacting with student data</a:t>
            </a:r>
          </a:p>
          <a:p>
            <a:r>
              <a:rPr lang="en-US" dirty="0"/>
              <a:t>Secure </a:t>
            </a:r>
            <a:r>
              <a:rPr lang="en-US" b="1" dirty="0">
                <a:solidFill>
                  <a:srgbClr val="028573"/>
                </a:solidFill>
              </a:rPr>
              <a:t>Computers</a:t>
            </a:r>
            <a:r>
              <a:rPr lang="en-US" dirty="0"/>
              <a:t>: Ensuring all devices accessing student data are properly secured</a:t>
            </a:r>
          </a:p>
          <a:p>
            <a:r>
              <a:rPr lang="en-US" dirty="0"/>
              <a:t>Secure </a:t>
            </a:r>
            <a:r>
              <a:rPr lang="en-US" b="1" dirty="0">
                <a:solidFill>
                  <a:srgbClr val="028573"/>
                </a:solidFill>
              </a:rPr>
              <a:t>Communications</a:t>
            </a:r>
            <a:r>
              <a:rPr lang="en-US" dirty="0"/>
              <a:t>: Utilizing secure methods to connect and send data over the internet</a:t>
            </a:r>
          </a:p>
        </p:txBody>
      </p:sp>
      <p:pic>
        <p:nvPicPr>
          <p:cNvPr id="6" name="Picture 5">
            <a:extLst>
              <a:ext uri="{FF2B5EF4-FFF2-40B4-BE49-F238E27FC236}">
                <a16:creationId xmlns:a16="http://schemas.microsoft.com/office/drawing/2014/main" id="{3A1E0F78-232A-4972-BD31-72991F44A6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314" y="5591069"/>
            <a:ext cx="814134" cy="814134"/>
          </a:xfrm>
          <a:prstGeom prst="rect">
            <a:avLst/>
          </a:prstGeom>
        </p:spPr>
      </p:pic>
      <p:cxnSp>
        <p:nvCxnSpPr>
          <p:cNvPr id="7" name="Straight Connector 6">
            <a:extLst>
              <a:ext uri="{FF2B5EF4-FFF2-40B4-BE49-F238E27FC236}">
                <a16:creationId xmlns:a16="http://schemas.microsoft.com/office/drawing/2014/main" id="{7417158C-B070-4214-BD9F-61D41A3C3E31}"/>
              </a:ext>
              <a:ext uri="{C183D7F6-B498-43B3-948B-1728B52AA6E4}">
                <adec:decorative xmlns:adec="http://schemas.microsoft.com/office/drawing/2017/decorative" val="1"/>
              </a:ext>
            </a:extLst>
          </p:cNvPr>
          <p:cNvCxnSpPr/>
          <p:nvPr/>
        </p:nvCxnSpPr>
        <p:spPr>
          <a:xfrm>
            <a:off x="3303507" y="5998136"/>
            <a:ext cx="1733703" cy="0"/>
          </a:xfrm>
          <a:prstGeom prst="line">
            <a:avLst/>
          </a:prstGeom>
          <a:ln w="38100">
            <a:solidFill>
              <a:srgbClr val="02857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0E4EF24-0004-4C5E-839C-930999847EC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610" y="5503397"/>
            <a:ext cx="989478" cy="989478"/>
          </a:xfrm>
          <a:prstGeom prst="rect">
            <a:avLst/>
          </a:prstGeom>
        </p:spPr>
      </p:pic>
      <p:cxnSp>
        <p:nvCxnSpPr>
          <p:cNvPr id="8" name="Straight Connector 7">
            <a:extLst>
              <a:ext uri="{FF2B5EF4-FFF2-40B4-BE49-F238E27FC236}">
                <a16:creationId xmlns:a16="http://schemas.microsoft.com/office/drawing/2014/main" id="{959E2A3F-3523-4BA9-8227-B0BAEEBE089F}"/>
              </a:ext>
              <a:ext uri="{C183D7F6-B498-43B3-948B-1728B52AA6E4}">
                <adec:decorative xmlns:adec="http://schemas.microsoft.com/office/drawing/2017/decorative" val="1"/>
              </a:ext>
            </a:extLst>
          </p:cNvPr>
          <p:cNvCxnSpPr/>
          <p:nvPr/>
        </p:nvCxnSpPr>
        <p:spPr>
          <a:xfrm>
            <a:off x="6689225" y="5998136"/>
            <a:ext cx="1733703" cy="0"/>
          </a:xfrm>
          <a:prstGeom prst="line">
            <a:avLst/>
          </a:prstGeom>
          <a:ln w="38100">
            <a:solidFill>
              <a:srgbClr val="02857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707EC65-4B84-4744-B056-383E25FDE3E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5250" y="5344418"/>
            <a:ext cx="1307437" cy="1307437"/>
          </a:xfrm>
          <a:prstGeom prst="rect">
            <a:avLst/>
          </a:prstGeom>
        </p:spPr>
      </p:pic>
    </p:spTree>
    <p:extLst>
      <p:ext uri="{BB962C8B-B14F-4D97-AF65-F5344CB8AC3E}">
        <p14:creationId xmlns:p14="http://schemas.microsoft.com/office/powerpoint/2010/main" val="331048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C75932-F0BB-4068-A728-BDB72D33FBA5}"/>
              </a:ext>
              <a:ext uri="{C183D7F6-B498-43B3-948B-1728B52AA6E4}">
                <adec:decorative xmlns:adec="http://schemas.microsoft.com/office/drawing/2017/decorative" val="1"/>
              </a:ext>
            </a:extLst>
          </p:cNvPr>
          <p:cNvSpPr/>
          <p:nvPr/>
        </p:nvSpPr>
        <p:spPr>
          <a:xfrm>
            <a:off x="0" y="457793"/>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54C319D-5DF9-4DCC-B500-88A804D532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20839"/>
            <a:ext cx="814134" cy="814134"/>
          </a:xfrm>
          <a:prstGeom prst="rect">
            <a:avLst/>
          </a:prstGeom>
        </p:spPr>
      </p:pic>
      <p:sp>
        <p:nvSpPr>
          <p:cNvPr id="2" name="Title 1">
            <a:extLst>
              <a:ext uri="{FF2B5EF4-FFF2-40B4-BE49-F238E27FC236}">
                <a16:creationId xmlns:a16="http://schemas.microsoft.com/office/drawing/2014/main" id="{E98BD97E-F2B4-4E34-A546-64E60E8F2071}"/>
              </a:ext>
            </a:extLst>
          </p:cNvPr>
          <p:cNvSpPr>
            <a:spLocks noGrp="1"/>
          </p:cNvSpPr>
          <p:nvPr>
            <p:ph type="title"/>
          </p:nvPr>
        </p:nvSpPr>
        <p:spPr>
          <a:xfrm>
            <a:off x="1162562" y="718263"/>
            <a:ext cx="10362688" cy="879756"/>
          </a:xfrm>
        </p:spPr>
        <p:txBody>
          <a:bodyPr/>
          <a:lstStyle/>
          <a:p>
            <a:r>
              <a:rPr lang="en-US" dirty="0"/>
              <a:t>      </a:t>
            </a:r>
            <a:r>
              <a:rPr lang="en-US" sz="4000" b="1" dirty="0">
                <a:latin typeface="+mn-lt"/>
              </a:rPr>
              <a:t>Secure</a:t>
            </a:r>
            <a:r>
              <a:rPr lang="en-US" b="1" dirty="0"/>
              <a:t> </a:t>
            </a:r>
            <a:r>
              <a:rPr lang="en-US" sz="4000" b="1" dirty="0">
                <a:solidFill>
                  <a:srgbClr val="028573"/>
                </a:solidFill>
                <a:latin typeface="+mn-lt"/>
              </a:rPr>
              <a:t>Conduct</a:t>
            </a:r>
          </a:p>
        </p:txBody>
      </p:sp>
      <p:sp>
        <p:nvSpPr>
          <p:cNvPr id="3" name="Content Placeholder 2">
            <a:extLst>
              <a:ext uri="{FF2B5EF4-FFF2-40B4-BE49-F238E27FC236}">
                <a16:creationId xmlns:a16="http://schemas.microsoft.com/office/drawing/2014/main" id="{3BB8451C-B3BA-4550-A2CA-8656637D3E0F}"/>
              </a:ext>
            </a:extLst>
          </p:cNvPr>
          <p:cNvSpPr>
            <a:spLocks noGrp="1"/>
          </p:cNvSpPr>
          <p:nvPr>
            <p:ph idx="1"/>
          </p:nvPr>
        </p:nvSpPr>
        <p:spPr/>
        <p:txBody>
          <a:bodyPr/>
          <a:lstStyle/>
          <a:p>
            <a:pPr marL="0" indent="0">
              <a:buNone/>
            </a:pPr>
            <a:r>
              <a:rPr lang="en-US" dirty="0"/>
              <a:t>In New York, staff are trained on how to think secure when using any technology. Some techniques we emphasize are:</a:t>
            </a:r>
          </a:p>
          <a:p>
            <a:r>
              <a:rPr lang="en-US" dirty="0"/>
              <a:t>Considering </a:t>
            </a:r>
            <a:r>
              <a:rPr lang="en-US" b="1" dirty="0">
                <a:solidFill>
                  <a:srgbClr val="028573"/>
                </a:solidFill>
              </a:rPr>
              <a:t>FERPA</a:t>
            </a:r>
            <a:r>
              <a:rPr lang="en-US" dirty="0"/>
              <a:t> whenever student data is requested</a:t>
            </a:r>
          </a:p>
          <a:p>
            <a:r>
              <a:rPr lang="en-US" dirty="0"/>
              <a:t>Spotting a phishing scam via emails and phone calls</a:t>
            </a:r>
          </a:p>
          <a:p>
            <a:r>
              <a:rPr lang="en-US" dirty="0"/>
              <a:t>Noticing attempts at social engineering</a:t>
            </a:r>
          </a:p>
          <a:p>
            <a:r>
              <a:rPr lang="en-US" dirty="0"/>
              <a:t>Never sharing account credentials with anyone else</a:t>
            </a:r>
          </a:p>
          <a:p>
            <a:r>
              <a:rPr lang="en-US" dirty="0"/>
              <a:t>Using Multi-Factor Authentication (MFA) whenever possible</a:t>
            </a:r>
          </a:p>
          <a:p>
            <a:endParaRPr lang="en-US" dirty="0"/>
          </a:p>
        </p:txBody>
      </p:sp>
    </p:spTree>
    <p:extLst>
      <p:ext uri="{BB962C8B-B14F-4D97-AF65-F5344CB8AC3E}">
        <p14:creationId xmlns:p14="http://schemas.microsoft.com/office/powerpoint/2010/main" val="194287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A3F477-8B59-4C98-A1E5-241A2F0AD6A1}"/>
              </a:ext>
              <a:ext uri="{C183D7F6-B498-43B3-948B-1728B52AA6E4}">
                <adec:decorative xmlns:adec="http://schemas.microsoft.com/office/drawing/2017/decorative" val="1"/>
              </a:ext>
            </a:extLst>
          </p:cNvPr>
          <p:cNvSpPr/>
          <p:nvPr/>
        </p:nvSpPr>
        <p:spPr>
          <a:xfrm>
            <a:off x="0" y="487482"/>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756BEF7-B586-4256-BDB8-F904221076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33167"/>
            <a:ext cx="989478" cy="989478"/>
          </a:xfrm>
          <a:prstGeom prst="rect">
            <a:avLst/>
          </a:prstGeom>
        </p:spPr>
      </p:pic>
      <p:sp>
        <p:nvSpPr>
          <p:cNvPr id="2" name="Title 1">
            <a:extLst>
              <a:ext uri="{FF2B5EF4-FFF2-40B4-BE49-F238E27FC236}">
                <a16:creationId xmlns:a16="http://schemas.microsoft.com/office/drawing/2014/main" id="{1AB4A96A-BD34-40F1-97A6-325B7F9F36E7}"/>
              </a:ext>
            </a:extLst>
          </p:cNvPr>
          <p:cNvSpPr>
            <a:spLocks noGrp="1"/>
          </p:cNvSpPr>
          <p:nvPr>
            <p:ph type="title"/>
          </p:nvPr>
        </p:nvSpPr>
        <p:spPr>
          <a:xfrm>
            <a:off x="1334012" y="725607"/>
            <a:ext cx="10362688" cy="879756"/>
          </a:xfrm>
        </p:spPr>
        <p:txBody>
          <a:bodyPr/>
          <a:lstStyle/>
          <a:p>
            <a:r>
              <a:rPr lang="en-US" dirty="0"/>
              <a:t>      </a:t>
            </a:r>
            <a:r>
              <a:rPr lang="en-US" sz="4000" dirty="0">
                <a:latin typeface="+mn-lt"/>
              </a:rPr>
              <a:t> </a:t>
            </a:r>
            <a:r>
              <a:rPr lang="en-US" sz="4000" b="1" dirty="0">
                <a:latin typeface="+mn-lt"/>
              </a:rPr>
              <a:t>Secure </a:t>
            </a:r>
            <a:r>
              <a:rPr lang="en-US" sz="4000" b="1" dirty="0">
                <a:solidFill>
                  <a:srgbClr val="028573"/>
                </a:solidFill>
                <a:latin typeface="+mn-lt"/>
              </a:rPr>
              <a:t>Computers</a:t>
            </a:r>
          </a:p>
        </p:txBody>
      </p:sp>
      <p:sp>
        <p:nvSpPr>
          <p:cNvPr id="3" name="Content Placeholder 2">
            <a:extLst>
              <a:ext uri="{FF2B5EF4-FFF2-40B4-BE49-F238E27FC236}">
                <a16:creationId xmlns:a16="http://schemas.microsoft.com/office/drawing/2014/main" id="{34E82184-3D5B-4F99-9B32-F49888F9069C}"/>
              </a:ext>
            </a:extLst>
          </p:cNvPr>
          <p:cNvSpPr>
            <a:spLocks noGrp="1"/>
          </p:cNvSpPr>
          <p:nvPr>
            <p:ph idx="1"/>
          </p:nvPr>
        </p:nvSpPr>
        <p:spPr/>
        <p:txBody>
          <a:bodyPr/>
          <a:lstStyle/>
          <a:p>
            <a:pPr marL="0" indent="0">
              <a:buNone/>
            </a:pPr>
            <a:r>
              <a:rPr lang="en-US" dirty="0"/>
              <a:t>In New York, work devices that may access student data are configured to be as secure as possible</a:t>
            </a:r>
          </a:p>
          <a:p>
            <a:r>
              <a:rPr lang="en-US" dirty="0"/>
              <a:t>Full device encryption safeguards data on the computer</a:t>
            </a:r>
          </a:p>
          <a:p>
            <a:r>
              <a:rPr lang="en-US" dirty="0"/>
              <a:t>Antivirus protects against malicious programs</a:t>
            </a:r>
          </a:p>
          <a:p>
            <a:r>
              <a:rPr lang="en-US" dirty="0"/>
              <a:t>Secure cloud storage platforms prevent data loss</a:t>
            </a:r>
          </a:p>
        </p:txBody>
      </p:sp>
    </p:spTree>
    <p:extLst>
      <p:ext uri="{BB962C8B-B14F-4D97-AF65-F5344CB8AC3E}">
        <p14:creationId xmlns:p14="http://schemas.microsoft.com/office/powerpoint/2010/main" val="2769398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302C2A-04AF-4EA8-AB11-B6D60D52EC9F}"/>
              </a:ext>
              <a:ext uri="{C183D7F6-B498-43B3-948B-1728B52AA6E4}">
                <adec:decorative xmlns:adec="http://schemas.microsoft.com/office/drawing/2017/decorative" val="1"/>
              </a:ext>
            </a:extLst>
          </p:cNvPr>
          <p:cNvSpPr/>
          <p:nvPr/>
        </p:nvSpPr>
        <p:spPr>
          <a:xfrm>
            <a:off x="0" y="475486"/>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2B67567-C0F5-4D0D-8DD1-08EF7C4EC1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5125"/>
            <a:ext cx="1307437" cy="1307437"/>
          </a:xfrm>
          <a:prstGeom prst="rect">
            <a:avLst/>
          </a:prstGeom>
        </p:spPr>
      </p:pic>
      <p:sp>
        <p:nvSpPr>
          <p:cNvPr id="2" name="Title 1">
            <a:extLst>
              <a:ext uri="{FF2B5EF4-FFF2-40B4-BE49-F238E27FC236}">
                <a16:creationId xmlns:a16="http://schemas.microsoft.com/office/drawing/2014/main" id="{CD4B3F4A-F928-4185-990F-D60DBE9153F9}"/>
              </a:ext>
            </a:extLst>
          </p:cNvPr>
          <p:cNvSpPr>
            <a:spLocks noGrp="1"/>
          </p:cNvSpPr>
          <p:nvPr>
            <p:ph type="title"/>
          </p:nvPr>
        </p:nvSpPr>
        <p:spPr>
          <a:xfrm>
            <a:off x="1267337" y="718263"/>
            <a:ext cx="10362688" cy="879756"/>
          </a:xfrm>
        </p:spPr>
        <p:txBody>
          <a:bodyPr/>
          <a:lstStyle/>
          <a:p>
            <a:r>
              <a:rPr lang="en-US" dirty="0"/>
              <a:t>         </a:t>
            </a:r>
            <a:r>
              <a:rPr lang="en-US" sz="4000" b="1" dirty="0">
                <a:latin typeface="+mn-lt"/>
              </a:rPr>
              <a:t>Secure</a:t>
            </a:r>
            <a:r>
              <a:rPr lang="en-US" b="1" dirty="0"/>
              <a:t> </a:t>
            </a:r>
            <a:r>
              <a:rPr lang="en-US" sz="4000" b="1" dirty="0">
                <a:solidFill>
                  <a:srgbClr val="028573"/>
                </a:solidFill>
                <a:latin typeface="+mn-lt"/>
              </a:rPr>
              <a:t>Communications</a:t>
            </a:r>
          </a:p>
        </p:txBody>
      </p:sp>
      <p:sp>
        <p:nvSpPr>
          <p:cNvPr id="3" name="Content Placeholder 2">
            <a:extLst>
              <a:ext uri="{FF2B5EF4-FFF2-40B4-BE49-F238E27FC236}">
                <a16:creationId xmlns:a16="http://schemas.microsoft.com/office/drawing/2014/main" id="{EB07CD3A-1E70-4AD7-9B23-A04C1D2F467B}"/>
              </a:ext>
            </a:extLst>
          </p:cNvPr>
          <p:cNvSpPr>
            <a:spLocks noGrp="1"/>
          </p:cNvSpPr>
          <p:nvPr>
            <p:ph idx="1"/>
          </p:nvPr>
        </p:nvSpPr>
        <p:spPr/>
        <p:txBody>
          <a:bodyPr/>
          <a:lstStyle/>
          <a:p>
            <a:pPr marL="0" indent="0">
              <a:buNone/>
            </a:pPr>
            <a:r>
              <a:rPr lang="en-US" dirty="0"/>
              <a:t>In New York, all communications are required to be done through secure channels</a:t>
            </a:r>
          </a:p>
          <a:p>
            <a:r>
              <a:rPr lang="en-US" b="1" dirty="0">
                <a:solidFill>
                  <a:srgbClr val="028573"/>
                </a:solidFill>
              </a:rPr>
              <a:t>VPNs</a:t>
            </a:r>
            <a:r>
              <a:rPr lang="en-US" dirty="0"/>
              <a:t> are required for public Wi-Fi, and </a:t>
            </a:r>
            <a:r>
              <a:rPr lang="en-US" b="1" dirty="0">
                <a:solidFill>
                  <a:srgbClr val="028573"/>
                </a:solidFill>
              </a:rPr>
              <a:t>mobile hotspots </a:t>
            </a:r>
            <a:r>
              <a:rPr lang="en-US" dirty="0"/>
              <a:t>are encouraged instead when possible</a:t>
            </a:r>
          </a:p>
          <a:p>
            <a:r>
              <a:rPr lang="en-US" dirty="0"/>
              <a:t>Student data may never be sent as plaintext over email and instead must always be encrypted or sent through a more secure platform</a:t>
            </a:r>
          </a:p>
          <a:p>
            <a:r>
              <a:rPr lang="en-US" dirty="0"/>
              <a:t>Staff are trained on using </a:t>
            </a:r>
            <a:r>
              <a:rPr lang="en-US" b="1" dirty="0">
                <a:solidFill>
                  <a:srgbClr val="028573"/>
                </a:solidFill>
              </a:rPr>
              <a:t>separation of mediums</a:t>
            </a:r>
            <a:r>
              <a:rPr lang="en-US" dirty="0"/>
              <a:t> when sharing encryption keys, so that an encrypted file and its password are never both be sent over email</a:t>
            </a:r>
          </a:p>
        </p:txBody>
      </p:sp>
    </p:spTree>
    <p:extLst>
      <p:ext uri="{BB962C8B-B14F-4D97-AF65-F5344CB8AC3E}">
        <p14:creationId xmlns:p14="http://schemas.microsoft.com/office/powerpoint/2010/main" val="91328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FCA6E69-C472-4F30-BA10-3F00BF844E72}"/>
              </a:ext>
              <a:ext uri="{C183D7F6-B498-43B3-948B-1728B52AA6E4}">
                <adec:decorative xmlns:adec="http://schemas.microsoft.com/office/drawing/2017/decorative" val="1"/>
              </a:ext>
            </a:extLst>
          </p:cNvPr>
          <p:cNvSpPr/>
          <p:nvPr/>
        </p:nvSpPr>
        <p:spPr>
          <a:xfrm>
            <a:off x="0" y="452437"/>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7621A0-13E5-4728-AA29-1A6913958C63}"/>
              </a:ext>
            </a:extLst>
          </p:cNvPr>
          <p:cNvSpPr>
            <a:spLocks noGrp="1"/>
          </p:cNvSpPr>
          <p:nvPr>
            <p:ph type="title"/>
          </p:nvPr>
        </p:nvSpPr>
        <p:spPr/>
        <p:txBody>
          <a:bodyPr/>
          <a:lstStyle/>
          <a:p>
            <a:r>
              <a:rPr lang="en-US" sz="4000" b="1" dirty="0">
                <a:latin typeface="+mn-lt"/>
              </a:rPr>
              <a:t>Principle of Least Privilege</a:t>
            </a:r>
          </a:p>
        </p:txBody>
      </p:sp>
      <p:sp>
        <p:nvSpPr>
          <p:cNvPr id="3" name="Content Placeholder 2">
            <a:extLst>
              <a:ext uri="{FF2B5EF4-FFF2-40B4-BE49-F238E27FC236}">
                <a16:creationId xmlns:a16="http://schemas.microsoft.com/office/drawing/2014/main" id="{FE0D1BB8-427D-4799-AD06-8E8056C248A4}"/>
              </a:ext>
            </a:extLst>
          </p:cNvPr>
          <p:cNvSpPr>
            <a:spLocks noGrp="1"/>
          </p:cNvSpPr>
          <p:nvPr>
            <p:ph idx="1"/>
          </p:nvPr>
        </p:nvSpPr>
        <p:spPr/>
        <p:txBody>
          <a:bodyPr/>
          <a:lstStyle/>
          <a:p>
            <a:pPr marL="0" indent="0">
              <a:buNone/>
            </a:pPr>
            <a:r>
              <a:rPr lang="en-US" dirty="0"/>
              <a:t>This is the principle of granting the least amount of access necessary to perform one’s job duties. Following the Principle of Least Privilege better safeguards the system data against possible compromise.</a:t>
            </a:r>
          </a:p>
          <a:p>
            <a:pPr marL="0" indent="0">
              <a:buNone/>
            </a:pPr>
            <a:endParaRPr lang="en-US" dirty="0"/>
          </a:p>
          <a:p>
            <a:pPr marL="0" indent="0">
              <a:buNone/>
            </a:pPr>
            <a:r>
              <a:rPr lang="en-US" dirty="0"/>
              <a:t>In New York, student data is only</a:t>
            </a:r>
          </a:p>
          <a:p>
            <a:pPr marL="0" indent="0">
              <a:buNone/>
            </a:pPr>
            <a:r>
              <a:rPr lang="en-US" dirty="0"/>
              <a:t>granted to the employees who</a:t>
            </a:r>
          </a:p>
          <a:p>
            <a:pPr marL="0" indent="0">
              <a:buNone/>
            </a:pPr>
            <a:r>
              <a:rPr lang="en-US" dirty="0"/>
              <a:t>work with those students</a:t>
            </a:r>
          </a:p>
        </p:txBody>
      </p:sp>
      <p:grpSp>
        <p:nvGrpSpPr>
          <p:cNvPr id="7" name="Group 6">
            <a:extLst>
              <a:ext uri="{FF2B5EF4-FFF2-40B4-BE49-F238E27FC236}">
                <a16:creationId xmlns:a16="http://schemas.microsoft.com/office/drawing/2014/main" id="{E6EDB717-3B77-400E-8F54-DA8347739B06}"/>
              </a:ext>
              <a:ext uri="{C183D7F6-B498-43B3-948B-1728B52AA6E4}">
                <adec:decorative xmlns:adec="http://schemas.microsoft.com/office/drawing/2017/decorative" val="1"/>
              </a:ext>
            </a:extLst>
          </p:cNvPr>
          <p:cNvGrpSpPr/>
          <p:nvPr/>
        </p:nvGrpSpPr>
        <p:grpSpPr>
          <a:xfrm>
            <a:off x="5858377" y="3437021"/>
            <a:ext cx="5220700" cy="2748172"/>
            <a:chOff x="5858377" y="3437021"/>
            <a:chExt cx="5220700" cy="2748172"/>
          </a:xfrm>
        </p:grpSpPr>
        <p:sp>
          <p:nvSpPr>
            <p:cNvPr id="4" name="Oval 3">
              <a:extLst>
                <a:ext uri="{FF2B5EF4-FFF2-40B4-BE49-F238E27FC236}">
                  <a16:creationId xmlns:a16="http://schemas.microsoft.com/office/drawing/2014/main" id="{4A1D7A05-DC46-445C-87F9-4E457F662564}"/>
                </a:ext>
              </a:extLst>
            </p:cNvPr>
            <p:cNvSpPr/>
            <p:nvPr/>
          </p:nvSpPr>
          <p:spPr>
            <a:xfrm>
              <a:off x="8261684" y="3437021"/>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204A4A-9AEF-43D5-81F2-F829449439DB}"/>
                </a:ext>
              </a:extLst>
            </p:cNvPr>
            <p:cNvSpPr/>
            <p:nvPr/>
          </p:nvSpPr>
          <p:spPr>
            <a:xfrm>
              <a:off x="7459579" y="4239126"/>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7A9C80-7D8F-4721-92CD-B8D22F42118B}"/>
                </a:ext>
              </a:extLst>
            </p:cNvPr>
            <p:cNvSpPr/>
            <p:nvPr/>
          </p:nvSpPr>
          <p:spPr>
            <a:xfrm>
              <a:off x="9101889" y="426937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DC25379-38AB-49B3-89E6-DCF95F62273F}"/>
                </a:ext>
              </a:extLst>
            </p:cNvPr>
            <p:cNvCxnSpPr/>
            <p:nvPr/>
          </p:nvCxnSpPr>
          <p:spPr>
            <a:xfrm flipV="1">
              <a:off x="7764379" y="3741821"/>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899F7C6-63D0-444A-99C4-9780B7AF4F41}"/>
                </a:ext>
              </a:extLst>
            </p:cNvPr>
            <p:cNvSpPr/>
            <p:nvPr/>
          </p:nvSpPr>
          <p:spPr>
            <a:xfrm>
              <a:off x="6657474" y="5041231"/>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B4A088F-0D3C-4FFA-966D-615B645C93B2}"/>
                </a:ext>
              </a:extLst>
            </p:cNvPr>
            <p:cNvCxnSpPr/>
            <p:nvPr/>
          </p:nvCxnSpPr>
          <p:spPr>
            <a:xfrm flipV="1">
              <a:off x="6962274" y="4543926"/>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193E60-5A50-4673-8233-E05DE6BF8E24}"/>
                </a:ext>
              </a:extLst>
            </p:cNvPr>
            <p:cNvSpPr/>
            <p:nvPr/>
          </p:nvSpPr>
          <p:spPr>
            <a:xfrm>
              <a:off x="8261684" y="5071478"/>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5342970-0C8C-48B5-902C-87F497B3921D}"/>
                </a:ext>
              </a:extLst>
            </p:cNvPr>
            <p:cNvCxnSpPr/>
            <p:nvPr/>
          </p:nvCxnSpPr>
          <p:spPr>
            <a:xfrm flipV="1">
              <a:off x="8566484" y="4574173"/>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C9027F-DBFA-4F38-8B6D-743199488A2F}"/>
                </a:ext>
              </a:extLst>
            </p:cNvPr>
            <p:cNvCxnSpPr>
              <a:cxnSpLocks/>
            </p:cNvCxnSpPr>
            <p:nvPr/>
          </p:nvCxnSpPr>
          <p:spPr>
            <a:xfrm flipH="1" flipV="1">
              <a:off x="8566484" y="3771692"/>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359A9B9-5688-41B1-81DD-D5F39CC1F9A6}"/>
                </a:ext>
              </a:extLst>
            </p:cNvPr>
            <p:cNvSpPr/>
            <p:nvPr/>
          </p:nvSpPr>
          <p:spPr>
            <a:xfrm>
              <a:off x="9938083" y="5071478"/>
              <a:ext cx="304800" cy="304800"/>
            </a:xfrm>
            <a:prstGeom prst="ellipse">
              <a:avLst/>
            </a:prstGeom>
            <a:solidFill>
              <a:srgbClr val="028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9894689-1F3D-44B4-B724-48BA113827FF}"/>
                </a:ext>
              </a:extLst>
            </p:cNvPr>
            <p:cNvCxnSpPr>
              <a:cxnSpLocks/>
            </p:cNvCxnSpPr>
            <p:nvPr/>
          </p:nvCxnSpPr>
          <p:spPr>
            <a:xfrm flipH="1" flipV="1">
              <a:off x="9402678" y="4573797"/>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687B74E-B81E-4767-917F-C959209E1384}"/>
                </a:ext>
              </a:extLst>
            </p:cNvPr>
            <p:cNvSpPr/>
            <p:nvPr/>
          </p:nvSpPr>
          <p:spPr>
            <a:xfrm>
              <a:off x="7421479" y="588039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113C771-C3FE-49F5-8FA0-7AFA8832D2CD}"/>
                </a:ext>
              </a:extLst>
            </p:cNvPr>
            <p:cNvCxnSpPr/>
            <p:nvPr/>
          </p:nvCxnSpPr>
          <p:spPr>
            <a:xfrm flipV="1">
              <a:off x="7726279" y="5383088"/>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10F5F0-F09C-4850-B635-FDD6FA8B4EED}"/>
                </a:ext>
              </a:extLst>
            </p:cNvPr>
            <p:cNvSpPr/>
            <p:nvPr/>
          </p:nvSpPr>
          <p:spPr>
            <a:xfrm>
              <a:off x="9097878" y="588039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14E13A1-45A7-4EF6-8309-FC3699983C22}"/>
                </a:ext>
              </a:extLst>
            </p:cNvPr>
            <p:cNvCxnSpPr>
              <a:cxnSpLocks/>
            </p:cNvCxnSpPr>
            <p:nvPr/>
          </p:nvCxnSpPr>
          <p:spPr>
            <a:xfrm flipH="1" flipV="1">
              <a:off x="8562473" y="5382712"/>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DD2F3B0-A4C7-4CD4-BB88-67F7166F3D25}"/>
                </a:ext>
              </a:extLst>
            </p:cNvPr>
            <p:cNvSpPr/>
            <p:nvPr/>
          </p:nvSpPr>
          <p:spPr>
            <a:xfrm>
              <a:off x="10774277" y="5872163"/>
              <a:ext cx="304800" cy="304800"/>
            </a:xfrm>
            <a:prstGeom prst="ellipse">
              <a:avLst/>
            </a:prstGeom>
            <a:solidFill>
              <a:srgbClr val="028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0AAAF6C-0AEB-4E59-B25E-AB8F3B72FCF0}"/>
                </a:ext>
              </a:extLst>
            </p:cNvPr>
            <p:cNvCxnSpPr>
              <a:cxnSpLocks/>
            </p:cNvCxnSpPr>
            <p:nvPr/>
          </p:nvCxnSpPr>
          <p:spPr>
            <a:xfrm flipH="1" flipV="1">
              <a:off x="10238872" y="5374482"/>
              <a:ext cx="497305" cy="497305"/>
            </a:xfrm>
            <a:prstGeom prst="line">
              <a:avLst/>
            </a:prstGeom>
            <a:ln w="38100">
              <a:solidFill>
                <a:srgbClr val="028573"/>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D3CAA7E-C9C7-4FD6-BB1F-19D0B7B33A18}"/>
                </a:ext>
              </a:extLst>
            </p:cNvPr>
            <p:cNvSpPr/>
            <p:nvPr/>
          </p:nvSpPr>
          <p:spPr>
            <a:xfrm>
              <a:off x="5858377" y="58721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1F4B83E-8155-4FEB-88B9-FD1C30ACDFBF}"/>
                </a:ext>
              </a:extLst>
            </p:cNvPr>
            <p:cNvCxnSpPr/>
            <p:nvPr/>
          </p:nvCxnSpPr>
          <p:spPr>
            <a:xfrm flipV="1">
              <a:off x="6163177" y="5374858"/>
              <a:ext cx="497305" cy="497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4483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1E37CF-8389-4AFF-815C-F97723A25261}"/>
              </a:ext>
              <a:ext uri="{C183D7F6-B498-43B3-948B-1728B52AA6E4}">
                <adec:decorative xmlns:adec="http://schemas.microsoft.com/office/drawing/2017/decorative" val="1"/>
              </a:ext>
            </a:extLst>
          </p:cNvPr>
          <p:cNvSpPr/>
          <p:nvPr/>
        </p:nvSpPr>
        <p:spPr>
          <a:xfrm>
            <a:off x="0" y="457428"/>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3E1999-BD83-4F7C-B59F-F443A117F8E8}"/>
              </a:ext>
            </a:extLst>
          </p:cNvPr>
          <p:cNvSpPr>
            <a:spLocks noGrp="1"/>
          </p:cNvSpPr>
          <p:nvPr>
            <p:ph type="title" idx="4294967295"/>
          </p:nvPr>
        </p:nvSpPr>
        <p:spPr>
          <a:xfrm>
            <a:off x="914400" y="717550"/>
            <a:ext cx="10363200" cy="881063"/>
          </a:xfrm>
          <a:prstGeom prst="rect">
            <a:avLst/>
          </a:prstGeom>
          <a:noFill/>
          <a:ln>
            <a:noFill/>
            <a:prstDash/>
          </a:ln>
          <a:effectLst/>
        </p:spPr>
        <p:txBody>
          <a:bodyPr rot="0" spcFirstLastPara="0" vertOverflow="overflow" horzOverflow="overflow" vert="horz" wrap="square" lIns="0" tIns="45720" rIns="9144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tx1"/>
                </a:solidFill>
                <a:effectLst/>
                <a:uLnTx/>
                <a:uFillTx/>
                <a:latin typeface="+mn-lt"/>
                <a:ea typeface="Bebas Neue" charset="0"/>
                <a:cs typeface="Chronicle Display Black"/>
              </a:rPr>
              <a:t>Annual MSIX Account Applications</a:t>
            </a:r>
          </a:p>
        </p:txBody>
      </p:sp>
      <p:sp>
        <p:nvSpPr>
          <p:cNvPr id="6" name="TextBox 5">
            <a:extLst>
              <a:ext uri="{FF2B5EF4-FFF2-40B4-BE49-F238E27FC236}">
                <a16:creationId xmlns:a16="http://schemas.microsoft.com/office/drawing/2014/main" id="{1AA6D23E-1697-41C4-8917-E5A04674AFFA}"/>
              </a:ext>
            </a:extLst>
          </p:cNvPr>
          <p:cNvSpPr txBox="1"/>
          <p:nvPr/>
        </p:nvSpPr>
        <p:spPr>
          <a:xfrm>
            <a:off x="914400" y="1885346"/>
            <a:ext cx="7963664" cy="2631490"/>
          </a:xfrm>
          <a:prstGeom prst="rect">
            <a:avLst/>
          </a:prstGeom>
          <a:noFill/>
        </p:spPr>
        <p:txBody>
          <a:bodyPr wrap="square" rtlCol="0">
            <a:spAutoFit/>
          </a:bodyPr>
          <a:lstStyle/>
          <a:p>
            <a:pPr lvl="0" defTabSz="914377">
              <a:spcBef>
                <a:spcPts val="1000"/>
              </a:spcBef>
              <a:buClr>
                <a:schemeClr val="accent5"/>
              </a:buClr>
              <a:buSzPct val="75000"/>
              <a:defRPr/>
            </a:pPr>
            <a:r>
              <a:rPr lang="en-US" sz="2000" spc="-31" dirty="0">
                <a:ea typeface="Open Sans" charset="0"/>
                <a:cs typeface="Open Sans" charset="0"/>
              </a:rPr>
              <a:t>In New York, access to MSIX must be reapplied for annually using a prepared form. This helps ensure that no disused account gets overlooked and that only the individuals still requiring access to MSIX can continue to do so.</a:t>
            </a:r>
          </a:p>
          <a:p>
            <a:pPr lvl="0" defTabSz="914377">
              <a:spcBef>
                <a:spcPts val="1000"/>
              </a:spcBef>
              <a:buClr>
                <a:schemeClr val="accent5"/>
              </a:buClr>
              <a:buSzPct val="75000"/>
              <a:defRPr/>
            </a:pPr>
            <a:endParaRPr lang="en-US" sz="2000" spc="-31" dirty="0">
              <a:ea typeface="Open Sans" charset="0"/>
              <a:cs typeface="Open Sans" charset="0"/>
            </a:endParaRPr>
          </a:p>
          <a:p>
            <a:pPr lvl="0" defTabSz="914377">
              <a:spcBef>
                <a:spcPts val="1000"/>
              </a:spcBef>
              <a:buClr>
                <a:schemeClr val="accent5"/>
              </a:buClr>
              <a:buSzPct val="75000"/>
              <a:defRPr/>
            </a:pPr>
            <a:r>
              <a:rPr lang="en-US" sz="2000" spc="-31" dirty="0">
                <a:ea typeface="Open Sans" charset="0"/>
                <a:cs typeface="Open Sans" charset="0"/>
              </a:rPr>
              <a:t>Completion of our annual security training is</a:t>
            </a:r>
          </a:p>
          <a:p>
            <a:pPr lvl="0" defTabSz="914377">
              <a:spcBef>
                <a:spcPts val="1000"/>
              </a:spcBef>
              <a:buClr>
                <a:schemeClr val="accent5"/>
              </a:buClr>
              <a:buSzPct val="75000"/>
              <a:defRPr/>
            </a:pPr>
            <a:r>
              <a:rPr lang="en-US" sz="2000" spc="-31" dirty="0">
                <a:ea typeface="Open Sans" charset="0"/>
                <a:cs typeface="Open Sans" charset="0"/>
              </a:rPr>
              <a:t>required for approval.</a:t>
            </a:r>
          </a:p>
        </p:txBody>
      </p:sp>
      <p:pic>
        <p:nvPicPr>
          <p:cNvPr id="7" name="Picture 6" descr="Screenshot of New York State MSIX User Accounts - New Account Creation Form.">
            <a:extLst>
              <a:ext uri="{FF2B5EF4-FFF2-40B4-BE49-F238E27FC236}">
                <a16:creationId xmlns:a16="http://schemas.microsoft.com/office/drawing/2014/main" id="{C7F3E56C-F1FE-4093-A71E-54EC4FB3A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2876882"/>
            <a:ext cx="2362200" cy="3055110"/>
          </a:xfrm>
          <a:prstGeom prst="rect">
            <a:avLst/>
          </a:prstGeom>
          <a:ln>
            <a:solidFill>
              <a:schemeClr val="tx1"/>
            </a:solidFill>
          </a:ln>
        </p:spPr>
      </p:pic>
    </p:spTree>
    <p:extLst>
      <p:ext uri="{BB962C8B-B14F-4D97-AF65-F5344CB8AC3E}">
        <p14:creationId xmlns:p14="http://schemas.microsoft.com/office/powerpoint/2010/main" val="64361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656D91-1404-4A5C-8E78-4230C75CE146}"/>
              </a:ext>
              <a:ext uri="{C183D7F6-B498-43B3-948B-1728B52AA6E4}">
                <adec:decorative xmlns:adec="http://schemas.microsoft.com/office/drawing/2017/decorative" val="1"/>
              </a:ext>
            </a:extLst>
          </p:cNvPr>
          <p:cNvSpPr/>
          <p:nvPr/>
        </p:nvSpPr>
        <p:spPr>
          <a:xfrm>
            <a:off x="0" y="384740"/>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16085D-7050-4D24-8601-742C3F102A5F}"/>
              </a:ext>
            </a:extLst>
          </p:cNvPr>
          <p:cNvSpPr>
            <a:spLocks noGrp="1"/>
          </p:cNvSpPr>
          <p:nvPr>
            <p:ph type="title"/>
          </p:nvPr>
        </p:nvSpPr>
        <p:spPr/>
        <p:txBody>
          <a:bodyPr/>
          <a:lstStyle/>
          <a:p>
            <a:r>
              <a:rPr lang="en-US" sz="4000" b="1" dirty="0">
                <a:latin typeface="+mn-lt"/>
              </a:rPr>
              <a:t>Password Managers &amp; Passphrases</a:t>
            </a:r>
          </a:p>
        </p:txBody>
      </p:sp>
      <p:sp>
        <p:nvSpPr>
          <p:cNvPr id="3" name="Content Placeholder 2">
            <a:extLst>
              <a:ext uri="{FF2B5EF4-FFF2-40B4-BE49-F238E27FC236}">
                <a16:creationId xmlns:a16="http://schemas.microsoft.com/office/drawing/2014/main" id="{44762731-B64A-421C-9D76-5AFA5FA0FA7A}"/>
              </a:ext>
            </a:extLst>
          </p:cNvPr>
          <p:cNvSpPr>
            <a:spLocks noGrp="1"/>
          </p:cNvSpPr>
          <p:nvPr>
            <p:ph idx="1"/>
          </p:nvPr>
        </p:nvSpPr>
        <p:spPr/>
        <p:txBody>
          <a:bodyPr>
            <a:normAutofit lnSpcReduction="10000"/>
          </a:bodyPr>
          <a:lstStyle/>
          <a:p>
            <a:pPr marL="0" indent="0">
              <a:buNone/>
            </a:pPr>
            <a:r>
              <a:rPr lang="en-US" sz="2400" dirty="0"/>
              <a:t>In New York, the usage of password management software and strong passphrases is encouraged</a:t>
            </a:r>
          </a:p>
          <a:p>
            <a:pPr marL="0" indent="0">
              <a:buNone/>
            </a:pPr>
            <a:endParaRPr lang="en-US" sz="2400" dirty="0"/>
          </a:p>
          <a:p>
            <a:pPr marL="0" indent="0">
              <a:buNone/>
            </a:pPr>
            <a:r>
              <a:rPr lang="en-US" sz="2400" b="1" dirty="0">
                <a:solidFill>
                  <a:srgbClr val="028573"/>
                </a:solidFill>
              </a:rPr>
              <a:t>Passphrases</a:t>
            </a:r>
          </a:p>
          <a:p>
            <a:r>
              <a:rPr lang="en-US" sz="2400" dirty="0"/>
              <a:t>A phrase or short sentence used in place of a password that is usually easier for the user to remember and more difficult for an attacker to guess</a:t>
            </a:r>
          </a:p>
          <a:p>
            <a:pPr marL="0" indent="0">
              <a:buNone/>
            </a:pPr>
            <a:endParaRPr lang="en-US" sz="2400" dirty="0"/>
          </a:p>
          <a:p>
            <a:pPr marL="0" indent="0">
              <a:buNone/>
            </a:pPr>
            <a:r>
              <a:rPr lang="en-US" sz="2400" b="1" dirty="0">
                <a:solidFill>
                  <a:srgbClr val="028573"/>
                </a:solidFill>
              </a:rPr>
              <a:t>Password Managers</a:t>
            </a:r>
          </a:p>
          <a:p>
            <a:r>
              <a:rPr lang="en-US" sz="2400" dirty="0"/>
              <a:t>A program that generates and stores passwords in a secure vault</a:t>
            </a:r>
          </a:p>
        </p:txBody>
      </p:sp>
    </p:spTree>
    <p:extLst>
      <p:ext uri="{BB962C8B-B14F-4D97-AF65-F5344CB8AC3E}">
        <p14:creationId xmlns:p14="http://schemas.microsoft.com/office/powerpoint/2010/main" val="165348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DC8B1E6-895A-42EA-AE80-7C2687A5817D}"/>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901" t="23" r="56416" b="11425"/>
          <a:stretch/>
        </p:blipFill>
        <p:spPr>
          <a:xfrm>
            <a:off x="7936202" y="1"/>
            <a:ext cx="4257639" cy="6858000"/>
          </a:xfrm>
          <a:prstGeom prst="rect">
            <a:avLst/>
          </a:prstGeom>
        </p:spPr>
      </p:pic>
      <p:pic>
        <p:nvPicPr>
          <p:cNvPr id="19" name="Picture 18">
            <a:extLst>
              <a:ext uri="{FF2B5EF4-FFF2-40B4-BE49-F238E27FC236}">
                <a16:creationId xmlns:a16="http://schemas.microsoft.com/office/drawing/2014/main" id="{F844680A-91F7-4967-A9AF-F32822C4828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12" name="Title 11">
            <a:extLst>
              <a:ext uri="{FF2B5EF4-FFF2-40B4-BE49-F238E27FC236}">
                <a16:creationId xmlns:a16="http://schemas.microsoft.com/office/drawing/2014/main" id="{E57FA477-11E7-4DF9-AD52-E28143CC0573}"/>
              </a:ext>
            </a:extLst>
          </p:cNvPr>
          <p:cNvSpPr>
            <a:spLocks noGrp="1"/>
          </p:cNvSpPr>
          <p:nvPr>
            <p:ph type="title"/>
          </p:nvPr>
        </p:nvSpPr>
        <p:spPr>
          <a:xfrm>
            <a:off x="610032" y="492809"/>
            <a:ext cx="10363200" cy="594360"/>
          </a:xfrm>
        </p:spPr>
        <p:txBody>
          <a:bodyPr/>
          <a:lstStyle/>
          <a:p>
            <a:r>
              <a:rPr lang="en-US" sz="4400" b="1" dirty="0"/>
              <a:t>Agenda</a:t>
            </a:r>
          </a:p>
        </p:txBody>
      </p:sp>
      <p:sp>
        <p:nvSpPr>
          <p:cNvPr id="9" name="Arrow: Pentagon 8">
            <a:extLst>
              <a:ext uri="{FF2B5EF4-FFF2-40B4-BE49-F238E27FC236}">
                <a16:creationId xmlns:a16="http://schemas.microsoft.com/office/drawing/2014/main" id="{D7000B53-0392-4736-B51F-13B934B890A9}"/>
              </a:ext>
            </a:extLst>
          </p:cNvPr>
          <p:cNvSpPr/>
          <p:nvPr/>
        </p:nvSpPr>
        <p:spPr>
          <a:xfrm>
            <a:off x="2974" y="1521001"/>
            <a:ext cx="1534510" cy="712121"/>
          </a:xfrm>
          <a:prstGeom prst="homePlate">
            <a:avLst/>
          </a:prstGeom>
          <a:solidFill>
            <a:srgbClr val="B6E4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mj-lt"/>
              </a:rPr>
              <a:t>1</a:t>
            </a:r>
          </a:p>
        </p:txBody>
      </p:sp>
      <p:sp>
        <p:nvSpPr>
          <p:cNvPr id="8" name="TextBox 7">
            <a:extLst>
              <a:ext uri="{FF2B5EF4-FFF2-40B4-BE49-F238E27FC236}">
                <a16:creationId xmlns:a16="http://schemas.microsoft.com/office/drawing/2014/main" id="{7A7F6BCB-FCF1-44C3-BD94-5E9ED75532EF}"/>
              </a:ext>
            </a:extLst>
          </p:cNvPr>
          <p:cNvSpPr txBox="1"/>
          <p:nvPr/>
        </p:nvSpPr>
        <p:spPr>
          <a:xfrm>
            <a:off x="1674363" y="1661268"/>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Overview</a:t>
            </a:r>
          </a:p>
        </p:txBody>
      </p:sp>
      <p:sp>
        <p:nvSpPr>
          <p:cNvPr id="10" name="Arrow: Pentagon 9">
            <a:extLst>
              <a:ext uri="{FF2B5EF4-FFF2-40B4-BE49-F238E27FC236}">
                <a16:creationId xmlns:a16="http://schemas.microsoft.com/office/drawing/2014/main" id="{C594071D-F12E-409B-89E7-B12F38B08221}"/>
              </a:ext>
            </a:extLst>
          </p:cNvPr>
          <p:cNvSpPr/>
          <p:nvPr/>
        </p:nvSpPr>
        <p:spPr>
          <a:xfrm>
            <a:off x="2972" y="2233122"/>
            <a:ext cx="1967625" cy="712121"/>
          </a:xfrm>
          <a:prstGeom prst="homePlate">
            <a:avLst/>
          </a:prstGeom>
          <a:solidFill>
            <a:srgbClr val="FDF2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mj-lt"/>
              </a:rPr>
              <a:t>2</a:t>
            </a:r>
          </a:p>
        </p:txBody>
      </p:sp>
      <p:sp>
        <p:nvSpPr>
          <p:cNvPr id="7" name="TextBox 6">
            <a:extLst>
              <a:ext uri="{FF2B5EF4-FFF2-40B4-BE49-F238E27FC236}">
                <a16:creationId xmlns:a16="http://schemas.microsoft.com/office/drawing/2014/main" id="{F7A1C2D3-632A-4314-89C2-FCF0E917B745}"/>
              </a:ext>
            </a:extLst>
          </p:cNvPr>
          <p:cNvSpPr txBox="1"/>
          <p:nvPr/>
        </p:nvSpPr>
        <p:spPr>
          <a:xfrm>
            <a:off x="2178955" y="2383516"/>
            <a:ext cx="8644059"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Cybersecurity and Privacy Awareness Training</a:t>
            </a:r>
          </a:p>
        </p:txBody>
      </p:sp>
      <p:sp>
        <p:nvSpPr>
          <p:cNvPr id="11" name="Arrow: Pentagon 10">
            <a:extLst>
              <a:ext uri="{FF2B5EF4-FFF2-40B4-BE49-F238E27FC236}">
                <a16:creationId xmlns:a16="http://schemas.microsoft.com/office/drawing/2014/main" id="{20C88531-5E62-4F7D-8327-A4FD2883D423}"/>
              </a:ext>
            </a:extLst>
          </p:cNvPr>
          <p:cNvSpPr/>
          <p:nvPr/>
        </p:nvSpPr>
        <p:spPr>
          <a:xfrm>
            <a:off x="2971" y="2945244"/>
            <a:ext cx="2313544" cy="712121"/>
          </a:xfrm>
          <a:prstGeom prst="homePlate">
            <a:avLst/>
          </a:prstGeom>
          <a:solidFill>
            <a:srgbClr val="EBF2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tx1"/>
                </a:solidFill>
                <a:latin typeface="+mj-lt"/>
              </a:rPr>
              <a:t>3</a:t>
            </a:r>
          </a:p>
        </p:txBody>
      </p:sp>
      <p:sp>
        <p:nvSpPr>
          <p:cNvPr id="24" name="TextBox 23">
            <a:extLst>
              <a:ext uri="{FF2B5EF4-FFF2-40B4-BE49-F238E27FC236}">
                <a16:creationId xmlns:a16="http://schemas.microsoft.com/office/drawing/2014/main" id="{1C4AF65B-E64C-4AC6-8820-F3E77ED6D404}"/>
              </a:ext>
            </a:extLst>
          </p:cNvPr>
          <p:cNvSpPr txBox="1"/>
          <p:nvPr/>
        </p:nvSpPr>
        <p:spPr>
          <a:xfrm>
            <a:off x="2540089" y="3114617"/>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Account Management</a:t>
            </a:r>
          </a:p>
        </p:txBody>
      </p:sp>
    </p:spTree>
    <p:extLst>
      <p:ext uri="{BB962C8B-B14F-4D97-AF65-F5344CB8AC3E}">
        <p14:creationId xmlns:p14="http://schemas.microsoft.com/office/powerpoint/2010/main" val="2760279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523F3-CE1E-49C6-9A0E-3C29D6B4106A}"/>
              </a:ext>
              <a:ext uri="{C183D7F6-B498-43B3-948B-1728B52AA6E4}">
                <adec:decorative xmlns:adec="http://schemas.microsoft.com/office/drawing/2017/decorative" val="1"/>
              </a:ext>
            </a:extLst>
          </p:cNvPr>
          <p:cNvSpPr/>
          <p:nvPr/>
        </p:nvSpPr>
        <p:spPr>
          <a:xfrm>
            <a:off x="0" y="397655"/>
            <a:ext cx="11125200"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16085D-7050-4D24-8601-742C3F102A5F}"/>
              </a:ext>
            </a:extLst>
          </p:cNvPr>
          <p:cNvSpPr>
            <a:spLocks noGrp="1"/>
          </p:cNvSpPr>
          <p:nvPr>
            <p:ph type="title"/>
          </p:nvPr>
        </p:nvSpPr>
        <p:spPr>
          <a:xfrm>
            <a:off x="762512" y="718263"/>
            <a:ext cx="10362688" cy="879756"/>
          </a:xfrm>
        </p:spPr>
        <p:txBody>
          <a:bodyPr/>
          <a:lstStyle/>
          <a:p>
            <a:r>
              <a:rPr lang="en-US" sz="4000" b="1" dirty="0">
                <a:latin typeface="+mn-lt"/>
              </a:rPr>
              <a:t>Software Evaluation</a:t>
            </a:r>
          </a:p>
        </p:txBody>
      </p:sp>
      <p:sp>
        <p:nvSpPr>
          <p:cNvPr id="3" name="Content Placeholder 2">
            <a:extLst>
              <a:ext uri="{FF2B5EF4-FFF2-40B4-BE49-F238E27FC236}">
                <a16:creationId xmlns:a16="http://schemas.microsoft.com/office/drawing/2014/main" id="{44762731-B64A-421C-9D76-5AFA5FA0FA7A}"/>
              </a:ext>
            </a:extLst>
          </p:cNvPr>
          <p:cNvSpPr>
            <a:spLocks noGrp="1"/>
          </p:cNvSpPr>
          <p:nvPr>
            <p:ph idx="1"/>
          </p:nvPr>
        </p:nvSpPr>
        <p:spPr/>
        <p:txBody>
          <a:bodyPr>
            <a:normAutofit fontScale="92500" lnSpcReduction="10000"/>
          </a:bodyPr>
          <a:lstStyle/>
          <a:p>
            <a:pPr marL="0" indent="0">
              <a:buNone/>
            </a:pPr>
            <a:r>
              <a:rPr lang="en-US" sz="2400" dirty="0"/>
              <a:t>Many software options exist to solve unique problems or to offer special functions, sometimes for free. It is important to evaluate requests to use software like this to make sure it won’t compromise a secure system.</a:t>
            </a:r>
          </a:p>
          <a:p>
            <a:pPr marL="0" indent="0">
              <a:buNone/>
            </a:pPr>
            <a:endParaRPr lang="en-US" sz="2400" dirty="0"/>
          </a:p>
          <a:p>
            <a:pPr marL="0" indent="0">
              <a:buNone/>
            </a:pPr>
            <a:r>
              <a:rPr lang="en-US" sz="2400" b="1" dirty="0">
                <a:solidFill>
                  <a:srgbClr val="028573"/>
                </a:solidFill>
              </a:rPr>
              <a:t>Considerations to make</a:t>
            </a:r>
          </a:p>
          <a:p>
            <a:r>
              <a:rPr lang="en-US" sz="2400" dirty="0"/>
              <a:t>Who makes this software?</a:t>
            </a:r>
          </a:p>
          <a:p>
            <a:r>
              <a:rPr lang="en-US" sz="2400" dirty="0"/>
              <a:t>What data will it have access to?</a:t>
            </a:r>
          </a:p>
          <a:p>
            <a:r>
              <a:rPr lang="en-US" sz="2400" dirty="0"/>
              <a:t>Does the maker have incentives for you to use it?</a:t>
            </a:r>
          </a:p>
          <a:p>
            <a:pPr marL="0" indent="0">
              <a:buNone/>
            </a:pPr>
            <a:endParaRPr lang="en-US" sz="2400" dirty="0"/>
          </a:p>
          <a:p>
            <a:pPr marL="0" indent="0">
              <a:buNone/>
            </a:pPr>
            <a:r>
              <a:rPr lang="en-US" sz="2400" dirty="0"/>
              <a:t>If any of these questions can’t be answered, then the software might not be appropriate to use on a secure device.</a:t>
            </a:r>
          </a:p>
        </p:txBody>
      </p:sp>
    </p:spTree>
    <p:extLst>
      <p:ext uri="{BB962C8B-B14F-4D97-AF65-F5344CB8AC3E}">
        <p14:creationId xmlns:p14="http://schemas.microsoft.com/office/powerpoint/2010/main" val="527972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1910D-98C4-463A-BF7C-D4475E534B8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150" b="6760"/>
          <a:stretch/>
        </p:blipFill>
        <p:spPr>
          <a:xfrm>
            <a:off x="0" y="-1"/>
            <a:ext cx="12192000" cy="6858001"/>
          </a:xfrm>
          <a:prstGeom prst="rect">
            <a:avLst/>
          </a:prstGeom>
        </p:spPr>
      </p:pic>
      <p:sp>
        <p:nvSpPr>
          <p:cNvPr id="3" name="Rectangle 2">
            <a:extLst>
              <a:ext uri="{FF2B5EF4-FFF2-40B4-BE49-F238E27FC236}">
                <a16:creationId xmlns:a16="http://schemas.microsoft.com/office/drawing/2014/main" id="{6B89ACD2-D637-4863-AD25-E6810188B3ED}"/>
              </a:ext>
              <a:ext uri="{C183D7F6-B498-43B3-948B-1728B52AA6E4}">
                <adec:decorative xmlns:adec="http://schemas.microsoft.com/office/drawing/2017/decorative" val="1"/>
              </a:ext>
            </a:extLst>
          </p:cNvPr>
          <p:cNvSpPr/>
          <p:nvPr/>
        </p:nvSpPr>
        <p:spPr>
          <a:xfrm>
            <a:off x="-1" y="460902"/>
            <a:ext cx="11422252" cy="158203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CB74B50-4EC4-4DFE-AC8E-A9DE8384A5EE}"/>
              </a:ext>
            </a:extLst>
          </p:cNvPr>
          <p:cNvSpPr>
            <a:spLocks noGrp="1"/>
          </p:cNvSpPr>
          <p:nvPr>
            <p:ph type="title"/>
          </p:nvPr>
        </p:nvSpPr>
        <p:spPr>
          <a:xfrm>
            <a:off x="371959" y="954740"/>
            <a:ext cx="10363200" cy="594360"/>
          </a:xfrm>
        </p:spPr>
        <p:txBody>
          <a:bodyPr/>
          <a:lstStyle/>
          <a:p>
            <a:r>
              <a:rPr lang="en-US" sz="4400" b="1" dirty="0">
                <a:solidFill>
                  <a:srgbClr val="000000"/>
                </a:solidFill>
              </a:rPr>
              <a:t>MSIX Account Management</a:t>
            </a:r>
            <a:endParaRPr lang="en-US" dirty="0"/>
          </a:p>
        </p:txBody>
      </p:sp>
    </p:spTree>
    <p:extLst>
      <p:ext uri="{BB962C8B-B14F-4D97-AF65-F5344CB8AC3E}">
        <p14:creationId xmlns:p14="http://schemas.microsoft.com/office/powerpoint/2010/main" val="36111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AE2665-623F-4724-BEED-06F47F333122}"/>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7194" y="476173"/>
            <a:ext cx="10363200" cy="594360"/>
          </a:xfrm>
        </p:spPr>
        <p:txBody>
          <a:bodyPr/>
          <a:lstStyle/>
          <a:p>
            <a:r>
              <a:rPr lang="en-US" sz="4000" b="1" cap="none" dirty="0">
                <a:solidFill>
                  <a:schemeClr val="tx2"/>
                </a:solidFill>
                <a:latin typeface="+mn-lt"/>
              </a:rPr>
              <a:t>MSIX Password Policy</a:t>
            </a:r>
          </a:p>
        </p:txBody>
      </p:sp>
      <p:sp>
        <p:nvSpPr>
          <p:cNvPr id="7" name="TextBox 6">
            <a:extLst>
              <a:ext uri="{FF2B5EF4-FFF2-40B4-BE49-F238E27FC236}">
                <a16:creationId xmlns:a16="http://schemas.microsoft.com/office/drawing/2014/main" id="{129AF464-CAAA-4F93-A080-35BF6F9CC8D7}"/>
              </a:ext>
            </a:extLst>
          </p:cNvPr>
          <p:cNvSpPr txBox="1"/>
          <p:nvPr/>
        </p:nvSpPr>
        <p:spPr>
          <a:xfrm>
            <a:off x="656655" y="1745262"/>
            <a:ext cx="11535345" cy="3785652"/>
          </a:xfrm>
          <a:prstGeom prst="rect">
            <a:avLst/>
          </a:prstGeom>
          <a:noFill/>
        </p:spPr>
        <p:txBody>
          <a:bodyPr wrap="square" rtlCol="0">
            <a:spAutoFit/>
          </a:bodyPr>
          <a:lstStyle/>
          <a:p>
            <a:pPr marL="457200" indent="-457200">
              <a:spcAft>
                <a:spcPts val="600"/>
              </a:spcAft>
              <a:buAutoNum type="arabicPeriod"/>
            </a:pPr>
            <a:r>
              <a:rPr lang="en-US" sz="2400" dirty="0">
                <a:solidFill>
                  <a:schemeClr val="tx2"/>
                </a:solidFill>
                <a:cs typeface="Arial" panose="020B0604020202020204" pitchFamily="34" charset="0"/>
              </a:rPr>
              <a:t>Between </a:t>
            </a:r>
            <a:r>
              <a:rPr lang="en-US" sz="2400" b="1" dirty="0">
                <a:solidFill>
                  <a:srgbClr val="028573"/>
                </a:solidFill>
                <a:cs typeface="Arial" panose="020B0604020202020204" pitchFamily="34" charset="0"/>
              </a:rPr>
              <a:t>12 and 20 characters</a:t>
            </a:r>
            <a:r>
              <a:rPr lang="en-US" sz="2400" dirty="0">
                <a:solidFill>
                  <a:srgbClr val="028573"/>
                </a:solidFill>
                <a:cs typeface="Arial" panose="020B0604020202020204" pitchFamily="34" charset="0"/>
              </a:rPr>
              <a:t>.</a:t>
            </a:r>
          </a:p>
          <a:p>
            <a:pPr marL="457200" indent="-457200">
              <a:spcAft>
                <a:spcPts val="600"/>
              </a:spcAft>
              <a:buAutoNum type="arabicPeriod"/>
            </a:pPr>
            <a:r>
              <a:rPr lang="en-US" sz="2400" dirty="0">
                <a:solidFill>
                  <a:schemeClr val="tx2"/>
                </a:solidFill>
                <a:cs typeface="Arial" panose="020B0604020202020204" pitchFamily="34" charset="0"/>
              </a:rPr>
              <a:t>Include at least one character from each of the four main character classes:</a:t>
            </a:r>
          </a:p>
          <a:p>
            <a:pPr marL="1371600" lvl="2" indent="-457200">
              <a:spcAft>
                <a:spcPts val="600"/>
              </a:spcAft>
              <a:buAutoNum type="alphaLcPeriod"/>
            </a:pPr>
            <a:r>
              <a:rPr lang="en-US" sz="2000" dirty="0">
                <a:solidFill>
                  <a:schemeClr val="tx2"/>
                </a:solidFill>
                <a:cs typeface="Arial" panose="020B0604020202020204" pitchFamily="34" charset="0"/>
              </a:rPr>
              <a:t>Uppercase letters [A-Z]</a:t>
            </a:r>
          </a:p>
          <a:p>
            <a:pPr marL="1371600" lvl="2" indent="-457200">
              <a:spcAft>
                <a:spcPts val="600"/>
              </a:spcAft>
              <a:buAutoNum type="alphaLcPeriod"/>
            </a:pPr>
            <a:r>
              <a:rPr lang="en-US" sz="2000" dirty="0">
                <a:solidFill>
                  <a:schemeClr val="tx2"/>
                </a:solidFill>
                <a:cs typeface="Arial" panose="020B0604020202020204" pitchFamily="34" charset="0"/>
              </a:rPr>
              <a:t>Lowercase letters [a-z]</a:t>
            </a:r>
          </a:p>
          <a:p>
            <a:pPr marL="1371600" lvl="2" indent="-457200">
              <a:spcAft>
                <a:spcPts val="600"/>
              </a:spcAft>
              <a:buAutoNum type="alphaLcPeriod"/>
            </a:pPr>
            <a:r>
              <a:rPr lang="en-US" sz="2000" dirty="0">
                <a:solidFill>
                  <a:schemeClr val="tx2"/>
                </a:solidFill>
                <a:cs typeface="Arial" panose="020B0604020202020204" pitchFamily="34" charset="0"/>
              </a:rPr>
              <a:t>Non-alphanumeric special characters [!,@,#, etc.]</a:t>
            </a:r>
          </a:p>
          <a:p>
            <a:pPr marL="1371600" lvl="2" indent="-457200">
              <a:spcAft>
                <a:spcPts val="600"/>
              </a:spcAft>
              <a:buAutoNum type="alphaLcPeriod"/>
            </a:pPr>
            <a:r>
              <a:rPr lang="en-US" sz="2000" dirty="0">
                <a:solidFill>
                  <a:schemeClr val="tx2"/>
                </a:solidFill>
                <a:cs typeface="Arial" panose="020B0604020202020204" pitchFamily="34" charset="0"/>
              </a:rPr>
              <a:t>Numbers [0-9]</a:t>
            </a:r>
          </a:p>
          <a:p>
            <a:pPr marL="457200" indent="-457200">
              <a:spcAft>
                <a:spcPts val="600"/>
              </a:spcAft>
              <a:buAutoNum type="arabicPeriod"/>
            </a:pPr>
            <a:r>
              <a:rPr lang="en-US" sz="2400" dirty="0">
                <a:solidFill>
                  <a:schemeClr val="tx2"/>
                </a:solidFill>
                <a:cs typeface="Arial" panose="020B0604020202020204" pitchFamily="34" charset="0"/>
              </a:rPr>
              <a:t>Users may not re-use any of their </a:t>
            </a:r>
            <a:r>
              <a:rPr lang="en-US" sz="2400" b="1" dirty="0">
                <a:solidFill>
                  <a:srgbClr val="028573"/>
                </a:solidFill>
                <a:cs typeface="Arial" panose="020B0604020202020204" pitchFamily="34" charset="0"/>
              </a:rPr>
              <a:t>previous 24 passwords</a:t>
            </a:r>
            <a:r>
              <a:rPr lang="en-US" sz="2400" dirty="0">
                <a:solidFill>
                  <a:srgbClr val="028573"/>
                </a:solidFill>
                <a:cs typeface="Arial" panose="020B0604020202020204" pitchFamily="34" charset="0"/>
              </a:rPr>
              <a:t>.</a:t>
            </a:r>
          </a:p>
          <a:p>
            <a:pPr marL="457200" indent="-457200">
              <a:spcAft>
                <a:spcPts val="600"/>
              </a:spcAft>
              <a:buFontTx/>
              <a:buAutoNum type="arabicPeriod"/>
            </a:pPr>
            <a:r>
              <a:rPr lang="en-US" sz="2400" dirty="0">
                <a:solidFill>
                  <a:schemeClr val="tx2"/>
                </a:solidFill>
                <a:cs typeface="Arial" panose="020B0604020202020204" pitchFamily="34" charset="0"/>
              </a:rPr>
              <a:t>Passwords must be changed </a:t>
            </a:r>
            <a:r>
              <a:rPr lang="en-US" sz="2400" b="1" dirty="0">
                <a:solidFill>
                  <a:srgbClr val="028573"/>
                </a:solidFill>
                <a:cs typeface="Arial" panose="020B0604020202020204" pitchFamily="34" charset="0"/>
              </a:rPr>
              <a:t>after 90 days </a:t>
            </a:r>
            <a:r>
              <a:rPr lang="en-US" sz="2400" dirty="0">
                <a:solidFill>
                  <a:schemeClr val="tx2"/>
                </a:solidFill>
                <a:cs typeface="Arial" panose="020B0604020202020204" pitchFamily="34" charset="0"/>
              </a:rPr>
              <a:t>of use.</a:t>
            </a:r>
          </a:p>
          <a:p>
            <a:pPr marL="457200" indent="-457200">
              <a:spcAft>
                <a:spcPts val="600"/>
              </a:spcAft>
              <a:buAutoNum type="arabicPeriod"/>
            </a:pPr>
            <a:r>
              <a:rPr lang="en-US" sz="2400" dirty="0">
                <a:solidFill>
                  <a:schemeClr val="tx2"/>
                </a:solidFill>
                <a:cs typeface="Arial" panose="020B0604020202020204" pitchFamily="34" charset="0"/>
              </a:rPr>
              <a:t>Accounts will be locked after </a:t>
            </a:r>
            <a:r>
              <a:rPr lang="en-US" sz="2400" b="1" dirty="0">
                <a:solidFill>
                  <a:srgbClr val="028573"/>
                </a:solidFill>
                <a:cs typeface="Arial" panose="020B0604020202020204" pitchFamily="34" charset="0"/>
              </a:rPr>
              <a:t>three (3) consecutive login attempts</a:t>
            </a:r>
            <a:endParaRPr lang="en-US" sz="2400" spc="-31" dirty="0">
              <a:solidFill>
                <a:srgbClr val="028573"/>
              </a:solidFill>
              <a:ea typeface="Open Sans" charset="0"/>
              <a:cs typeface="Open Sans" charset="0"/>
            </a:endParaRP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830576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C3F6230-DC6E-4D49-ACEB-D1DFFE7B347F}"/>
              </a:ext>
              <a:ext uri="{C183D7F6-B498-43B3-948B-1728B52AA6E4}">
                <adec:decorative xmlns:adec="http://schemas.microsoft.com/office/drawing/2017/decorative" val="1"/>
              </a:ext>
            </a:extLst>
          </p:cNvPr>
          <p:cNvSpPr/>
          <p:nvPr/>
        </p:nvSpPr>
        <p:spPr>
          <a:xfrm>
            <a:off x="0" y="153422"/>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CB0FBE64-8FC7-4ED9-B6C9-9A824D7BA0BC}"/>
              </a:ext>
            </a:extLst>
          </p:cNvPr>
          <p:cNvSpPr>
            <a:spLocks noGrp="1"/>
          </p:cNvSpPr>
          <p:nvPr>
            <p:ph type="title"/>
          </p:nvPr>
        </p:nvSpPr>
        <p:spPr>
          <a:xfrm>
            <a:off x="897194" y="438594"/>
            <a:ext cx="10363200" cy="594360"/>
          </a:xfrm>
        </p:spPr>
        <p:txBody>
          <a:bodyPr/>
          <a:lstStyle/>
          <a:p>
            <a:r>
              <a:rPr lang="en-US" sz="4000" b="1" cap="none" dirty="0">
                <a:solidFill>
                  <a:schemeClr val="tx2"/>
                </a:solidFill>
                <a:latin typeface="+mn-lt"/>
              </a:rPr>
              <a:t>MSIX Multi-Factor Authentication </a:t>
            </a:r>
          </a:p>
        </p:txBody>
      </p:sp>
      <p:sp>
        <p:nvSpPr>
          <p:cNvPr id="9" name="TextBox 8">
            <a:extLst>
              <a:ext uri="{FF2B5EF4-FFF2-40B4-BE49-F238E27FC236}">
                <a16:creationId xmlns:a16="http://schemas.microsoft.com/office/drawing/2014/main" id="{4EDC5951-2C0A-4317-9E38-13118CE9571C}"/>
              </a:ext>
            </a:extLst>
          </p:cNvPr>
          <p:cNvSpPr txBox="1"/>
          <p:nvPr/>
        </p:nvSpPr>
        <p:spPr>
          <a:xfrm>
            <a:off x="1301725" y="1394243"/>
            <a:ext cx="6007777" cy="5016758"/>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January 2022, the Office of Management and Budget (OMB) released Memorandum M-22-09, which sets forth a zero-trust architecture (ZTA) strategy, requiring all federal agencies to meet specific cybersecurity standards. Implementation of MFA will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strengthen defenses against increasingly sophisticated and persistent cyber threat campaigns, thereby </a:t>
            </a:r>
            <a:r>
              <a:rPr lang="en-US" sz="2000" b="1" spc="-31" dirty="0">
                <a:solidFill>
                  <a:srgbClr val="028573"/>
                </a:solidFill>
                <a:latin typeface="Open Sans"/>
                <a:ea typeface="Open Sans" charset="0"/>
                <a:cs typeface="Open Sans" charset="0"/>
              </a:rPr>
              <a:t>protecting student data.</a:t>
            </a:r>
          </a:p>
          <a:p>
            <a:pPr marL="0" marR="0" lvl="0" indent="0" algn="l" defTabSz="457200" rtl="0" eaLnBrk="1" fontAlgn="auto" latinLnBrk="0" hangingPunct="1">
              <a:lnSpc>
                <a:spcPct val="100000"/>
              </a:lnSpc>
              <a:spcBef>
                <a:spcPts val="1200"/>
              </a:spcBef>
              <a:spcAft>
                <a:spcPts val="1200"/>
              </a:spcAft>
              <a:buClrTx/>
              <a:buSzTx/>
              <a:buFontTx/>
              <a:buNone/>
              <a:tabLst/>
              <a:defRPr/>
            </a:pPr>
            <a:br>
              <a:rPr kumimoji="0" lang="en-US" sz="2000" b="0" i="0" u="none" strike="noStrike" kern="1200" cap="none" spc="0" normalizeH="0" baseline="0" noProof="0" dirty="0">
                <a:ln>
                  <a:noFill/>
                </a:ln>
                <a:solidFill>
                  <a:srgbClr val="000000"/>
                </a:solidFill>
                <a:effectLst/>
                <a:uLnTx/>
                <a:uFillTx/>
                <a:latin typeface="Open Sans"/>
                <a:ea typeface="+mn-ea"/>
                <a:cs typeface="+mn-cs"/>
              </a:rPr>
            </a:br>
            <a:r>
              <a:rPr kumimoji="0" lang="en-US" sz="2000" b="0" i="0" u="none" strike="noStrike" kern="1200" cap="none" spc="0" normalizeH="0" baseline="0" noProof="0" dirty="0">
                <a:ln>
                  <a:noFill/>
                </a:ln>
                <a:solidFill>
                  <a:srgbClr val="000000"/>
                </a:solidFill>
                <a:effectLst/>
                <a:uLnTx/>
                <a:uFillTx/>
                <a:latin typeface="Open Sans"/>
                <a:ea typeface="+mn-ea"/>
                <a:cs typeface="+mn-cs"/>
              </a:rPr>
              <a:t>Upon MSIX login, existing users are prompted to enter a 6-digit code from their configured MFA device. When</a:t>
            </a:r>
            <a:r>
              <a:rPr lang="en-US" sz="2000" dirty="0">
                <a:solidFill>
                  <a:srgbClr val="000000"/>
                </a:solidFill>
                <a:latin typeface="Open Sans"/>
              </a:rPr>
              <a:t> logging into MSIX for the first time, new users will need to follow the steps displayed in MSIX to configure an MFA device.</a:t>
            </a:r>
            <a:endParaRPr kumimoji="0" lang="en-US" sz="20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E4729008-D3BE-4E43-92BB-9CB5151AD6CE}"/>
              </a:ext>
            </a:extLst>
          </p:cNvPr>
          <p:cNvSpPr txBox="1"/>
          <p:nvPr/>
        </p:nvSpPr>
        <p:spPr>
          <a:xfrm>
            <a:off x="8265659" y="2305615"/>
            <a:ext cx="3176383" cy="2246769"/>
          </a:xfrm>
          <a:prstGeom prst="rect">
            <a:avLst/>
          </a:prstGeom>
          <a:solidFill>
            <a:srgbClr val="B6E4CF"/>
          </a:solidFill>
          <a:ln>
            <a:solidFill>
              <a:schemeClr val="tx1"/>
            </a:solidFill>
          </a:ln>
        </p:spPr>
        <p:txBody>
          <a:bodyPr wrap="square" lIns="91440" tIns="45720" rIns="91440" bIns="45720" anchor="ctr">
            <a:spAutoFit/>
          </a:bodyPr>
          <a:lstStyle/>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2000" dirty="0">
                <a:solidFill>
                  <a:srgbClr val="000000"/>
                </a:solidFill>
                <a:latin typeface="Open Sans"/>
                <a:ea typeface="Open Sans"/>
                <a:cs typeface="Open Sans"/>
              </a:rPr>
              <a:t>Thank you </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for your </a:t>
            </a: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patience</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and </a:t>
            </a: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cooperation</a:t>
            </a:r>
            <a:r>
              <a:rPr kumimoji="0" lang="en-US" sz="2000" b="0" i="0" u="none" strike="noStrike" kern="1200" cap="none" spc="0" normalizeH="0" baseline="0" noProof="0" dirty="0">
                <a:ln>
                  <a:noFill/>
                </a:ln>
                <a:solidFill>
                  <a:srgbClr val="000000"/>
                </a:solidFill>
                <a:effectLst/>
                <a:uLnTx/>
                <a:uFillTx/>
                <a:latin typeface="Open Sans"/>
                <a:ea typeface="Open Sans"/>
                <a:cs typeface="Open Sans"/>
              </a:rPr>
              <a:t> with the MFA transition. We appreciate your time and energy in </a:t>
            </a:r>
            <a:r>
              <a:rPr kumimoji="0" lang="en-US" sz="2000" b="1" i="0" u="none" strike="noStrike" kern="1200" cap="none" spc="0" normalizeH="0" baseline="0" noProof="0" dirty="0">
                <a:ln>
                  <a:noFill/>
                </a:ln>
                <a:solidFill>
                  <a:srgbClr val="000000"/>
                </a:solidFill>
                <a:effectLst/>
                <a:uLnTx/>
                <a:uFillTx/>
                <a:latin typeface="Open Sans"/>
                <a:ea typeface="Open Sans"/>
                <a:cs typeface="Open Sans"/>
              </a:rPr>
              <a:t>helping keep student records safe</a:t>
            </a:r>
            <a:r>
              <a:rPr lang="en-US" sz="2000" b="1" dirty="0">
                <a:solidFill>
                  <a:srgbClr val="000000"/>
                </a:solidFill>
                <a:latin typeface="Open Sans"/>
                <a:ea typeface="Open Sans"/>
                <a:cs typeface="Open Sans"/>
              </a:rPr>
              <a:t>!</a:t>
            </a:r>
            <a:endParaRPr lang="en-US" sz="2000" b="0" i="0" u="none" strike="noStrike" kern="1200" cap="none" spc="0" normalizeH="0" baseline="0" noProof="0" dirty="0">
              <a:ln>
                <a:noFill/>
              </a:ln>
              <a:solidFill>
                <a:srgbClr val="000000"/>
              </a:solidFill>
              <a:effectLst/>
              <a:uLnTx/>
              <a:uFillTx/>
              <a:latin typeface="Open Sans"/>
              <a:ea typeface="Open Sans"/>
              <a:cs typeface="Open Sans"/>
            </a:endParaRPr>
          </a:p>
        </p:txBody>
      </p:sp>
      <p:grpSp>
        <p:nvGrpSpPr>
          <p:cNvPr id="10" name="Group 9">
            <a:extLst>
              <a:ext uri="{FF2B5EF4-FFF2-40B4-BE49-F238E27FC236}">
                <a16:creationId xmlns:a16="http://schemas.microsoft.com/office/drawing/2014/main" id="{BC73A7B0-C989-40F8-A23A-A2D81A7BE494}"/>
              </a:ext>
              <a:ext uri="{C183D7F6-B498-43B3-948B-1728B52AA6E4}">
                <adec:decorative xmlns:adec="http://schemas.microsoft.com/office/drawing/2017/decorative" val="1"/>
              </a:ext>
            </a:extLst>
          </p:cNvPr>
          <p:cNvGrpSpPr/>
          <p:nvPr/>
        </p:nvGrpSpPr>
        <p:grpSpPr>
          <a:xfrm>
            <a:off x="155080" y="2422051"/>
            <a:ext cx="741141" cy="830326"/>
            <a:chOff x="6734175" y="6226175"/>
            <a:chExt cx="296862" cy="393700"/>
          </a:xfrm>
        </p:grpSpPr>
        <p:sp>
          <p:nvSpPr>
            <p:cNvPr id="11" name="Freeform 435">
              <a:extLst>
                <a:ext uri="{FF2B5EF4-FFF2-40B4-BE49-F238E27FC236}">
                  <a16:creationId xmlns:a16="http://schemas.microsoft.com/office/drawing/2014/main" id="{2702B63C-B6DB-435D-9F75-02354303B365}"/>
                </a:ext>
              </a:extLst>
            </p:cNvPr>
            <p:cNvSpPr>
              <a:spLocks noEditPoints="1"/>
            </p:cNvSpPr>
            <p:nvPr/>
          </p:nvSpPr>
          <p:spPr bwMode="auto">
            <a:xfrm>
              <a:off x="6734175" y="6226175"/>
              <a:ext cx="296862" cy="393700"/>
            </a:xfrm>
            <a:custGeom>
              <a:avLst/>
              <a:gdLst>
                <a:gd name="T0" fmla="*/ 156 w 183"/>
                <a:gd name="T1" fmla="*/ 89 h 242"/>
                <a:gd name="T2" fmla="*/ 140 w 183"/>
                <a:gd name="T3" fmla="*/ 89 h 242"/>
                <a:gd name="T4" fmla="*/ 140 w 183"/>
                <a:gd name="T5" fmla="*/ 48 h 242"/>
                <a:gd name="T6" fmla="*/ 91 w 183"/>
                <a:gd name="T7" fmla="*/ 0 h 242"/>
                <a:gd name="T8" fmla="*/ 43 w 183"/>
                <a:gd name="T9" fmla="*/ 48 h 242"/>
                <a:gd name="T10" fmla="*/ 43 w 183"/>
                <a:gd name="T11" fmla="*/ 89 h 242"/>
                <a:gd name="T12" fmla="*/ 26 w 183"/>
                <a:gd name="T13" fmla="*/ 89 h 242"/>
                <a:gd name="T14" fmla="*/ 0 w 183"/>
                <a:gd name="T15" fmla="*/ 116 h 242"/>
                <a:gd name="T16" fmla="*/ 9 w 183"/>
                <a:gd name="T17" fmla="*/ 216 h 242"/>
                <a:gd name="T18" fmla="*/ 36 w 183"/>
                <a:gd name="T19" fmla="*/ 242 h 242"/>
                <a:gd name="T20" fmla="*/ 147 w 183"/>
                <a:gd name="T21" fmla="*/ 242 h 242"/>
                <a:gd name="T22" fmla="*/ 173 w 183"/>
                <a:gd name="T23" fmla="*/ 216 h 242"/>
                <a:gd name="T24" fmla="*/ 183 w 183"/>
                <a:gd name="T25" fmla="*/ 116 h 242"/>
                <a:gd name="T26" fmla="*/ 156 w 183"/>
                <a:gd name="T27" fmla="*/ 89 h 242"/>
                <a:gd name="T28" fmla="*/ 53 w 183"/>
                <a:gd name="T29" fmla="*/ 48 h 242"/>
                <a:gd name="T30" fmla="*/ 91 w 183"/>
                <a:gd name="T31" fmla="*/ 10 h 242"/>
                <a:gd name="T32" fmla="*/ 130 w 183"/>
                <a:gd name="T33" fmla="*/ 48 h 242"/>
                <a:gd name="T34" fmla="*/ 130 w 183"/>
                <a:gd name="T35" fmla="*/ 89 h 242"/>
                <a:gd name="T36" fmla="*/ 53 w 183"/>
                <a:gd name="T37" fmla="*/ 89 h 242"/>
                <a:gd name="T38" fmla="*/ 53 w 183"/>
                <a:gd name="T39" fmla="*/ 48 h 242"/>
                <a:gd name="T40" fmla="*/ 163 w 183"/>
                <a:gd name="T41" fmla="*/ 216 h 242"/>
                <a:gd name="T42" fmla="*/ 147 w 183"/>
                <a:gd name="T43" fmla="*/ 232 h 242"/>
                <a:gd name="T44" fmla="*/ 36 w 183"/>
                <a:gd name="T45" fmla="*/ 232 h 242"/>
                <a:gd name="T46" fmla="*/ 19 w 183"/>
                <a:gd name="T47" fmla="*/ 215 h 242"/>
                <a:gd name="T48" fmla="*/ 10 w 183"/>
                <a:gd name="T49" fmla="*/ 116 h 242"/>
                <a:gd name="T50" fmla="*/ 26 w 183"/>
                <a:gd name="T51" fmla="*/ 99 h 242"/>
                <a:gd name="T52" fmla="*/ 156 w 183"/>
                <a:gd name="T53" fmla="*/ 99 h 242"/>
                <a:gd name="T54" fmla="*/ 173 w 183"/>
                <a:gd name="T55" fmla="*/ 115 h 242"/>
                <a:gd name="T56" fmla="*/ 163 w 183"/>
                <a:gd name="T57" fmla="*/ 2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242">
                  <a:moveTo>
                    <a:pt x="156" y="89"/>
                  </a:moveTo>
                  <a:cubicBezTo>
                    <a:pt x="140" y="89"/>
                    <a:pt x="140" y="89"/>
                    <a:pt x="140" y="89"/>
                  </a:cubicBezTo>
                  <a:cubicBezTo>
                    <a:pt x="140" y="48"/>
                    <a:pt x="140" y="48"/>
                    <a:pt x="140" y="48"/>
                  </a:cubicBezTo>
                  <a:cubicBezTo>
                    <a:pt x="140" y="22"/>
                    <a:pt x="118" y="0"/>
                    <a:pt x="91" y="0"/>
                  </a:cubicBezTo>
                  <a:cubicBezTo>
                    <a:pt x="65" y="0"/>
                    <a:pt x="43" y="22"/>
                    <a:pt x="43" y="48"/>
                  </a:cubicBezTo>
                  <a:cubicBezTo>
                    <a:pt x="43" y="89"/>
                    <a:pt x="43" y="89"/>
                    <a:pt x="43" y="89"/>
                  </a:cubicBezTo>
                  <a:cubicBezTo>
                    <a:pt x="26" y="89"/>
                    <a:pt x="26" y="89"/>
                    <a:pt x="26" y="89"/>
                  </a:cubicBezTo>
                  <a:cubicBezTo>
                    <a:pt x="12" y="89"/>
                    <a:pt x="0" y="101"/>
                    <a:pt x="0" y="116"/>
                  </a:cubicBezTo>
                  <a:cubicBezTo>
                    <a:pt x="9" y="216"/>
                    <a:pt x="9" y="216"/>
                    <a:pt x="9" y="216"/>
                  </a:cubicBezTo>
                  <a:cubicBezTo>
                    <a:pt x="9" y="230"/>
                    <a:pt x="21" y="242"/>
                    <a:pt x="36" y="242"/>
                  </a:cubicBezTo>
                  <a:cubicBezTo>
                    <a:pt x="147" y="242"/>
                    <a:pt x="147" y="242"/>
                    <a:pt x="147" y="242"/>
                  </a:cubicBezTo>
                  <a:cubicBezTo>
                    <a:pt x="161" y="242"/>
                    <a:pt x="173" y="230"/>
                    <a:pt x="173" y="216"/>
                  </a:cubicBezTo>
                  <a:cubicBezTo>
                    <a:pt x="183" y="116"/>
                    <a:pt x="183" y="116"/>
                    <a:pt x="183" y="116"/>
                  </a:cubicBezTo>
                  <a:cubicBezTo>
                    <a:pt x="183" y="101"/>
                    <a:pt x="171" y="89"/>
                    <a:pt x="156" y="89"/>
                  </a:cubicBezTo>
                  <a:close/>
                  <a:moveTo>
                    <a:pt x="53" y="48"/>
                  </a:moveTo>
                  <a:cubicBezTo>
                    <a:pt x="53" y="27"/>
                    <a:pt x="70" y="10"/>
                    <a:pt x="91" y="10"/>
                  </a:cubicBezTo>
                  <a:cubicBezTo>
                    <a:pt x="113" y="10"/>
                    <a:pt x="130" y="27"/>
                    <a:pt x="130" y="48"/>
                  </a:cubicBezTo>
                  <a:cubicBezTo>
                    <a:pt x="130" y="89"/>
                    <a:pt x="130" y="89"/>
                    <a:pt x="130" y="89"/>
                  </a:cubicBezTo>
                  <a:cubicBezTo>
                    <a:pt x="53" y="89"/>
                    <a:pt x="53" y="89"/>
                    <a:pt x="53" y="89"/>
                  </a:cubicBezTo>
                  <a:lnTo>
                    <a:pt x="53" y="48"/>
                  </a:lnTo>
                  <a:close/>
                  <a:moveTo>
                    <a:pt x="163" y="216"/>
                  </a:moveTo>
                  <a:cubicBezTo>
                    <a:pt x="163" y="225"/>
                    <a:pt x="156" y="232"/>
                    <a:pt x="147" y="232"/>
                  </a:cubicBezTo>
                  <a:cubicBezTo>
                    <a:pt x="36" y="232"/>
                    <a:pt x="36" y="232"/>
                    <a:pt x="36" y="232"/>
                  </a:cubicBezTo>
                  <a:cubicBezTo>
                    <a:pt x="27" y="232"/>
                    <a:pt x="19" y="225"/>
                    <a:pt x="19" y="215"/>
                  </a:cubicBezTo>
                  <a:cubicBezTo>
                    <a:pt x="10" y="116"/>
                    <a:pt x="10" y="116"/>
                    <a:pt x="10" y="116"/>
                  </a:cubicBezTo>
                  <a:cubicBezTo>
                    <a:pt x="10" y="107"/>
                    <a:pt x="17" y="99"/>
                    <a:pt x="26" y="99"/>
                  </a:cubicBezTo>
                  <a:cubicBezTo>
                    <a:pt x="156" y="99"/>
                    <a:pt x="156" y="99"/>
                    <a:pt x="156" y="99"/>
                  </a:cubicBezTo>
                  <a:cubicBezTo>
                    <a:pt x="165" y="99"/>
                    <a:pt x="173" y="107"/>
                    <a:pt x="173" y="115"/>
                  </a:cubicBezTo>
                  <a:lnTo>
                    <a:pt x="163" y="216"/>
                  </a:lnTo>
                  <a:close/>
                </a:path>
              </a:pathLst>
            </a:custGeom>
            <a:solidFill>
              <a:srgbClr val="231F2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436">
              <a:extLst>
                <a:ext uri="{FF2B5EF4-FFF2-40B4-BE49-F238E27FC236}">
                  <a16:creationId xmlns:a16="http://schemas.microsoft.com/office/drawing/2014/main" id="{D63F422B-32A8-47AE-A903-E1768A0AB2FE}"/>
                </a:ext>
              </a:extLst>
            </p:cNvPr>
            <p:cNvSpPr>
              <a:spLocks noEditPoints="1"/>
            </p:cNvSpPr>
            <p:nvPr/>
          </p:nvSpPr>
          <p:spPr bwMode="auto">
            <a:xfrm>
              <a:off x="6850063" y="6464300"/>
              <a:ext cx="66675" cy="98425"/>
            </a:xfrm>
            <a:custGeom>
              <a:avLst/>
              <a:gdLst>
                <a:gd name="T0" fmla="*/ 20 w 41"/>
                <a:gd name="T1" fmla="*/ 0 h 61"/>
                <a:gd name="T2" fmla="*/ 0 w 41"/>
                <a:gd name="T3" fmla="*/ 20 h 61"/>
                <a:gd name="T4" fmla="*/ 0 w 41"/>
                <a:gd name="T5" fmla="*/ 21 h 61"/>
                <a:gd name="T6" fmla="*/ 4 w 41"/>
                <a:gd name="T7" fmla="*/ 57 h 61"/>
                <a:gd name="T8" fmla="*/ 9 w 41"/>
                <a:gd name="T9" fmla="*/ 61 h 61"/>
                <a:gd name="T10" fmla="*/ 32 w 41"/>
                <a:gd name="T11" fmla="*/ 61 h 61"/>
                <a:gd name="T12" fmla="*/ 37 w 41"/>
                <a:gd name="T13" fmla="*/ 57 h 61"/>
                <a:gd name="T14" fmla="*/ 41 w 41"/>
                <a:gd name="T15" fmla="*/ 21 h 61"/>
                <a:gd name="T16" fmla="*/ 41 w 41"/>
                <a:gd name="T17" fmla="*/ 20 h 61"/>
                <a:gd name="T18" fmla="*/ 20 w 41"/>
                <a:gd name="T19" fmla="*/ 0 h 61"/>
                <a:gd name="T20" fmla="*/ 27 w 41"/>
                <a:gd name="T21" fmla="*/ 51 h 61"/>
                <a:gd name="T22" fmla="*/ 13 w 41"/>
                <a:gd name="T23" fmla="*/ 51 h 61"/>
                <a:gd name="T24" fmla="*/ 10 w 41"/>
                <a:gd name="T25" fmla="*/ 20 h 61"/>
                <a:gd name="T26" fmla="*/ 20 w 41"/>
                <a:gd name="T27" fmla="*/ 10 h 61"/>
                <a:gd name="T28" fmla="*/ 31 w 41"/>
                <a:gd name="T29" fmla="*/ 20 h 61"/>
                <a:gd name="T30" fmla="*/ 27 w 41"/>
                <a:gd name="T31"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1">
                  <a:moveTo>
                    <a:pt x="20" y="0"/>
                  </a:moveTo>
                  <a:cubicBezTo>
                    <a:pt x="9" y="0"/>
                    <a:pt x="0" y="9"/>
                    <a:pt x="0" y="20"/>
                  </a:cubicBezTo>
                  <a:cubicBezTo>
                    <a:pt x="0" y="20"/>
                    <a:pt x="0" y="21"/>
                    <a:pt x="0" y="21"/>
                  </a:cubicBezTo>
                  <a:cubicBezTo>
                    <a:pt x="4" y="57"/>
                    <a:pt x="4" y="57"/>
                    <a:pt x="4" y="57"/>
                  </a:cubicBezTo>
                  <a:cubicBezTo>
                    <a:pt x="4" y="59"/>
                    <a:pt x="7" y="61"/>
                    <a:pt x="9" y="61"/>
                  </a:cubicBezTo>
                  <a:cubicBezTo>
                    <a:pt x="32" y="61"/>
                    <a:pt x="32" y="61"/>
                    <a:pt x="32" y="61"/>
                  </a:cubicBezTo>
                  <a:cubicBezTo>
                    <a:pt x="34" y="61"/>
                    <a:pt x="36" y="59"/>
                    <a:pt x="37" y="57"/>
                  </a:cubicBezTo>
                  <a:cubicBezTo>
                    <a:pt x="41" y="21"/>
                    <a:pt x="41" y="21"/>
                    <a:pt x="41" y="21"/>
                  </a:cubicBezTo>
                  <a:cubicBezTo>
                    <a:pt x="41" y="21"/>
                    <a:pt x="41" y="20"/>
                    <a:pt x="41" y="20"/>
                  </a:cubicBezTo>
                  <a:cubicBezTo>
                    <a:pt x="41" y="9"/>
                    <a:pt x="32" y="0"/>
                    <a:pt x="20" y="0"/>
                  </a:cubicBezTo>
                  <a:close/>
                  <a:moveTo>
                    <a:pt x="27" y="51"/>
                  </a:moveTo>
                  <a:cubicBezTo>
                    <a:pt x="13" y="51"/>
                    <a:pt x="13" y="51"/>
                    <a:pt x="13" y="51"/>
                  </a:cubicBezTo>
                  <a:cubicBezTo>
                    <a:pt x="10" y="20"/>
                    <a:pt x="10" y="20"/>
                    <a:pt x="10" y="20"/>
                  </a:cubicBezTo>
                  <a:cubicBezTo>
                    <a:pt x="10" y="14"/>
                    <a:pt x="15" y="10"/>
                    <a:pt x="20" y="10"/>
                  </a:cubicBezTo>
                  <a:cubicBezTo>
                    <a:pt x="26" y="10"/>
                    <a:pt x="31" y="14"/>
                    <a:pt x="31" y="20"/>
                  </a:cubicBezTo>
                  <a:lnTo>
                    <a:pt x="27" y="51"/>
                  </a:lnTo>
                  <a:close/>
                </a:path>
              </a:pathLst>
            </a:custGeom>
            <a:solidFill>
              <a:srgbClr val="231F2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4680A7E4-7235-4D75-BC0F-3AD78493077E}"/>
              </a:ext>
            </a:extLst>
          </p:cNvPr>
          <p:cNvSpPr txBox="1"/>
          <p:nvPr/>
        </p:nvSpPr>
        <p:spPr>
          <a:xfrm>
            <a:off x="-45328" y="5395872"/>
            <a:ext cx="111085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123456</a:t>
            </a:r>
          </a:p>
        </p:txBody>
      </p:sp>
      <p:grpSp>
        <p:nvGrpSpPr>
          <p:cNvPr id="17" name="Group 16">
            <a:extLst>
              <a:ext uri="{FF2B5EF4-FFF2-40B4-BE49-F238E27FC236}">
                <a16:creationId xmlns:a16="http://schemas.microsoft.com/office/drawing/2014/main" id="{9D522167-DE75-431E-BD85-440DE9AD9FA9}"/>
              </a:ext>
              <a:ext uri="{C183D7F6-B498-43B3-948B-1728B52AA6E4}">
                <adec:decorative xmlns:adec="http://schemas.microsoft.com/office/drawing/2017/decorative" val="1"/>
              </a:ext>
            </a:extLst>
          </p:cNvPr>
          <p:cNvGrpSpPr/>
          <p:nvPr/>
        </p:nvGrpSpPr>
        <p:grpSpPr>
          <a:xfrm>
            <a:off x="160099" y="4925039"/>
            <a:ext cx="736582" cy="1261158"/>
            <a:chOff x="3530600" y="4461136"/>
            <a:chExt cx="427038" cy="731837"/>
          </a:xfrm>
        </p:grpSpPr>
        <p:sp>
          <p:nvSpPr>
            <p:cNvPr id="18" name="Freeform 124">
              <a:extLst>
                <a:ext uri="{FF2B5EF4-FFF2-40B4-BE49-F238E27FC236}">
                  <a16:creationId xmlns:a16="http://schemas.microsoft.com/office/drawing/2014/main" id="{F0B542D1-6B19-47E1-B0A4-8216D638FD9B}"/>
                </a:ext>
              </a:extLst>
            </p:cNvPr>
            <p:cNvSpPr>
              <a:spLocks noEditPoints="1"/>
            </p:cNvSpPr>
            <p:nvPr/>
          </p:nvSpPr>
          <p:spPr bwMode="auto">
            <a:xfrm>
              <a:off x="3530600" y="4461136"/>
              <a:ext cx="427038" cy="731837"/>
            </a:xfrm>
            <a:custGeom>
              <a:avLst/>
              <a:gdLst>
                <a:gd name="T0" fmla="*/ 116 w 142"/>
                <a:gd name="T1" fmla="*/ 0 h 243"/>
                <a:gd name="T2" fmla="*/ 25 w 142"/>
                <a:gd name="T3" fmla="*/ 0 h 243"/>
                <a:gd name="T4" fmla="*/ 0 w 142"/>
                <a:gd name="T5" fmla="*/ 25 h 243"/>
                <a:gd name="T6" fmla="*/ 0 w 142"/>
                <a:gd name="T7" fmla="*/ 33 h 243"/>
                <a:gd name="T8" fmla="*/ 0 w 142"/>
                <a:gd name="T9" fmla="*/ 197 h 243"/>
                <a:gd name="T10" fmla="*/ 0 w 142"/>
                <a:gd name="T11" fmla="*/ 218 h 243"/>
                <a:gd name="T12" fmla="*/ 25 w 142"/>
                <a:gd name="T13" fmla="*/ 243 h 243"/>
                <a:gd name="T14" fmla="*/ 116 w 142"/>
                <a:gd name="T15" fmla="*/ 243 h 243"/>
                <a:gd name="T16" fmla="*/ 142 w 142"/>
                <a:gd name="T17" fmla="*/ 218 h 243"/>
                <a:gd name="T18" fmla="*/ 142 w 142"/>
                <a:gd name="T19" fmla="*/ 197 h 243"/>
                <a:gd name="T20" fmla="*/ 142 w 142"/>
                <a:gd name="T21" fmla="*/ 33 h 243"/>
                <a:gd name="T22" fmla="*/ 142 w 142"/>
                <a:gd name="T23" fmla="*/ 25 h 243"/>
                <a:gd name="T24" fmla="*/ 116 w 142"/>
                <a:gd name="T25" fmla="*/ 0 h 243"/>
                <a:gd name="T26" fmla="*/ 132 w 142"/>
                <a:gd name="T27" fmla="*/ 218 h 243"/>
                <a:gd name="T28" fmla="*/ 116 w 142"/>
                <a:gd name="T29" fmla="*/ 234 h 243"/>
                <a:gd name="T30" fmla="*/ 25 w 142"/>
                <a:gd name="T31" fmla="*/ 234 h 243"/>
                <a:gd name="T32" fmla="*/ 10 w 142"/>
                <a:gd name="T33" fmla="*/ 218 h 243"/>
                <a:gd name="T34" fmla="*/ 10 w 142"/>
                <a:gd name="T35" fmla="*/ 197 h 243"/>
                <a:gd name="T36" fmla="*/ 132 w 142"/>
                <a:gd name="T37" fmla="*/ 197 h 243"/>
                <a:gd name="T38" fmla="*/ 132 w 142"/>
                <a:gd name="T39" fmla="*/ 218 h 243"/>
                <a:gd name="T40" fmla="*/ 132 w 142"/>
                <a:gd name="T41" fmla="*/ 187 h 243"/>
                <a:gd name="T42" fmla="*/ 10 w 142"/>
                <a:gd name="T43" fmla="*/ 187 h 243"/>
                <a:gd name="T44" fmla="*/ 10 w 142"/>
                <a:gd name="T45" fmla="*/ 43 h 243"/>
                <a:gd name="T46" fmla="*/ 132 w 142"/>
                <a:gd name="T47" fmla="*/ 43 h 243"/>
                <a:gd name="T48" fmla="*/ 132 w 142"/>
                <a:gd name="T49" fmla="*/ 187 h 243"/>
                <a:gd name="T50" fmla="*/ 132 w 142"/>
                <a:gd name="T51" fmla="*/ 33 h 243"/>
                <a:gd name="T52" fmla="*/ 10 w 142"/>
                <a:gd name="T53" fmla="*/ 33 h 243"/>
                <a:gd name="T54" fmla="*/ 10 w 142"/>
                <a:gd name="T55" fmla="*/ 25 h 243"/>
                <a:gd name="T56" fmla="*/ 25 w 142"/>
                <a:gd name="T57" fmla="*/ 10 h 243"/>
                <a:gd name="T58" fmla="*/ 116 w 142"/>
                <a:gd name="T59" fmla="*/ 10 h 243"/>
                <a:gd name="T60" fmla="*/ 132 w 142"/>
                <a:gd name="T61" fmla="*/ 25 h 243"/>
                <a:gd name="T62" fmla="*/ 132 w 142"/>
                <a:gd name="T63" fmla="*/ 3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243">
                  <a:moveTo>
                    <a:pt x="116" y="0"/>
                  </a:moveTo>
                  <a:cubicBezTo>
                    <a:pt x="25" y="0"/>
                    <a:pt x="25" y="0"/>
                    <a:pt x="25" y="0"/>
                  </a:cubicBezTo>
                  <a:cubicBezTo>
                    <a:pt x="11" y="0"/>
                    <a:pt x="0" y="11"/>
                    <a:pt x="0" y="25"/>
                  </a:cubicBezTo>
                  <a:cubicBezTo>
                    <a:pt x="0" y="33"/>
                    <a:pt x="0" y="33"/>
                    <a:pt x="0" y="33"/>
                  </a:cubicBezTo>
                  <a:cubicBezTo>
                    <a:pt x="0" y="197"/>
                    <a:pt x="0" y="197"/>
                    <a:pt x="0" y="197"/>
                  </a:cubicBezTo>
                  <a:cubicBezTo>
                    <a:pt x="0" y="218"/>
                    <a:pt x="0" y="218"/>
                    <a:pt x="0" y="218"/>
                  </a:cubicBezTo>
                  <a:cubicBezTo>
                    <a:pt x="0" y="232"/>
                    <a:pt x="11" y="243"/>
                    <a:pt x="25" y="243"/>
                  </a:cubicBezTo>
                  <a:cubicBezTo>
                    <a:pt x="116" y="243"/>
                    <a:pt x="116" y="243"/>
                    <a:pt x="116" y="243"/>
                  </a:cubicBezTo>
                  <a:cubicBezTo>
                    <a:pt x="130" y="243"/>
                    <a:pt x="142" y="232"/>
                    <a:pt x="142" y="218"/>
                  </a:cubicBezTo>
                  <a:cubicBezTo>
                    <a:pt x="142" y="197"/>
                    <a:pt x="142" y="197"/>
                    <a:pt x="142" y="197"/>
                  </a:cubicBezTo>
                  <a:cubicBezTo>
                    <a:pt x="142" y="33"/>
                    <a:pt x="142" y="33"/>
                    <a:pt x="142" y="33"/>
                  </a:cubicBezTo>
                  <a:cubicBezTo>
                    <a:pt x="142" y="25"/>
                    <a:pt x="142" y="25"/>
                    <a:pt x="142" y="25"/>
                  </a:cubicBezTo>
                  <a:cubicBezTo>
                    <a:pt x="142" y="11"/>
                    <a:pt x="130" y="0"/>
                    <a:pt x="116" y="0"/>
                  </a:cubicBezTo>
                  <a:close/>
                  <a:moveTo>
                    <a:pt x="132" y="218"/>
                  </a:moveTo>
                  <a:cubicBezTo>
                    <a:pt x="132" y="226"/>
                    <a:pt x="125" y="234"/>
                    <a:pt x="116" y="234"/>
                  </a:cubicBezTo>
                  <a:cubicBezTo>
                    <a:pt x="25" y="234"/>
                    <a:pt x="25" y="234"/>
                    <a:pt x="25" y="234"/>
                  </a:cubicBezTo>
                  <a:cubicBezTo>
                    <a:pt x="17" y="234"/>
                    <a:pt x="10" y="226"/>
                    <a:pt x="10" y="218"/>
                  </a:cubicBezTo>
                  <a:cubicBezTo>
                    <a:pt x="10" y="197"/>
                    <a:pt x="10" y="197"/>
                    <a:pt x="10" y="197"/>
                  </a:cubicBezTo>
                  <a:cubicBezTo>
                    <a:pt x="132" y="197"/>
                    <a:pt x="132" y="197"/>
                    <a:pt x="132" y="197"/>
                  </a:cubicBezTo>
                  <a:lnTo>
                    <a:pt x="132" y="218"/>
                  </a:lnTo>
                  <a:close/>
                  <a:moveTo>
                    <a:pt x="132" y="187"/>
                  </a:moveTo>
                  <a:cubicBezTo>
                    <a:pt x="10" y="187"/>
                    <a:pt x="10" y="187"/>
                    <a:pt x="10" y="187"/>
                  </a:cubicBezTo>
                  <a:cubicBezTo>
                    <a:pt x="10" y="43"/>
                    <a:pt x="10" y="43"/>
                    <a:pt x="10" y="43"/>
                  </a:cubicBezTo>
                  <a:cubicBezTo>
                    <a:pt x="132" y="43"/>
                    <a:pt x="132" y="43"/>
                    <a:pt x="132" y="43"/>
                  </a:cubicBezTo>
                  <a:lnTo>
                    <a:pt x="132" y="187"/>
                  </a:lnTo>
                  <a:close/>
                  <a:moveTo>
                    <a:pt x="132" y="33"/>
                  </a:moveTo>
                  <a:cubicBezTo>
                    <a:pt x="10" y="33"/>
                    <a:pt x="10" y="33"/>
                    <a:pt x="10" y="33"/>
                  </a:cubicBezTo>
                  <a:cubicBezTo>
                    <a:pt x="10" y="25"/>
                    <a:pt x="10" y="25"/>
                    <a:pt x="10" y="25"/>
                  </a:cubicBezTo>
                  <a:cubicBezTo>
                    <a:pt x="10" y="17"/>
                    <a:pt x="17" y="10"/>
                    <a:pt x="25" y="10"/>
                  </a:cubicBezTo>
                  <a:cubicBezTo>
                    <a:pt x="116" y="10"/>
                    <a:pt x="116" y="10"/>
                    <a:pt x="116" y="10"/>
                  </a:cubicBezTo>
                  <a:cubicBezTo>
                    <a:pt x="125" y="10"/>
                    <a:pt x="132" y="17"/>
                    <a:pt x="132" y="25"/>
                  </a:cubicBezTo>
                  <a:lnTo>
                    <a:pt x="132" y="33"/>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25">
              <a:extLst>
                <a:ext uri="{FF2B5EF4-FFF2-40B4-BE49-F238E27FC236}">
                  <a16:creationId xmlns:a16="http://schemas.microsoft.com/office/drawing/2014/main" id="{6ED1AD5D-8A4E-4D6A-A1DB-9C92EABA3025}"/>
                </a:ext>
              </a:extLst>
            </p:cNvPr>
            <p:cNvSpPr>
              <a:spLocks noEditPoints="1"/>
            </p:cNvSpPr>
            <p:nvPr/>
          </p:nvSpPr>
          <p:spPr bwMode="auto">
            <a:xfrm>
              <a:off x="3705225" y="5013325"/>
              <a:ext cx="74613" cy="76200"/>
            </a:xfrm>
            <a:custGeom>
              <a:avLst/>
              <a:gdLst>
                <a:gd name="T0" fmla="*/ 13 w 25"/>
                <a:gd name="T1" fmla="*/ 25 h 25"/>
                <a:gd name="T2" fmla="*/ 25 w 25"/>
                <a:gd name="T3" fmla="*/ 12 h 25"/>
                <a:gd name="T4" fmla="*/ 13 w 25"/>
                <a:gd name="T5" fmla="*/ 0 h 25"/>
                <a:gd name="T6" fmla="*/ 0 w 25"/>
                <a:gd name="T7" fmla="*/ 12 h 25"/>
                <a:gd name="T8" fmla="*/ 13 w 25"/>
                <a:gd name="T9" fmla="*/ 25 h 25"/>
                <a:gd name="T10" fmla="*/ 13 w 25"/>
                <a:gd name="T11" fmla="*/ 10 h 25"/>
                <a:gd name="T12" fmla="*/ 15 w 25"/>
                <a:gd name="T13" fmla="*/ 12 h 25"/>
                <a:gd name="T14" fmla="*/ 13 w 25"/>
                <a:gd name="T15" fmla="*/ 15 h 25"/>
                <a:gd name="T16" fmla="*/ 10 w 25"/>
                <a:gd name="T17" fmla="*/ 12 h 25"/>
                <a:gd name="T18" fmla="*/ 13 w 25"/>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25"/>
                  </a:moveTo>
                  <a:cubicBezTo>
                    <a:pt x="19" y="25"/>
                    <a:pt x="25" y="19"/>
                    <a:pt x="25" y="12"/>
                  </a:cubicBezTo>
                  <a:cubicBezTo>
                    <a:pt x="25" y="6"/>
                    <a:pt x="19" y="0"/>
                    <a:pt x="13" y="0"/>
                  </a:cubicBezTo>
                  <a:cubicBezTo>
                    <a:pt x="6" y="0"/>
                    <a:pt x="0" y="6"/>
                    <a:pt x="0" y="12"/>
                  </a:cubicBezTo>
                  <a:cubicBezTo>
                    <a:pt x="0" y="19"/>
                    <a:pt x="6" y="25"/>
                    <a:pt x="13" y="25"/>
                  </a:cubicBezTo>
                  <a:close/>
                  <a:moveTo>
                    <a:pt x="13" y="10"/>
                  </a:moveTo>
                  <a:cubicBezTo>
                    <a:pt x="14" y="10"/>
                    <a:pt x="15" y="11"/>
                    <a:pt x="15" y="12"/>
                  </a:cubicBezTo>
                  <a:cubicBezTo>
                    <a:pt x="15" y="14"/>
                    <a:pt x="14" y="15"/>
                    <a:pt x="13" y="15"/>
                  </a:cubicBezTo>
                  <a:cubicBezTo>
                    <a:pt x="11" y="15"/>
                    <a:pt x="10" y="14"/>
                    <a:pt x="10" y="12"/>
                  </a:cubicBezTo>
                  <a:cubicBezTo>
                    <a:pt x="10" y="11"/>
                    <a:pt x="11" y="10"/>
                    <a:pt x="13" y="1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882D7645-F0B3-46EB-A380-EB1BD3F942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4279" y="6419274"/>
            <a:ext cx="1335527" cy="383503"/>
          </a:xfrm>
          <a:prstGeom prst="rect">
            <a:avLst/>
          </a:prstGeom>
        </p:spPr>
      </p:pic>
    </p:spTree>
    <p:extLst>
      <p:ext uri="{BB962C8B-B14F-4D97-AF65-F5344CB8AC3E}">
        <p14:creationId xmlns:p14="http://schemas.microsoft.com/office/powerpoint/2010/main" val="2225895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239F-89AC-4C69-98A9-D518D44B0F5F}"/>
              </a:ext>
            </a:extLst>
          </p:cNvPr>
          <p:cNvSpPr>
            <a:spLocks noGrp="1"/>
          </p:cNvSpPr>
          <p:nvPr>
            <p:ph type="title"/>
          </p:nvPr>
        </p:nvSpPr>
        <p:spPr>
          <a:xfrm>
            <a:off x="926690" y="397517"/>
            <a:ext cx="10363200" cy="594360"/>
          </a:xfrm>
        </p:spPr>
        <p:txBody>
          <a:bodyPr/>
          <a:lstStyle/>
          <a:p>
            <a:r>
              <a:rPr lang="en-US" sz="4000" b="1" dirty="0">
                <a:latin typeface="+mn-lt"/>
              </a:rPr>
              <a:t>Accessing MSIX</a:t>
            </a:r>
          </a:p>
        </p:txBody>
      </p:sp>
      <p:sp>
        <p:nvSpPr>
          <p:cNvPr id="15" name="TextBox 14">
            <a:extLst>
              <a:ext uri="{FF2B5EF4-FFF2-40B4-BE49-F238E27FC236}">
                <a16:creationId xmlns:a16="http://schemas.microsoft.com/office/drawing/2014/main" id="{77E89234-7572-4952-A94C-5D49FEC20543}"/>
              </a:ext>
            </a:extLst>
          </p:cNvPr>
          <p:cNvSpPr txBox="1"/>
          <p:nvPr/>
        </p:nvSpPr>
        <p:spPr>
          <a:xfrm>
            <a:off x="887361" y="1014733"/>
            <a:ext cx="1074266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Open Sans"/>
                <a:ea typeface="+mn-ea"/>
                <a:cs typeface="+mn-cs"/>
              </a:rPr>
              <a:t>New users work with their User Administrator to complete the </a:t>
            </a:r>
            <a:r>
              <a:rPr kumimoji="0" lang="en-US" sz="1650" b="1" i="0" u="none" strike="noStrike" kern="1200" cap="none" spc="0" normalizeH="0" baseline="0" noProof="0" dirty="0">
                <a:ln>
                  <a:noFill/>
                </a:ln>
                <a:solidFill>
                  <a:srgbClr val="000000"/>
                </a:solidFill>
                <a:effectLst/>
                <a:uLnTx/>
                <a:uFillTx/>
                <a:latin typeface="Open Sans"/>
                <a:ea typeface="+mn-ea"/>
                <a:cs typeface="+mn-cs"/>
              </a:rPr>
              <a:t>User Access Application, </a:t>
            </a:r>
            <a:r>
              <a:rPr kumimoji="0" lang="en-US" sz="1650" b="0" i="0" u="none" strike="noStrike" kern="1200" cap="none" spc="0" normalizeH="0" baseline="0" noProof="0" dirty="0">
                <a:ln>
                  <a:noFill/>
                </a:ln>
                <a:solidFill>
                  <a:srgbClr val="000000"/>
                </a:solidFill>
                <a:effectLst/>
                <a:uLnTx/>
                <a:uFillTx/>
                <a:latin typeface="Open Sans"/>
                <a:ea typeface="+mn-ea"/>
                <a:cs typeface="+mn-cs"/>
              </a:rPr>
              <a:t>Cybersecurity Training, and acknowledge the MSIX Rules of Behavior to obtain access to MSIX.</a:t>
            </a: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aphicFrame>
        <p:nvGraphicFramePr>
          <p:cNvPr id="8" name="Table 7" descr="Table showing the types of account statuses, the time frame and conditions for each and how to reset a password for each.">
            <a:extLst>
              <a:ext uri="{FF2B5EF4-FFF2-40B4-BE49-F238E27FC236}">
                <a16:creationId xmlns:a16="http://schemas.microsoft.com/office/drawing/2014/main" id="{2FCD4C06-7A03-47E2-A9D7-18DB37F5910E}"/>
              </a:ext>
            </a:extLst>
          </p:cNvPr>
          <p:cNvGraphicFramePr>
            <a:graphicFrameLocks noGrp="1"/>
          </p:cNvGraphicFramePr>
          <p:nvPr>
            <p:extLst>
              <p:ext uri="{D42A27DB-BD31-4B8C-83A1-F6EECF244321}">
                <p14:modId xmlns:p14="http://schemas.microsoft.com/office/powerpoint/2010/main" val="607958765"/>
              </p:ext>
            </p:extLst>
          </p:nvPr>
        </p:nvGraphicFramePr>
        <p:xfrm>
          <a:off x="113038" y="1781625"/>
          <a:ext cx="11965923" cy="4995468"/>
        </p:xfrm>
        <a:graphic>
          <a:graphicData uri="http://schemas.openxmlformats.org/drawingml/2006/table">
            <a:tbl>
              <a:tblPr firstRow="1" firstCol="1" bandRow="1">
                <a:tableStyleId>{5940675A-B579-460E-94D1-54222C63F5DA}</a:tableStyleId>
              </a:tblPr>
              <a:tblGrid>
                <a:gridCol w="1494164">
                  <a:extLst>
                    <a:ext uri="{9D8B030D-6E8A-4147-A177-3AD203B41FA5}">
                      <a16:colId xmlns:a16="http://schemas.microsoft.com/office/drawing/2014/main" val="1522551250"/>
                    </a:ext>
                  </a:extLst>
                </a:gridCol>
                <a:gridCol w="3569917">
                  <a:extLst>
                    <a:ext uri="{9D8B030D-6E8A-4147-A177-3AD203B41FA5}">
                      <a16:colId xmlns:a16="http://schemas.microsoft.com/office/drawing/2014/main" val="3922944362"/>
                    </a:ext>
                  </a:extLst>
                </a:gridCol>
                <a:gridCol w="6901842">
                  <a:extLst>
                    <a:ext uri="{9D8B030D-6E8A-4147-A177-3AD203B41FA5}">
                      <a16:colId xmlns:a16="http://schemas.microsoft.com/office/drawing/2014/main" val="2760952329"/>
                    </a:ext>
                  </a:extLst>
                </a:gridCol>
              </a:tblGrid>
              <a:tr h="361633">
                <a:tc>
                  <a:txBody>
                    <a:bodyPr/>
                    <a:lstStyle/>
                    <a:p>
                      <a:pPr algn="ctr"/>
                      <a:r>
                        <a:rPr lang="en-US" sz="2000" b="1" dirty="0">
                          <a:solidFill>
                            <a:schemeClr val="bg1"/>
                          </a:solidFill>
                          <a:latin typeface="+mn-lt"/>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Time Frame/Conditions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Password Reset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26247855"/>
                  </a:ext>
                </a:extLst>
              </a:tr>
              <a:tr h="1008589">
                <a:tc>
                  <a:txBody>
                    <a:bodyPr/>
                    <a:lstStyle/>
                    <a:p>
                      <a:pPr algn="ctr"/>
                      <a:r>
                        <a:rPr lang="en-US" sz="1400" b="1" dirty="0">
                          <a:solidFill>
                            <a:srgbClr val="4A4A4A"/>
                          </a:solidFill>
                          <a:latin typeface="+mn-lt"/>
                        </a:rPr>
                        <a:t>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Day 1 –</a:t>
                      </a:r>
                      <a:r>
                        <a:rPr lang="en-US" sz="1400" dirty="0"/>
                        <a:t> </a:t>
                      </a:r>
                      <a:r>
                        <a:rPr lang="en-US" sz="1400" b="1" dirty="0"/>
                        <a:t>90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0818839"/>
                  </a:ext>
                </a:extLst>
              </a:tr>
              <a:tr h="1000447">
                <a:tc>
                  <a:txBody>
                    <a:bodyPr/>
                    <a:lstStyle/>
                    <a:p>
                      <a:pPr algn="ctr"/>
                      <a:r>
                        <a:rPr lang="en-US" sz="1400" b="1" dirty="0">
                          <a:solidFill>
                            <a:srgbClr val="4A4A4A"/>
                          </a:solidFill>
                          <a:latin typeface="+mn-lt"/>
                        </a:rPr>
                        <a:t>Locked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Incorrect username/password combination entered 3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5046849"/>
                  </a:ext>
                </a:extLst>
              </a:tr>
              <a:tr h="1065862">
                <a:tc>
                  <a:txBody>
                    <a:bodyPr/>
                    <a:lstStyle/>
                    <a:p>
                      <a:pPr algn="ctr"/>
                      <a:r>
                        <a:rPr lang="en-US" sz="1400" b="1" dirty="0">
                          <a:solidFill>
                            <a:srgbClr val="4A4A4A"/>
                          </a:solidFill>
                          <a:latin typeface="+mn-lt"/>
                        </a:rPr>
                        <a:t>Expired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91 days – 120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2584090"/>
                  </a:ext>
                </a:extLst>
              </a:tr>
              <a:tr h="689495">
                <a:tc>
                  <a:txBody>
                    <a:bodyPr/>
                    <a:lstStyle/>
                    <a:p>
                      <a:pPr algn="ctr"/>
                      <a:r>
                        <a:rPr lang="en-US" sz="1400" b="1" dirty="0">
                          <a:solidFill>
                            <a:srgbClr val="4A4A4A"/>
                          </a:solidFill>
                          <a:latin typeface="+mn-lt"/>
                        </a:rPr>
                        <a:t>Disabled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121 days </a:t>
                      </a:r>
                      <a:r>
                        <a:rPr lang="en-US" sz="1400" dirty="0"/>
                        <a:t>after account activation or password reset or manually disabled at any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Contact User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6115295"/>
                  </a:ext>
                </a:extLst>
              </a:tr>
              <a:tr h="792810">
                <a:tc>
                  <a:txBody>
                    <a:bodyPr/>
                    <a:lstStyle/>
                    <a:p>
                      <a:pPr algn="ctr"/>
                      <a:r>
                        <a:rPr lang="en-US" sz="1400" b="1" dirty="0">
                          <a:solidFill>
                            <a:srgbClr val="4A4A4A"/>
                          </a:solidFill>
                          <a:latin typeface="+mn-lt"/>
                        </a:rPr>
                        <a:t>Deactivated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 year </a:t>
                      </a:r>
                      <a:r>
                        <a:rPr lang="en-US" sz="1400" dirty="0"/>
                        <a:t>after account disablement or manually deactivated at any time. </a:t>
                      </a:r>
                      <a:r>
                        <a:rPr lang="en-US" sz="1400" i="1" dirty="0"/>
                        <a:t>This is a permanent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Contact User Administrator to complete your State’s account application process to re-establish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1094777"/>
                  </a:ext>
                </a:extLst>
              </a:tr>
            </a:tbl>
          </a:graphicData>
        </a:graphic>
      </p:graphicFrame>
    </p:spTree>
    <p:extLst>
      <p:ext uri="{BB962C8B-B14F-4D97-AF65-F5344CB8AC3E}">
        <p14:creationId xmlns:p14="http://schemas.microsoft.com/office/powerpoint/2010/main" val="4089871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AE2665-623F-4724-BEED-06F47F333122}"/>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7362" y="456509"/>
            <a:ext cx="10363200" cy="594360"/>
          </a:xfrm>
        </p:spPr>
        <p:txBody>
          <a:bodyPr/>
          <a:lstStyle/>
          <a:p>
            <a:r>
              <a:rPr lang="en-US" sz="4000" b="1" cap="none" dirty="0">
                <a:solidFill>
                  <a:schemeClr val="tx2"/>
                </a:solidFill>
                <a:latin typeface="+mn-lt"/>
              </a:rPr>
              <a:t>User Administrator Responsibilities</a:t>
            </a:r>
          </a:p>
        </p:txBody>
      </p:sp>
      <p:sp>
        <p:nvSpPr>
          <p:cNvPr id="7" name="TextBox 6">
            <a:extLst>
              <a:ext uri="{FF2B5EF4-FFF2-40B4-BE49-F238E27FC236}">
                <a16:creationId xmlns:a16="http://schemas.microsoft.com/office/drawing/2014/main" id="{9964CE9A-A85A-4BE7-AA50-C09F0EA5C66D}"/>
              </a:ext>
            </a:extLst>
          </p:cNvPr>
          <p:cNvSpPr txBox="1"/>
          <p:nvPr/>
        </p:nvSpPr>
        <p:spPr>
          <a:xfrm>
            <a:off x="351156" y="1390650"/>
            <a:ext cx="11118601" cy="4693593"/>
          </a:xfrm>
          <a:prstGeom prst="rect">
            <a:avLst/>
          </a:prstGeom>
          <a:noFill/>
        </p:spPr>
        <p:txBody>
          <a:bodyPr wrap="square" rtlCol="0">
            <a:spAutoFit/>
          </a:bodyPr>
          <a:lstStyle/>
          <a:p>
            <a:pPr marL="457200" indent="-457200">
              <a:lnSpc>
                <a:spcPct val="100000"/>
              </a:lnSpc>
              <a:spcAft>
                <a:spcPts val="1200"/>
              </a:spcAft>
              <a:buFont typeface="+mj-lt"/>
              <a:buAutoNum type="arabicPeriod"/>
            </a:pPr>
            <a:r>
              <a:rPr lang="en-US" b="1" spc="-31" dirty="0">
                <a:solidFill>
                  <a:srgbClr val="028573"/>
                </a:solidFill>
                <a:ea typeface="Open Sans" charset="0"/>
                <a:cs typeface="Open Sans" charset="0"/>
              </a:rPr>
              <a:t>Reset passwords </a:t>
            </a:r>
            <a:r>
              <a:rPr lang="en-US" spc="-31" dirty="0">
                <a:ea typeface="Open Sans" charset="0"/>
                <a:cs typeface="Open Sans" charset="0"/>
              </a:rPr>
              <a:t>for disabled accounts. </a:t>
            </a:r>
          </a:p>
          <a:p>
            <a:pPr marL="457200" indent="-457200">
              <a:lnSpc>
                <a:spcPct val="100000"/>
              </a:lnSpc>
              <a:spcAft>
                <a:spcPts val="1200"/>
              </a:spcAft>
              <a:buFont typeface="+mj-lt"/>
              <a:buAutoNum type="arabicPeriod"/>
            </a:pPr>
            <a:r>
              <a:rPr lang="en-US" b="1" spc="-31" dirty="0">
                <a:solidFill>
                  <a:srgbClr val="028573"/>
                </a:solidFill>
                <a:ea typeface="Open Sans" charset="0"/>
                <a:cs typeface="Open Sans" charset="0"/>
              </a:rPr>
              <a:t>Initiating a password reset </a:t>
            </a:r>
            <a:r>
              <a:rPr lang="en-US" spc="-31" dirty="0">
                <a:ea typeface="Open Sans" charset="0"/>
                <a:cs typeface="Open Sans" charset="0"/>
              </a:rPr>
              <a:t>for an active, locked, or expired account will give the user an opportunity to reset their challenge questions. </a:t>
            </a:r>
          </a:p>
          <a:p>
            <a:pPr marL="457200" indent="-457200">
              <a:spcAft>
                <a:spcPts val="1200"/>
              </a:spcAft>
              <a:buFont typeface="+mj-lt"/>
              <a:buAutoNum type="arabicPeriod"/>
            </a:pPr>
            <a:r>
              <a:rPr lang="en-US" b="1" spc="-31" dirty="0">
                <a:solidFill>
                  <a:srgbClr val="028573"/>
                </a:solidFill>
                <a:ea typeface="Open Sans" charset="0"/>
                <a:cs typeface="Open Sans" charset="0"/>
              </a:rPr>
              <a:t>Reset MFA </a:t>
            </a:r>
            <a:r>
              <a:rPr lang="en-US" spc="-31" dirty="0">
                <a:ea typeface="Open Sans" charset="0"/>
                <a:cs typeface="Open Sans" charset="0"/>
              </a:rPr>
              <a:t>for users who no longer have access to their authenticator application.</a:t>
            </a:r>
          </a:p>
          <a:p>
            <a:pPr marL="457200" indent="-457200">
              <a:lnSpc>
                <a:spcPct val="100000"/>
              </a:lnSpc>
              <a:spcAft>
                <a:spcPts val="1200"/>
              </a:spcAft>
              <a:buFont typeface="+mj-lt"/>
              <a:buAutoNum type="arabicPeriod"/>
            </a:pPr>
            <a:r>
              <a:rPr lang="en-US" b="1" spc="-31" dirty="0">
                <a:solidFill>
                  <a:srgbClr val="028573"/>
                </a:solidFill>
                <a:ea typeface="Open Sans" charset="0"/>
                <a:cs typeface="Open Sans" charset="0"/>
              </a:rPr>
              <a:t>Create new accounts</a:t>
            </a:r>
            <a:endParaRPr lang="en-US" spc="-31" dirty="0">
              <a:ea typeface="Open Sans" charset="0"/>
              <a:cs typeface="Open Sans" charset="0"/>
            </a:endParaRPr>
          </a:p>
          <a:p>
            <a:pPr marL="1257300" lvl="2" indent="-342900">
              <a:spcAft>
                <a:spcPts val="600"/>
              </a:spcAft>
              <a:buFont typeface="Courier New" panose="02070309020205020404" pitchFamily="49" charset="0"/>
              <a:buChar char="o"/>
            </a:pPr>
            <a:r>
              <a:rPr lang="en-US" dirty="0">
                <a:solidFill>
                  <a:schemeClr val="tx2"/>
                </a:solidFill>
              </a:rPr>
              <a:t>New users will receive </a:t>
            </a:r>
            <a:r>
              <a:rPr lang="en-US" b="1" dirty="0">
                <a:solidFill>
                  <a:srgbClr val="02745C"/>
                </a:solidFill>
              </a:rPr>
              <a:t>two</a:t>
            </a:r>
            <a:r>
              <a:rPr lang="en-US" dirty="0">
                <a:solidFill>
                  <a:schemeClr val="tx2"/>
                </a:solidFill>
              </a:rPr>
              <a:t> emails: one with new username and a second with a one-time password. </a:t>
            </a:r>
          </a:p>
          <a:p>
            <a:pPr marL="1257300" lvl="2" indent="-342900">
              <a:spcAft>
                <a:spcPts val="600"/>
              </a:spcAft>
              <a:buFont typeface="Courier New" panose="02070309020205020404" pitchFamily="49" charset="0"/>
              <a:buChar char="o"/>
            </a:pPr>
            <a:r>
              <a:rPr lang="en-US" dirty="0">
                <a:solidFill>
                  <a:schemeClr val="tx2"/>
                </a:solidFill>
              </a:rPr>
              <a:t>After logging in using the one-time password, new users will be required to set up their challenge questions and set their password.</a:t>
            </a:r>
          </a:p>
          <a:p>
            <a:pPr marL="457200" indent="-457200">
              <a:spcAft>
                <a:spcPts val="1200"/>
              </a:spcAft>
              <a:buFont typeface="+mj-lt"/>
              <a:buAutoNum type="arabicPeriod"/>
            </a:pPr>
            <a:r>
              <a:rPr lang="en-US" b="1" spc="-31" dirty="0">
                <a:solidFill>
                  <a:srgbClr val="028573"/>
                </a:solidFill>
                <a:ea typeface="Open Sans" charset="0"/>
                <a:cs typeface="Open Sans" charset="0"/>
              </a:rPr>
              <a:t>Add or Change User Roles</a:t>
            </a:r>
            <a:r>
              <a:rPr lang="en-US" dirty="0">
                <a:solidFill>
                  <a:schemeClr val="tx2"/>
                </a:solidFill>
              </a:rPr>
              <a:t> for existing accounts</a:t>
            </a:r>
          </a:p>
          <a:p>
            <a:pPr marL="1200150" lvl="2" indent="-285750">
              <a:spcAft>
                <a:spcPts val="600"/>
              </a:spcAft>
              <a:buFont typeface="Courier New" panose="02070309020205020404" pitchFamily="49" charset="0"/>
              <a:buChar char="o"/>
            </a:pPr>
            <a:r>
              <a:rPr lang="en-US" dirty="0">
                <a:solidFill>
                  <a:schemeClr val="tx2"/>
                </a:solidFill>
              </a:rPr>
              <a:t>Contact a User Administrator in your Region or State to discuss your need for additional functionality.</a:t>
            </a:r>
          </a:p>
          <a:p>
            <a:pPr marL="342900" indent="-342900">
              <a:spcAft>
                <a:spcPts val="600"/>
              </a:spcAft>
              <a:buFont typeface="+mj-lt"/>
              <a:buAutoNum type="arabicPeriod"/>
            </a:pPr>
            <a:r>
              <a:rPr lang="en-US" b="1" spc="-31" dirty="0">
                <a:solidFill>
                  <a:srgbClr val="028573"/>
                </a:solidFill>
                <a:ea typeface="Open Sans" charset="0"/>
                <a:cs typeface="Open Sans" charset="0"/>
              </a:rPr>
              <a:t>Disable or Deactivate accounts </a:t>
            </a:r>
            <a:r>
              <a:rPr lang="en-US" spc="-31" dirty="0">
                <a:ea typeface="Open Sans" charset="0"/>
                <a:cs typeface="Open Sans" charset="0"/>
              </a:rPr>
              <a:t>for MSIX users who no longer have a need to access the system.</a:t>
            </a:r>
          </a:p>
        </p:txBody>
      </p:sp>
      <p:sp>
        <p:nvSpPr>
          <p:cNvPr id="21" name="Rectangle 20">
            <a:extLst>
              <a:ext uri="{FF2B5EF4-FFF2-40B4-BE49-F238E27FC236}">
                <a16:creationId xmlns:a16="http://schemas.microsoft.com/office/drawing/2014/main" id="{78AE3BDA-2461-43B5-8D79-922A9E0FA201}"/>
              </a:ext>
            </a:extLst>
          </p:cNvPr>
          <p:cNvSpPr/>
          <p:nvPr/>
        </p:nvSpPr>
        <p:spPr>
          <a:xfrm>
            <a:off x="887362" y="6151519"/>
            <a:ext cx="9510341" cy="491160"/>
          </a:xfrm>
          <a:prstGeom prst="rect">
            <a:avLst/>
          </a:prstGeom>
          <a:solidFill>
            <a:srgbClr val="028573"/>
          </a:solidFill>
          <a:ln w="28575">
            <a:noFill/>
            <a:prstDash val="solid"/>
          </a:ln>
        </p:spPr>
        <p:txBody>
          <a:bodyPr wrap="square">
            <a:spAutoFit/>
          </a:bodyPr>
          <a:lstStyle/>
          <a:p>
            <a:pPr lvl="1" algn="ctr">
              <a:lnSpc>
                <a:spcPts val="3560"/>
              </a:lnSpc>
              <a:spcBef>
                <a:spcPts val="600"/>
              </a:spcBef>
              <a:defRPr/>
            </a:pPr>
            <a:r>
              <a:rPr lang="en-US" b="1" i="1" dirty="0">
                <a:solidFill>
                  <a:schemeClr val="bg1"/>
                </a:solidFill>
                <a:latin typeface="Arial" panose="020B0604020202020204" pitchFamily="34" charset="0"/>
                <a:ea typeface="Chronicle Display Black" charset="0"/>
                <a:cs typeface="Arial" panose="020B0604020202020204" pitchFamily="34" charset="0"/>
              </a:rPr>
              <a:t>TIP! </a:t>
            </a:r>
            <a:r>
              <a:rPr lang="en-US" b="1" dirty="0">
                <a:solidFill>
                  <a:schemeClr val="bg1"/>
                </a:solidFill>
                <a:latin typeface="Arial" panose="020B0604020202020204" pitchFamily="34" charset="0"/>
                <a:cs typeface="Arial" panose="020B0604020202020204" pitchFamily="34" charset="0"/>
              </a:rPr>
              <a:t>Use the Account List Report to review user accounts within your State.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578323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AE2665-623F-4724-BEED-06F47F333122}"/>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7194" y="476173"/>
            <a:ext cx="10363200" cy="594360"/>
          </a:xfrm>
        </p:spPr>
        <p:txBody>
          <a:bodyPr/>
          <a:lstStyle/>
          <a:p>
            <a:r>
              <a:rPr lang="en-US" sz="4000" b="1" cap="none" dirty="0">
                <a:solidFill>
                  <a:schemeClr val="tx2"/>
                </a:solidFill>
                <a:latin typeface="+mn-lt"/>
              </a:rPr>
              <a:t>MSIX Account Maintenance Tips</a:t>
            </a:r>
          </a:p>
        </p:txBody>
      </p:sp>
      <p:sp>
        <p:nvSpPr>
          <p:cNvPr id="7" name="TextBox 6">
            <a:extLst>
              <a:ext uri="{FF2B5EF4-FFF2-40B4-BE49-F238E27FC236}">
                <a16:creationId xmlns:a16="http://schemas.microsoft.com/office/drawing/2014/main" id="{129AF464-CAAA-4F93-A080-35BF6F9CC8D7}"/>
              </a:ext>
            </a:extLst>
          </p:cNvPr>
          <p:cNvSpPr txBox="1"/>
          <p:nvPr/>
        </p:nvSpPr>
        <p:spPr>
          <a:xfrm>
            <a:off x="656655" y="1745262"/>
            <a:ext cx="11535345" cy="4385816"/>
          </a:xfrm>
          <a:prstGeom prst="rect">
            <a:avLst/>
          </a:prstGeom>
          <a:noFill/>
        </p:spPr>
        <p:txBody>
          <a:bodyPr wrap="square" rtlCol="0">
            <a:spAutoFit/>
          </a:bodyPr>
          <a:lstStyle/>
          <a:p>
            <a:pPr marL="457200" indent="-457200">
              <a:spcAft>
                <a:spcPts val="600"/>
              </a:spcAft>
              <a:buAutoNum type="arabicPeriod"/>
            </a:pPr>
            <a:r>
              <a:rPr lang="en-US" sz="2400" dirty="0">
                <a:solidFill>
                  <a:schemeClr val="tx2"/>
                </a:solidFill>
                <a:cs typeface="Arial" panose="020B0604020202020204" pitchFamily="34" charset="0"/>
              </a:rPr>
              <a:t>MSIX automatically sends an email notice 15 days before a password expires, another notice three days before password expiration, and when the password has expired.</a:t>
            </a:r>
            <a:endParaRPr lang="en-US" sz="2400" dirty="0">
              <a:solidFill>
                <a:srgbClr val="028573"/>
              </a:solidFill>
              <a:cs typeface="Arial" panose="020B0604020202020204" pitchFamily="34" charset="0"/>
            </a:endParaRPr>
          </a:p>
          <a:p>
            <a:pPr marL="457200" indent="-457200">
              <a:spcAft>
                <a:spcPts val="600"/>
              </a:spcAft>
              <a:buAutoNum type="arabicPeriod"/>
            </a:pPr>
            <a:r>
              <a:rPr lang="en-US" sz="2400" dirty="0">
                <a:solidFill>
                  <a:schemeClr val="tx2"/>
                </a:solidFill>
                <a:cs typeface="Arial" panose="020B0604020202020204" pitchFamily="34" charset="0"/>
              </a:rPr>
              <a:t>If your password has not expired and you want to change it, log in to MSIX and navigate to the My Account page. Check the box for “Reset my password” and select SUBMIT at the bottom of the page. </a:t>
            </a:r>
          </a:p>
          <a:p>
            <a:pPr marL="457200" indent="-457200">
              <a:spcAft>
                <a:spcPts val="600"/>
              </a:spcAft>
              <a:buAutoNum type="arabicPeriod"/>
            </a:pPr>
            <a:r>
              <a:rPr lang="en-US" sz="2400" dirty="0">
                <a:solidFill>
                  <a:schemeClr val="tx2"/>
                </a:solidFill>
                <a:cs typeface="Arial" panose="020B0604020202020204" pitchFamily="34" charset="0"/>
              </a:rPr>
              <a:t>Review your Challenge Questions and answers on the My Account periodically in case you get locked out and need to use the “Forgot Your Password?” link on the MSIX sign in page to regain access.</a:t>
            </a:r>
            <a:endParaRPr lang="en-US" sz="2000" dirty="0">
              <a:solidFill>
                <a:schemeClr val="tx2"/>
              </a:solidFill>
              <a:cs typeface="Arial" panose="020B0604020202020204" pitchFamily="34" charset="0"/>
            </a:endParaRPr>
          </a:p>
          <a:p>
            <a:pPr marL="457200" indent="-457200">
              <a:spcAft>
                <a:spcPts val="600"/>
              </a:spcAft>
              <a:buAutoNum type="arabicPeriod"/>
            </a:pPr>
            <a:r>
              <a:rPr lang="en-US" sz="2400" dirty="0">
                <a:solidFill>
                  <a:schemeClr val="tx2"/>
                </a:solidFill>
                <a:cs typeface="Arial" panose="020B0604020202020204" pitchFamily="34" charset="0"/>
              </a:rPr>
              <a:t>Reset your password before you leave if you plan to be away for an extended period of time, like a summer break.</a:t>
            </a:r>
            <a:endParaRPr lang="en-US" sz="2400" dirty="0">
              <a:solidFill>
                <a:srgbClr val="028573"/>
              </a:solidFill>
              <a:cs typeface="Arial" panose="020B0604020202020204" pitchFamily="34" charset="0"/>
            </a:endParaRP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063243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DFFE06-C0F9-4D22-96AA-B83BB34E14A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8017" r="104" b="7768"/>
          <a:stretch/>
        </p:blipFill>
        <p:spPr>
          <a:xfrm>
            <a:off x="3157" y="0"/>
            <a:ext cx="12192000" cy="6868160"/>
          </a:xfrm>
          <a:prstGeom prst="rect">
            <a:avLst/>
          </a:prstGeom>
        </p:spPr>
      </p:pic>
      <p:sp>
        <p:nvSpPr>
          <p:cNvPr id="7" name="Rectangle 6">
            <a:extLst>
              <a:ext uri="{FF2B5EF4-FFF2-40B4-BE49-F238E27FC236}">
                <a16:creationId xmlns:a16="http://schemas.microsoft.com/office/drawing/2014/main" id="{16B4D43C-A686-4031-9860-B291D2BD4146}"/>
              </a:ext>
              <a:ext uri="{C183D7F6-B498-43B3-948B-1728B52AA6E4}">
                <adec:decorative xmlns:adec="http://schemas.microsoft.com/office/drawing/2017/decorative" val="1"/>
              </a:ext>
            </a:extLst>
          </p:cNvPr>
          <p:cNvSpPr/>
          <p:nvPr/>
        </p:nvSpPr>
        <p:spPr>
          <a:xfrm>
            <a:off x="-2" y="3843359"/>
            <a:ext cx="12198317" cy="302480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6C9480F8-45E0-4635-877E-8A7A21E26540}"/>
              </a:ext>
            </a:extLst>
          </p:cNvPr>
          <p:cNvSpPr txBox="1">
            <a:spLocks noGrp="1"/>
          </p:cNvSpPr>
          <p:nvPr>
            <p:ph type="title" idx="4294967295"/>
          </p:nvPr>
        </p:nvSpPr>
        <p:spPr>
          <a:xfrm>
            <a:off x="318776" y="4071973"/>
            <a:ext cx="491449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kumimoji="0" lang="en-US" sz="18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5">
            <a:extLst>
              <a:ext uri="{FF2B5EF4-FFF2-40B4-BE49-F238E27FC236}">
                <a16:creationId xmlns:a16="http://schemas.microsoft.com/office/drawing/2014/main" id="{020904D7-487B-4BAF-AEE8-0178D9B78C14}"/>
              </a:ext>
            </a:extLst>
          </p:cNvPr>
          <p:cNvSpPr txBox="1">
            <a:spLocks/>
          </p:cNvSpPr>
          <p:nvPr/>
        </p:nvSpPr>
        <p:spPr>
          <a:xfrm>
            <a:off x="419785" y="5177504"/>
            <a:ext cx="2150695" cy="17977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sz="1200" dirty="0">
                <a:solidFill>
                  <a:schemeClr val="tx1"/>
                </a:solidFill>
                <a:latin typeface="Open Sans"/>
              </a:rPr>
              <a:t>February 23, 2023</a:t>
            </a:r>
            <a:endParaRPr kumimoji="0" lang="en-US" sz="1200" b="1" i="0" u="none" strike="noStrike" kern="0" cap="all" spc="250" normalizeH="0" noProof="0" dirty="0">
              <a:ln>
                <a:noFill/>
              </a:ln>
              <a:solidFill>
                <a:schemeClr val="tx1"/>
              </a:solidFill>
              <a:effectLst/>
              <a:uLnTx/>
              <a:uFillTx/>
              <a:latin typeface="Open Sans"/>
            </a:endParaRPr>
          </a:p>
        </p:txBody>
      </p:sp>
      <p:pic>
        <p:nvPicPr>
          <p:cNvPr id="6" name="Picture 5">
            <a:extLst>
              <a:ext uri="{FF2B5EF4-FFF2-40B4-BE49-F238E27FC236}">
                <a16:creationId xmlns:a16="http://schemas.microsoft.com/office/drawing/2014/main" id="{15868EAC-CEBC-4C2C-882E-8523EB5734E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776" y="5515031"/>
            <a:ext cx="1734276" cy="498006"/>
          </a:xfrm>
          <a:prstGeom prst="rect">
            <a:avLst/>
          </a:prstGeom>
        </p:spPr>
      </p:pic>
    </p:spTree>
    <p:extLst>
      <p:ext uri="{BB962C8B-B14F-4D97-AF65-F5344CB8AC3E}">
        <p14:creationId xmlns:p14="http://schemas.microsoft.com/office/powerpoint/2010/main" val="202041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AE2665-623F-4724-BEED-06F47F333122}"/>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7362" y="358189"/>
            <a:ext cx="10363200" cy="594360"/>
          </a:xfrm>
        </p:spPr>
        <p:txBody>
          <a:bodyPr/>
          <a:lstStyle/>
          <a:p>
            <a:r>
              <a:rPr lang="en-US" sz="4000" b="1" dirty="0">
                <a:latin typeface="+mn-lt"/>
              </a:rPr>
              <a:t>MSIX Overview</a:t>
            </a:r>
          </a:p>
        </p:txBody>
      </p:sp>
      <p:sp>
        <p:nvSpPr>
          <p:cNvPr id="50" name="Rectangle 49">
            <a:extLst>
              <a:ext uri="{FF2B5EF4-FFF2-40B4-BE49-F238E27FC236}">
                <a16:creationId xmlns:a16="http://schemas.microsoft.com/office/drawing/2014/main" id="{CC80DB79-B682-42D0-9F78-B28FFC7FAEDB}"/>
              </a:ext>
            </a:extLst>
          </p:cNvPr>
          <p:cNvSpPr/>
          <p:nvPr/>
        </p:nvSpPr>
        <p:spPr>
          <a:xfrm>
            <a:off x="871730" y="1601490"/>
            <a:ext cx="10768914" cy="1123449"/>
          </a:xfrm>
          <a:prstGeom prst="rect">
            <a:avLst/>
          </a:prstGeom>
        </p:spPr>
        <p:txBody>
          <a:bodyPr wrap="square">
            <a:spAutoFit/>
          </a:bodyPr>
          <a:lstStyle/>
          <a:p>
            <a:pPr marL="0" marR="0" lvl="0" indent="0" algn="l" defTabSz="914400" rtl="0" eaLnBrk="1" fontAlgn="auto" latinLnBrk="0" hangingPunct="1">
              <a:lnSpc>
                <a:spcPct val="114000"/>
              </a:lnSpc>
              <a:spcBef>
                <a:spcPts val="6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Arial" charset="0"/>
                <a:cs typeface="Arial" charset="0"/>
              </a:rPr>
              <a:t>MSIX is a web-based application that links State migrant systems to produce a single Consolidated Student Record containing the Migrant Education Program (MEP) minimum data elements (MDEs) to not only analyze national migrant trends, but also facilitate:</a:t>
            </a:r>
            <a:endParaRPr kumimoji="0" lang="en-US" sz="2000" b="0" i="0" u="none" strike="noStrike" kern="1200" cap="none" spc="0" normalizeH="0" baseline="0" noProof="0" dirty="0">
              <a:ln>
                <a:noFill/>
              </a:ln>
              <a:solidFill>
                <a:srgbClr val="000000"/>
              </a:solidFill>
              <a:effectLst/>
              <a:uLnTx/>
              <a:uFillTx/>
              <a:latin typeface="Open Sans"/>
              <a:ea typeface="+mn-ea"/>
              <a:cs typeface="Arial" charset="0"/>
            </a:endParaRPr>
          </a:p>
        </p:txBody>
      </p:sp>
      <p:grpSp>
        <p:nvGrpSpPr>
          <p:cNvPr id="25" name="Group 24">
            <a:extLst>
              <a:ext uri="{FF2B5EF4-FFF2-40B4-BE49-F238E27FC236}">
                <a16:creationId xmlns:a16="http://schemas.microsoft.com/office/drawing/2014/main" id="{638243B9-32BA-41DA-9941-0A54EC52E6F5}"/>
              </a:ext>
              <a:ext uri="{C183D7F6-B498-43B3-948B-1728B52AA6E4}">
                <adec:decorative xmlns:adec="http://schemas.microsoft.com/office/drawing/2017/decorative" val="1"/>
              </a:ext>
            </a:extLst>
          </p:cNvPr>
          <p:cNvGrpSpPr/>
          <p:nvPr/>
        </p:nvGrpSpPr>
        <p:grpSpPr>
          <a:xfrm>
            <a:off x="1531814" y="3313175"/>
            <a:ext cx="903942" cy="892699"/>
            <a:chOff x="268871" y="211361"/>
            <a:chExt cx="600861" cy="561886"/>
          </a:xfrm>
        </p:grpSpPr>
        <p:sp>
          <p:nvSpPr>
            <p:cNvPr id="27" name="Freeform 663">
              <a:extLst>
                <a:ext uri="{FF2B5EF4-FFF2-40B4-BE49-F238E27FC236}">
                  <a16:creationId xmlns:a16="http://schemas.microsoft.com/office/drawing/2014/main" id="{A363038E-6750-471D-95A8-6F4FAB5A73AE}"/>
                </a:ext>
                <a:ext uri="{C183D7F6-B498-43B3-948B-1728B52AA6E4}">
                  <adec:decorative xmlns:adec="http://schemas.microsoft.com/office/drawing/2017/decorative" val="1"/>
                </a:ext>
              </a:extLst>
            </p:cNvPr>
            <p:cNvSpPr>
              <a:spLocks noEditPoints="1"/>
            </p:cNvSpPr>
            <p:nvPr/>
          </p:nvSpPr>
          <p:spPr bwMode="auto">
            <a:xfrm>
              <a:off x="359226" y="211361"/>
              <a:ext cx="510506" cy="510506"/>
            </a:xfrm>
            <a:custGeom>
              <a:avLst/>
              <a:gdLst>
                <a:gd name="T0" fmla="*/ 178 w 181"/>
                <a:gd name="T1" fmla="*/ 34 h 181"/>
                <a:gd name="T2" fmla="*/ 149 w 181"/>
                <a:gd name="T3" fmla="*/ 4 h 181"/>
                <a:gd name="T4" fmla="*/ 134 w 181"/>
                <a:gd name="T5" fmla="*/ 4 h 181"/>
                <a:gd name="T6" fmla="*/ 24 w 181"/>
                <a:gd name="T7" fmla="*/ 115 h 181"/>
                <a:gd name="T8" fmla="*/ 22 w 181"/>
                <a:gd name="T9" fmla="*/ 118 h 181"/>
                <a:gd name="T10" fmla="*/ 2 w 181"/>
                <a:gd name="T11" fmla="*/ 168 h 181"/>
                <a:gd name="T12" fmla="*/ 4 w 181"/>
                <a:gd name="T13" fmla="*/ 179 h 181"/>
                <a:gd name="T14" fmla="*/ 11 w 181"/>
                <a:gd name="T15" fmla="*/ 181 h 181"/>
                <a:gd name="T16" fmla="*/ 11 w 181"/>
                <a:gd name="T17" fmla="*/ 181 h 181"/>
                <a:gd name="T18" fmla="*/ 15 w 181"/>
                <a:gd name="T19" fmla="*/ 181 h 181"/>
                <a:gd name="T20" fmla="*/ 65 w 181"/>
                <a:gd name="T21" fmla="*/ 161 h 181"/>
                <a:gd name="T22" fmla="*/ 68 w 181"/>
                <a:gd name="T23" fmla="*/ 158 h 181"/>
                <a:gd name="T24" fmla="*/ 178 w 181"/>
                <a:gd name="T25" fmla="*/ 49 h 181"/>
                <a:gd name="T26" fmla="*/ 178 w 181"/>
                <a:gd name="T27" fmla="*/ 48 h 181"/>
                <a:gd name="T28" fmla="*/ 181 w 181"/>
                <a:gd name="T29" fmla="*/ 41 h 181"/>
                <a:gd name="T30" fmla="*/ 178 w 181"/>
                <a:gd name="T31" fmla="*/ 34 h 181"/>
                <a:gd name="T32" fmla="*/ 28 w 181"/>
                <a:gd name="T33" fmla="*/ 125 h 181"/>
                <a:gd name="T34" fmla="*/ 58 w 181"/>
                <a:gd name="T35" fmla="*/ 154 h 181"/>
                <a:gd name="T36" fmla="*/ 23 w 181"/>
                <a:gd name="T37" fmla="*/ 168 h 181"/>
                <a:gd name="T38" fmla="*/ 14 w 181"/>
                <a:gd name="T39" fmla="*/ 159 h 181"/>
                <a:gd name="T40" fmla="*/ 28 w 181"/>
                <a:gd name="T41" fmla="*/ 125 h 181"/>
                <a:gd name="T42" fmla="*/ 172 w 181"/>
                <a:gd name="T43" fmla="*/ 42 h 181"/>
                <a:gd name="T44" fmla="*/ 65 w 181"/>
                <a:gd name="T45" fmla="*/ 149 h 181"/>
                <a:gd name="T46" fmla="*/ 57 w 181"/>
                <a:gd name="T47" fmla="*/ 142 h 181"/>
                <a:gd name="T48" fmla="*/ 58 w 181"/>
                <a:gd name="T49" fmla="*/ 142 h 181"/>
                <a:gd name="T50" fmla="*/ 153 w 181"/>
                <a:gd name="T51" fmla="*/ 46 h 181"/>
                <a:gd name="T52" fmla="*/ 153 w 181"/>
                <a:gd name="T53" fmla="*/ 40 h 181"/>
                <a:gd name="T54" fmla="*/ 147 w 181"/>
                <a:gd name="T55" fmla="*/ 40 h 181"/>
                <a:gd name="T56" fmla="*/ 52 w 181"/>
                <a:gd name="T57" fmla="*/ 136 h 181"/>
                <a:gd name="T58" fmla="*/ 51 w 181"/>
                <a:gd name="T59" fmla="*/ 136 h 181"/>
                <a:gd name="T60" fmla="*/ 33 w 181"/>
                <a:gd name="T61" fmla="*/ 118 h 181"/>
                <a:gd name="T62" fmla="*/ 141 w 181"/>
                <a:gd name="T63" fmla="*/ 10 h 181"/>
                <a:gd name="T64" fmla="*/ 142 w 181"/>
                <a:gd name="T65" fmla="*/ 10 h 181"/>
                <a:gd name="T66" fmla="*/ 143 w 181"/>
                <a:gd name="T67" fmla="*/ 10 h 181"/>
                <a:gd name="T68" fmla="*/ 172 w 181"/>
                <a:gd name="T69" fmla="*/ 40 h 181"/>
                <a:gd name="T70" fmla="*/ 173 w 181"/>
                <a:gd name="T71" fmla="*/ 41 h 181"/>
                <a:gd name="T72" fmla="*/ 172 w 181"/>
                <a:gd name="T73"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1">
                  <a:moveTo>
                    <a:pt x="178" y="34"/>
                  </a:moveTo>
                  <a:cubicBezTo>
                    <a:pt x="149" y="4"/>
                    <a:pt x="149" y="4"/>
                    <a:pt x="149" y="4"/>
                  </a:cubicBezTo>
                  <a:cubicBezTo>
                    <a:pt x="145" y="0"/>
                    <a:pt x="138" y="0"/>
                    <a:pt x="134" y="4"/>
                  </a:cubicBezTo>
                  <a:cubicBezTo>
                    <a:pt x="24" y="115"/>
                    <a:pt x="24" y="115"/>
                    <a:pt x="24" y="115"/>
                  </a:cubicBezTo>
                  <a:cubicBezTo>
                    <a:pt x="23" y="115"/>
                    <a:pt x="22" y="117"/>
                    <a:pt x="22" y="118"/>
                  </a:cubicBezTo>
                  <a:cubicBezTo>
                    <a:pt x="2" y="168"/>
                    <a:pt x="2" y="168"/>
                    <a:pt x="2" y="168"/>
                  </a:cubicBezTo>
                  <a:cubicBezTo>
                    <a:pt x="0" y="171"/>
                    <a:pt x="1" y="176"/>
                    <a:pt x="4" y="179"/>
                  </a:cubicBezTo>
                  <a:cubicBezTo>
                    <a:pt x="6" y="180"/>
                    <a:pt x="9" y="181"/>
                    <a:pt x="11" y="181"/>
                  </a:cubicBezTo>
                  <a:cubicBezTo>
                    <a:pt x="11" y="181"/>
                    <a:pt x="11" y="181"/>
                    <a:pt x="11" y="181"/>
                  </a:cubicBezTo>
                  <a:cubicBezTo>
                    <a:pt x="13" y="181"/>
                    <a:pt x="14" y="181"/>
                    <a:pt x="15" y="181"/>
                  </a:cubicBezTo>
                  <a:cubicBezTo>
                    <a:pt x="65" y="161"/>
                    <a:pt x="65" y="161"/>
                    <a:pt x="65" y="161"/>
                  </a:cubicBezTo>
                  <a:cubicBezTo>
                    <a:pt x="66" y="160"/>
                    <a:pt x="67" y="159"/>
                    <a:pt x="68" y="158"/>
                  </a:cubicBezTo>
                  <a:cubicBezTo>
                    <a:pt x="178" y="49"/>
                    <a:pt x="178" y="49"/>
                    <a:pt x="178" y="49"/>
                  </a:cubicBezTo>
                  <a:cubicBezTo>
                    <a:pt x="178" y="48"/>
                    <a:pt x="178" y="48"/>
                    <a:pt x="178" y="48"/>
                  </a:cubicBezTo>
                  <a:cubicBezTo>
                    <a:pt x="180" y="46"/>
                    <a:pt x="181" y="44"/>
                    <a:pt x="181" y="41"/>
                  </a:cubicBezTo>
                  <a:cubicBezTo>
                    <a:pt x="181" y="38"/>
                    <a:pt x="180" y="36"/>
                    <a:pt x="178" y="34"/>
                  </a:cubicBezTo>
                  <a:close/>
                  <a:moveTo>
                    <a:pt x="28" y="125"/>
                  </a:moveTo>
                  <a:cubicBezTo>
                    <a:pt x="58" y="154"/>
                    <a:pt x="58" y="154"/>
                    <a:pt x="58" y="154"/>
                  </a:cubicBezTo>
                  <a:cubicBezTo>
                    <a:pt x="23" y="168"/>
                    <a:pt x="23" y="168"/>
                    <a:pt x="23" y="168"/>
                  </a:cubicBezTo>
                  <a:cubicBezTo>
                    <a:pt x="14" y="159"/>
                    <a:pt x="14" y="159"/>
                    <a:pt x="14" y="159"/>
                  </a:cubicBezTo>
                  <a:lnTo>
                    <a:pt x="28" y="125"/>
                  </a:lnTo>
                  <a:close/>
                  <a:moveTo>
                    <a:pt x="172" y="42"/>
                  </a:moveTo>
                  <a:cubicBezTo>
                    <a:pt x="65" y="149"/>
                    <a:pt x="65" y="149"/>
                    <a:pt x="65" y="149"/>
                  </a:cubicBezTo>
                  <a:cubicBezTo>
                    <a:pt x="57" y="142"/>
                    <a:pt x="57" y="142"/>
                    <a:pt x="57" y="142"/>
                  </a:cubicBezTo>
                  <a:cubicBezTo>
                    <a:pt x="58" y="142"/>
                    <a:pt x="58" y="142"/>
                    <a:pt x="58" y="142"/>
                  </a:cubicBezTo>
                  <a:cubicBezTo>
                    <a:pt x="153" y="46"/>
                    <a:pt x="153" y="46"/>
                    <a:pt x="153" y="46"/>
                  </a:cubicBezTo>
                  <a:cubicBezTo>
                    <a:pt x="155" y="44"/>
                    <a:pt x="155" y="42"/>
                    <a:pt x="153" y="40"/>
                  </a:cubicBezTo>
                  <a:cubicBezTo>
                    <a:pt x="151" y="38"/>
                    <a:pt x="149" y="38"/>
                    <a:pt x="147" y="40"/>
                  </a:cubicBezTo>
                  <a:cubicBezTo>
                    <a:pt x="52" y="136"/>
                    <a:pt x="52" y="136"/>
                    <a:pt x="52" y="136"/>
                  </a:cubicBezTo>
                  <a:cubicBezTo>
                    <a:pt x="52" y="136"/>
                    <a:pt x="52" y="136"/>
                    <a:pt x="51" y="136"/>
                  </a:cubicBezTo>
                  <a:cubicBezTo>
                    <a:pt x="33" y="118"/>
                    <a:pt x="33" y="118"/>
                    <a:pt x="33" y="118"/>
                  </a:cubicBezTo>
                  <a:cubicBezTo>
                    <a:pt x="141" y="10"/>
                    <a:pt x="141" y="10"/>
                    <a:pt x="141" y="10"/>
                  </a:cubicBezTo>
                  <a:cubicBezTo>
                    <a:pt x="141" y="10"/>
                    <a:pt x="141" y="10"/>
                    <a:pt x="142" y="10"/>
                  </a:cubicBezTo>
                  <a:cubicBezTo>
                    <a:pt x="142" y="10"/>
                    <a:pt x="142" y="10"/>
                    <a:pt x="143" y="10"/>
                  </a:cubicBezTo>
                  <a:cubicBezTo>
                    <a:pt x="172" y="40"/>
                    <a:pt x="172" y="40"/>
                    <a:pt x="172" y="40"/>
                  </a:cubicBezTo>
                  <a:cubicBezTo>
                    <a:pt x="173" y="40"/>
                    <a:pt x="173" y="41"/>
                    <a:pt x="173" y="41"/>
                  </a:cubicBezTo>
                  <a:cubicBezTo>
                    <a:pt x="173" y="41"/>
                    <a:pt x="173" y="42"/>
                    <a:pt x="172" y="4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8" name="Freeform 664">
              <a:extLst>
                <a:ext uri="{FF2B5EF4-FFF2-40B4-BE49-F238E27FC236}">
                  <a16:creationId xmlns:a16="http://schemas.microsoft.com/office/drawing/2014/main" id="{9FBA80B1-1399-496B-A22F-5D8E580E8D61}"/>
                </a:ext>
                <a:ext uri="{C183D7F6-B498-43B3-948B-1728B52AA6E4}">
                  <adec:decorative xmlns:adec="http://schemas.microsoft.com/office/drawing/2017/decorative" val="1"/>
                </a:ext>
              </a:extLst>
            </p:cNvPr>
            <p:cNvSpPr>
              <a:spLocks/>
            </p:cNvSpPr>
            <p:nvPr/>
          </p:nvSpPr>
          <p:spPr bwMode="auto">
            <a:xfrm>
              <a:off x="268871" y="256991"/>
              <a:ext cx="521595" cy="516256"/>
            </a:xfrm>
            <a:custGeom>
              <a:avLst/>
              <a:gdLst>
                <a:gd name="T0" fmla="*/ 181 w 185"/>
                <a:gd name="T1" fmla="*/ 69 h 183"/>
                <a:gd name="T2" fmla="*/ 176 w 185"/>
                <a:gd name="T3" fmla="*/ 73 h 183"/>
                <a:gd name="T4" fmla="*/ 176 w 185"/>
                <a:gd name="T5" fmla="*/ 172 h 183"/>
                <a:gd name="T6" fmla="*/ 175 w 185"/>
                <a:gd name="T7" fmla="*/ 174 h 183"/>
                <a:gd name="T8" fmla="*/ 11 w 185"/>
                <a:gd name="T9" fmla="*/ 174 h 183"/>
                <a:gd name="T10" fmla="*/ 9 w 185"/>
                <a:gd name="T11" fmla="*/ 172 h 183"/>
                <a:gd name="T12" fmla="*/ 9 w 185"/>
                <a:gd name="T13" fmla="*/ 11 h 183"/>
                <a:gd name="T14" fmla="*/ 11 w 185"/>
                <a:gd name="T15" fmla="*/ 9 h 183"/>
                <a:gd name="T16" fmla="*/ 119 w 185"/>
                <a:gd name="T17" fmla="*/ 9 h 183"/>
                <a:gd name="T18" fmla="*/ 123 w 185"/>
                <a:gd name="T19" fmla="*/ 5 h 183"/>
                <a:gd name="T20" fmla="*/ 119 w 185"/>
                <a:gd name="T21" fmla="*/ 0 h 183"/>
                <a:gd name="T22" fmla="*/ 11 w 185"/>
                <a:gd name="T23" fmla="*/ 0 h 183"/>
                <a:gd name="T24" fmla="*/ 0 w 185"/>
                <a:gd name="T25" fmla="*/ 11 h 183"/>
                <a:gd name="T26" fmla="*/ 0 w 185"/>
                <a:gd name="T27" fmla="*/ 172 h 183"/>
                <a:gd name="T28" fmla="*/ 11 w 185"/>
                <a:gd name="T29" fmla="*/ 183 h 183"/>
                <a:gd name="T30" fmla="*/ 175 w 185"/>
                <a:gd name="T31" fmla="*/ 183 h 183"/>
                <a:gd name="T32" fmla="*/ 185 w 185"/>
                <a:gd name="T33" fmla="*/ 172 h 183"/>
                <a:gd name="T34" fmla="*/ 185 w 185"/>
                <a:gd name="T35" fmla="*/ 73 h 183"/>
                <a:gd name="T36" fmla="*/ 181 w 185"/>
                <a:gd name="T37" fmla="*/ 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83">
                  <a:moveTo>
                    <a:pt x="181" y="69"/>
                  </a:moveTo>
                  <a:cubicBezTo>
                    <a:pt x="178" y="69"/>
                    <a:pt x="176" y="71"/>
                    <a:pt x="176" y="73"/>
                  </a:cubicBezTo>
                  <a:cubicBezTo>
                    <a:pt x="176" y="172"/>
                    <a:pt x="176" y="172"/>
                    <a:pt x="176" y="172"/>
                  </a:cubicBezTo>
                  <a:cubicBezTo>
                    <a:pt x="176" y="173"/>
                    <a:pt x="176" y="174"/>
                    <a:pt x="175" y="174"/>
                  </a:cubicBezTo>
                  <a:cubicBezTo>
                    <a:pt x="11" y="174"/>
                    <a:pt x="11" y="174"/>
                    <a:pt x="11" y="174"/>
                  </a:cubicBezTo>
                  <a:cubicBezTo>
                    <a:pt x="10" y="174"/>
                    <a:pt x="9" y="173"/>
                    <a:pt x="9" y="172"/>
                  </a:cubicBezTo>
                  <a:cubicBezTo>
                    <a:pt x="9" y="11"/>
                    <a:pt x="9" y="11"/>
                    <a:pt x="9" y="11"/>
                  </a:cubicBezTo>
                  <a:cubicBezTo>
                    <a:pt x="9" y="10"/>
                    <a:pt x="10" y="9"/>
                    <a:pt x="11" y="9"/>
                  </a:cubicBezTo>
                  <a:cubicBezTo>
                    <a:pt x="119" y="9"/>
                    <a:pt x="119" y="9"/>
                    <a:pt x="119" y="9"/>
                  </a:cubicBezTo>
                  <a:cubicBezTo>
                    <a:pt x="121" y="9"/>
                    <a:pt x="123" y="7"/>
                    <a:pt x="123" y="5"/>
                  </a:cubicBezTo>
                  <a:cubicBezTo>
                    <a:pt x="123" y="2"/>
                    <a:pt x="121" y="0"/>
                    <a:pt x="119" y="0"/>
                  </a:cubicBezTo>
                  <a:cubicBezTo>
                    <a:pt x="11" y="0"/>
                    <a:pt x="11" y="0"/>
                    <a:pt x="11" y="0"/>
                  </a:cubicBezTo>
                  <a:cubicBezTo>
                    <a:pt x="5" y="0"/>
                    <a:pt x="0" y="5"/>
                    <a:pt x="0" y="11"/>
                  </a:cubicBezTo>
                  <a:cubicBezTo>
                    <a:pt x="0" y="172"/>
                    <a:pt x="0" y="172"/>
                    <a:pt x="0" y="172"/>
                  </a:cubicBezTo>
                  <a:cubicBezTo>
                    <a:pt x="0" y="178"/>
                    <a:pt x="5" y="183"/>
                    <a:pt x="11" y="183"/>
                  </a:cubicBezTo>
                  <a:cubicBezTo>
                    <a:pt x="175" y="183"/>
                    <a:pt x="175" y="183"/>
                    <a:pt x="175" y="183"/>
                  </a:cubicBezTo>
                  <a:cubicBezTo>
                    <a:pt x="180" y="183"/>
                    <a:pt x="185" y="178"/>
                    <a:pt x="185" y="172"/>
                  </a:cubicBezTo>
                  <a:cubicBezTo>
                    <a:pt x="185" y="73"/>
                    <a:pt x="185" y="73"/>
                    <a:pt x="185" y="73"/>
                  </a:cubicBezTo>
                  <a:cubicBezTo>
                    <a:pt x="185" y="71"/>
                    <a:pt x="183" y="69"/>
                    <a:pt x="181" y="6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26" name="Rectangle 25" descr="Enrollment">
            <a:extLst>
              <a:ext uri="{FF2B5EF4-FFF2-40B4-BE49-F238E27FC236}">
                <a16:creationId xmlns:a16="http://schemas.microsoft.com/office/drawing/2014/main" id="{00BDD4C7-6B4D-4829-BEDB-8037287F638B}"/>
              </a:ext>
            </a:extLst>
          </p:cNvPr>
          <p:cNvSpPr/>
          <p:nvPr/>
        </p:nvSpPr>
        <p:spPr>
          <a:xfrm>
            <a:off x="836858" y="4490965"/>
            <a:ext cx="232459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Enrollment</a:t>
            </a:r>
          </a:p>
        </p:txBody>
      </p:sp>
      <p:grpSp>
        <p:nvGrpSpPr>
          <p:cNvPr id="30" name="Group 29">
            <a:extLst>
              <a:ext uri="{FF2B5EF4-FFF2-40B4-BE49-F238E27FC236}">
                <a16:creationId xmlns:a16="http://schemas.microsoft.com/office/drawing/2014/main" id="{E7EED948-5AA2-4EFF-8631-43DE22D1CCD9}"/>
              </a:ext>
              <a:ext uri="{C183D7F6-B498-43B3-948B-1728B52AA6E4}">
                <adec:decorative xmlns:adec="http://schemas.microsoft.com/office/drawing/2017/decorative" val="1"/>
              </a:ext>
            </a:extLst>
          </p:cNvPr>
          <p:cNvGrpSpPr/>
          <p:nvPr/>
        </p:nvGrpSpPr>
        <p:grpSpPr>
          <a:xfrm>
            <a:off x="4188969" y="3313602"/>
            <a:ext cx="671824" cy="936147"/>
            <a:chOff x="8191500" y="149226"/>
            <a:chExt cx="387350" cy="539750"/>
          </a:xfrm>
        </p:grpSpPr>
        <p:sp>
          <p:nvSpPr>
            <p:cNvPr id="32" name="Freeform 361">
              <a:extLst>
                <a:ext uri="{FF2B5EF4-FFF2-40B4-BE49-F238E27FC236}">
                  <a16:creationId xmlns:a16="http://schemas.microsoft.com/office/drawing/2014/main" id="{A2B513D0-96D3-4BFE-81BD-BFDAC7064B34}"/>
                </a:ext>
                <a:ext uri="{C183D7F6-B498-43B3-948B-1728B52AA6E4}">
                  <adec:decorative xmlns:adec="http://schemas.microsoft.com/office/drawing/2017/decorative" val="1"/>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3" name="Oval 362">
              <a:extLst>
                <a:ext uri="{FF2B5EF4-FFF2-40B4-BE49-F238E27FC236}">
                  <a16:creationId xmlns:a16="http://schemas.microsoft.com/office/drawing/2014/main" id="{AFE8765E-4185-4641-8A9A-BC4A614CCD5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4" name="Freeform 363">
              <a:extLst>
                <a:ext uri="{FF2B5EF4-FFF2-40B4-BE49-F238E27FC236}">
                  <a16:creationId xmlns:a16="http://schemas.microsoft.com/office/drawing/2014/main" id="{6F0AD948-BC78-4295-B5E8-A6929C570CF6}"/>
                </a:ext>
                <a:ext uri="{C183D7F6-B498-43B3-948B-1728B52AA6E4}">
                  <adec:decorative xmlns:adec="http://schemas.microsoft.com/office/drawing/2017/decorative" val="1"/>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5" name="Freeform 364">
              <a:extLst>
                <a:ext uri="{FF2B5EF4-FFF2-40B4-BE49-F238E27FC236}">
                  <a16:creationId xmlns:a16="http://schemas.microsoft.com/office/drawing/2014/main" id="{D951F93A-47A4-40D9-81B2-37D3B138FED7}"/>
                </a:ext>
                <a:ext uri="{C183D7F6-B498-43B3-948B-1728B52AA6E4}">
                  <adec:decorative xmlns:adec="http://schemas.microsoft.com/office/drawing/2017/decorative" val="1"/>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31" name="Rectangle 30" descr="Placement">
            <a:extLst>
              <a:ext uri="{FF2B5EF4-FFF2-40B4-BE49-F238E27FC236}">
                <a16:creationId xmlns:a16="http://schemas.microsoft.com/office/drawing/2014/main" id="{D6791CFF-00F0-4FF7-BB68-994FA8CC30BB}"/>
              </a:ext>
            </a:extLst>
          </p:cNvPr>
          <p:cNvSpPr/>
          <p:nvPr/>
        </p:nvSpPr>
        <p:spPr>
          <a:xfrm>
            <a:off x="3468762" y="4490965"/>
            <a:ext cx="21452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Placement</a:t>
            </a:r>
          </a:p>
        </p:txBody>
      </p:sp>
      <p:sp>
        <p:nvSpPr>
          <p:cNvPr id="37" name="Freeform 279">
            <a:extLst>
              <a:ext uri="{FF2B5EF4-FFF2-40B4-BE49-F238E27FC236}">
                <a16:creationId xmlns:a16="http://schemas.microsoft.com/office/drawing/2014/main" id="{2233490C-5650-45DB-A046-1A01C0D33EE0}"/>
              </a:ext>
              <a:ext uri="{C183D7F6-B498-43B3-948B-1728B52AA6E4}">
                <adec:decorative xmlns:adec="http://schemas.microsoft.com/office/drawing/2017/decorative" val="1"/>
              </a:ext>
            </a:extLst>
          </p:cNvPr>
          <p:cNvSpPr>
            <a:spLocks noEditPoints="1"/>
          </p:cNvSpPr>
          <p:nvPr/>
        </p:nvSpPr>
        <p:spPr bwMode="auto">
          <a:xfrm>
            <a:off x="6804459" y="3409741"/>
            <a:ext cx="673561" cy="829598"/>
          </a:xfrm>
          <a:custGeom>
            <a:avLst/>
            <a:gdLst>
              <a:gd name="T0" fmla="*/ 185 w 197"/>
              <a:gd name="T1" fmla="*/ 120 h 243"/>
              <a:gd name="T2" fmla="*/ 140 w 197"/>
              <a:gd name="T3" fmla="*/ 100 h 243"/>
              <a:gd name="T4" fmla="*/ 101 w 197"/>
              <a:gd name="T5" fmla="*/ 55 h 243"/>
              <a:gd name="T6" fmla="*/ 77 w 197"/>
              <a:gd name="T7" fmla="*/ 1 h 243"/>
              <a:gd name="T8" fmla="*/ 51 w 197"/>
              <a:gd name="T9" fmla="*/ 14 h 243"/>
              <a:gd name="T10" fmla="*/ 55 w 197"/>
              <a:gd name="T11" fmla="*/ 63 h 243"/>
              <a:gd name="T12" fmla="*/ 21 w 197"/>
              <a:gd name="T13" fmla="*/ 110 h 243"/>
              <a:gd name="T14" fmla="*/ 12 w 197"/>
              <a:gd name="T15" fmla="*/ 163 h 243"/>
              <a:gd name="T16" fmla="*/ 18 w 197"/>
              <a:gd name="T17" fmla="*/ 192 h 243"/>
              <a:gd name="T18" fmla="*/ 21 w 197"/>
              <a:gd name="T19" fmla="*/ 199 h 243"/>
              <a:gd name="T20" fmla="*/ 42 w 197"/>
              <a:gd name="T21" fmla="*/ 221 h 243"/>
              <a:gd name="T22" fmla="*/ 72 w 197"/>
              <a:gd name="T23" fmla="*/ 243 h 243"/>
              <a:gd name="T24" fmla="*/ 96 w 197"/>
              <a:gd name="T25" fmla="*/ 242 h 243"/>
              <a:gd name="T26" fmla="*/ 120 w 197"/>
              <a:gd name="T27" fmla="*/ 242 h 243"/>
              <a:gd name="T28" fmla="*/ 190 w 197"/>
              <a:gd name="T29" fmla="*/ 204 h 243"/>
              <a:gd name="T30" fmla="*/ 190 w 197"/>
              <a:gd name="T31" fmla="*/ 126 h 243"/>
              <a:gd name="T32" fmla="*/ 17 w 197"/>
              <a:gd name="T33" fmla="*/ 175 h 243"/>
              <a:gd name="T34" fmla="*/ 36 w 197"/>
              <a:gd name="T35" fmla="*/ 172 h 243"/>
              <a:gd name="T36" fmla="*/ 76 w 197"/>
              <a:gd name="T37" fmla="*/ 160 h 243"/>
              <a:gd name="T38" fmla="*/ 87 w 197"/>
              <a:gd name="T39" fmla="*/ 174 h 243"/>
              <a:gd name="T40" fmla="*/ 53 w 197"/>
              <a:gd name="T41" fmla="*/ 186 h 243"/>
              <a:gd name="T42" fmla="*/ 29 w 197"/>
              <a:gd name="T43" fmla="*/ 185 h 243"/>
              <a:gd name="T44" fmla="*/ 36 w 197"/>
              <a:gd name="T45" fmla="*/ 206 h 243"/>
              <a:gd name="T46" fmla="*/ 39 w 197"/>
              <a:gd name="T47" fmla="*/ 196 h 243"/>
              <a:gd name="T48" fmla="*/ 88 w 197"/>
              <a:gd name="T49" fmla="*/ 184 h 243"/>
              <a:gd name="T50" fmla="*/ 101 w 197"/>
              <a:gd name="T51" fmla="*/ 193 h 243"/>
              <a:gd name="T52" fmla="*/ 72 w 197"/>
              <a:gd name="T53" fmla="*/ 206 h 243"/>
              <a:gd name="T54" fmla="*/ 48 w 197"/>
              <a:gd name="T55" fmla="*/ 209 h 243"/>
              <a:gd name="T56" fmla="*/ 79 w 197"/>
              <a:gd name="T57" fmla="*/ 231 h 243"/>
              <a:gd name="T58" fmla="*/ 56 w 197"/>
              <a:gd name="T59" fmla="*/ 230 h 243"/>
              <a:gd name="T60" fmla="*/ 60 w 197"/>
              <a:gd name="T61" fmla="*/ 219 h 243"/>
              <a:gd name="T62" fmla="*/ 95 w 197"/>
              <a:gd name="T63" fmla="*/ 209 h 243"/>
              <a:gd name="T64" fmla="*/ 105 w 197"/>
              <a:gd name="T65" fmla="*/ 219 h 243"/>
              <a:gd name="T66" fmla="*/ 182 w 197"/>
              <a:gd name="T67" fmla="*/ 198 h 243"/>
              <a:gd name="T68" fmla="*/ 115 w 197"/>
              <a:gd name="T69" fmla="*/ 233 h 243"/>
              <a:gd name="T70" fmla="*/ 99 w 197"/>
              <a:gd name="T71" fmla="*/ 233 h 243"/>
              <a:gd name="T72" fmla="*/ 114 w 197"/>
              <a:gd name="T73" fmla="*/ 215 h 243"/>
              <a:gd name="T74" fmla="*/ 112 w 197"/>
              <a:gd name="T75" fmla="*/ 212 h 243"/>
              <a:gd name="T76" fmla="*/ 111 w 197"/>
              <a:gd name="T77" fmla="*/ 196 h 243"/>
              <a:gd name="T78" fmla="*/ 99 w 197"/>
              <a:gd name="T79" fmla="*/ 179 h 243"/>
              <a:gd name="T80" fmla="*/ 88 w 197"/>
              <a:gd name="T81" fmla="*/ 154 h 243"/>
              <a:gd name="T82" fmla="*/ 62 w 197"/>
              <a:gd name="T83" fmla="*/ 127 h 243"/>
              <a:gd name="T84" fmla="*/ 32 w 197"/>
              <a:gd name="T85" fmla="*/ 134 h 243"/>
              <a:gd name="T86" fmla="*/ 40 w 197"/>
              <a:gd name="T87" fmla="*/ 143 h 243"/>
              <a:gd name="T88" fmla="*/ 62 w 197"/>
              <a:gd name="T89" fmla="*/ 137 h 243"/>
              <a:gd name="T90" fmla="*/ 73 w 197"/>
              <a:gd name="T91" fmla="*/ 150 h 243"/>
              <a:gd name="T92" fmla="*/ 36 w 197"/>
              <a:gd name="T93" fmla="*/ 162 h 243"/>
              <a:gd name="T94" fmla="*/ 18 w 197"/>
              <a:gd name="T95" fmla="*/ 154 h 243"/>
              <a:gd name="T96" fmla="*/ 70 w 197"/>
              <a:gd name="T97" fmla="*/ 114 h 243"/>
              <a:gd name="T98" fmla="*/ 79 w 197"/>
              <a:gd name="T99" fmla="*/ 108 h 243"/>
              <a:gd name="T100" fmla="*/ 63 w 197"/>
              <a:gd name="T101" fmla="*/ 58 h 243"/>
              <a:gd name="T102" fmla="*/ 59 w 197"/>
              <a:gd name="T103" fmla="*/ 20 h 243"/>
              <a:gd name="T104" fmla="*/ 94 w 197"/>
              <a:gd name="T105" fmla="*/ 62 h 243"/>
              <a:gd name="T106" fmla="*/ 151 w 197"/>
              <a:gd name="T107" fmla="*/ 127 h 243"/>
              <a:gd name="T108" fmla="*/ 182 w 197"/>
              <a:gd name="T109" fmla="*/ 1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 h="243">
                <a:moveTo>
                  <a:pt x="190" y="126"/>
                </a:moveTo>
                <a:cubicBezTo>
                  <a:pt x="190" y="123"/>
                  <a:pt x="190" y="123"/>
                  <a:pt x="190" y="123"/>
                </a:cubicBezTo>
                <a:cubicBezTo>
                  <a:pt x="189" y="121"/>
                  <a:pt x="187" y="120"/>
                  <a:pt x="185" y="120"/>
                </a:cubicBezTo>
                <a:cubicBezTo>
                  <a:pt x="182" y="120"/>
                  <a:pt x="182" y="120"/>
                  <a:pt x="182" y="120"/>
                </a:cubicBezTo>
                <a:cubicBezTo>
                  <a:pt x="161" y="120"/>
                  <a:pt x="156" y="118"/>
                  <a:pt x="156" y="118"/>
                </a:cubicBezTo>
                <a:cubicBezTo>
                  <a:pt x="155" y="118"/>
                  <a:pt x="151" y="116"/>
                  <a:pt x="140" y="100"/>
                </a:cubicBezTo>
                <a:cubicBezTo>
                  <a:pt x="137" y="96"/>
                  <a:pt x="132" y="90"/>
                  <a:pt x="125" y="81"/>
                </a:cubicBezTo>
                <a:cubicBezTo>
                  <a:pt x="125" y="81"/>
                  <a:pt x="125" y="81"/>
                  <a:pt x="125" y="81"/>
                </a:cubicBezTo>
                <a:cubicBezTo>
                  <a:pt x="101" y="55"/>
                  <a:pt x="101" y="55"/>
                  <a:pt x="101" y="55"/>
                </a:cubicBezTo>
                <a:cubicBezTo>
                  <a:pt x="92" y="46"/>
                  <a:pt x="86" y="35"/>
                  <a:pt x="84" y="22"/>
                </a:cubicBezTo>
                <a:cubicBezTo>
                  <a:pt x="80" y="4"/>
                  <a:pt x="80" y="4"/>
                  <a:pt x="80" y="4"/>
                </a:cubicBezTo>
                <a:cubicBezTo>
                  <a:pt x="79" y="3"/>
                  <a:pt x="79" y="1"/>
                  <a:pt x="77" y="1"/>
                </a:cubicBezTo>
                <a:cubicBezTo>
                  <a:pt x="76" y="0"/>
                  <a:pt x="75" y="0"/>
                  <a:pt x="73" y="0"/>
                </a:cubicBezTo>
                <a:cubicBezTo>
                  <a:pt x="69" y="2"/>
                  <a:pt x="69" y="2"/>
                  <a:pt x="69" y="2"/>
                </a:cubicBezTo>
                <a:cubicBezTo>
                  <a:pt x="61" y="4"/>
                  <a:pt x="55" y="8"/>
                  <a:pt x="51" y="14"/>
                </a:cubicBezTo>
                <a:cubicBezTo>
                  <a:pt x="47" y="19"/>
                  <a:pt x="44" y="26"/>
                  <a:pt x="44" y="34"/>
                </a:cubicBezTo>
                <a:cubicBezTo>
                  <a:pt x="44" y="42"/>
                  <a:pt x="47" y="51"/>
                  <a:pt x="52" y="59"/>
                </a:cubicBezTo>
                <a:cubicBezTo>
                  <a:pt x="55" y="63"/>
                  <a:pt x="55" y="63"/>
                  <a:pt x="55" y="63"/>
                </a:cubicBezTo>
                <a:cubicBezTo>
                  <a:pt x="55" y="63"/>
                  <a:pt x="55" y="63"/>
                  <a:pt x="55" y="63"/>
                </a:cubicBezTo>
                <a:cubicBezTo>
                  <a:pt x="63" y="77"/>
                  <a:pt x="68" y="91"/>
                  <a:pt x="68" y="104"/>
                </a:cubicBezTo>
                <a:cubicBezTo>
                  <a:pt x="48" y="104"/>
                  <a:pt x="32" y="106"/>
                  <a:pt x="21" y="110"/>
                </a:cubicBezTo>
                <a:cubicBezTo>
                  <a:pt x="4" y="117"/>
                  <a:pt x="0" y="128"/>
                  <a:pt x="0" y="137"/>
                </a:cubicBezTo>
                <a:cubicBezTo>
                  <a:pt x="0" y="146"/>
                  <a:pt x="4" y="155"/>
                  <a:pt x="11" y="162"/>
                </a:cubicBezTo>
                <a:cubicBezTo>
                  <a:pt x="11" y="162"/>
                  <a:pt x="12" y="162"/>
                  <a:pt x="12" y="163"/>
                </a:cubicBezTo>
                <a:cubicBezTo>
                  <a:pt x="11" y="164"/>
                  <a:pt x="11" y="164"/>
                  <a:pt x="11" y="164"/>
                </a:cubicBezTo>
                <a:cubicBezTo>
                  <a:pt x="8" y="168"/>
                  <a:pt x="7" y="171"/>
                  <a:pt x="7" y="175"/>
                </a:cubicBezTo>
                <a:cubicBezTo>
                  <a:pt x="7" y="182"/>
                  <a:pt x="11" y="188"/>
                  <a:pt x="18" y="192"/>
                </a:cubicBezTo>
                <a:cubicBezTo>
                  <a:pt x="19" y="193"/>
                  <a:pt x="21" y="193"/>
                  <a:pt x="22" y="194"/>
                </a:cubicBezTo>
                <a:cubicBezTo>
                  <a:pt x="21" y="197"/>
                  <a:pt x="21" y="197"/>
                  <a:pt x="21" y="197"/>
                </a:cubicBezTo>
                <a:cubicBezTo>
                  <a:pt x="21" y="198"/>
                  <a:pt x="21" y="198"/>
                  <a:pt x="21" y="199"/>
                </a:cubicBezTo>
                <a:cubicBezTo>
                  <a:pt x="21" y="206"/>
                  <a:pt x="25" y="212"/>
                  <a:pt x="31" y="215"/>
                </a:cubicBezTo>
                <a:cubicBezTo>
                  <a:pt x="34" y="217"/>
                  <a:pt x="38" y="218"/>
                  <a:pt x="42" y="218"/>
                </a:cubicBezTo>
                <a:cubicBezTo>
                  <a:pt x="42" y="221"/>
                  <a:pt x="42" y="221"/>
                  <a:pt x="42" y="221"/>
                </a:cubicBezTo>
                <a:cubicBezTo>
                  <a:pt x="42" y="228"/>
                  <a:pt x="45" y="234"/>
                  <a:pt x="50" y="238"/>
                </a:cubicBezTo>
                <a:cubicBezTo>
                  <a:pt x="55" y="241"/>
                  <a:pt x="61" y="243"/>
                  <a:pt x="69" y="243"/>
                </a:cubicBezTo>
                <a:cubicBezTo>
                  <a:pt x="72" y="243"/>
                  <a:pt x="72" y="243"/>
                  <a:pt x="72" y="243"/>
                </a:cubicBezTo>
                <a:cubicBezTo>
                  <a:pt x="76" y="243"/>
                  <a:pt x="79" y="242"/>
                  <a:pt x="83" y="240"/>
                </a:cubicBezTo>
                <a:cubicBezTo>
                  <a:pt x="85" y="239"/>
                  <a:pt x="85" y="239"/>
                  <a:pt x="85" y="239"/>
                </a:cubicBezTo>
                <a:cubicBezTo>
                  <a:pt x="96" y="242"/>
                  <a:pt x="96" y="242"/>
                  <a:pt x="96" y="242"/>
                </a:cubicBezTo>
                <a:cubicBezTo>
                  <a:pt x="100" y="243"/>
                  <a:pt x="104" y="243"/>
                  <a:pt x="106" y="243"/>
                </a:cubicBezTo>
                <a:cubicBezTo>
                  <a:pt x="116" y="243"/>
                  <a:pt x="116" y="243"/>
                  <a:pt x="116" y="243"/>
                </a:cubicBezTo>
                <a:cubicBezTo>
                  <a:pt x="117" y="243"/>
                  <a:pt x="119" y="243"/>
                  <a:pt x="120" y="242"/>
                </a:cubicBezTo>
                <a:cubicBezTo>
                  <a:pt x="137" y="232"/>
                  <a:pt x="150" y="221"/>
                  <a:pt x="161" y="208"/>
                </a:cubicBezTo>
                <a:cubicBezTo>
                  <a:pt x="185" y="208"/>
                  <a:pt x="185" y="208"/>
                  <a:pt x="185" y="208"/>
                </a:cubicBezTo>
                <a:cubicBezTo>
                  <a:pt x="188" y="208"/>
                  <a:pt x="189" y="206"/>
                  <a:pt x="190" y="204"/>
                </a:cubicBezTo>
                <a:cubicBezTo>
                  <a:pt x="191" y="202"/>
                  <a:pt x="191" y="202"/>
                  <a:pt x="191" y="202"/>
                </a:cubicBezTo>
                <a:cubicBezTo>
                  <a:pt x="195" y="190"/>
                  <a:pt x="197" y="177"/>
                  <a:pt x="197" y="166"/>
                </a:cubicBezTo>
                <a:cubicBezTo>
                  <a:pt x="197" y="152"/>
                  <a:pt x="195" y="139"/>
                  <a:pt x="190" y="126"/>
                </a:cubicBezTo>
                <a:close/>
                <a:moveTo>
                  <a:pt x="29" y="185"/>
                </a:moveTo>
                <a:cubicBezTo>
                  <a:pt x="26" y="185"/>
                  <a:pt x="24" y="184"/>
                  <a:pt x="22" y="183"/>
                </a:cubicBezTo>
                <a:cubicBezTo>
                  <a:pt x="19" y="181"/>
                  <a:pt x="17" y="179"/>
                  <a:pt x="17" y="175"/>
                </a:cubicBezTo>
                <a:cubicBezTo>
                  <a:pt x="17" y="174"/>
                  <a:pt x="18" y="172"/>
                  <a:pt x="19" y="169"/>
                </a:cubicBezTo>
                <a:cubicBezTo>
                  <a:pt x="20" y="168"/>
                  <a:pt x="20" y="168"/>
                  <a:pt x="20" y="168"/>
                </a:cubicBezTo>
                <a:cubicBezTo>
                  <a:pt x="25" y="170"/>
                  <a:pt x="30" y="172"/>
                  <a:pt x="36" y="172"/>
                </a:cubicBezTo>
                <a:cubicBezTo>
                  <a:pt x="41" y="172"/>
                  <a:pt x="41" y="172"/>
                  <a:pt x="41" y="172"/>
                </a:cubicBezTo>
                <a:cubicBezTo>
                  <a:pt x="47" y="172"/>
                  <a:pt x="53" y="171"/>
                  <a:pt x="58" y="168"/>
                </a:cubicBezTo>
                <a:cubicBezTo>
                  <a:pt x="76" y="160"/>
                  <a:pt x="76" y="160"/>
                  <a:pt x="76" y="160"/>
                </a:cubicBezTo>
                <a:cubicBezTo>
                  <a:pt x="79" y="161"/>
                  <a:pt x="79" y="161"/>
                  <a:pt x="79" y="161"/>
                </a:cubicBezTo>
                <a:cubicBezTo>
                  <a:pt x="84" y="163"/>
                  <a:pt x="89" y="166"/>
                  <a:pt x="93" y="171"/>
                </a:cubicBezTo>
                <a:cubicBezTo>
                  <a:pt x="87" y="174"/>
                  <a:pt x="87" y="174"/>
                  <a:pt x="87" y="174"/>
                </a:cubicBezTo>
                <a:cubicBezTo>
                  <a:pt x="87" y="174"/>
                  <a:pt x="87" y="174"/>
                  <a:pt x="86" y="174"/>
                </a:cubicBezTo>
                <a:cubicBezTo>
                  <a:pt x="65" y="183"/>
                  <a:pt x="65" y="183"/>
                  <a:pt x="65" y="183"/>
                </a:cubicBezTo>
                <a:cubicBezTo>
                  <a:pt x="61" y="185"/>
                  <a:pt x="57" y="186"/>
                  <a:pt x="53" y="186"/>
                </a:cubicBezTo>
                <a:cubicBezTo>
                  <a:pt x="39" y="186"/>
                  <a:pt x="39" y="186"/>
                  <a:pt x="39" y="186"/>
                </a:cubicBezTo>
                <a:cubicBezTo>
                  <a:pt x="35" y="186"/>
                  <a:pt x="32" y="185"/>
                  <a:pt x="30" y="185"/>
                </a:cubicBezTo>
                <a:cubicBezTo>
                  <a:pt x="29" y="185"/>
                  <a:pt x="29" y="185"/>
                  <a:pt x="29" y="185"/>
                </a:cubicBezTo>
                <a:close/>
                <a:moveTo>
                  <a:pt x="48" y="209"/>
                </a:moveTo>
                <a:cubicBezTo>
                  <a:pt x="48" y="209"/>
                  <a:pt x="48" y="209"/>
                  <a:pt x="48" y="209"/>
                </a:cubicBezTo>
                <a:cubicBezTo>
                  <a:pt x="42" y="208"/>
                  <a:pt x="39" y="208"/>
                  <a:pt x="36" y="206"/>
                </a:cubicBezTo>
                <a:cubicBezTo>
                  <a:pt x="33" y="205"/>
                  <a:pt x="31" y="202"/>
                  <a:pt x="31" y="199"/>
                </a:cubicBezTo>
                <a:cubicBezTo>
                  <a:pt x="32" y="195"/>
                  <a:pt x="32" y="195"/>
                  <a:pt x="32" y="195"/>
                </a:cubicBezTo>
                <a:cubicBezTo>
                  <a:pt x="34" y="196"/>
                  <a:pt x="37" y="196"/>
                  <a:pt x="39" y="196"/>
                </a:cubicBezTo>
                <a:cubicBezTo>
                  <a:pt x="53" y="196"/>
                  <a:pt x="53" y="196"/>
                  <a:pt x="53" y="196"/>
                </a:cubicBezTo>
                <a:cubicBezTo>
                  <a:pt x="58" y="196"/>
                  <a:pt x="64" y="195"/>
                  <a:pt x="69" y="192"/>
                </a:cubicBezTo>
                <a:cubicBezTo>
                  <a:pt x="88" y="184"/>
                  <a:pt x="88" y="184"/>
                  <a:pt x="88" y="184"/>
                </a:cubicBezTo>
                <a:cubicBezTo>
                  <a:pt x="90" y="185"/>
                  <a:pt x="90" y="185"/>
                  <a:pt x="90" y="185"/>
                </a:cubicBezTo>
                <a:cubicBezTo>
                  <a:pt x="94" y="187"/>
                  <a:pt x="98" y="190"/>
                  <a:pt x="100" y="193"/>
                </a:cubicBezTo>
                <a:cubicBezTo>
                  <a:pt x="101" y="193"/>
                  <a:pt x="101" y="193"/>
                  <a:pt x="101" y="193"/>
                </a:cubicBezTo>
                <a:cubicBezTo>
                  <a:pt x="93" y="197"/>
                  <a:pt x="93" y="197"/>
                  <a:pt x="93" y="197"/>
                </a:cubicBezTo>
                <a:cubicBezTo>
                  <a:pt x="93" y="197"/>
                  <a:pt x="93" y="197"/>
                  <a:pt x="93" y="197"/>
                </a:cubicBezTo>
                <a:cubicBezTo>
                  <a:pt x="72" y="206"/>
                  <a:pt x="72" y="206"/>
                  <a:pt x="72" y="206"/>
                </a:cubicBezTo>
                <a:cubicBezTo>
                  <a:pt x="68" y="208"/>
                  <a:pt x="64" y="209"/>
                  <a:pt x="60" y="209"/>
                </a:cubicBezTo>
                <a:cubicBezTo>
                  <a:pt x="52" y="209"/>
                  <a:pt x="52" y="209"/>
                  <a:pt x="52" y="209"/>
                </a:cubicBezTo>
                <a:cubicBezTo>
                  <a:pt x="51" y="209"/>
                  <a:pt x="49" y="209"/>
                  <a:pt x="48" y="209"/>
                </a:cubicBezTo>
                <a:close/>
                <a:moveTo>
                  <a:pt x="82" y="230"/>
                </a:moveTo>
                <a:cubicBezTo>
                  <a:pt x="82" y="230"/>
                  <a:pt x="82" y="230"/>
                  <a:pt x="82" y="230"/>
                </a:cubicBezTo>
                <a:cubicBezTo>
                  <a:pt x="79" y="231"/>
                  <a:pt x="79" y="231"/>
                  <a:pt x="79" y="231"/>
                </a:cubicBezTo>
                <a:cubicBezTo>
                  <a:pt x="77" y="232"/>
                  <a:pt x="74" y="233"/>
                  <a:pt x="72" y="233"/>
                </a:cubicBezTo>
                <a:cubicBezTo>
                  <a:pt x="69" y="233"/>
                  <a:pt x="69" y="233"/>
                  <a:pt x="69" y="233"/>
                </a:cubicBezTo>
                <a:cubicBezTo>
                  <a:pt x="63" y="233"/>
                  <a:pt x="59" y="232"/>
                  <a:pt x="56" y="230"/>
                </a:cubicBezTo>
                <a:cubicBezTo>
                  <a:pt x="53" y="228"/>
                  <a:pt x="52" y="225"/>
                  <a:pt x="52" y="222"/>
                </a:cubicBezTo>
                <a:cubicBezTo>
                  <a:pt x="52" y="219"/>
                  <a:pt x="52" y="219"/>
                  <a:pt x="52" y="219"/>
                </a:cubicBezTo>
                <a:cubicBezTo>
                  <a:pt x="60" y="219"/>
                  <a:pt x="60" y="219"/>
                  <a:pt x="60" y="219"/>
                </a:cubicBezTo>
                <a:cubicBezTo>
                  <a:pt x="65" y="219"/>
                  <a:pt x="71" y="218"/>
                  <a:pt x="76" y="215"/>
                </a:cubicBezTo>
                <a:cubicBezTo>
                  <a:pt x="94" y="208"/>
                  <a:pt x="94" y="208"/>
                  <a:pt x="94" y="208"/>
                </a:cubicBezTo>
                <a:cubicBezTo>
                  <a:pt x="95" y="209"/>
                  <a:pt x="95" y="209"/>
                  <a:pt x="95" y="209"/>
                </a:cubicBezTo>
                <a:cubicBezTo>
                  <a:pt x="95" y="209"/>
                  <a:pt x="95" y="209"/>
                  <a:pt x="95" y="209"/>
                </a:cubicBezTo>
                <a:cubicBezTo>
                  <a:pt x="99" y="212"/>
                  <a:pt x="102" y="215"/>
                  <a:pt x="104" y="218"/>
                </a:cubicBezTo>
                <a:cubicBezTo>
                  <a:pt x="105" y="219"/>
                  <a:pt x="105" y="219"/>
                  <a:pt x="105" y="219"/>
                </a:cubicBezTo>
                <a:cubicBezTo>
                  <a:pt x="105" y="219"/>
                  <a:pt x="105" y="219"/>
                  <a:pt x="105" y="219"/>
                </a:cubicBezTo>
                <a:lnTo>
                  <a:pt x="82" y="230"/>
                </a:lnTo>
                <a:close/>
                <a:moveTo>
                  <a:pt x="182" y="198"/>
                </a:moveTo>
                <a:cubicBezTo>
                  <a:pt x="158" y="198"/>
                  <a:pt x="158" y="198"/>
                  <a:pt x="158" y="198"/>
                </a:cubicBezTo>
                <a:cubicBezTo>
                  <a:pt x="157" y="198"/>
                  <a:pt x="155" y="199"/>
                  <a:pt x="154" y="200"/>
                </a:cubicBezTo>
                <a:cubicBezTo>
                  <a:pt x="144" y="213"/>
                  <a:pt x="132" y="224"/>
                  <a:pt x="115" y="233"/>
                </a:cubicBezTo>
                <a:cubicBezTo>
                  <a:pt x="108" y="233"/>
                  <a:pt x="108" y="233"/>
                  <a:pt x="108" y="233"/>
                </a:cubicBezTo>
                <a:cubicBezTo>
                  <a:pt x="106" y="233"/>
                  <a:pt x="106" y="233"/>
                  <a:pt x="106" y="233"/>
                </a:cubicBezTo>
                <a:cubicBezTo>
                  <a:pt x="104" y="233"/>
                  <a:pt x="102" y="233"/>
                  <a:pt x="99" y="233"/>
                </a:cubicBezTo>
                <a:cubicBezTo>
                  <a:pt x="111" y="228"/>
                  <a:pt x="111" y="228"/>
                  <a:pt x="111" y="228"/>
                </a:cubicBezTo>
                <a:cubicBezTo>
                  <a:pt x="113" y="227"/>
                  <a:pt x="115" y="224"/>
                  <a:pt x="116" y="222"/>
                </a:cubicBezTo>
                <a:cubicBezTo>
                  <a:pt x="116" y="219"/>
                  <a:pt x="116" y="217"/>
                  <a:pt x="114" y="215"/>
                </a:cubicBezTo>
                <a:cubicBezTo>
                  <a:pt x="113" y="214"/>
                  <a:pt x="113" y="213"/>
                  <a:pt x="113" y="213"/>
                </a:cubicBezTo>
                <a:cubicBezTo>
                  <a:pt x="113" y="213"/>
                  <a:pt x="112" y="213"/>
                  <a:pt x="112" y="213"/>
                </a:cubicBezTo>
                <a:cubicBezTo>
                  <a:pt x="112" y="212"/>
                  <a:pt x="112" y="212"/>
                  <a:pt x="112" y="212"/>
                </a:cubicBezTo>
                <a:cubicBezTo>
                  <a:pt x="110" y="209"/>
                  <a:pt x="107" y="206"/>
                  <a:pt x="104" y="203"/>
                </a:cubicBezTo>
                <a:cubicBezTo>
                  <a:pt x="107" y="202"/>
                  <a:pt x="107" y="202"/>
                  <a:pt x="107" y="202"/>
                </a:cubicBezTo>
                <a:cubicBezTo>
                  <a:pt x="109" y="201"/>
                  <a:pt x="111" y="199"/>
                  <a:pt x="111" y="196"/>
                </a:cubicBezTo>
                <a:cubicBezTo>
                  <a:pt x="112" y="194"/>
                  <a:pt x="112" y="191"/>
                  <a:pt x="110" y="189"/>
                </a:cubicBezTo>
                <a:cubicBezTo>
                  <a:pt x="110" y="188"/>
                  <a:pt x="108" y="187"/>
                  <a:pt x="108" y="186"/>
                </a:cubicBezTo>
                <a:cubicBezTo>
                  <a:pt x="105" y="183"/>
                  <a:pt x="103" y="181"/>
                  <a:pt x="99" y="179"/>
                </a:cubicBezTo>
                <a:cubicBezTo>
                  <a:pt x="101" y="178"/>
                  <a:pt x="103" y="176"/>
                  <a:pt x="103" y="174"/>
                </a:cubicBezTo>
                <a:cubicBezTo>
                  <a:pt x="104" y="171"/>
                  <a:pt x="103" y="168"/>
                  <a:pt x="102" y="166"/>
                </a:cubicBezTo>
                <a:cubicBezTo>
                  <a:pt x="98" y="161"/>
                  <a:pt x="93" y="157"/>
                  <a:pt x="88" y="154"/>
                </a:cubicBezTo>
                <a:cubicBezTo>
                  <a:pt x="90" y="153"/>
                  <a:pt x="91" y="152"/>
                  <a:pt x="91" y="150"/>
                </a:cubicBezTo>
                <a:cubicBezTo>
                  <a:pt x="92" y="148"/>
                  <a:pt x="92" y="145"/>
                  <a:pt x="90" y="143"/>
                </a:cubicBezTo>
                <a:cubicBezTo>
                  <a:pt x="83" y="133"/>
                  <a:pt x="73" y="127"/>
                  <a:pt x="62" y="127"/>
                </a:cubicBezTo>
                <a:cubicBezTo>
                  <a:pt x="59" y="127"/>
                  <a:pt x="55" y="128"/>
                  <a:pt x="51" y="129"/>
                </a:cubicBezTo>
                <a:cubicBezTo>
                  <a:pt x="47" y="130"/>
                  <a:pt x="43" y="131"/>
                  <a:pt x="38" y="133"/>
                </a:cubicBezTo>
                <a:cubicBezTo>
                  <a:pt x="32" y="134"/>
                  <a:pt x="32" y="134"/>
                  <a:pt x="32" y="134"/>
                </a:cubicBezTo>
                <a:cubicBezTo>
                  <a:pt x="30" y="134"/>
                  <a:pt x="28" y="136"/>
                  <a:pt x="28" y="139"/>
                </a:cubicBezTo>
                <a:cubicBezTo>
                  <a:pt x="28" y="142"/>
                  <a:pt x="30" y="144"/>
                  <a:pt x="33" y="144"/>
                </a:cubicBezTo>
                <a:cubicBezTo>
                  <a:pt x="40" y="143"/>
                  <a:pt x="40" y="143"/>
                  <a:pt x="40" y="143"/>
                </a:cubicBezTo>
                <a:cubicBezTo>
                  <a:pt x="40" y="143"/>
                  <a:pt x="41" y="143"/>
                  <a:pt x="41" y="143"/>
                </a:cubicBezTo>
                <a:cubicBezTo>
                  <a:pt x="46" y="141"/>
                  <a:pt x="50" y="139"/>
                  <a:pt x="53" y="139"/>
                </a:cubicBezTo>
                <a:cubicBezTo>
                  <a:pt x="57" y="138"/>
                  <a:pt x="60" y="137"/>
                  <a:pt x="62" y="137"/>
                </a:cubicBezTo>
                <a:cubicBezTo>
                  <a:pt x="70" y="137"/>
                  <a:pt x="76" y="140"/>
                  <a:pt x="81" y="147"/>
                </a:cubicBezTo>
                <a:cubicBezTo>
                  <a:pt x="73" y="150"/>
                  <a:pt x="73" y="150"/>
                  <a:pt x="73" y="150"/>
                </a:cubicBezTo>
                <a:cubicBezTo>
                  <a:pt x="73" y="150"/>
                  <a:pt x="73" y="150"/>
                  <a:pt x="73" y="150"/>
                </a:cubicBezTo>
                <a:cubicBezTo>
                  <a:pt x="54" y="159"/>
                  <a:pt x="54" y="159"/>
                  <a:pt x="54" y="159"/>
                </a:cubicBezTo>
                <a:cubicBezTo>
                  <a:pt x="50" y="161"/>
                  <a:pt x="46" y="162"/>
                  <a:pt x="41" y="162"/>
                </a:cubicBezTo>
                <a:cubicBezTo>
                  <a:pt x="36" y="162"/>
                  <a:pt x="36" y="162"/>
                  <a:pt x="36" y="162"/>
                </a:cubicBezTo>
                <a:cubicBezTo>
                  <a:pt x="31" y="162"/>
                  <a:pt x="26" y="160"/>
                  <a:pt x="21" y="157"/>
                </a:cubicBezTo>
                <a:cubicBezTo>
                  <a:pt x="21" y="157"/>
                  <a:pt x="21" y="157"/>
                  <a:pt x="21" y="157"/>
                </a:cubicBezTo>
                <a:cubicBezTo>
                  <a:pt x="20" y="156"/>
                  <a:pt x="19" y="155"/>
                  <a:pt x="18" y="154"/>
                </a:cubicBezTo>
                <a:cubicBezTo>
                  <a:pt x="13" y="150"/>
                  <a:pt x="10" y="144"/>
                  <a:pt x="10" y="137"/>
                </a:cubicBezTo>
                <a:cubicBezTo>
                  <a:pt x="10" y="129"/>
                  <a:pt x="15" y="123"/>
                  <a:pt x="25" y="120"/>
                </a:cubicBezTo>
                <a:cubicBezTo>
                  <a:pt x="35" y="116"/>
                  <a:pt x="50" y="114"/>
                  <a:pt x="70" y="114"/>
                </a:cubicBezTo>
                <a:cubicBezTo>
                  <a:pt x="74" y="114"/>
                  <a:pt x="74" y="114"/>
                  <a:pt x="74" y="114"/>
                </a:cubicBezTo>
                <a:cubicBezTo>
                  <a:pt x="75" y="114"/>
                  <a:pt x="76" y="113"/>
                  <a:pt x="77" y="112"/>
                </a:cubicBezTo>
                <a:cubicBezTo>
                  <a:pt x="78" y="111"/>
                  <a:pt x="79" y="110"/>
                  <a:pt x="79" y="108"/>
                </a:cubicBezTo>
                <a:cubicBezTo>
                  <a:pt x="79" y="107"/>
                  <a:pt x="79" y="107"/>
                  <a:pt x="79" y="107"/>
                </a:cubicBezTo>
                <a:cubicBezTo>
                  <a:pt x="79" y="91"/>
                  <a:pt x="73" y="75"/>
                  <a:pt x="63" y="58"/>
                </a:cubicBezTo>
                <a:cubicBezTo>
                  <a:pt x="63" y="58"/>
                  <a:pt x="63" y="58"/>
                  <a:pt x="63" y="58"/>
                </a:cubicBezTo>
                <a:cubicBezTo>
                  <a:pt x="61" y="54"/>
                  <a:pt x="61" y="54"/>
                  <a:pt x="61" y="54"/>
                </a:cubicBezTo>
                <a:cubicBezTo>
                  <a:pt x="57" y="47"/>
                  <a:pt x="54" y="40"/>
                  <a:pt x="54" y="34"/>
                </a:cubicBezTo>
                <a:cubicBezTo>
                  <a:pt x="54" y="29"/>
                  <a:pt x="56" y="24"/>
                  <a:pt x="59" y="20"/>
                </a:cubicBezTo>
                <a:cubicBezTo>
                  <a:pt x="62" y="16"/>
                  <a:pt x="66" y="14"/>
                  <a:pt x="71" y="12"/>
                </a:cubicBezTo>
                <a:cubicBezTo>
                  <a:pt x="74" y="24"/>
                  <a:pt x="74" y="24"/>
                  <a:pt x="74" y="24"/>
                </a:cubicBezTo>
                <a:cubicBezTo>
                  <a:pt x="77" y="38"/>
                  <a:pt x="84" y="52"/>
                  <a:pt x="94" y="62"/>
                </a:cubicBezTo>
                <a:cubicBezTo>
                  <a:pt x="118" y="87"/>
                  <a:pt x="118" y="87"/>
                  <a:pt x="118" y="87"/>
                </a:cubicBezTo>
                <a:cubicBezTo>
                  <a:pt x="125" y="96"/>
                  <a:pt x="129" y="102"/>
                  <a:pt x="132" y="106"/>
                </a:cubicBezTo>
                <a:cubicBezTo>
                  <a:pt x="141" y="118"/>
                  <a:pt x="147" y="125"/>
                  <a:pt x="151" y="127"/>
                </a:cubicBezTo>
                <a:cubicBezTo>
                  <a:pt x="156" y="129"/>
                  <a:pt x="165" y="130"/>
                  <a:pt x="181" y="130"/>
                </a:cubicBezTo>
                <a:cubicBezTo>
                  <a:pt x="185" y="142"/>
                  <a:pt x="187" y="154"/>
                  <a:pt x="187" y="166"/>
                </a:cubicBezTo>
                <a:cubicBezTo>
                  <a:pt x="187" y="176"/>
                  <a:pt x="186" y="187"/>
                  <a:pt x="182" y="198"/>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8" name="Rectangle 37" descr="Credit Accrual">
            <a:extLst>
              <a:ext uri="{FF2B5EF4-FFF2-40B4-BE49-F238E27FC236}">
                <a16:creationId xmlns:a16="http://schemas.microsoft.com/office/drawing/2014/main" id="{37E8A311-0CBB-481F-B627-48DF380937FB}"/>
              </a:ext>
            </a:extLst>
          </p:cNvPr>
          <p:cNvSpPr/>
          <p:nvPr/>
        </p:nvSpPr>
        <p:spPr>
          <a:xfrm>
            <a:off x="5916433" y="4267141"/>
            <a:ext cx="259249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Credit Accrual</a:t>
            </a:r>
          </a:p>
        </p:txBody>
      </p:sp>
      <p:pic>
        <p:nvPicPr>
          <p:cNvPr id="41" name="Picture 40">
            <a:extLst>
              <a:ext uri="{FF2B5EF4-FFF2-40B4-BE49-F238E27FC236}">
                <a16:creationId xmlns:a16="http://schemas.microsoft.com/office/drawing/2014/main" id="{2B2910A3-A198-4260-87E2-04500B4329F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350"/>
          <a:stretch/>
        </p:blipFill>
        <p:spPr>
          <a:xfrm>
            <a:off x="9467714" y="3293478"/>
            <a:ext cx="1366958" cy="897419"/>
          </a:xfrm>
          <a:prstGeom prst="rect">
            <a:avLst/>
          </a:prstGeom>
        </p:spPr>
      </p:pic>
      <p:sp>
        <p:nvSpPr>
          <p:cNvPr id="40" name="Rectangle 39" descr="MEP Participation">
            <a:extLst>
              <a:ext uri="{FF2B5EF4-FFF2-40B4-BE49-F238E27FC236}">
                <a16:creationId xmlns:a16="http://schemas.microsoft.com/office/drawing/2014/main" id="{67DF2DFE-2D21-472C-9C18-DF714239AE1F}"/>
              </a:ext>
            </a:extLst>
          </p:cNvPr>
          <p:cNvSpPr/>
          <p:nvPr/>
        </p:nvSpPr>
        <p:spPr>
          <a:xfrm>
            <a:off x="8811314" y="4270961"/>
            <a:ext cx="259249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MEP Participation</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33872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D438D1-10B0-4E51-AFC8-490CCD73AE94}"/>
              </a:ext>
              <a:ext uri="{C183D7F6-B498-43B3-948B-1728B52AA6E4}">
                <adec:decorative xmlns:adec="http://schemas.microsoft.com/office/drawing/2017/decorative" val="1"/>
              </a:ext>
            </a:extLst>
          </p:cNvPr>
          <p:cNvSpPr/>
          <p:nvPr/>
        </p:nvSpPr>
        <p:spPr>
          <a:xfrm>
            <a:off x="0" y="295079"/>
            <a:ext cx="10058401" cy="1066800"/>
          </a:xfrm>
          <a:prstGeom prst="rect">
            <a:avLst/>
          </a:prstGeom>
          <a:solidFill>
            <a:srgbClr val="FEF8D7">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9E65EE-4576-4288-80F2-D52565A3E67B}"/>
              </a:ext>
            </a:extLst>
          </p:cNvPr>
          <p:cNvSpPr>
            <a:spLocks noGrp="1"/>
          </p:cNvSpPr>
          <p:nvPr>
            <p:ph type="title"/>
          </p:nvPr>
        </p:nvSpPr>
        <p:spPr>
          <a:xfrm>
            <a:off x="887362" y="358189"/>
            <a:ext cx="10935222" cy="594360"/>
          </a:xfrm>
        </p:spPr>
        <p:txBody>
          <a:bodyPr/>
          <a:lstStyle/>
          <a:p>
            <a:r>
              <a:rPr lang="en-US" sz="4000" b="1" dirty="0">
                <a:latin typeface="+mn-lt"/>
              </a:rPr>
              <a:t>MSIX Overview | </a:t>
            </a:r>
            <a:r>
              <a:rPr lang="en-US" sz="4000" i="1" dirty="0">
                <a:latin typeface="+mn-lt"/>
              </a:rPr>
              <a:t>Secure Access</a:t>
            </a:r>
            <a:endParaRPr lang="en-US" sz="4000" dirty="0">
              <a:solidFill>
                <a:schemeClr val="bg1"/>
              </a:solidFill>
              <a:latin typeface="+mn-lt"/>
            </a:endParaRPr>
          </a:p>
        </p:txBody>
      </p:sp>
      <p:grpSp>
        <p:nvGrpSpPr>
          <p:cNvPr id="3" name="Group 2" descr="MSIX login page screen grab with arrow pointing to padlock next to the MSIX website address indicating MSIX is a secure site.&#10;">
            <a:extLst>
              <a:ext uri="{FF2B5EF4-FFF2-40B4-BE49-F238E27FC236}">
                <a16:creationId xmlns:a16="http://schemas.microsoft.com/office/drawing/2014/main" id="{FF85B597-5123-416D-8D7F-2AC7317BD652}"/>
              </a:ext>
            </a:extLst>
          </p:cNvPr>
          <p:cNvGrpSpPr/>
          <p:nvPr/>
        </p:nvGrpSpPr>
        <p:grpSpPr>
          <a:xfrm>
            <a:off x="209863" y="1675506"/>
            <a:ext cx="11839458" cy="2731245"/>
            <a:chOff x="209863" y="1675506"/>
            <a:chExt cx="11839458" cy="2731245"/>
          </a:xfrm>
        </p:grpSpPr>
        <p:pic>
          <p:nvPicPr>
            <p:cNvPr id="4" name="Picture 3" descr="This image displays the lock symbol next to the MSIX URL. This indicates the connection between the web browser and the website server is encrypted. ">
              <a:extLst>
                <a:ext uri="{FF2B5EF4-FFF2-40B4-BE49-F238E27FC236}">
                  <a16:creationId xmlns:a16="http://schemas.microsoft.com/office/drawing/2014/main" id="{3BAFC706-5A73-4677-97AB-3D07A4CA0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63" y="1675506"/>
              <a:ext cx="11839458" cy="2731245"/>
            </a:xfrm>
            <a:prstGeom prst="rect">
              <a:avLst/>
            </a:prstGeom>
          </p:spPr>
        </p:pic>
        <p:cxnSp>
          <p:nvCxnSpPr>
            <p:cNvPr id="10" name="Straight Arrow Connector 9">
              <a:extLst>
                <a:ext uri="{FF2B5EF4-FFF2-40B4-BE49-F238E27FC236}">
                  <a16:creationId xmlns:a16="http://schemas.microsoft.com/office/drawing/2014/main" id="{67528B70-D535-4FDD-8C6F-58C3981E8A88}"/>
                </a:ext>
              </a:extLst>
            </p:cNvPr>
            <p:cNvCxnSpPr/>
            <p:nvPr/>
          </p:nvCxnSpPr>
          <p:spPr>
            <a:xfrm flipV="1">
              <a:off x="209863" y="2578309"/>
              <a:ext cx="2143593" cy="745761"/>
            </a:xfrm>
            <a:prstGeom prst="straightConnector1">
              <a:avLst/>
            </a:prstGeom>
            <a:ln w="184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885F2B7E-33AD-4B75-A8D9-A5A6C82DCF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29481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1910D-98C4-463A-BF7C-D4475E534B8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150" b="6760"/>
          <a:stretch/>
        </p:blipFill>
        <p:spPr>
          <a:xfrm>
            <a:off x="0" y="-1"/>
            <a:ext cx="12192000" cy="6858001"/>
          </a:xfrm>
          <a:prstGeom prst="rect">
            <a:avLst/>
          </a:prstGeom>
        </p:spPr>
      </p:pic>
      <p:sp>
        <p:nvSpPr>
          <p:cNvPr id="3" name="Rectangle 2">
            <a:extLst>
              <a:ext uri="{FF2B5EF4-FFF2-40B4-BE49-F238E27FC236}">
                <a16:creationId xmlns:a16="http://schemas.microsoft.com/office/drawing/2014/main" id="{6B89ACD2-D637-4863-AD25-E6810188B3ED}"/>
              </a:ext>
              <a:ext uri="{C183D7F6-B498-43B3-948B-1728B52AA6E4}">
                <adec:decorative xmlns:adec="http://schemas.microsoft.com/office/drawing/2017/decorative" val="1"/>
              </a:ext>
            </a:extLst>
          </p:cNvPr>
          <p:cNvSpPr/>
          <p:nvPr/>
        </p:nvSpPr>
        <p:spPr>
          <a:xfrm>
            <a:off x="-1" y="460902"/>
            <a:ext cx="11422252" cy="158203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CB74B50-4EC4-4DFE-AC8E-A9DE8384A5EE}"/>
              </a:ext>
            </a:extLst>
          </p:cNvPr>
          <p:cNvSpPr>
            <a:spLocks noGrp="1"/>
          </p:cNvSpPr>
          <p:nvPr>
            <p:ph type="title"/>
          </p:nvPr>
        </p:nvSpPr>
        <p:spPr>
          <a:xfrm>
            <a:off x="371959" y="954740"/>
            <a:ext cx="10363200" cy="594360"/>
          </a:xfrm>
        </p:spPr>
        <p:txBody>
          <a:bodyPr/>
          <a:lstStyle/>
          <a:p>
            <a:r>
              <a:rPr lang="en-US" sz="4400" b="1" dirty="0">
                <a:solidFill>
                  <a:srgbClr val="000000"/>
                </a:solidFill>
              </a:rPr>
              <a:t>Cybersecurity and Privacy Awareness Training</a:t>
            </a:r>
            <a:endParaRPr lang="en-US" dirty="0"/>
          </a:p>
        </p:txBody>
      </p:sp>
    </p:spTree>
    <p:extLst>
      <p:ext uri="{BB962C8B-B14F-4D97-AF65-F5344CB8AC3E}">
        <p14:creationId xmlns:p14="http://schemas.microsoft.com/office/powerpoint/2010/main" val="45607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9166145" cy="594360"/>
          </a:xfrm>
        </p:spPr>
        <p:txBody>
          <a:bodyPr/>
          <a:lstStyle/>
          <a:p>
            <a:r>
              <a:rPr lang="en-US" sz="3200" b="1" dirty="0">
                <a:latin typeface="+mn-lt"/>
              </a:rPr>
              <a:t>Federal and U.S. Department of Education Cybersecurity References</a:t>
            </a:r>
          </a:p>
        </p:txBody>
      </p:sp>
      <p:sp>
        <p:nvSpPr>
          <p:cNvPr id="3" name="TextBox 2">
            <a:extLst>
              <a:ext uri="{FF2B5EF4-FFF2-40B4-BE49-F238E27FC236}">
                <a16:creationId xmlns:a16="http://schemas.microsoft.com/office/drawing/2014/main" id="{6EAADA31-F840-4DD4-8A89-EDA2F3E0B842}"/>
              </a:ext>
            </a:extLst>
          </p:cNvPr>
          <p:cNvSpPr txBox="1"/>
          <p:nvPr/>
        </p:nvSpPr>
        <p:spPr>
          <a:xfrm>
            <a:off x="2416004" y="1655982"/>
            <a:ext cx="2752822" cy="1077218"/>
          </a:xfrm>
          <a:prstGeom prst="rect">
            <a:avLst/>
          </a:prstGeom>
          <a:noFill/>
        </p:spPr>
        <p:txBody>
          <a:bodyPr wrap="square" rtlCol="0">
            <a:spAutoFit/>
          </a:bodyPr>
          <a:lstStyle/>
          <a:p>
            <a:r>
              <a:rPr lang="en-US" sz="3200" b="1" spc="-31" dirty="0">
                <a:solidFill>
                  <a:srgbClr val="028573"/>
                </a:solidFill>
                <a:latin typeface="Open Sans"/>
                <a:ea typeface="Open Sans" charset="0"/>
                <a:cs typeface="Open Sans" charset="0"/>
              </a:rPr>
              <a:t>Federal Government</a:t>
            </a:r>
          </a:p>
        </p:txBody>
      </p:sp>
      <p:sp>
        <p:nvSpPr>
          <p:cNvPr id="7" name="TextBox 6">
            <a:extLst>
              <a:ext uri="{FF2B5EF4-FFF2-40B4-BE49-F238E27FC236}">
                <a16:creationId xmlns:a16="http://schemas.microsoft.com/office/drawing/2014/main" id="{3758BBAE-9ED4-4649-A641-9AA208A0E882}"/>
              </a:ext>
            </a:extLst>
          </p:cNvPr>
          <p:cNvSpPr txBox="1"/>
          <p:nvPr/>
        </p:nvSpPr>
        <p:spPr>
          <a:xfrm>
            <a:off x="5819536" y="1462581"/>
            <a:ext cx="589193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Federal Information Security Modernization Act of 2014 (FISMA)</a:t>
            </a:r>
          </a:p>
          <a:p>
            <a:pPr marL="285750" indent="-285750">
              <a:buFont typeface="Arial" panose="020B0604020202020204" pitchFamily="34" charset="0"/>
              <a:buChar char="•"/>
            </a:pPr>
            <a:r>
              <a:rPr lang="en-US" sz="2000" dirty="0"/>
              <a:t>National Institute of Standards and Technology (NIST) Special Publication (SP) 800-53A Revision 5</a:t>
            </a:r>
          </a:p>
        </p:txBody>
      </p:sp>
      <p:sp>
        <p:nvSpPr>
          <p:cNvPr id="12" name="TextBox 11">
            <a:extLst>
              <a:ext uri="{FF2B5EF4-FFF2-40B4-BE49-F238E27FC236}">
                <a16:creationId xmlns:a16="http://schemas.microsoft.com/office/drawing/2014/main" id="{F348E7CA-ECE3-4D70-B5E3-C604578CEC46}"/>
              </a:ext>
            </a:extLst>
          </p:cNvPr>
          <p:cNvSpPr txBox="1"/>
          <p:nvPr/>
        </p:nvSpPr>
        <p:spPr>
          <a:xfrm>
            <a:off x="2547560" y="3406596"/>
            <a:ext cx="3835638" cy="1077218"/>
          </a:xfrm>
          <a:prstGeom prst="rect">
            <a:avLst/>
          </a:prstGeom>
          <a:noFill/>
        </p:spPr>
        <p:txBody>
          <a:bodyPr wrap="square" rtlCol="0">
            <a:spAutoFit/>
          </a:bodyPr>
          <a:lstStyle/>
          <a:p>
            <a:r>
              <a:rPr lang="en-US" sz="3200" b="1" spc="-31" dirty="0">
                <a:solidFill>
                  <a:srgbClr val="028573"/>
                </a:solidFill>
                <a:ea typeface="Open Sans" charset="0"/>
                <a:cs typeface="Open Sans" charset="0"/>
              </a:rPr>
              <a:t>Department of Education</a:t>
            </a:r>
          </a:p>
        </p:txBody>
      </p:sp>
      <p:sp>
        <p:nvSpPr>
          <p:cNvPr id="4" name="Rectangle 3">
            <a:extLst>
              <a:ext uri="{FF2B5EF4-FFF2-40B4-BE49-F238E27FC236}">
                <a16:creationId xmlns:a16="http://schemas.microsoft.com/office/drawing/2014/main" id="{E7FB6C83-DC9D-4235-9CA7-75E83BABF7E3}"/>
              </a:ext>
            </a:extLst>
          </p:cNvPr>
          <p:cNvSpPr/>
          <p:nvPr/>
        </p:nvSpPr>
        <p:spPr>
          <a:xfrm>
            <a:off x="5819536" y="3801640"/>
            <a:ext cx="5714886" cy="400110"/>
          </a:xfrm>
          <a:prstGeom prst="rect">
            <a:avLst/>
          </a:prstGeom>
        </p:spPr>
        <p:txBody>
          <a:bodyPr wrap="square">
            <a:spAutoFit/>
          </a:bodyPr>
          <a:lstStyle/>
          <a:p>
            <a:pPr marL="285750" indent="-285750">
              <a:buFont typeface="Arial" panose="020B0604020202020204" pitchFamily="34" charset="0"/>
              <a:buChar char="•"/>
            </a:pPr>
            <a:r>
              <a:rPr lang="en-US" sz="2000" dirty="0" err="1"/>
              <a:t>ACSD</a:t>
            </a:r>
            <a:r>
              <a:rPr lang="en-US" sz="2000" dirty="0"/>
              <a:t>-OCIO-004: Cybersecurity Policy</a:t>
            </a:r>
          </a:p>
        </p:txBody>
      </p:sp>
      <p:sp>
        <p:nvSpPr>
          <p:cNvPr id="16" name="TextBox 15">
            <a:extLst>
              <a:ext uri="{FF2B5EF4-FFF2-40B4-BE49-F238E27FC236}">
                <a16:creationId xmlns:a16="http://schemas.microsoft.com/office/drawing/2014/main" id="{F655BB1A-7C18-4892-A611-74D0D3760AC3}"/>
              </a:ext>
            </a:extLst>
          </p:cNvPr>
          <p:cNvSpPr txBox="1"/>
          <p:nvPr/>
        </p:nvSpPr>
        <p:spPr>
          <a:xfrm>
            <a:off x="2529733" y="5300989"/>
            <a:ext cx="3835638" cy="584775"/>
          </a:xfrm>
          <a:prstGeom prst="rect">
            <a:avLst/>
          </a:prstGeom>
          <a:noFill/>
        </p:spPr>
        <p:txBody>
          <a:bodyPr wrap="square" rtlCol="0">
            <a:spAutoFit/>
          </a:bodyPr>
          <a:lstStyle/>
          <a:p>
            <a:r>
              <a:rPr lang="en-US" sz="3200" b="1" spc="-31" dirty="0">
                <a:solidFill>
                  <a:srgbClr val="028573"/>
                </a:solidFill>
                <a:ea typeface="Open Sans" charset="0"/>
                <a:cs typeface="Open Sans" charset="0"/>
              </a:rPr>
              <a:t>MSIX Specific</a:t>
            </a:r>
          </a:p>
        </p:txBody>
      </p:sp>
      <p:sp>
        <p:nvSpPr>
          <p:cNvPr id="17" name="Rectangle 16">
            <a:extLst>
              <a:ext uri="{FF2B5EF4-FFF2-40B4-BE49-F238E27FC236}">
                <a16:creationId xmlns:a16="http://schemas.microsoft.com/office/drawing/2014/main" id="{30042465-C74D-43B6-A9DA-567E86095322}"/>
              </a:ext>
            </a:extLst>
          </p:cNvPr>
          <p:cNvSpPr/>
          <p:nvPr/>
        </p:nvSpPr>
        <p:spPr>
          <a:xfrm>
            <a:off x="5819536" y="4736151"/>
            <a:ext cx="5714886" cy="1938992"/>
          </a:xfrm>
          <a:prstGeom prst="rect">
            <a:avLst/>
          </a:prstGeom>
        </p:spPr>
        <p:txBody>
          <a:bodyPr wrap="square">
            <a:spAutoFit/>
          </a:bodyPr>
          <a:lstStyle/>
          <a:p>
            <a:pPr marL="285750" indent="-285750">
              <a:buFont typeface="Arial" panose="020B0604020202020204" pitchFamily="34" charset="0"/>
              <a:buChar char="•"/>
            </a:pPr>
            <a:r>
              <a:rPr lang="en-US" sz="2000" dirty="0"/>
              <a:t>MSIX System Security Plan</a:t>
            </a:r>
          </a:p>
          <a:p>
            <a:pPr marL="285750" indent="-285750">
              <a:buFont typeface="Arial" panose="020B0604020202020204" pitchFamily="34" charset="0"/>
              <a:buChar char="•"/>
            </a:pPr>
            <a:r>
              <a:rPr lang="en-US" sz="2000" dirty="0"/>
              <a:t>MSIX Privacy Impact Assessment</a:t>
            </a:r>
          </a:p>
          <a:p>
            <a:pPr marL="285750" indent="-285750">
              <a:buFont typeface="Arial" panose="020B0604020202020204" pitchFamily="34" charset="0"/>
              <a:buChar char="•"/>
            </a:pPr>
            <a:r>
              <a:rPr lang="en-US" sz="2000" dirty="0"/>
              <a:t>MSIX System of Records Notice</a:t>
            </a:r>
          </a:p>
          <a:p>
            <a:pPr marL="285750" indent="-285750">
              <a:buFont typeface="Arial" panose="020B0604020202020204" pitchFamily="34" charset="0"/>
              <a:buChar char="•"/>
            </a:pPr>
            <a:r>
              <a:rPr lang="en-US" sz="2000" dirty="0"/>
              <a:t>Interconnection Security Agreements</a:t>
            </a:r>
          </a:p>
          <a:p>
            <a:pPr marL="285750" indent="-285750">
              <a:buFont typeface="Arial" panose="020B0604020202020204" pitchFamily="34" charset="0"/>
              <a:buChar char="•"/>
            </a:pPr>
            <a:r>
              <a:rPr lang="en-US" sz="2000" dirty="0"/>
              <a:t>Memoranda of Understanding</a:t>
            </a:r>
          </a:p>
          <a:p>
            <a:pPr marL="285750" indent="-285750">
              <a:buFont typeface="Arial" panose="020B0604020202020204" pitchFamily="34" charset="0"/>
              <a:buChar char="•"/>
            </a:pPr>
            <a:r>
              <a:rPr lang="en-US" sz="2000" dirty="0"/>
              <a:t>MSIX Rules of Behavior</a:t>
            </a:r>
          </a:p>
        </p:txBody>
      </p:sp>
      <p:grpSp>
        <p:nvGrpSpPr>
          <p:cNvPr id="5" name="Group 4">
            <a:extLst>
              <a:ext uri="{FF2B5EF4-FFF2-40B4-BE49-F238E27FC236}">
                <a16:creationId xmlns:a16="http://schemas.microsoft.com/office/drawing/2014/main" id="{6182226C-3AC2-473F-8C18-4E3945E79846}"/>
              </a:ext>
              <a:ext uri="{C183D7F6-B498-43B3-948B-1728B52AA6E4}">
                <adec:decorative xmlns:adec="http://schemas.microsoft.com/office/drawing/2017/decorative" val="1"/>
              </a:ext>
            </a:extLst>
          </p:cNvPr>
          <p:cNvGrpSpPr/>
          <p:nvPr/>
        </p:nvGrpSpPr>
        <p:grpSpPr>
          <a:xfrm>
            <a:off x="8428" y="146858"/>
            <a:ext cx="2575654" cy="6756678"/>
            <a:chOff x="8428" y="146858"/>
            <a:chExt cx="2575654" cy="6756678"/>
          </a:xfrm>
        </p:grpSpPr>
        <p:sp>
          <p:nvSpPr>
            <p:cNvPr id="8" name="Diagonal Stripe 7">
              <a:extLst>
                <a:ext uri="{FF2B5EF4-FFF2-40B4-BE49-F238E27FC236}">
                  <a16:creationId xmlns:a16="http://schemas.microsoft.com/office/drawing/2014/main" id="{BBC44C20-C5A9-4EDC-B2DA-2D1CDBEEF504}"/>
                </a:ext>
              </a:extLst>
            </p:cNvPr>
            <p:cNvSpPr/>
            <p:nvPr/>
          </p:nvSpPr>
          <p:spPr>
            <a:xfrm>
              <a:off x="44950" y="1492404"/>
              <a:ext cx="2539132" cy="2919397"/>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9" name="Diagonal Stripe 8">
              <a:extLst>
                <a:ext uri="{FF2B5EF4-FFF2-40B4-BE49-F238E27FC236}">
                  <a16:creationId xmlns:a16="http://schemas.microsoft.com/office/drawing/2014/main" id="{8D377CA5-9941-48D4-A750-408E2464DDB0}"/>
                </a:ext>
                <a:ext uri="{C183D7F6-B498-43B3-948B-1728B52AA6E4}">
                  <adec:decorative xmlns:adec="http://schemas.microsoft.com/office/drawing/2017/decorative" val="1"/>
                </a:ext>
              </a:extLst>
            </p:cNvPr>
            <p:cNvSpPr/>
            <p:nvPr/>
          </p:nvSpPr>
          <p:spPr>
            <a:xfrm flipV="1">
              <a:off x="44950" y="146858"/>
              <a:ext cx="2539132" cy="2653998"/>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0" name="Diagonal Stripe 9">
              <a:extLst>
                <a:ext uri="{FF2B5EF4-FFF2-40B4-BE49-F238E27FC236}">
                  <a16:creationId xmlns:a16="http://schemas.microsoft.com/office/drawing/2014/main" id="{8142A715-D07A-4B13-9D7B-E2C6070789A5}"/>
                </a:ext>
              </a:extLst>
            </p:cNvPr>
            <p:cNvSpPr/>
            <p:nvPr/>
          </p:nvSpPr>
          <p:spPr>
            <a:xfrm>
              <a:off x="44082" y="3179799"/>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1" name="Diagonal Stripe 10">
              <a:extLst>
                <a:ext uri="{FF2B5EF4-FFF2-40B4-BE49-F238E27FC236}">
                  <a16:creationId xmlns:a16="http://schemas.microsoft.com/office/drawing/2014/main" id="{3A3F29F9-BC9B-4AEF-85B1-2AE0EB4F5C36}"/>
                </a:ext>
                <a:ext uri="{C183D7F6-B498-43B3-948B-1728B52AA6E4}">
                  <adec:decorative xmlns:adec="http://schemas.microsoft.com/office/drawing/2017/decorative" val="1"/>
                </a:ext>
              </a:extLst>
            </p:cNvPr>
            <p:cNvSpPr/>
            <p:nvPr/>
          </p:nvSpPr>
          <p:spPr>
            <a:xfrm flipV="1">
              <a:off x="44082" y="1701554"/>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4" name="Diagonal Stripe 13">
              <a:extLst>
                <a:ext uri="{FF2B5EF4-FFF2-40B4-BE49-F238E27FC236}">
                  <a16:creationId xmlns:a16="http://schemas.microsoft.com/office/drawing/2014/main" id="{12CCC612-6F34-463E-B591-24CE393531C9}"/>
                </a:ext>
                <a:ext uri="{C183D7F6-B498-43B3-948B-1728B52AA6E4}">
                  <adec:decorative xmlns:adec="http://schemas.microsoft.com/office/drawing/2017/decorative" val="1"/>
                </a:ext>
              </a:extLst>
            </p:cNvPr>
            <p:cNvSpPr/>
            <p:nvPr/>
          </p:nvSpPr>
          <p:spPr>
            <a:xfrm>
              <a:off x="8428" y="3984139"/>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5" name="Diagonal Stripe 14">
              <a:extLst>
                <a:ext uri="{FF2B5EF4-FFF2-40B4-BE49-F238E27FC236}">
                  <a16:creationId xmlns:a16="http://schemas.microsoft.com/office/drawing/2014/main" id="{B4F3A4B2-2B1E-4E01-A35B-A627DB3B18BE}"/>
                </a:ext>
              </a:extLst>
            </p:cNvPr>
            <p:cNvSpPr/>
            <p:nvPr/>
          </p:nvSpPr>
          <p:spPr>
            <a:xfrm flipV="1">
              <a:off x="43214" y="3392020"/>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gr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12942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952500" y="519655"/>
            <a:ext cx="10363200" cy="594360"/>
          </a:xfrm>
        </p:spPr>
        <p:txBody>
          <a:bodyPr/>
          <a:lstStyle/>
          <a:p>
            <a:r>
              <a:rPr lang="en-US" sz="4000" b="1" dirty="0">
                <a:latin typeface="+mn-lt"/>
              </a:rPr>
              <a:t>Cybercrime Statistics</a:t>
            </a:r>
          </a:p>
        </p:txBody>
      </p:sp>
      <p:grpSp>
        <p:nvGrpSpPr>
          <p:cNvPr id="3" name="Sea Green">
            <a:extLst>
              <a:ext uri="{FF2B5EF4-FFF2-40B4-BE49-F238E27FC236}">
                <a16:creationId xmlns:a16="http://schemas.microsoft.com/office/drawing/2014/main" id="{D7BD5044-73F0-432F-974B-173CC0A5AE29}"/>
              </a:ext>
              <a:ext uri="{C183D7F6-B498-43B3-948B-1728B52AA6E4}">
                <adec:decorative xmlns:adec="http://schemas.microsoft.com/office/drawing/2017/decorative" val="1"/>
              </a:ext>
            </a:extLst>
          </p:cNvPr>
          <p:cNvGrpSpPr/>
          <p:nvPr/>
        </p:nvGrpSpPr>
        <p:grpSpPr>
          <a:xfrm>
            <a:off x="0" y="1522155"/>
            <a:ext cx="12085326" cy="1741215"/>
            <a:chOff x="0" y="1522155"/>
            <a:chExt cx="12085326" cy="1741215"/>
          </a:xfrm>
        </p:grpSpPr>
        <p:sp>
          <p:nvSpPr>
            <p:cNvPr id="6" name="Rectangle 5">
              <a:extLst>
                <a:ext uri="{FF2B5EF4-FFF2-40B4-BE49-F238E27FC236}">
                  <a16:creationId xmlns:a16="http://schemas.microsoft.com/office/drawing/2014/main" id="{79E61637-201F-4BD3-9377-54C291EACBE0}"/>
                </a:ext>
              </a:extLst>
            </p:cNvPr>
            <p:cNvSpPr/>
            <p:nvPr/>
          </p:nvSpPr>
          <p:spPr>
            <a:xfrm>
              <a:off x="0" y="2091535"/>
              <a:ext cx="4776892" cy="1130703"/>
            </a:xfrm>
            <a:prstGeom prst="rect">
              <a:avLst/>
            </a:prstGeom>
            <a:solidFill>
              <a:srgbClr val="D7F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D7403043-C520-4F0E-97A2-B3264952B149}"/>
                </a:ext>
              </a:extLst>
            </p:cNvPr>
            <p:cNvSpPr/>
            <p:nvPr/>
          </p:nvSpPr>
          <p:spPr>
            <a:xfrm>
              <a:off x="4776893" y="1522155"/>
              <a:ext cx="660400" cy="1741215"/>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482600 h 1501245"/>
                <a:gd name="connsiteX1" fmla="*/ 1696507 w 1696507"/>
                <a:gd name="connsiteY1" fmla="*/ 0 h 1501245"/>
                <a:gd name="connsiteX2" fmla="*/ 1696507 w 1696507"/>
                <a:gd name="connsiteY2" fmla="*/ 1501245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92125 h 1510770"/>
                <a:gd name="connsiteX1" fmla="*/ 1693332 w 1696507"/>
                <a:gd name="connsiteY1" fmla="*/ 0 h 1510770"/>
                <a:gd name="connsiteX2" fmla="*/ 1696507 w 1696507"/>
                <a:gd name="connsiteY2" fmla="*/ 1342495 h 1510770"/>
                <a:gd name="connsiteX3" fmla="*/ 0 w 1696507"/>
                <a:gd name="connsiteY3" fmla="*/ 1510770 h 1510770"/>
                <a:gd name="connsiteX4" fmla="*/ 0 w 1696507"/>
                <a:gd name="connsiteY4" fmla="*/ 492125 h 151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10770">
                  <a:moveTo>
                    <a:pt x="0" y="492125"/>
                  </a:moveTo>
                  <a:lnTo>
                    <a:pt x="1693332" y="0"/>
                  </a:lnTo>
                  <a:cubicBezTo>
                    <a:pt x="1694390" y="447498"/>
                    <a:pt x="1695449" y="894997"/>
                    <a:pt x="1696507" y="1342495"/>
                  </a:cubicBezTo>
                  <a:lnTo>
                    <a:pt x="0" y="1510770"/>
                  </a:lnTo>
                  <a:lnTo>
                    <a:pt x="0" y="492125"/>
                  </a:lnTo>
                  <a:close/>
                </a:path>
              </a:pathLst>
            </a:custGeom>
            <a:solidFill>
              <a:srgbClr val="B6E4C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0" name="Round Same Side Corner Rectangle 47">
              <a:extLst>
                <a:ext uri="{FF2B5EF4-FFF2-40B4-BE49-F238E27FC236}">
                  <a16:creationId xmlns:a16="http://schemas.microsoft.com/office/drawing/2014/main" id="{6209F4CF-F31C-4913-AAC3-97AF6881BE38}"/>
                </a:ext>
              </a:extLst>
            </p:cNvPr>
            <p:cNvSpPr/>
            <p:nvPr/>
          </p:nvSpPr>
          <p:spPr>
            <a:xfrm rot="5400000">
              <a:off x="8005926" y="-1045720"/>
              <a:ext cx="1510767" cy="6648032"/>
            </a:xfrm>
            <a:prstGeom prst="round2SameRect">
              <a:avLst/>
            </a:prstGeom>
            <a:solidFill>
              <a:srgbClr val="D7F0E5"/>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grpSp>
      <p:sp>
        <p:nvSpPr>
          <p:cNvPr id="24" name="Oval 23">
            <a:extLst>
              <a:ext uri="{FF2B5EF4-FFF2-40B4-BE49-F238E27FC236}">
                <a16:creationId xmlns:a16="http://schemas.microsoft.com/office/drawing/2014/main" id="{89B4E8FB-9AE9-4B8A-BEFE-5B75BC03E833}"/>
              </a:ext>
            </a:extLst>
          </p:cNvPr>
          <p:cNvSpPr/>
          <p:nvPr/>
        </p:nvSpPr>
        <p:spPr>
          <a:xfrm>
            <a:off x="106673" y="2473681"/>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16" name="Rectangle 15">
            <a:extLst>
              <a:ext uri="{FF2B5EF4-FFF2-40B4-BE49-F238E27FC236}">
                <a16:creationId xmlns:a16="http://schemas.microsoft.com/office/drawing/2014/main" id="{5F11EA9A-D83C-4B8A-92D1-E0EF7F6D6D1D}"/>
              </a:ext>
            </a:extLst>
          </p:cNvPr>
          <p:cNvSpPr/>
          <p:nvPr/>
        </p:nvSpPr>
        <p:spPr>
          <a:xfrm>
            <a:off x="681985" y="2302943"/>
            <a:ext cx="4094903" cy="707886"/>
          </a:xfrm>
          <a:prstGeom prst="rect">
            <a:avLst/>
          </a:prstGeom>
        </p:spPr>
        <p:txBody>
          <a:bodyPr wrap="square" lIns="91440" tIns="45720" rIns="91440" bIns="45720" anchor="t">
            <a:spAutoFit/>
          </a:bodyPr>
          <a:lstStyle/>
          <a:p>
            <a:r>
              <a:rPr lang="en-US" sz="2000" b="1" spc="-31" dirty="0">
                <a:ea typeface="Open Sans"/>
                <a:cs typeface="Open Sans"/>
              </a:rPr>
              <a:t>About 150 billion spam emails are sent every day. </a:t>
            </a:r>
            <a:endParaRPr lang="en-US" sz="2000" b="1" spc="-31" dirty="0">
              <a:ea typeface="Open Sans" charset="0"/>
              <a:cs typeface="Open Sans" charset="0"/>
            </a:endParaRPr>
          </a:p>
        </p:txBody>
      </p:sp>
      <p:sp>
        <p:nvSpPr>
          <p:cNvPr id="17" name="Rectangle 16">
            <a:extLst>
              <a:ext uri="{FF2B5EF4-FFF2-40B4-BE49-F238E27FC236}">
                <a16:creationId xmlns:a16="http://schemas.microsoft.com/office/drawing/2014/main" id="{EA6260DA-CF78-4F00-B223-789384C152F7}"/>
              </a:ext>
            </a:extLst>
          </p:cNvPr>
          <p:cNvSpPr/>
          <p:nvPr/>
        </p:nvSpPr>
        <p:spPr>
          <a:xfrm>
            <a:off x="5502403" y="1670463"/>
            <a:ext cx="6648033" cy="1077218"/>
          </a:xfrm>
          <a:prstGeom prst="rect">
            <a:avLst/>
          </a:prstGeom>
        </p:spPr>
        <p:txBody>
          <a:bodyPr wrap="square" lIns="91440" tIns="45720" rIns="91440" bIns="45720" anchor="t">
            <a:spAutoFit/>
          </a:bodyPr>
          <a:lstStyle/>
          <a:p>
            <a:r>
              <a:rPr lang="en-US" sz="1600" dirty="0"/>
              <a:t>Although the majority of spam gets picked up by spam filters, with the large amount of overall spam, email users must remain vigilant. Cybercriminals are becoming craftier when it comes to phishing for information impersonating trusted sources.</a:t>
            </a:r>
            <a:endParaRPr lang="en-US" sz="1600" spc="-31" dirty="0">
              <a:ea typeface="Open Sans" charset="0"/>
              <a:cs typeface="Open Sans" charset="0"/>
            </a:endParaRPr>
          </a:p>
        </p:txBody>
      </p:sp>
      <p:grpSp>
        <p:nvGrpSpPr>
          <p:cNvPr id="4" name="Yellow">
            <a:extLst>
              <a:ext uri="{FF2B5EF4-FFF2-40B4-BE49-F238E27FC236}">
                <a16:creationId xmlns:a16="http://schemas.microsoft.com/office/drawing/2014/main" id="{E57F48F8-1F3C-4985-95E5-F98B9E3D8C33}"/>
              </a:ext>
              <a:ext uri="{C183D7F6-B498-43B3-948B-1728B52AA6E4}">
                <adec:decorative xmlns:adec="http://schemas.microsoft.com/office/drawing/2017/decorative" val="1"/>
              </a:ext>
            </a:extLst>
          </p:cNvPr>
          <p:cNvGrpSpPr/>
          <p:nvPr/>
        </p:nvGrpSpPr>
        <p:grpSpPr>
          <a:xfrm>
            <a:off x="0" y="3034086"/>
            <a:ext cx="12085325" cy="1515264"/>
            <a:chOff x="0" y="3034086"/>
            <a:chExt cx="12085325" cy="1515264"/>
          </a:xfrm>
        </p:grpSpPr>
        <p:sp>
          <p:nvSpPr>
            <p:cNvPr id="19" name="Rectangle 18">
              <a:extLst>
                <a:ext uri="{FF2B5EF4-FFF2-40B4-BE49-F238E27FC236}">
                  <a16:creationId xmlns:a16="http://schemas.microsoft.com/office/drawing/2014/main" id="{A8A670D7-ABB0-402B-9436-59AAC4C948A3}"/>
                </a:ext>
              </a:extLst>
            </p:cNvPr>
            <p:cNvSpPr/>
            <p:nvPr/>
          </p:nvSpPr>
          <p:spPr>
            <a:xfrm>
              <a:off x="0" y="3211478"/>
              <a:ext cx="4776892" cy="1148382"/>
            </a:xfrm>
            <a:prstGeom prst="rect">
              <a:avLst/>
            </a:prstGeom>
            <a:solidFill>
              <a:srgbClr val="FEF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a:extLst>
                <a:ext uri="{FF2B5EF4-FFF2-40B4-BE49-F238E27FC236}">
                  <a16:creationId xmlns:a16="http://schemas.microsoft.com/office/drawing/2014/main" id="{75255141-BC94-437C-BEB5-3487CA10120A}"/>
                </a:ext>
              </a:extLst>
            </p:cNvPr>
            <p:cNvSpPr/>
            <p:nvPr/>
          </p:nvSpPr>
          <p:spPr>
            <a:xfrm>
              <a:off x="4776893" y="3034086"/>
              <a:ext cx="660400" cy="1515264"/>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165100 h 1183745"/>
                <a:gd name="connsiteX1" fmla="*/ 1696507 w 1696507"/>
                <a:gd name="connsiteY1" fmla="*/ 0 h 1183745"/>
                <a:gd name="connsiteX2" fmla="*/ 1696507 w 1696507"/>
                <a:gd name="connsiteY2" fmla="*/ 1183745 h 1183745"/>
                <a:gd name="connsiteX3" fmla="*/ 0 w 1696507"/>
                <a:gd name="connsiteY3" fmla="*/ 1183745 h 1183745"/>
                <a:gd name="connsiteX4" fmla="*/ 0 w 1696507"/>
                <a:gd name="connsiteY4" fmla="*/ 165100 h 1183745"/>
                <a:gd name="connsiteX0" fmla="*/ 0 w 1696507"/>
                <a:gd name="connsiteY0" fmla="*/ 165100 h 1352020"/>
                <a:gd name="connsiteX1" fmla="*/ 1696507 w 1696507"/>
                <a:gd name="connsiteY1" fmla="*/ 0 h 1352020"/>
                <a:gd name="connsiteX2" fmla="*/ 1696507 w 1696507"/>
                <a:gd name="connsiteY2" fmla="*/ 1352020 h 1352020"/>
                <a:gd name="connsiteX3" fmla="*/ 0 w 1696507"/>
                <a:gd name="connsiteY3" fmla="*/ 1183745 h 1352020"/>
                <a:gd name="connsiteX4" fmla="*/ 0 w 1696507"/>
                <a:gd name="connsiteY4" fmla="*/ 165100 h 135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352020">
                  <a:moveTo>
                    <a:pt x="0" y="165100"/>
                  </a:moveTo>
                  <a:lnTo>
                    <a:pt x="1696507" y="0"/>
                  </a:lnTo>
                  <a:lnTo>
                    <a:pt x="1696507" y="1352020"/>
                  </a:lnTo>
                  <a:lnTo>
                    <a:pt x="0" y="1183745"/>
                  </a:lnTo>
                  <a:lnTo>
                    <a:pt x="0" y="165100"/>
                  </a:lnTo>
                  <a:close/>
                </a:path>
              </a:pathLst>
            </a:custGeom>
            <a:solidFill>
              <a:srgbClr val="FDF2B6"/>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1" name="Round Same Side Corner Rectangle 48">
              <a:extLst>
                <a:ext uri="{FF2B5EF4-FFF2-40B4-BE49-F238E27FC236}">
                  <a16:creationId xmlns:a16="http://schemas.microsoft.com/office/drawing/2014/main" id="{EE79C505-E3E2-44ED-87A1-E79153AD706B}"/>
                </a:ext>
              </a:extLst>
            </p:cNvPr>
            <p:cNvSpPr/>
            <p:nvPr/>
          </p:nvSpPr>
          <p:spPr>
            <a:xfrm rot="5400000">
              <a:off x="8005926" y="465455"/>
              <a:ext cx="1510768" cy="6648030"/>
            </a:xfrm>
            <a:prstGeom prst="round2SameRect">
              <a:avLst/>
            </a:prstGeom>
            <a:solidFill>
              <a:srgbClr val="FEF8D7"/>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grpSp>
      <p:sp>
        <p:nvSpPr>
          <p:cNvPr id="26" name="Oval 25">
            <a:extLst>
              <a:ext uri="{FF2B5EF4-FFF2-40B4-BE49-F238E27FC236}">
                <a16:creationId xmlns:a16="http://schemas.microsoft.com/office/drawing/2014/main" id="{AD221F88-519C-4215-AAAF-D214C4B77111}"/>
              </a:ext>
            </a:extLst>
          </p:cNvPr>
          <p:cNvSpPr/>
          <p:nvPr/>
        </p:nvSpPr>
        <p:spPr>
          <a:xfrm>
            <a:off x="106673" y="3532368"/>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18" name="Rectangle 17">
            <a:extLst>
              <a:ext uri="{FF2B5EF4-FFF2-40B4-BE49-F238E27FC236}">
                <a16:creationId xmlns:a16="http://schemas.microsoft.com/office/drawing/2014/main" id="{2A7AC486-7008-4A1A-B6BD-A6A176742C45}"/>
              </a:ext>
            </a:extLst>
          </p:cNvPr>
          <p:cNvSpPr/>
          <p:nvPr/>
        </p:nvSpPr>
        <p:spPr>
          <a:xfrm>
            <a:off x="681986" y="3431726"/>
            <a:ext cx="4094903" cy="707886"/>
          </a:xfrm>
          <a:prstGeom prst="rect">
            <a:avLst/>
          </a:prstGeom>
        </p:spPr>
        <p:txBody>
          <a:bodyPr wrap="square">
            <a:spAutoFit/>
          </a:bodyPr>
          <a:lstStyle/>
          <a:p>
            <a:r>
              <a:rPr lang="en-US" sz="2000" b="1" spc="-31" dirty="0">
                <a:ea typeface="Open Sans" charset="0"/>
                <a:cs typeface="Open Sans" charset="0"/>
              </a:rPr>
              <a:t> 60% of business endured a ransomware attack last year</a:t>
            </a:r>
          </a:p>
        </p:txBody>
      </p:sp>
      <p:sp>
        <p:nvSpPr>
          <p:cNvPr id="23" name="Rectangle 22">
            <a:extLst>
              <a:ext uri="{FF2B5EF4-FFF2-40B4-BE49-F238E27FC236}">
                <a16:creationId xmlns:a16="http://schemas.microsoft.com/office/drawing/2014/main" id="{A43151CC-274F-4C56-A251-79FCE02CACE3}"/>
              </a:ext>
            </a:extLst>
          </p:cNvPr>
          <p:cNvSpPr/>
          <p:nvPr/>
        </p:nvSpPr>
        <p:spPr>
          <a:xfrm>
            <a:off x="5458874" y="3048922"/>
            <a:ext cx="6561328" cy="1384995"/>
          </a:xfrm>
          <a:prstGeom prst="rect">
            <a:avLst/>
          </a:prstGeom>
        </p:spPr>
        <p:txBody>
          <a:bodyPr wrap="square">
            <a:spAutoFit/>
          </a:bodyPr>
          <a:lstStyle/>
          <a:p>
            <a:r>
              <a:rPr lang="en-US" sz="1400" b="0" i="0" dirty="0">
                <a:effectLst/>
              </a:rPr>
              <a:t>The </a:t>
            </a:r>
            <a:r>
              <a:rPr lang="en-US" sz="1400" dirty="0"/>
              <a:t>Interstate Technology and Regulatory Council </a:t>
            </a:r>
            <a:r>
              <a:rPr lang="en-US" sz="1400" b="0" i="0" dirty="0">
                <a:effectLst/>
              </a:rPr>
              <a:t>(ITRC) reported in 2021 that cybercriminals remain less invested in taking large amounts of personal information instead manipulating poor consumer behaviors to perpetrate identity-related crimes against businesses using stolen credentials, such as logins and passwords. Criminals then utilize these stolen logins and passwords to perpetrate ransomware and phishing attacks.</a:t>
            </a:r>
            <a:endParaRPr lang="en-US" sz="1400" spc="-31" dirty="0">
              <a:ea typeface="Open Sans" charset="0"/>
              <a:cs typeface="Open Sans" charset="0"/>
            </a:endParaRPr>
          </a:p>
        </p:txBody>
      </p:sp>
      <p:grpSp>
        <p:nvGrpSpPr>
          <p:cNvPr id="14" name="Lime Green">
            <a:extLst>
              <a:ext uri="{FF2B5EF4-FFF2-40B4-BE49-F238E27FC236}">
                <a16:creationId xmlns:a16="http://schemas.microsoft.com/office/drawing/2014/main" id="{7D5B93E9-F3B6-49CD-A707-C50B781FDB50}"/>
              </a:ext>
              <a:ext uri="{C183D7F6-B498-43B3-948B-1728B52AA6E4}">
                <adec:decorative xmlns:adec="http://schemas.microsoft.com/office/drawing/2017/decorative" val="1"/>
              </a:ext>
            </a:extLst>
          </p:cNvPr>
          <p:cNvGrpSpPr/>
          <p:nvPr/>
        </p:nvGrpSpPr>
        <p:grpSpPr>
          <a:xfrm>
            <a:off x="1" y="4327735"/>
            <a:ext cx="12085324" cy="1727741"/>
            <a:chOff x="1" y="4327735"/>
            <a:chExt cx="12085324" cy="1727741"/>
          </a:xfrm>
        </p:grpSpPr>
        <p:sp>
          <p:nvSpPr>
            <p:cNvPr id="21" name="Rectangle 20">
              <a:extLst>
                <a:ext uri="{FF2B5EF4-FFF2-40B4-BE49-F238E27FC236}">
                  <a16:creationId xmlns:a16="http://schemas.microsoft.com/office/drawing/2014/main" id="{F616141C-8617-4DB1-8E7D-A0B5EE2B85F5}"/>
                </a:ext>
              </a:extLst>
            </p:cNvPr>
            <p:cNvSpPr/>
            <p:nvPr/>
          </p:nvSpPr>
          <p:spPr>
            <a:xfrm>
              <a:off x="1" y="4359860"/>
              <a:ext cx="4776892" cy="1148382"/>
            </a:xfrm>
            <a:prstGeom prst="rect">
              <a:avLst/>
            </a:prstGeom>
            <a:solidFill>
              <a:srgbClr val="F4F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0">
              <a:extLst>
                <a:ext uri="{FF2B5EF4-FFF2-40B4-BE49-F238E27FC236}">
                  <a16:creationId xmlns:a16="http://schemas.microsoft.com/office/drawing/2014/main" id="{C48D011E-5D04-484F-BB70-E387D9538995}"/>
                </a:ext>
              </a:extLst>
            </p:cNvPr>
            <p:cNvSpPr/>
            <p:nvPr/>
          </p:nvSpPr>
          <p:spPr>
            <a:xfrm>
              <a:off x="4776893" y="4327735"/>
              <a:ext cx="660400" cy="1727741"/>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018645"/>
                <a:gd name="connsiteX1" fmla="*/ 1696507 w 1696507"/>
                <a:gd name="connsiteY1" fmla="*/ 168275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501245"/>
                <a:gd name="connsiteX1" fmla="*/ 1696507 w 1696507"/>
                <a:gd name="connsiteY1" fmla="*/ 168275 h 1501245"/>
                <a:gd name="connsiteX2" fmla="*/ 1696507 w 1696507"/>
                <a:gd name="connsiteY2" fmla="*/ 1501245 h 1501245"/>
                <a:gd name="connsiteX3" fmla="*/ 0 w 1696507"/>
                <a:gd name="connsiteY3" fmla="*/ 1018645 h 1501245"/>
                <a:gd name="connsiteX4" fmla="*/ 0 w 1696507"/>
                <a:gd name="connsiteY4" fmla="*/ 0 h 150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01245">
                  <a:moveTo>
                    <a:pt x="0" y="0"/>
                  </a:moveTo>
                  <a:lnTo>
                    <a:pt x="1696507" y="168275"/>
                  </a:lnTo>
                  <a:lnTo>
                    <a:pt x="1696507" y="1501245"/>
                  </a:lnTo>
                  <a:lnTo>
                    <a:pt x="0" y="1018645"/>
                  </a:lnTo>
                  <a:lnTo>
                    <a:pt x="0" y="0"/>
                  </a:lnTo>
                  <a:close/>
                </a:path>
              </a:pathLst>
            </a:custGeom>
            <a:solidFill>
              <a:srgbClr val="EBF2B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2" name="Round Same Side Corner Rectangle 49">
              <a:extLst>
                <a:ext uri="{FF2B5EF4-FFF2-40B4-BE49-F238E27FC236}">
                  <a16:creationId xmlns:a16="http://schemas.microsoft.com/office/drawing/2014/main" id="{AFEA7D6A-5AFB-4505-B0DF-3876DDD5994E}"/>
                </a:ext>
              </a:extLst>
            </p:cNvPr>
            <p:cNvSpPr/>
            <p:nvPr/>
          </p:nvSpPr>
          <p:spPr>
            <a:xfrm rot="5400000">
              <a:off x="8005927" y="1976078"/>
              <a:ext cx="1510768" cy="6648028"/>
            </a:xfrm>
            <a:prstGeom prst="round2SameRect">
              <a:avLst/>
            </a:prstGeom>
            <a:solidFill>
              <a:srgbClr val="F4F8D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grpSp>
      <p:sp>
        <p:nvSpPr>
          <p:cNvPr id="27" name="Oval 26">
            <a:extLst>
              <a:ext uri="{FF2B5EF4-FFF2-40B4-BE49-F238E27FC236}">
                <a16:creationId xmlns:a16="http://schemas.microsoft.com/office/drawing/2014/main" id="{C9CCE217-7EB1-4A3A-8281-D42ECF49B2B4}"/>
              </a:ext>
            </a:extLst>
          </p:cNvPr>
          <p:cNvSpPr/>
          <p:nvPr/>
        </p:nvSpPr>
        <p:spPr>
          <a:xfrm>
            <a:off x="106730" y="4680750"/>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
        <p:nvSpPr>
          <p:cNvPr id="22" name="Rectangle 21">
            <a:extLst>
              <a:ext uri="{FF2B5EF4-FFF2-40B4-BE49-F238E27FC236}">
                <a16:creationId xmlns:a16="http://schemas.microsoft.com/office/drawing/2014/main" id="{AE24D5D1-6C25-4B5B-ABE2-E50265891592}"/>
              </a:ext>
            </a:extLst>
          </p:cNvPr>
          <p:cNvSpPr/>
          <p:nvPr/>
        </p:nvSpPr>
        <p:spPr>
          <a:xfrm>
            <a:off x="681986" y="4426220"/>
            <a:ext cx="4094908" cy="707886"/>
          </a:xfrm>
          <a:prstGeom prst="rect">
            <a:avLst/>
          </a:prstGeom>
        </p:spPr>
        <p:txBody>
          <a:bodyPr wrap="square">
            <a:spAutoFit/>
          </a:bodyPr>
          <a:lstStyle/>
          <a:p>
            <a:r>
              <a:rPr lang="en-US" sz="2000" b="1" spc="-31" dirty="0">
                <a:ea typeface="Open Sans" charset="0"/>
                <a:cs typeface="Open Sans" charset="0"/>
              </a:rPr>
              <a:t>There is a cyber-attack once every 39 seconds</a:t>
            </a:r>
          </a:p>
        </p:txBody>
      </p:sp>
      <p:sp>
        <p:nvSpPr>
          <p:cNvPr id="20" name="Rectangle 19">
            <a:extLst>
              <a:ext uri="{FF2B5EF4-FFF2-40B4-BE49-F238E27FC236}">
                <a16:creationId xmlns:a16="http://schemas.microsoft.com/office/drawing/2014/main" id="{4EE1B1B3-7C6E-475E-92B8-D0685CE89EDE}"/>
              </a:ext>
            </a:extLst>
          </p:cNvPr>
          <p:cNvSpPr/>
          <p:nvPr/>
        </p:nvSpPr>
        <p:spPr>
          <a:xfrm>
            <a:off x="5496972" y="4593813"/>
            <a:ext cx="6523230" cy="1323439"/>
          </a:xfrm>
          <a:prstGeom prst="rect">
            <a:avLst/>
          </a:prstGeom>
        </p:spPr>
        <p:txBody>
          <a:bodyPr wrap="square">
            <a:spAutoFit/>
          </a:bodyPr>
          <a:lstStyle/>
          <a:p>
            <a:r>
              <a:rPr lang="en-US" sz="1600" spc="-31" dirty="0">
                <a:ea typeface="Open Sans" charset="0"/>
                <a:cs typeface="Open Sans" charset="0"/>
              </a:rPr>
              <a:t>According to a study from the University of Maryland, a typical computer is attacked in one way or another every 39 seconds. This could come in the form of a direct hacking attempt, a phishing attempt, or some other version of spam meant to infect your computer with malware.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211235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F8DFD9-0E5D-B34E-A0B7-EE79EC5C0737}"/>
              </a:ext>
              <a:ext uri="{C183D7F6-B498-43B3-948B-1728B52AA6E4}">
                <adec:decorative xmlns:adec="http://schemas.microsoft.com/office/drawing/2017/decorative" val="1"/>
              </a:ext>
            </a:extLst>
          </p:cNvPr>
          <p:cNvSpPr/>
          <p:nvPr/>
        </p:nvSpPr>
        <p:spPr>
          <a:xfrm>
            <a:off x="0" y="153849"/>
            <a:ext cx="10058401" cy="1066800"/>
          </a:xfrm>
          <a:prstGeom prst="rect">
            <a:avLst/>
          </a:prstGeom>
          <a:solidFill>
            <a:srgbClr val="F4F8DC">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0E2A0427-4CEB-EEEF-E37A-EAF6F7520D23}"/>
              </a:ext>
            </a:extLst>
          </p:cNvPr>
          <p:cNvSpPr txBox="1">
            <a:spLocks noGrp="1"/>
          </p:cNvSpPr>
          <p:nvPr>
            <p:ph type="title" idx="4294967295"/>
          </p:nvPr>
        </p:nvSpPr>
        <p:spPr>
          <a:xfrm>
            <a:off x="797083" y="540667"/>
            <a:ext cx="10363200" cy="594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a:lstStyle>
          <a:p>
            <a:pPr marL="0" marR="0" lvl="0" indent="0" algn="l" defTabSz="914377" rtl="0" eaLnBrk="1" fontAlgn="auto" latinLnBrk="0" hangingPunct="1">
              <a:lnSpc>
                <a:spcPct val="8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tx1"/>
                </a:solidFill>
                <a:effectLst/>
                <a:uLnTx/>
                <a:uFillTx/>
                <a:latin typeface="+mn-lt"/>
                <a:ea typeface="Bebas Neue" charset="0"/>
                <a:cs typeface="Chronicle Display Black"/>
              </a:rPr>
              <a:t>Mobile Apps</a:t>
            </a:r>
          </a:p>
        </p:txBody>
      </p:sp>
      <p:sp>
        <p:nvSpPr>
          <p:cNvPr id="26" name="Text Placeholder 3">
            <a:extLst>
              <a:ext uri="{FF2B5EF4-FFF2-40B4-BE49-F238E27FC236}">
                <a16:creationId xmlns:a16="http://schemas.microsoft.com/office/drawing/2014/main" id="{83B2AF1E-52A1-7387-24E0-ED6160FF1ED4}"/>
              </a:ext>
            </a:extLst>
          </p:cNvPr>
          <p:cNvSpPr txBox="1">
            <a:spLocks/>
          </p:cNvSpPr>
          <p:nvPr/>
        </p:nvSpPr>
        <p:spPr bwMode="gray">
          <a:xfrm>
            <a:off x="718427" y="1776380"/>
            <a:ext cx="5200592" cy="3795911"/>
          </a:xfrm>
          <a:prstGeom prst="rect">
            <a:avLst/>
          </a:prstGeom>
        </p:spPr>
        <p:txBody>
          <a:bodyPr vert="horz" wrap="square" lIns="0" tIns="0" rIns="0" bIns="0" rtlCol="0" anchor="t">
            <a:spAutoFit/>
          </a:bodyPr>
          <a:lstStyle/>
          <a:p>
            <a:pPr>
              <a:spcAft>
                <a:spcPts val="400"/>
              </a:spcAft>
            </a:pPr>
            <a:r>
              <a:rPr lang="en-US" sz="2000" spc="-31" dirty="0">
                <a:ea typeface="+mn-lt"/>
                <a:cs typeface="+mn-lt"/>
              </a:rPr>
              <a:t>Applications (apps) on your smartphone or other mobile devices can be convenient tools to access the news, get directions, pick up a ride share, play games, or learn the latest dance steps. But these tools can also put your privacy at risk. </a:t>
            </a:r>
            <a:endParaRPr lang="en-US" sz="2000" dirty="0">
              <a:ea typeface="+mn-lt"/>
              <a:cs typeface="+mn-lt"/>
            </a:endParaRPr>
          </a:p>
          <a:p>
            <a:pPr>
              <a:spcAft>
                <a:spcPts val="400"/>
              </a:spcAft>
            </a:pPr>
            <a:endParaRPr lang="en-US" sz="2000" spc="-31" dirty="0">
              <a:ea typeface="+mn-lt"/>
              <a:cs typeface="+mn-lt"/>
            </a:endParaRPr>
          </a:p>
          <a:p>
            <a:pPr>
              <a:spcAft>
                <a:spcPts val="400"/>
              </a:spcAft>
            </a:pPr>
            <a:r>
              <a:rPr lang="en-US" sz="2000" spc="-31" dirty="0">
                <a:ea typeface="+mn-lt"/>
                <a:cs typeface="+mn-lt"/>
              </a:rPr>
              <a:t>When you download an app, it may ask for permission to access personal information—such as email contacts, calendar inputs, call logs, and location data—from your device. </a:t>
            </a:r>
            <a:r>
              <a:rPr lang="en-US" sz="2000" b="1" spc="-31" dirty="0">
                <a:ea typeface="+mn-lt"/>
                <a:cs typeface="+mn-lt"/>
              </a:rPr>
              <a:t>Be careful when downloading Mobile Apps!</a:t>
            </a:r>
            <a:endParaRPr lang="en-US" sz="2000" b="1" dirty="0">
              <a:ea typeface="+mn-lt"/>
              <a:cs typeface="+mn-lt"/>
            </a:endParaRPr>
          </a:p>
        </p:txBody>
      </p:sp>
      <p:cxnSp>
        <p:nvCxnSpPr>
          <p:cNvPr id="39" name="Straight Connector 38">
            <a:extLst>
              <a:ext uri="{FF2B5EF4-FFF2-40B4-BE49-F238E27FC236}">
                <a16:creationId xmlns:a16="http://schemas.microsoft.com/office/drawing/2014/main" id="{390C57F8-E9F7-48E9-C287-DD2941F845B0}"/>
              </a:ext>
              <a:ext uri="{C183D7F6-B498-43B3-948B-1728B52AA6E4}">
                <adec:decorative xmlns:adec="http://schemas.microsoft.com/office/drawing/2017/decorative" val="1"/>
              </a:ext>
            </a:extLst>
          </p:cNvPr>
          <p:cNvCxnSpPr>
            <a:cxnSpLocks/>
          </p:cNvCxnSpPr>
          <p:nvPr/>
        </p:nvCxnSpPr>
        <p:spPr>
          <a:xfrm flipH="1" flipV="1">
            <a:off x="6087774" y="1580614"/>
            <a:ext cx="16452" cy="4877190"/>
          </a:xfrm>
          <a:prstGeom prst="line">
            <a:avLst/>
          </a:prstGeom>
          <a:ln>
            <a:solidFill>
              <a:srgbClr val="B6E4CF"/>
            </a:solidFill>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DD247C6-7CC8-46B8-AD6F-9E6A9EF20167}"/>
              </a:ext>
              <a:ext uri="{C183D7F6-B498-43B3-948B-1728B52AA6E4}">
                <adec:decorative xmlns:adec="http://schemas.microsoft.com/office/drawing/2017/decorative" val="1"/>
              </a:ext>
            </a:extLst>
          </p:cNvPr>
          <p:cNvSpPr/>
          <p:nvPr/>
        </p:nvSpPr>
        <p:spPr bwMode="gray">
          <a:xfrm rot="5400000">
            <a:off x="6426232" y="1297877"/>
            <a:ext cx="1199050" cy="1224354"/>
          </a:xfrm>
          <a:prstGeom prst="ellipse">
            <a:avLst/>
          </a:prstGeom>
          <a:solidFill>
            <a:srgbClr val="B6E4CF"/>
          </a:solidFill>
          <a:ln w="38100" algn="ctr">
            <a:solidFill>
              <a:schemeClr val="bg1"/>
            </a:solid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34" name="Freeform 301">
            <a:extLst>
              <a:ext uri="{FF2B5EF4-FFF2-40B4-BE49-F238E27FC236}">
                <a16:creationId xmlns:a16="http://schemas.microsoft.com/office/drawing/2014/main" id="{ACF6E767-EB8D-E5CC-15B1-42A9EF16E3E2}"/>
              </a:ext>
              <a:ext uri="{C183D7F6-B498-43B3-948B-1728B52AA6E4}">
                <adec:decorative xmlns:adec="http://schemas.microsoft.com/office/drawing/2017/decorative" val="1"/>
              </a:ext>
            </a:extLst>
          </p:cNvPr>
          <p:cNvSpPr>
            <a:spLocks noEditPoints="1"/>
          </p:cNvSpPr>
          <p:nvPr/>
        </p:nvSpPr>
        <p:spPr bwMode="auto">
          <a:xfrm>
            <a:off x="6531331" y="1406345"/>
            <a:ext cx="1016564" cy="1000378"/>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pic>
        <p:nvPicPr>
          <p:cNvPr id="37" name="Picture 27">
            <a:extLst>
              <a:ext uri="{FF2B5EF4-FFF2-40B4-BE49-F238E27FC236}">
                <a16:creationId xmlns:a16="http://schemas.microsoft.com/office/drawing/2014/main" id="{9D72E2A2-57FA-EBE8-3097-561EEDA10D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18677" y="1583893"/>
            <a:ext cx="649627" cy="641065"/>
          </a:xfrm>
          <a:prstGeom prst="rect">
            <a:avLst/>
          </a:prstGeom>
        </p:spPr>
      </p:pic>
      <p:sp>
        <p:nvSpPr>
          <p:cNvPr id="35" name="Isosceles Triangle 13">
            <a:extLst>
              <a:ext uri="{FF2B5EF4-FFF2-40B4-BE49-F238E27FC236}">
                <a16:creationId xmlns:a16="http://schemas.microsoft.com/office/drawing/2014/main" id="{38EA8070-87E6-88C3-3F60-FE3CC8A34792}"/>
              </a:ext>
              <a:ext uri="{C183D7F6-B498-43B3-948B-1728B52AA6E4}">
                <adec:decorative xmlns:adec="http://schemas.microsoft.com/office/drawing/2017/decorative" val="1"/>
              </a:ext>
            </a:extLst>
          </p:cNvPr>
          <p:cNvSpPr/>
          <p:nvPr/>
        </p:nvSpPr>
        <p:spPr bwMode="gray">
          <a:xfrm>
            <a:off x="7168921" y="2128599"/>
            <a:ext cx="946922" cy="404368"/>
          </a:xfrm>
          <a:prstGeom prst="triangle">
            <a:avLst>
              <a:gd name="adj" fmla="val 57525"/>
            </a:avLst>
          </a:prstGeom>
          <a:solidFill>
            <a:srgbClr val="A7A8AA"/>
          </a:solidFill>
          <a:ln w="19050" algn="ctr">
            <a:noFill/>
            <a:miter lim="800000"/>
            <a:headEnd/>
            <a:tailEnd/>
          </a:ln>
        </p:spPr>
        <p:txBody>
          <a:bodyPr wrap="square" lIns="66675" tIns="66675" rIns="66675" bIns="66675" rtlCol="0" anchor="ctr"/>
          <a:lstStyle/>
          <a:p>
            <a:pPr algn="ctr">
              <a:buFont typeface="Wingdings 2" pitchFamily="18" charset="2"/>
              <a:buNone/>
            </a:pPr>
            <a:endParaRPr lang="en-US" sz="1200" b="1" dirty="0">
              <a:solidFill>
                <a:prstClr val="white"/>
              </a:solidFill>
            </a:endParaRPr>
          </a:p>
        </p:txBody>
      </p:sp>
      <p:sp>
        <p:nvSpPr>
          <p:cNvPr id="36" name="Snip Diagonal Corner Rectangle 156">
            <a:extLst>
              <a:ext uri="{FF2B5EF4-FFF2-40B4-BE49-F238E27FC236}">
                <a16:creationId xmlns:a16="http://schemas.microsoft.com/office/drawing/2014/main" id="{479953EF-611B-7176-6469-65D19F21DA3B}"/>
              </a:ext>
            </a:extLst>
          </p:cNvPr>
          <p:cNvSpPr/>
          <p:nvPr/>
        </p:nvSpPr>
        <p:spPr bwMode="gray">
          <a:xfrm>
            <a:off x="7685594" y="1501360"/>
            <a:ext cx="4122948" cy="925782"/>
          </a:xfrm>
          <a:prstGeom prst="snip2DiagRect">
            <a:avLst>
              <a:gd name="adj1" fmla="val 0"/>
              <a:gd name="adj2" fmla="val 40745"/>
            </a:avLst>
          </a:prstGeom>
          <a:solidFill>
            <a:srgbClr val="B6E4C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66675" rIns="66675" bIns="66675" rtlCol="0" anchor="ctr"/>
          <a:lstStyle/>
          <a:p>
            <a:pPr algn="ctr"/>
            <a:r>
              <a:rPr lang="en-US" sz="4000" b="1" dirty="0">
                <a:solidFill>
                  <a:schemeClr val="tx1"/>
                </a:solidFill>
                <a:ea typeface="Open Sans"/>
                <a:cs typeface="Open Sans"/>
              </a:rPr>
              <a:t>Best Practices</a:t>
            </a:r>
          </a:p>
        </p:txBody>
      </p:sp>
      <p:sp>
        <p:nvSpPr>
          <p:cNvPr id="20" name="Text Placeholder 3">
            <a:extLst>
              <a:ext uri="{FF2B5EF4-FFF2-40B4-BE49-F238E27FC236}">
                <a16:creationId xmlns:a16="http://schemas.microsoft.com/office/drawing/2014/main" id="{B4882366-83BF-7BD7-85DC-F9B4E232A84D}"/>
              </a:ext>
            </a:extLst>
          </p:cNvPr>
          <p:cNvSpPr txBox="1">
            <a:spLocks/>
          </p:cNvSpPr>
          <p:nvPr/>
        </p:nvSpPr>
        <p:spPr bwMode="gray">
          <a:xfrm>
            <a:off x="6497894" y="2679630"/>
            <a:ext cx="5310648" cy="3026470"/>
          </a:xfrm>
          <a:prstGeom prst="rect">
            <a:avLst/>
          </a:prstGeom>
        </p:spPr>
        <p:txBody>
          <a:bodyPr vert="horz" wrap="square" lIns="0" tIns="0" rIns="0" bIns="0" rtlCol="0" anchor="t">
            <a:spAutoFit/>
          </a:bodyPr>
          <a:lstStyle/>
          <a:p>
            <a:pPr marL="342900" indent="-342900">
              <a:spcAft>
                <a:spcPts val="400"/>
              </a:spcAft>
              <a:buFont typeface="Arial,Sans-Serif" panose="020B0604020202020204" pitchFamily="34" charset="0"/>
              <a:buChar char="•"/>
            </a:pPr>
            <a:r>
              <a:rPr lang="en-US" sz="2000" b="1" spc="-31" dirty="0">
                <a:ea typeface="+mn-lt"/>
                <a:cs typeface="+mn-lt"/>
              </a:rPr>
              <a:t>Download from official app stores, </a:t>
            </a:r>
            <a:r>
              <a:rPr lang="en-US" sz="2000" spc="-31" dirty="0">
                <a:ea typeface="+mn-lt"/>
                <a:cs typeface="+mn-lt"/>
              </a:rPr>
              <a:t>such as your device’s manufacturer or operating system app store</a:t>
            </a:r>
          </a:p>
          <a:p>
            <a:pPr marL="342900" indent="-342900">
              <a:spcAft>
                <a:spcPts val="400"/>
              </a:spcAft>
              <a:buFont typeface="Arial,Sans-Serif" panose="020B0604020202020204" pitchFamily="34" charset="0"/>
              <a:buChar char="•"/>
            </a:pPr>
            <a:r>
              <a:rPr lang="en-US" sz="2000" b="1" spc="-31" dirty="0">
                <a:ea typeface="+mn-lt"/>
                <a:cs typeface="+mn-lt"/>
              </a:rPr>
              <a:t>Review </a:t>
            </a:r>
            <a:r>
              <a:rPr lang="en-US" sz="2000" spc="-31" dirty="0">
                <a:ea typeface="+mn-lt"/>
                <a:cs typeface="+mn-lt"/>
              </a:rPr>
              <a:t>app permissions</a:t>
            </a:r>
          </a:p>
          <a:p>
            <a:pPr marL="342900" indent="-342900">
              <a:spcAft>
                <a:spcPts val="400"/>
              </a:spcAft>
              <a:buFont typeface="Arial,Sans-Serif" panose="020B0604020202020204" pitchFamily="34" charset="0"/>
              <a:buChar char="•"/>
            </a:pPr>
            <a:r>
              <a:rPr lang="en-US" sz="2000" b="1" spc="-31" dirty="0">
                <a:ea typeface="+mn-lt"/>
                <a:cs typeface="+mn-lt"/>
              </a:rPr>
              <a:t>Limit location </a:t>
            </a:r>
            <a:r>
              <a:rPr lang="en-US" sz="2000" spc="-31" dirty="0">
                <a:ea typeface="+mn-lt"/>
                <a:cs typeface="+mn-lt"/>
              </a:rPr>
              <a:t>permissions</a:t>
            </a:r>
          </a:p>
          <a:p>
            <a:pPr marL="342900" indent="-342900">
              <a:spcAft>
                <a:spcPts val="400"/>
              </a:spcAft>
              <a:buFont typeface="Arial,Sans-Serif" panose="020B0604020202020204" pitchFamily="34" charset="0"/>
              <a:buChar char="•"/>
            </a:pPr>
            <a:r>
              <a:rPr lang="en-US" sz="2000" spc="-31" dirty="0">
                <a:ea typeface="+mn-lt"/>
                <a:cs typeface="+mn-lt"/>
              </a:rPr>
              <a:t>Keep app </a:t>
            </a:r>
            <a:r>
              <a:rPr lang="en-US" sz="2000" b="1" spc="-31" dirty="0">
                <a:ea typeface="+mn-lt"/>
                <a:cs typeface="+mn-lt"/>
              </a:rPr>
              <a:t>software up to date</a:t>
            </a:r>
          </a:p>
          <a:p>
            <a:pPr marL="342900" indent="-342900">
              <a:spcAft>
                <a:spcPts val="400"/>
              </a:spcAft>
              <a:buFont typeface="Arial,Sans-Serif" panose="020B0604020202020204" pitchFamily="34" charset="0"/>
              <a:buChar char="•"/>
            </a:pPr>
            <a:r>
              <a:rPr lang="en-US" sz="2000" b="1" spc="-31" dirty="0">
                <a:ea typeface="+mn-lt"/>
                <a:cs typeface="+mn-lt"/>
              </a:rPr>
              <a:t>Delete apps </a:t>
            </a:r>
            <a:r>
              <a:rPr lang="en-US" sz="2000" spc="-31" dirty="0">
                <a:ea typeface="+mn-lt"/>
                <a:cs typeface="+mn-lt"/>
              </a:rPr>
              <a:t>you do not need</a:t>
            </a:r>
          </a:p>
          <a:p>
            <a:pPr marL="342900" indent="-342900">
              <a:spcAft>
                <a:spcPts val="400"/>
              </a:spcAft>
              <a:buFont typeface="Arial,Sans-Serif" panose="020B0604020202020204" pitchFamily="34" charset="0"/>
              <a:buChar char="•"/>
            </a:pPr>
            <a:r>
              <a:rPr lang="en-US" sz="2000" b="1" spc="-31" dirty="0">
                <a:ea typeface="+mn-lt"/>
                <a:cs typeface="+mn-lt"/>
              </a:rPr>
              <a:t>Be cautious </a:t>
            </a:r>
            <a:r>
              <a:rPr lang="en-US" sz="2000" spc="-31" dirty="0">
                <a:ea typeface="+mn-lt"/>
                <a:cs typeface="+mn-lt"/>
              </a:rPr>
              <a:t>when signing into apps with </a:t>
            </a:r>
            <a:r>
              <a:rPr lang="en-US" sz="2000" b="1" spc="-31" dirty="0">
                <a:ea typeface="+mn-lt"/>
                <a:cs typeface="+mn-lt"/>
              </a:rPr>
              <a:t>social network accounts. </a:t>
            </a:r>
            <a:endParaRPr lang="en-US" sz="2000" b="1" dirty="0"/>
          </a:p>
        </p:txBody>
      </p:sp>
      <p:pic>
        <p:nvPicPr>
          <p:cNvPr id="12" name="Picture 11">
            <a:extLst>
              <a:ext uri="{FF2B5EF4-FFF2-40B4-BE49-F238E27FC236}">
                <a16:creationId xmlns:a16="http://schemas.microsoft.com/office/drawing/2014/main" id="{B6A7B12B-CCCD-4AE1-B617-4F6066DC033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050651077"/>
      </p:ext>
    </p:extLst>
  </p:cSld>
  <p:clrMapOvr>
    <a:masterClrMapping/>
  </p:clrMapOvr>
</p:sld>
</file>

<file path=ppt/theme/theme1.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Status xmlns="2a2db8c4-56ab-4882-a5d0-0fe8165c6658">Director Approved</Approval_Status>
    <n1bd8754419c43e28f0ce7981e345f05 xmlns="2a2db8c4-56ab-4882-a5d0-0fe8165c6658">
      <Terms xmlns="http://schemas.microsoft.com/office/infopath/2007/PartnerControls"/>
    </n1bd8754419c43e28f0ce7981e345f05>
    <privacy_flow xmlns="2a2db8c4-56ab-4882-a5d0-0fe8165c6658" xsi:nil="true"/>
    <Date_x0020_of_x0020_Approval xmlns="2a2db8c4-56ab-4882-a5d0-0fe8165c6658" xsi:nil="true"/>
    <cb2ef2bd509f47f39ea44b698c260c87 xmlns="2a2db8c4-56ab-4882-a5d0-0fe8165c6658">
      <Terms xmlns="http://schemas.microsoft.com/office/infopath/2007/PartnerControls">
        <TermInfo xmlns="http://schemas.microsoft.com/office/infopath/2007/PartnerControls">
          <TermName xmlns="http://schemas.microsoft.com/office/infopath/2007/PartnerControls">Office of Migrant Education</TermName>
          <TermId xmlns="http://schemas.microsoft.com/office/infopath/2007/PartnerControls">eb1e8b5f-c9c9-449c-9779-42eda7479a27</TermId>
        </TermInfo>
      </Terms>
    </cb2ef2bd509f47f39ea44b698c260c87>
    <Privacy xmlns="2a2db8c4-56ab-4882-a5d0-0fe8165c6658" xsi:nil="true"/>
    <a4530805a9a34cb996739ba2e241a970 xmlns="2a2db8c4-56ab-4882-a5d0-0fe8165c6658">
      <Terms xmlns="http://schemas.microsoft.com/office/infopath/2007/PartnerControls"/>
    </a4530805a9a34cb996739ba2e241a970>
    <Archive_x0020_YN xmlns="2a2db8c4-56ab-4882-a5d0-0fe8165c6658">true</Archive_x0020_YN>
    <Restart_x0020_Approval xmlns="2a2db8c4-56ab-4882-a5d0-0fe8165c6658" xsi:nil="true"/>
    <m1f13d32c4c342028b39326ee260c1ca xmlns="2a2db8c4-56ab-4882-a5d0-0fe8165c6658">
      <Terms xmlns="http://schemas.microsoft.com/office/infopath/2007/PartnerControls"/>
    </m1f13d32c4c342028b39326ee260c1ca>
    <Approval_x0020_Comments xmlns="2a2db8c4-56ab-4882-a5d0-0fe8165c6658">✔ Approved by Ramsey, Tara on 02-22-2023
📃 Approval Started by Starr, Benjamin on 02-22-2023
✔ Approved by Meyertholen, Patricia on 02-22-2023
📃 Approval Started by Starr, Benjamin on 02-21-2023
❌Disapproved by Meyertholen, Patricia on 02-10-2023
📃 Approval Started by Starr, Benjamin on 02-06-2023
</Approval_x0020_Comments>
    <Get_Feedback xmlns="2a2db8c4-56ab-4882-a5d0-0fe8165c6658" xsi:nil="true"/>
    <Get_Approval_Button xmlns="2a2db8c4-56ab-4882-a5d0-0fe8165c6658" xsi:nil="true"/>
    <Approval_x0020_Status_x0020_Details xmlns="2a2db8c4-56ab-4882-a5d0-0fe8165c6658" xsi:nil="true"/>
    <lcf76f155ced4ddcb4097134ff3c332f xmlns="ccf8fd94-ebaf-4182-b984-e7516a9e6490">
      <Terms xmlns="http://schemas.microsoft.com/office/infopath/2007/PartnerControls"/>
    </lcf76f155ced4ddcb4097134ff3c332f>
    <paad1906247e4af69fbe65f2ace0923c xmlns="2a2db8c4-56ab-4882-a5d0-0fe8165c6658">
      <Terms xmlns="http://schemas.microsoft.com/office/infopath/2007/PartnerControls"/>
    </paad1906247e4af69fbe65f2ace0923c>
    <e48369bfb84241b2a4759ac5d306b738 xmlns="2a2db8c4-56ab-4882-a5d0-0fe8165c6658">
      <Terms xmlns="http://schemas.microsoft.com/office/infopath/2007/PartnerControls"/>
    </e48369bfb84241b2a4759ac5d306b738>
    <m9ba678bb8414d77b73f31a6ff27f951 xmlns="2a2db8c4-56ab-4882-a5d0-0fe8165c665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a9b09679-9681-4840-9409-cc087bb840af</TermId>
        </TermInfo>
      </Terms>
    </m9ba678bb8414d77b73f31a6ff27f951>
    <TaxCatchAll xmlns="2a2db8c4-56ab-4882-a5d0-0fe8165c6658">
      <Value>22</Value>
      <Value>9</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585ccd6030b933be490d191b31c5bb57">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3b5eb7cd7ff6aa899a490aa4923c48e4"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D67FF4-6A3F-4A13-A05D-218551CE74C3}">
  <ds:schemaRefs>
    <ds:schemaRef ds:uri="http://purl.org/dc/elements/1.1/"/>
    <ds:schemaRef ds:uri="http://schemas.microsoft.com/office/2006/metadata/properties"/>
    <ds:schemaRef ds:uri="http://schemas.microsoft.com/office/2006/documentManagement/types"/>
    <ds:schemaRef ds:uri="http://purl.org/dc/dcmitype/"/>
    <ds:schemaRef ds:uri="2a2db8c4-56ab-4882-a5d0-0fe8165c6658"/>
    <ds:schemaRef ds:uri="ccf8fd94-ebaf-4182-b984-e7516a9e6490"/>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A9B906C-1339-4174-8ADD-93B92D3A604B}"/>
</file>

<file path=customXml/itemProps3.xml><?xml version="1.0" encoding="utf-8"?>
<ds:datastoreItem xmlns:ds="http://schemas.openxmlformats.org/officeDocument/2006/customXml" ds:itemID="{1934C147-6A34-4EA3-836D-930D7A341FD1}"/>
</file>

<file path=customXml/itemProps4.xml><?xml version="1.0" encoding="utf-8"?>
<ds:datastoreItem xmlns:ds="http://schemas.openxmlformats.org/officeDocument/2006/customXml" ds:itemID="{AFD67FF4-6A3F-4A13-A05D-218551CE74C3}"/>
</file>

<file path=docProps/app.xml><?xml version="1.0" encoding="utf-8"?>
<Properties xmlns="http://schemas.openxmlformats.org/officeDocument/2006/extended-properties" xmlns:vt="http://schemas.openxmlformats.org/officeDocument/2006/docPropsVTypes">
  <TotalTime>0</TotalTime>
  <Words>8122</Words>
  <Application>Microsoft Office PowerPoint</Application>
  <PresentationFormat>Widescreen</PresentationFormat>
  <Paragraphs>546</Paragraphs>
  <Slides>37</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Arial,Sans-Serif</vt:lpstr>
      <vt:lpstr>Calibri</vt:lpstr>
      <vt:lpstr>Chronicle Display Black</vt:lpstr>
      <vt:lpstr>Courier New</vt:lpstr>
      <vt:lpstr>Frutiger Next Pro Light</vt:lpstr>
      <vt:lpstr>Open Sans</vt:lpstr>
      <vt:lpstr>Symbol</vt:lpstr>
      <vt:lpstr>Times New Roman</vt:lpstr>
      <vt:lpstr>Wingdings 2</vt:lpstr>
      <vt:lpstr>DD Template Jan 2018 16x9</vt:lpstr>
      <vt:lpstr>Cybersecurity and Account Management Webinar</vt:lpstr>
      <vt:lpstr>Privacy Reminder</vt:lpstr>
      <vt:lpstr>Agenda</vt:lpstr>
      <vt:lpstr>MSIX Overview</vt:lpstr>
      <vt:lpstr>MSIX Overview | Secure Access</vt:lpstr>
      <vt:lpstr>Cybersecurity and Privacy Awareness Training</vt:lpstr>
      <vt:lpstr>Federal and U.S. Department of Education Cybersecurity References</vt:lpstr>
      <vt:lpstr>Cybercrime Statistics</vt:lpstr>
      <vt:lpstr>Mobile Apps</vt:lpstr>
      <vt:lpstr>Social Media Risks </vt:lpstr>
      <vt:lpstr>Social Media Best Practices</vt:lpstr>
      <vt:lpstr>Avoid a Social Engineering Attack</vt:lpstr>
      <vt:lpstr>Browser in the Browser (BitB) Attacks</vt:lpstr>
      <vt:lpstr>The Internet of Things (IoT)</vt:lpstr>
      <vt:lpstr>Understanding PII, SPII, and PHI</vt:lpstr>
      <vt:lpstr>Understanding PII in MSIX</vt:lpstr>
      <vt:lpstr>Sharing PII</vt:lpstr>
      <vt:lpstr>Is this a phishy email, why or why not?</vt:lpstr>
      <vt:lpstr>Example Email</vt:lpstr>
      <vt:lpstr>Email Security Best Practices</vt:lpstr>
      <vt:lpstr>Malware and Ransomware Attacks</vt:lpstr>
      <vt:lpstr>Wireless Networks: Best Practices</vt:lpstr>
      <vt:lpstr>Annual Required Trainings</vt:lpstr>
      <vt:lpstr>      Secure Conduct</vt:lpstr>
      <vt:lpstr>       Secure Computers</vt:lpstr>
      <vt:lpstr>         Secure Communications</vt:lpstr>
      <vt:lpstr>Principle of Least Privilege</vt:lpstr>
      <vt:lpstr>Annual MSIX Account Applications</vt:lpstr>
      <vt:lpstr>Password Managers &amp; Passphrases</vt:lpstr>
      <vt:lpstr>Software Evaluation</vt:lpstr>
      <vt:lpstr>MSIX Account Management</vt:lpstr>
      <vt:lpstr>MSIX Password Policy</vt:lpstr>
      <vt:lpstr>MSIX Multi-Factor Authentication </vt:lpstr>
      <vt:lpstr>Accessing MSIX</vt:lpstr>
      <vt:lpstr>User Administrator Responsibilities</vt:lpstr>
      <vt:lpstr>MSIX Account Maintenance Tips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MSIX Cybersecurity and Account Management Webinar 2023</dc:title>
  <dc:creator/>
  <cp:lastModifiedBy/>
  <cp:revision>459</cp:revision>
  <dcterms:created xsi:type="dcterms:W3CDTF">2020-07-07T19:03:23Z</dcterms:created>
  <dcterms:modified xsi:type="dcterms:W3CDTF">2023-03-30T18:55:39Z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y fmtid="{D5CDD505-2E9C-101B-9397-08002B2CF9AE}" pid="3" name="MSIP_Label_ea60d57e-af5b-4752-ac57-3e4f28ca11dc_Enabled">
    <vt:lpwstr>true</vt:lpwstr>
  </property>
  <property fmtid="{D5CDD505-2E9C-101B-9397-08002B2CF9AE}" pid="4" name="MSIP_Label_ea60d57e-af5b-4752-ac57-3e4f28ca11dc_SetDate">
    <vt:lpwstr>2022-01-19T18:34:27Z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6c3eca3e-cb3e-4218-a2e5-f7e3699393bb</vt:lpwstr>
  </property>
  <property fmtid="{D5CDD505-2E9C-101B-9397-08002B2CF9AE}" pid="9" name="MSIP_Label_ea60d57e-af5b-4752-ac57-3e4f28ca11dc_ContentBits">
    <vt:lpwstr>0</vt:lpwstr>
  </property>
  <property fmtid="{D5CDD505-2E9C-101B-9397-08002B2CF9AE}" pid="10" name="MediaServiceImageTags">
    <vt:lpwstr/>
  </property>
  <property fmtid="{D5CDD505-2E9C-101B-9397-08002B2CF9AE}" pid="11" name="Document_x0020_Type">
    <vt:lpwstr/>
  </property>
  <property fmtid="{D5CDD505-2E9C-101B-9397-08002B2CF9AE}" pid="12" name="Secondary_x0020_Subject">
    <vt:lpwstr/>
  </property>
  <property fmtid="{D5CDD505-2E9C-101B-9397-08002B2CF9AE}" pid="13" name="Function">
    <vt:lpwstr/>
  </property>
  <property fmtid="{D5CDD505-2E9C-101B-9397-08002B2CF9AE}" pid="14" name="Fiscal Year">
    <vt:lpwstr>22;#2021|a9b09679-9681-4840-9409-cc087bb840af</vt:lpwstr>
  </property>
  <property fmtid="{D5CDD505-2E9C-101B-9397-08002B2CF9AE}" pid="15" name="OESE Office">
    <vt:lpwstr>9;#Office of Migrant Education|eb1e8b5f-c9c9-449c-9779-42eda7479a27</vt:lpwstr>
  </property>
  <property fmtid="{D5CDD505-2E9C-101B-9397-08002B2CF9AE}" pid="16" name="Approval_x0020_Status">
    <vt:lpwstr/>
  </property>
  <property fmtid="{D5CDD505-2E9C-101B-9397-08002B2CF9AE}" pid="17" name="Catagory">
    <vt:lpwstr/>
  </property>
  <property fmtid="{D5CDD505-2E9C-101B-9397-08002B2CF9AE}" pid="18" name="Secondary Subject">
    <vt:lpwstr/>
  </property>
  <property fmtid="{D5CDD505-2E9C-101B-9397-08002B2CF9AE}" pid="19" name="Document Type">
    <vt:lpwstr/>
  </property>
  <property fmtid="{D5CDD505-2E9C-101B-9397-08002B2CF9AE}" pid="20" name="Approval Status">
    <vt:lpwstr/>
  </property>
</Properties>
</file>