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73" r:id="rId5"/>
    <p:sldId id="336" r:id="rId6"/>
    <p:sldId id="264" r:id="rId7"/>
    <p:sldId id="257" r:id="rId8"/>
    <p:sldId id="258" r:id="rId9"/>
    <p:sldId id="268" r:id="rId10"/>
    <p:sldId id="259" r:id="rId11"/>
    <p:sldId id="260" r:id="rId12"/>
    <p:sldId id="276" r:id="rId13"/>
    <p:sldId id="261" r:id="rId14"/>
    <p:sldId id="269" r:id="rId15"/>
    <p:sldId id="274" r:id="rId16"/>
    <p:sldId id="275" r:id="rId17"/>
    <p:sldId id="272" r:id="rId18"/>
    <p:sldId id="335" r:id="rId19"/>
    <p:sldId id="262" r:id="rId20"/>
    <p:sldId id="270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6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Suicidal Ideation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645692015770758E-2"/>
          <c:y val="9.9265108231163385E-2"/>
          <c:w val="0.90715228778220902"/>
          <c:h val="0.759319788815346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Seriously considered attempting suicide</c:v>
                </c:pt>
                <c:pt idx="1">
                  <c:v>Attempted suicide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A-4973-801F-378D0EE2F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Seriously considered attempting suicide</c:v>
                </c:pt>
                <c:pt idx="1">
                  <c:v>Attempted suicide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3A-4973-801F-378D0EE2F9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Seriously considered attempting suicide</c:v>
                </c:pt>
                <c:pt idx="1">
                  <c:v>Attempted suicide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3A-4973-801F-378D0EE2F9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Seriously considered attempting suicide</c:v>
                </c:pt>
                <c:pt idx="1">
                  <c:v>Attempted suicide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3A-4973-801F-378D0EE2F97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3158800"/>
        <c:axId val="153167376"/>
      </c:barChart>
      <c:catAx>
        <c:axId val="15315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67376"/>
        <c:crosses val="autoZero"/>
        <c:auto val="1"/>
        <c:lblAlgn val="ctr"/>
        <c:lblOffset val="100"/>
        <c:noMultiLvlLbl val="0"/>
      </c:catAx>
      <c:valAx>
        <c:axId val="1531673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 </a:t>
                </a:r>
                <a:r>
                  <a:rPr lang="en-US" sz="240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2.0176399825021871E-2"/>
              <c:y val="0.44758068531947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5315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GSHS 2.0 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2016 - 2018</a:t>
            </a:r>
          </a:p>
        </c:rich>
      </c:tx>
      <c:layout>
        <c:manualLayout>
          <c:xMode val="edge"/>
          <c:yMode val="edge"/>
          <c:x val="0.44011450131233593"/>
          <c:y val="2.9706820580744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Does not feel safe at school</c:v>
                </c:pt>
                <c:pt idx="1">
                  <c:v>Bullied or threatened at school</c:v>
                </c:pt>
                <c:pt idx="2">
                  <c:v>Brought a weapon to school</c:v>
                </c:pt>
                <c:pt idx="3">
                  <c:v>I know an adult at school that I can talk with if I need help.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2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1-407A-BC61-2265396A3D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Does not feel safe at school</c:v>
                </c:pt>
                <c:pt idx="1">
                  <c:v>Bullied or threatened at school</c:v>
                </c:pt>
                <c:pt idx="2">
                  <c:v>Brought a weapon to school</c:v>
                </c:pt>
                <c:pt idx="3">
                  <c:v>I know an adult at school that I can talk with if I need help.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2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1-407A-BC61-2265396A3D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Does not feel safe at school</c:v>
                </c:pt>
                <c:pt idx="1">
                  <c:v>Bullied or threatened at school</c:v>
                </c:pt>
                <c:pt idx="2">
                  <c:v>Brought a weapon to school</c:v>
                </c:pt>
                <c:pt idx="3">
                  <c:v>I know an adult at school that I can talk with if I need help.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4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1-407A-BC61-2265396A3D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3868488"/>
        <c:axId val="304695976"/>
      </c:barChart>
      <c:catAx>
        <c:axId val="30386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95976"/>
        <c:crosses val="autoZero"/>
        <c:auto val="1"/>
        <c:lblAlgn val="ctr"/>
        <c:lblOffset val="100"/>
        <c:noMultiLvlLbl val="0"/>
      </c:catAx>
      <c:valAx>
        <c:axId val="30469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6.9444444444444441E-3"/>
              <c:y val="0.320805008055343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868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64359142607172"/>
          <c:y val="0.91963330399687337"/>
          <c:w val="0.27037937445319338"/>
          <c:h val="6.5513285712754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GSHS 2.0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r>
              <a:rPr lang="en-US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- 2018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Alcohol use in past 30 days</c:v>
                </c:pt>
                <c:pt idx="1">
                  <c:v>Smoked cigarettes in past 30 days</c:v>
                </c:pt>
                <c:pt idx="2">
                  <c:v>Smoked electronic vapor product in past 30 days</c:v>
                </c:pt>
                <c:pt idx="3">
                  <c:v>Smoked marijauna in past 30 days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1-4C49-ABFD-684D862111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Alcohol use in past 30 days</c:v>
                </c:pt>
                <c:pt idx="1">
                  <c:v>Smoked cigarettes in past 30 days</c:v>
                </c:pt>
                <c:pt idx="2">
                  <c:v>Smoked electronic vapor product in past 30 days</c:v>
                </c:pt>
                <c:pt idx="3">
                  <c:v>Smoked marijauna in past 30 days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1-4C49-ABFD-684D862111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Alcohol use in past 30 days</c:v>
                </c:pt>
                <c:pt idx="1">
                  <c:v>Smoked cigarettes in past 30 days</c:v>
                </c:pt>
                <c:pt idx="2">
                  <c:v>Smoked electronic vapor product in past 30 days</c:v>
                </c:pt>
                <c:pt idx="3">
                  <c:v>Smoked marijauna in past 30 days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1-4C49-ABFD-684D862111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4695584"/>
        <c:axId val="248519040"/>
      </c:barChart>
      <c:catAx>
        <c:axId val="3046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519040"/>
        <c:crosses val="autoZero"/>
        <c:auto val="1"/>
        <c:lblAlgn val="ctr"/>
        <c:lblOffset val="100"/>
        <c:noMultiLvlLbl val="0"/>
      </c:catAx>
      <c:valAx>
        <c:axId val="24851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40204431574405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9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3917" indent="-28612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4488" indent="-22889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2283" indent="-22889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0079" indent="-22889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7873" indent="-228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5666" indent="-228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3464" indent="-228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1259" indent="-22889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41780-E087-4B1E-A970-7E4F3B499A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0340-F5C0-43BA-9CC1-D63E860F35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D58FF0-DCA6-4C3C-B2F9-468FC16604E8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325D9F7-CC54-4EC6-BAB9-71CA0B9D2B32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78AA4F1-2DF0-45D5-8CCD-DCB7B094C893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8931179-C7F3-4F62-8B9E-215E53134F92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7C0C2EB-C79B-4379-85D0-8BFEC01A983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56D8401-D4D1-42EF-BFED-77D4269F03E1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99F602B-EF09-4641-BD07-1184D995729F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F327CF6-8F0E-4309-B366-4BD2261835BB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A831B50-D678-46DC-A2C3-15EAEE1ACD12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C668E9F-A187-4BEC-B09E-5F2E03FD9F78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45A5415-2AE8-47BA-93EB-52E1084D4D2D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53B0BC1-B39F-480E-8EEC-BC5E38A3C9D5}" type="datetime1">
              <a:rPr lang="en-US" smtClean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hodges@doe.k12.ga.us" TargetMode="External"/><Relationship Id="rId2" Type="http://schemas.openxmlformats.org/officeDocument/2006/relationships/hyperlink" Target="mailto:cbenefield@doe.k12.ga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0400" y="2138363"/>
            <a:ext cx="7759700" cy="139223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Focus on Youth Suicide Awareness and Prevention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1225" y="4495801"/>
            <a:ext cx="471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Georgia Department of Education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Suicide Prevention Advisory Panel</a:t>
            </a:r>
          </a:p>
        </p:txBody>
      </p:sp>
    </p:spTree>
    <p:extLst>
      <p:ext uri="{BB962C8B-B14F-4D97-AF65-F5344CB8AC3E}">
        <p14:creationId xmlns:p14="http://schemas.microsoft.com/office/powerpoint/2010/main" val="178002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065" y="1173345"/>
            <a:ext cx="7482075" cy="860663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2017-2018 Student Survey Results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tatewide results  - 674,354 students (grades 6-12)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91" y="2243470"/>
            <a:ext cx="8941981" cy="3965944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(37,508 students) have 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attempted suicide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past 12 months.</a:t>
            </a:r>
          </a:p>
          <a:p>
            <a:pPr algn="l"/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reasons given by students for attempting suicide: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(most common answer)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bullied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reasons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peers or friends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demands of school work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 not feel safe at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1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053786"/>
              </p:ext>
            </p:extLst>
          </p:nvPr>
        </p:nvGraphicFramePr>
        <p:xfrm>
          <a:off x="0" y="0"/>
          <a:ext cx="9144000" cy="6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409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122163-2D9C-4B0E-A14C-97E4A4C5F721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995517"/>
          <a:ext cx="9144000" cy="513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532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E430330-AE59-42A7-849C-76FE397202DE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143000"/>
          <a:ext cx="9144000" cy="502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16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5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74DC94-70D1-446E-A8FC-F6E9785C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47" y="643467"/>
            <a:ext cx="628530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00C99-3FC4-4AE2-A29B-C39F2AC4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89" y="1697365"/>
            <a:ext cx="2857500" cy="2040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Suicide Prevention Resources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C48C4B4-1CBD-43DC-9C95-E1134F327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46" y="421895"/>
            <a:ext cx="5539154" cy="5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4C42-1126-42C1-8959-CD4BF443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gadoesafeschool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A8344B-FBFB-49FB-83A6-11ECDFC65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065" y="1515909"/>
            <a:ext cx="34764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7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543800" cy="15240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??</a:t>
            </a:r>
          </a:p>
        </p:txBody>
      </p:sp>
      <p:sp>
        <p:nvSpPr>
          <p:cNvPr id="47107" name="Subtitle 8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8686800" cy="1676400"/>
          </a:xfrm>
        </p:spPr>
        <p:txBody>
          <a:bodyPr/>
          <a:lstStyle/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Cheryl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Benefield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cbenefield@doe.k12.ga.us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Jeff Hodges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jhodges@doe.k12.ga.us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C6D331-9FFC-4CAB-853D-966699783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89" y="52015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DA3A64-09AC-498F-9D29-4297EB149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077256"/>
              </p:ext>
            </p:extLst>
          </p:nvPr>
        </p:nvGraphicFramePr>
        <p:xfrm>
          <a:off x="590863" y="5130149"/>
          <a:ext cx="19050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icture" r:id="rId3" imgW="1905014" imgH="947744" progId="StaticDib">
                  <p:embed/>
                </p:oleObj>
              </mc:Choice>
              <mc:Fallback>
                <p:oleObj name="Picture" r:id="rId3" imgW="1905014" imgH="947744" progId="StaticDib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3" y="5130149"/>
                        <a:ext cx="1905000" cy="942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FEBC30F5-95B5-4B93-A3CF-883C6F33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876" y="50587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9F29409-476F-46F8-BCC7-D1773E8D2A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086467"/>
              </p:ext>
            </p:extLst>
          </p:nvPr>
        </p:nvGraphicFramePr>
        <p:xfrm>
          <a:off x="3237876" y="5058712"/>
          <a:ext cx="54864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icture" r:id="rId5" imgW="8182035" imgH="1619262" progId="StaticDib">
                  <p:embed/>
                </p:oleObj>
              </mc:Choice>
              <mc:Fallback>
                <p:oleObj name="Picture" r:id="rId5" imgW="8182035" imgH="1619262" progId="StaticDib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876" y="5058712"/>
                        <a:ext cx="5486400" cy="1085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06D9D1-82CE-464C-A53D-B0D529C0FB35}"/>
              </a:ext>
            </a:extLst>
          </p:cNvPr>
          <p:cNvSpPr/>
          <p:nvPr/>
        </p:nvSpPr>
        <p:spPr>
          <a:xfrm>
            <a:off x="164892" y="1291730"/>
            <a:ext cx="8904157" cy="3135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 to our sponsors!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NAMI Georgia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College System of Georgia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Albany Technical College, Central Georgia Technical College, North Georgia Technical College, Northwestern Technical College, and Coastal Pines Technical College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8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94210" y="1675051"/>
            <a:ext cx="8729282" cy="32739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Georgia Student Health Survey 2.0 </a:t>
            </a:r>
            <a:b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(GSHS 2.0)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0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36" y="1108609"/>
            <a:ext cx="9014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Georgia Student Health Survey 2.0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Georgia is one of the first states with a defined method in the collection and analysis of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 climate and student health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through the implementation of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Georgia Student Health Survey 2.0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GSHS 2.0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anonymous, statewide survey instrument developed by the Georgia Department of Education (GaDOE) in collaboration with the Georgia Department of Public Health, Georgia State University and the University of Connecticut.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GSHS 2.0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safety and health issues that can have a negative impact on student achievement and school climate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2794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77821" y="333983"/>
            <a:ext cx="8993221" cy="640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GSHS 2.0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administered annually from October – March.</a:t>
            </a:r>
          </a:p>
          <a:p>
            <a:pPr marL="0" indent="0">
              <a:buNone/>
              <a:defRPr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2011-2012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350,000+ students took the Survey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2012-2013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657,000+ students took the Survey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2013-2014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895,000+ students took the Survey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1,097,870 students took the Survey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2015-2016: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1,135,150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took the Survey</a:t>
            </a:r>
          </a:p>
          <a:p>
            <a:pPr lvl="3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2016-2017: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1.2 million students took the Survey</a:t>
            </a:r>
          </a:p>
          <a:p>
            <a:pPr lvl="3" algn="just"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2017-2018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Over 1.2 million students took the Survey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21" y="4746807"/>
            <a:ext cx="3505200" cy="173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9316" y="5284443"/>
            <a:ext cx="2176083" cy="147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565" y="4763475"/>
            <a:ext cx="28194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4516" y="5291397"/>
            <a:ext cx="2509772" cy="145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75639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299" y="1188547"/>
            <a:ext cx="4645025" cy="61485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You Know?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17700"/>
            <a:ext cx="9144000" cy="3959225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Georgia public schools with grades 3-12 must participate in the survey.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must give parents the opportunity to 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survey and 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 out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desired.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survey responses are 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anonymous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self-reported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GaDOE has internal control measures in place to ensure the integrity of the survey responses.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Schools use survey data to guide school prevention and intervention programs.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survey data is 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FERPA protected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GaDOE will not make personally identifiable, student-level data available to any person or entity outside the GaDOE.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GSHS 2.0 </a:t>
            </a:r>
            <a:r>
              <a:rPr lang="en-US" sz="2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screening tool!</a:t>
            </a:r>
          </a:p>
        </p:txBody>
      </p:sp>
    </p:spTree>
    <p:extLst>
      <p:ext uri="{BB962C8B-B14F-4D97-AF65-F5344CB8AC3E}">
        <p14:creationId xmlns:p14="http://schemas.microsoft.com/office/powerpoint/2010/main" val="343797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04" y="1168939"/>
            <a:ext cx="891053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survey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are available at the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school, district and state levels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school and school district that participates in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receives a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summary report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allows school administrators and other staff members to compare outcomes and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 prevention and intervention strategies and programs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results are available on the GaDOE webpage.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survey data (for student, personnel and parent surveys) are available to school district personnel on the GaDOE portal.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4033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9935" y="1187355"/>
            <a:ext cx="6660108" cy="7804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2017-2018 Student Survey Results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tatewide results  - 674,354 students (grades 6-12)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95693" y="2073349"/>
            <a:ext cx="8965622" cy="4337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(78,969) students have 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seriously considered attempting suicide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past 12 months.</a:t>
            </a:r>
          </a:p>
          <a:p>
            <a:pPr marL="0" indent="0"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reasons given by students for seriously considering attempting suicide: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(most common answer)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reasons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bullied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peers or friends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demands of school 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 not feel safe at school</a:t>
            </a:r>
          </a:p>
          <a:p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9914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39E9-F61F-41B9-B939-F1FFAE2EB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745" y="1125416"/>
            <a:ext cx="8106509" cy="94077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responses for 2018-2019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Harm / Suicidal Ideation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8AB44-5413-4337-9772-8DF3C78A6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15" y="2171699"/>
            <a:ext cx="8976947" cy="4035669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not….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Demands of school work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peers or friends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reasons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bullied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grades or performance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discipline or punishment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 or breakup with a partner/girlfriend/boyfriend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Dating violence</a:t>
            </a:r>
          </a:p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or alcohol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B238A-B506-4D04-95B5-37BE61C77224}"/>
              </a:ext>
            </a:extLst>
          </p:cNvPr>
          <p:cNvSpPr txBox="1"/>
          <p:nvPr/>
        </p:nvSpPr>
        <p:spPr>
          <a:xfrm>
            <a:off x="5882054" y="2989204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may now choose all responses that apply to them.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4CF5FEE7-0FD4-4608-ACC0-EC79ABD72D18}"/>
              </a:ext>
            </a:extLst>
          </p:cNvPr>
          <p:cNvSpPr/>
          <p:nvPr/>
        </p:nvSpPr>
        <p:spPr>
          <a:xfrm>
            <a:off x="4097215" y="3209192"/>
            <a:ext cx="1714500" cy="8001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5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FFD8429131A4E96CC84417E693C27" ma:contentTypeVersion="1" ma:contentTypeDescription="Create a new document." ma:contentTypeScope="" ma:versionID="4ac77749d4835291d0823331e78ea355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5cbf8f37-74aa-4966-a3b9-9f55561acf5d" targetNamespace="http://schemas.microsoft.com/office/2006/metadata/properties" ma:root="true" ma:fieldsID="db1668d93fead4812d065eee4ac9947f" ns1:_="" ns2:_="" ns3:_="">
    <xsd:import namespace="http://schemas.microsoft.com/sharepoint/v3"/>
    <xsd:import namespace="1d496aed-39d0-4758-b3cf-4e4773287716"/>
    <xsd:import namespace="5cbf8f37-74aa-4966-a3b9-9f55561acf5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f8f37-74aa-4966-a3b9-9f55561acf5d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f7d14946-bfab-498a-b7fc-f00a9f3e8763}" ma:internalName="Page1" ma:web="48293806-c377-4e8e-8d6f-5fd625405943">
      <xsd:simpleType>
        <xsd:restriction base="dms:Lookup"/>
      </xsd:simpleType>
    </xsd:element>
    <xsd:element name="Page_x0020_SubHeader" ma:index="13" nillable="true" ma:displayName="Page SubHeader" ma:internalName="Page_x0020_SubHeader1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  <Page_x0020_SubHeader xmlns="5cbf8f37-74aa-4966-a3b9-9f55561acf5d" xsi:nil="true"/>
    <Page xmlns="5cbf8f37-74aa-4966-a3b9-9f55561acf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2D4887-6CD7-4315-A328-49D393D9B8DA}"/>
</file>

<file path=customXml/itemProps2.xml><?xml version="1.0" encoding="utf-8"?>
<ds:datastoreItem xmlns:ds="http://schemas.openxmlformats.org/officeDocument/2006/customXml" ds:itemID="{3E861535-7753-48C9-B868-0900BA82A391}"/>
</file>

<file path=customXml/itemProps3.xml><?xml version="1.0" encoding="utf-8"?>
<ds:datastoreItem xmlns:ds="http://schemas.openxmlformats.org/officeDocument/2006/customXml" ds:itemID="{759AC933-011D-45F1-B4B4-722E2E1CE80B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559</Words>
  <Application>Microsoft Office PowerPoint</Application>
  <PresentationFormat>On-screen Show (4:3)</PresentationFormat>
  <Paragraphs>93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Calibri</vt:lpstr>
      <vt:lpstr>Times New Roman</vt:lpstr>
      <vt:lpstr>Wingdings</vt:lpstr>
      <vt:lpstr>Wingdings 2</vt:lpstr>
      <vt:lpstr>Office Theme</vt:lpstr>
      <vt:lpstr>Picture</vt:lpstr>
      <vt:lpstr>A Focus on Youth Suicide Awareness and Prevention</vt:lpstr>
      <vt:lpstr>PowerPoint Presentation</vt:lpstr>
      <vt:lpstr>       Georgia Student Health Survey 2.0  (GSHS 2.0)  </vt:lpstr>
      <vt:lpstr>PowerPoint Presentation</vt:lpstr>
      <vt:lpstr>PowerPoint Presentation</vt:lpstr>
      <vt:lpstr>  Did You Know?</vt:lpstr>
      <vt:lpstr>PowerPoint Presentation</vt:lpstr>
      <vt:lpstr>2017-2018 Student Survey Results *Statewide results  - 674,354 students (grades 6-12)</vt:lpstr>
      <vt:lpstr>New responses for 2018-2019 Self Harm / Suicidal Ideation Questions</vt:lpstr>
      <vt:lpstr>2017-2018 Student Survey Results *Statewide results  - 674,354 students (grades 6-12)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Suicide Prevention Resources</vt:lpstr>
      <vt:lpstr>@gadoesafeschool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Focus on Youth Suicide Awareness and Prevention</dc:title>
  <dc:creator>Jeffrey Hodges</dc:creator>
  <cp:lastModifiedBy>Jeffrey Hodges</cp:lastModifiedBy>
  <cp:revision>4</cp:revision>
  <dcterms:created xsi:type="dcterms:W3CDTF">2019-02-19T16:34:03Z</dcterms:created>
  <dcterms:modified xsi:type="dcterms:W3CDTF">2019-03-08T20:01:12Z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0x010100566FFD8429131A4E96CC84417E693C27</vt:lpwstr>
  </property>
  <property fmtid="{D5CDD505-2E9C-101B-9397-08002B2CF9AE}" pid="3" name="Page">
    <vt:lpwstr>36</vt:lpwstr>
  </property>
  <property fmtid="{D5CDD505-2E9C-101B-9397-08002B2CF9AE}" pid="4" name="Order">
    <vt:r8>27300</vt:r8>
  </property>
  <property fmtid="{D5CDD505-2E9C-101B-9397-08002B2CF9AE}" pid="5" name="TemplateUrl">
    <vt:lpwstr/>
  </property>
  <property fmtid="{D5CDD505-2E9C-101B-9397-08002B2CF9AE}" pid="6" name="Page SubHeader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Page0">
    <vt:lpwstr>36</vt:lpwstr>
  </property>
</Properties>
</file>